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27" r:id="rId1"/>
  </p:sldMasterIdLst>
  <p:notesMasterIdLst>
    <p:notesMasterId r:id="rId27"/>
  </p:notesMasterIdLst>
  <p:handoutMasterIdLst>
    <p:handoutMasterId r:id="rId28"/>
  </p:handoutMasterIdLst>
  <p:sldIdLst>
    <p:sldId id="256" r:id="rId2"/>
    <p:sldId id="337" r:id="rId3"/>
    <p:sldId id="328" r:id="rId4"/>
    <p:sldId id="326" r:id="rId5"/>
    <p:sldId id="290" r:id="rId6"/>
    <p:sldId id="291" r:id="rId7"/>
    <p:sldId id="292" r:id="rId8"/>
    <p:sldId id="294" r:id="rId9"/>
    <p:sldId id="293" r:id="rId10"/>
    <p:sldId id="295" r:id="rId11"/>
    <p:sldId id="296" r:id="rId12"/>
    <p:sldId id="297" r:id="rId13"/>
    <p:sldId id="322" r:id="rId14"/>
    <p:sldId id="323" r:id="rId15"/>
    <p:sldId id="324" r:id="rId16"/>
    <p:sldId id="325" r:id="rId17"/>
    <p:sldId id="315" r:id="rId18"/>
    <p:sldId id="316" r:id="rId19"/>
    <p:sldId id="318" r:id="rId20"/>
    <p:sldId id="334" r:id="rId21"/>
    <p:sldId id="331" r:id="rId22"/>
    <p:sldId id="335" r:id="rId23"/>
    <p:sldId id="332" r:id="rId24"/>
    <p:sldId id="333" r:id="rId25"/>
    <p:sldId id="336" r:id="rId26"/>
  </p:sldIdLst>
  <p:sldSz cx="9144000" cy="6858000" type="screen4x3"/>
  <p:notesSz cx="9586913" cy="73009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78" autoAdjust="0"/>
    <p:restoredTop sz="94703" autoAdjust="0"/>
  </p:normalViewPr>
  <p:slideViewPr>
    <p:cSldViewPr showGuides="1">
      <p:cViewPr varScale="1">
        <p:scale>
          <a:sx n="128" d="100"/>
          <a:sy n="128" d="100"/>
        </p:scale>
        <p:origin x="4080" y="1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102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9" d="100"/>
          <a:sy n="69" d="100"/>
        </p:scale>
        <p:origin x="-2010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31077E-E06F-0087-F85F-56A8ABB2A8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154488" cy="365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03A30E-FCA0-40E0-0C67-00E5B15F33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430838" y="0"/>
            <a:ext cx="4154487" cy="365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itchFamily="-111" charset="0"/>
              </a:defRPr>
            </a:lvl1pPr>
          </a:lstStyle>
          <a:p>
            <a:pPr>
              <a:defRPr/>
            </a:pPr>
            <a:fld id="{91BA5F74-A80C-814F-8C35-63A28A328CC2}" type="datetimeFigureOut">
              <a:rPr lang="en-US"/>
              <a:pPr>
                <a:defRPr/>
              </a:pPr>
              <a:t>10/7/24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51D7DE-7F37-EDE8-B63F-ABDD8BD912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934200"/>
            <a:ext cx="415448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8FC8D2-6FD8-040E-7D09-88F931487E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430838" y="6934200"/>
            <a:ext cx="41544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A20EF3-048E-A344-B22D-C603A7E9993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>
            <a:extLst>
              <a:ext uri="{FF2B5EF4-FFF2-40B4-BE49-F238E27FC236}">
                <a16:creationId xmlns:a16="http://schemas.microsoft.com/office/drawing/2014/main" id="{9D062A38-627E-E5C4-A4AC-86B803BAC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586913" cy="73009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B0FF334-7501-F161-C3C4-F070625C611C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6350" y="3468688"/>
            <a:ext cx="7034213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00" tIns="46800" rIns="954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6DAD2886-30FD-1958-7898-6FA3BE6A316B}"/>
              </a:ext>
            </a:extLst>
          </p:cNvPr>
          <p:cNvSpPr>
            <a:spLocks noChangeArrowheads="1" noTextEdit="1"/>
          </p:cNvSpPr>
          <p:nvPr>
            <p:ph type="sldImg" idx="1"/>
          </p:nvPr>
        </p:nvSpPr>
        <p:spPr bwMode="auto">
          <a:xfrm>
            <a:off x="2973388" y="552450"/>
            <a:ext cx="3638550" cy="27289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A9D35150-DB99-E1A0-7FEF-097DAEF1C1B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21848DC4-06F8-7093-91F9-79807489C84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1276350" y="3468688"/>
            <a:ext cx="7034213" cy="3286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Q" dirty="0"/>
          </a:p>
        </p:txBody>
      </p:sp>
    </p:spTree>
    <p:extLst>
      <p:ext uri="{BB962C8B-B14F-4D97-AF65-F5344CB8AC3E}">
        <p14:creationId xmlns:p14="http://schemas.microsoft.com/office/powerpoint/2010/main" val="3982445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10/7/24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303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08350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70806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4839"/>
            <a:ext cx="7770813" cy="14509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1451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622999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53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61197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10/7/24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604926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24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174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761587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62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A87A34-81AB-432B-8DAE-1953F412C126}" type="datetimeFigureOut">
              <a:rPr lang="en-US" smtClean="0"/>
              <a:pPr/>
              <a:t>10/7/24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28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87A88D8F-2C79-2101-6E78-D4AF533467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7772400" cy="1325563"/>
          </a:xfrm>
        </p:spPr>
        <p:txBody>
          <a:bodyPr>
            <a:normAutofit/>
          </a:bodyPr>
          <a:lstStyle/>
          <a:p>
            <a:pPr algn="ctr" eaLnBrk="1" hangingPunct="1"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800" dirty="0">
                <a:solidFill>
                  <a:srgbClr val="FF0000"/>
                </a:solidFill>
              </a:rPr>
              <a:t>Understanding Histograms in Image Processing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4F11F96-39FC-C50F-7034-9B4CAD390BDE}"/>
              </a:ext>
            </a:extLst>
          </p:cNvPr>
          <p:cNvSpPr txBox="1">
            <a:spLocks/>
          </p:cNvSpPr>
          <p:nvPr/>
        </p:nvSpPr>
        <p:spPr>
          <a:xfrm>
            <a:off x="2057400" y="2743200"/>
            <a:ext cx="5181600" cy="1655762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Introduction, Construction, and Applications
</a:t>
            </a:r>
          </a:p>
          <a:p>
            <a:pPr algn="ctr"/>
            <a:r>
              <a:rPr lang="en-US" dirty="0"/>
              <a:t>Assist. Prof. Dr. Abdul Hadi Mohammed </a:t>
            </a:r>
            <a:endParaRPr lang="en-IQ" dirty="0"/>
          </a:p>
        </p:txBody>
      </p:sp>
    </p:spTree>
  </p:cSld>
  <p:clrMapOvr>
    <a:masterClrMapping/>
  </p:clrMapOvr>
  <p:transition advTm="1024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>
            <a:extLst>
              <a:ext uri="{FF2B5EF4-FFF2-40B4-BE49-F238E27FC236}">
                <a16:creationId xmlns:a16="http://schemas.microsoft.com/office/drawing/2014/main" id="{3309E830-F7ED-9722-D1E7-FDAAF1B2C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Cumulative Histogram (Exp)</a:t>
            </a:r>
          </a:p>
        </p:txBody>
      </p:sp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04ACD40E-B4EF-F33A-108E-7DD77CDEB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613" y="1143000"/>
            <a:ext cx="8763000" cy="5221288"/>
          </a:xfrm>
        </p:spPr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Finally, we round the decimal values obtained to the lower integer values (also known as floor rounding).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>
              <a:buFont typeface="Wingdings" pitchFamily="2" charset="2"/>
              <a:buNone/>
            </a:pPr>
            <a:endParaRPr lang="en-US" altLang="en-US" dirty="0"/>
          </a:p>
          <a:p>
            <a:endParaRPr lang="en-US" altLang="en-US" dirty="0"/>
          </a:p>
          <a:p>
            <a:r>
              <a:rPr lang="en-US" altLang="en-US" sz="1400" dirty="0"/>
              <a:t>Like 13.75 to 13.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6F27EF0-7DE5-5557-821C-AB0C4E902E8E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2708275"/>
          <a:ext cx="2438400" cy="14827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1516C4DE-B8A7-51D2-4F5C-AF379F35647C}"/>
              </a:ext>
            </a:extLst>
          </p:cNvPr>
          <p:cNvSpPr/>
          <p:nvPr/>
        </p:nvSpPr>
        <p:spPr>
          <a:xfrm>
            <a:off x="533400" y="2324100"/>
            <a:ext cx="18129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IE" kern="0" dirty="0">
                <a:solidFill>
                  <a:schemeClr val="tx1"/>
                </a:solidFill>
              </a:rPr>
              <a:t>4*4 image matrix</a:t>
            </a:r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1634E98-9275-6249-0D74-11664B992C94}"/>
              </a:ext>
            </a:extLst>
          </p:cNvPr>
          <p:cNvGraphicFramePr>
            <a:graphicFrameLocks noGrp="1"/>
          </p:cNvGraphicFramePr>
          <p:nvPr/>
        </p:nvGraphicFramePr>
        <p:xfrm>
          <a:off x="2792413" y="2097088"/>
          <a:ext cx="6248400" cy="43672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15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Pixel Intensities (</a:t>
                      </a:r>
                      <a:r>
                        <a:rPr lang="en-US" altLang="en-US" sz="1400" i="1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r</a:t>
                      </a:r>
                      <a:r>
                        <a:rPr lang="en-US" altLang="en-US" sz="1400" i="1" baseline="-25000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k</a:t>
                      </a:r>
                      <a:r>
                        <a:rPr lang="en-US" sz="1400" dirty="0"/>
                        <a:t>)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No. of pixel (</a:t>
                      </a:r>
                      <a:r>
                        <a:rPr lang="en-US" altLang="en-US" sz="1400" i="1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n</a:t>
                      </a:r>
                      <a:r>
                        <a:rPr lang="en-US" altLang="en-US" sz="1400" i="1" baseline="-25000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k</a:t>
                      </a:r>
                      <a:r>
                        <a:rPr lang="en-US" sz="1400" dirty="0"/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Probability (PDF)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C.P(CDF)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C.P*20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Floor</a:t>
                      </a:r>
                      <a:r>
                        <a:rPr lang="en-US" sz="1400" baseline="0" dirty="0"/>
                        <a:t> Rounding</a:t>
                      </a:r>
                      <a:endParaRPr lang="en-US" sz="1400" dirty="0"/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23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0.0625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0.0625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1.25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23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0.1875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0.25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23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0.1875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0.4375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8.75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23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0.125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0.5625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11.25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23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0.125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0.6825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13.75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23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0.0625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0.75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23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0.1875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0.9375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18.75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23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0.0625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23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79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  <a:endParaRPr lang="en-US" sz="1400" b="0" dirty="0"/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  <a:endParaRPr lang="en-US" sz="1400" b="0" dirty="0"/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794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Total</a:t>
                      </a:r>
                      <a:r>
                        <a:rPr lang="en-US" sz="1400" baseline="0" dirty="0"/>
                        <a:t> 16</a:t>
                      </a:r>
                      <a:endParaRPr lang="en-US" sz="1400" dirty="0"/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0" name="Title 1">
            <a:extLst>
              <a:ext uri="{FF2B5EF4-FFF2-40B4-BE49-F238E27FC236}">
                <a16:creationId xmlns:a16="http://schemas.microsoft.com/office/drawing/2014/main" id="{611461BC-C49B-0287-3544-BEA0EE53A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Cumulative Histogram (Exp)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590E0055-7082-CD16-9732-B41EC3744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8761413" cy="2514600"/>
          </a:xfrm>
        </p:spPr>
        <p:txBody>
          <a:bodyPr/>
          <a:lstStyle/>
          <a:p>
            <a:r>
              <a:rPr lang="en-US" altLang="en-US"/>
              <a:t>So the original image has been transformed to the equalized image with different intensity on each pixel.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FBA530F-A912-7CBA-860A-EA4DAEFA650B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3295650"/>
          <a:ext cx="2438400" cy="14827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F98EE3F-2B97-C7B8-4F52-EEFCCE60CA74}"/>
              </a:ext>
            </a:extLst>
          </p:cNvPr>
          <p:cNvSpPr/>
          <p:nvPr/>
        </p:nvSpPr>
        <p:spPr>
          <a:xfrm>
            <a:off x="685800" y="2921000"/>
            <a:ext cx="2640013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IE" kern="0" dirty="0">
                <a:solidFill>
                  <a:schemeClr val="tx1"/>
                </a:solidFill>
              </a:rPr>
              <a:t>4*4 Original image matrix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AA092EE-B781-2E23-2B61-E47957011364}"/>
              </a:ext>
            </a:extLst>
          </p:cNvPr>
          <p:cNvGraphicFramePr>
            <a:graphicFrameLocks noGrp="1"/>
          </p:cNvGraphicFramePr>
          <p:nvPr/>
        </p:nvGraphicFramePr>
        <p:xfrm>
          <a:off x="5334000" y="3317875"/>
          <a:ext cx="2438400" cy="14827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13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13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1D0A7B8-DE32-0DCF-EE43-FAF07B3664F1}"/>
              </a:ext>
            </a:extLst>
          </p:cNvPr>
          <p:cNvSpPr/>
          <p:nvPr/>
        </p:nvSpPr>
        <p:spPr>
          <a:xfrm>
            <a:off x="5089525" y="2984500"/>
            <a:ext cx="30638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IE" kern="0" dirty="0">
                <a:solidFill>
                  <a:schemeClr val="tx1"/>
                </a:solidFill>
              </a:rPr>
              <a:t>4*4 Transformed image matrix</a:t>
            </a:r>
            <a:endParaRPr lang="en-US" dirty="0"/>
          </a:p>
        </p:txBody>
      </p:sp>
      <p:sp>
        <p:nvSpPr>
          <p:cNvPr id="15419" name="Notched Right Arrow 7">
            <a:extLst>
              <a:ext uri="{FF2B5EF4-FFF2-40B4-BE49-F238E27FC236}">
                <a16:creationId xmlns:a16="http://schemas.microsoft.com/office/drawing/2014/main" id="{EC22C87F-F29E-E355-0786-16630C608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517900"/>
            <a:ext cx="1828800" cy="3048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ts val="500"/>
              </a:spcBef>
              <a:buClr>
                <a:srgbClr val="FFCF01"/>
              </a:buClr>
              <a:buSzPct val="60000"/>
              <a:buFont typeface="Wingdings" pitchFamily="2" charset="2"/>
              <a:buChar char=""/>
              <a:defRPr sz="2000">
                <a:solidFill>
                  <a:srgbClr val="0000F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defRPr sz="2000">
                <a:solidFill>
                  <a:srgbClr val="000000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3333CC"/>
              </a:buClr>
              <a:buSzPct val="50000"/>
              <a:buFont typeface="Wingdings" pitchFamily="2" charset="2"/>
              <a:buChar char=""/>
              <a:defRPr sz="2000">
                <a:solidFill>
                  <a:srgbClr val="000000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FFCF01"/>
              </a:buClr>
              <a:buSzPct val="55000"/>
              <a:buFont typeface="Wingdings" pitchFamily="2" charset="2"/>
              <a:buChar char=""/>
              <a:defRPr sz="2000">
                <a:solidFill>
                  <a:srgbClr val="000000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FFCF01"/>
              </a:buClr>
              <a:buSzPct val="50000"/>
              <a:buFont typeface="Wingdings" pitchFamily="2" charset="2"/>
              <a:buChar char=""/>
              <a:defRPr sz="2000">
                <a:solidFill>
                  <a:srgbClr val="000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CF01"/>
              </a:buClr>
              <a:buSzPct val="50000"/>
              <a:buFont typeface="Wingdings" pitchFamily="2" charset="2"/>
              <a:buChar char=""/>
              <a:defRPr sz="2000">
                <a:solidFill>
                  <a:srgbClr val="000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CF01"/>
              </a:buClr>
              <a:buSzPct val="50000"/>
              <a:buFont typeface="Wingdings" pitchFamily="2" charset="2"/>
              <a:buChar char=""/>
              <a:defRPr sz="2000">
                <a:solidFill>
                  <a:srgbClr val="000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CF01"/>
              </a:buClr>
              <a:buSzPct val="50000"/>
              <a:buFont typeface="Wingdings" pitchFamily="2" charset="2"/>
              <a:buChar char=""/>
              <a:defRPr sz="2000">
                <a:solidFill>
                  <a:srgbClr val="000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CF01"/>
              </a:buClr>
              <a:buSzPct val="50000"/>
              <a:buFont typeface="Wingdings" pitchFamily="2" charset="2"/>
              <a:buChar char=""/>
              <a:defRPr sz="2000">
                <a:solidFill>
                  <a:srgbClr val="000000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>
            <a:extLst>
              <a:ext uri="{FF2B5EF4-FFF2-40B4-BE49-F238E27FC236}">
                <a16:creationId xmlns:a16="http://schemas.microsoft.com/office/drawing/2014/main" id="{24D5C503-74BA-51B5-7F3E-A650C9606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Cumulative Histogram (Exp)</a:t>
            </a:r>
          </a:p>
        </p:txBody>
      </p:sp>
      <p:pic>
        <p:nvPicPr>
          <p:cNvPr id="16386" name="Content Placeholder 4" descr="equalize5.jpg">
            <a:extLst>
              <a:ext uri="{FF2B5EF4-FFF2-40B4-BE49-F238E27FC236}">
                <a16:creationId xmlns:a16="http://schemas.microsoft.com/office/drawing/2014/main" id="{428EFF2F-1D8A-B23E-DBA0-FA672974BF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795" y="2286000"/>
            <a:ext cx="5022910" cy="4022725"/>
          </a:xfr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8EC4B21-8F0D-F8E5-AF73-0AB3E2BE9E2D}"/>
              </a:ext>
            </a:extLst>
          </p:cNvPr>
          <p:cNvSpPr txBox="1">
            <a:spLocks/>
          </p:cNvSpPr>
          <p:nvPr/>
        </p:nvSpPr>
        <p:spPr bwMode="auto">
          <a:xfrm>
            <a:off x="152400" y="1371600"/>
            <a:ext cx="87614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1313" indent="-341313" defTabSz="457200">
              <a:spcBef>
                <a:spcPts val="500"/>
              </a:spcBef>
              <a:buClr>
                <a:srgbClr val="FFCF01"/>
              </a:buClr>
              <a:buSzPct val="60000"/>
              <a:buFont typeface="Wingdings" pitchFamily="2" charset="2"/>
              <a:buChar char=""/>
              <a:defRPr/>
            </a:pPr>
            <a:r>
              <a:rPr lang="en-US" sz="2000" kern="0" dirty="0">
                <a:solidFill>
                  <a:srgbClr val="0000FF"/>
                </a:solidFill>
                <a:latin typeface="+mn-lt"/>
              </a:rPr>
              <a:t>We can see that the intensity range of the pixel have been increased and hence the histogram of the image will look more spread. This in turn is called Histogram Equalization.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7D971BC7-5B08-F0B8-79FA-0015613E1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en-US" sz="3200" dirty="0"/>
              <a:t>Example1</a:t>
            </a:r>
            <a:r>
              <a:rPr lang="en-US" altLang="en-US" sz="2400" dirty="0"/>
              <a:t>:Perform Histogram Equalization of the Image</a:t>
            </a:r>
            <a:endParaRPr lang="en-GB" altLang="en-US" sz="2400" dirty="0"/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3A4197B1-74A9-4A76-9F7F-E78DB9648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9763"/>
            <a:ext cx="6629400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78916F53-440F-CDDD-5DEF-56B4E97F1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Histogram Equalization</a:t>
            </a:r>
            <a:endParaRPr lang="en-GB" altLang="en-US"/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31F84A90-35E7-BAFE-1775-025F71D2B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58483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>
            <a:extLst>
              <a:ext uri="{FF2B5EF4-FFF2-40B4-BE49-F238E27FC236}">
                <a16:creationId xmlns:a16="http://schemas.microsoft.com/office/drawing/2014/main" id="{04EC6624-5D25-1AD5-EEC1-D0ED862C8B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35288"/>
            <a:ext cx="731520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02AE0081-8152-9FD3-7DC1-5B8408470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Solution</a:t>
            </a:r>
            <a:endParaRPr lang="en-GB" altLang="en-US"/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4B11B556-2B9A-B6AA-D189-0634EEAAA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8001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C213F6AF-D764-6393-F1DF-9059E038B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Solution</a:t>
            </a:r>
            <a:endParaRPr lang="en-GB" altLang="en-US"/>
          </a:p>
        </p:txBody>
      </p:sp>
      <p:pic>
        <p:nvPicPr>
          <p:cNvPr id="20483" name="Picture 2">
            <a:extLst>
              <a:ext uri="{FF2B5EF4-FFF2-40B4-BE49-F238E27FC236}">
                <a16:creationId xmlns:a16="http://schemas.microsoft.com/office/drawing/2014/main" id="{C4436F24-DEE7-2F07-2B7C-5957E6375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400800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>
            <a:extLst>
              <a:ext uri="{FF2B5EF4-FFF2-40B4-BE49-F238E27FC236}">
                <a16:creationId xmlns:a16="http://schemas.microsoft.com/office/drawing/2014/main" id="{6DFBF312-618F-0FFE-2BCC-387F407D8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333750"/>
            <a:ext cx="7277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>
            <a:extLst>
              <a:ext uri="{FF2B5EF4-FFF2-40B4-BE49-F238E27FC236}">
                <a16:creationId xmlns:a16="http://schemas.microsoft.com/office/drawing/2014/main" id="{F42C2E01-0A61-5DE1-70FA-6A71F2D834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691063"/>
            <a:ext cx="6848475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07DE28E4-17A0-1C50-F91E-C24923B80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en-US" sz="3200"/>
              <a:t>Arithmetic Operation Between Images</a:t>
            </a:r>
            <a:endParaRPr lang="en-GB" alt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E5293-C98E-100F-2774-03C0F53D9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/>
              <a:t>There are Array Operations which are carried out between corresponding pixels pairs. The four arithmetic operations are denoted as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A(</a:t>
            </a:r>
            <a:r>
              <a:rPr lang="en-US" dirty="0" err="1"/>
              <a:t>x,y</a:t>
            </a:r>
            <a:r>
              <a:rPr lang="en-US" dirty="0"/>
              <a:t>) = f(</a:t>
            </a:r>
            <a:r>
              <a:rPr lang="en-US" dirty="0" err="1"/>
              <a:t>x,y</a:t>
            </a:r>
            <a:r>
              <a:rPr lang="en-US" dirty="0"/>
              <a:t>)+g(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  <a:p>
            <a:pPr>
              <a:defRPr/>
            </a:pPr>
            <a:r>
              <a:rPr lang="en-US" dirty="0"/>
              <a:t>S(</a:t>
            </a:r>
            <a:r>
              <a:rPr lang="en-US" dirty="0" err="1"/>
              <a:t>x,y</a:t>
            </a:r>
            <a:r>
              <a:rPr lang="en-US" dirty="0"/>
              <a:t>) = f(</a:t>
            </a:r>
            <a:r>
              <a:rPr lang="en-US" dirty="0" err="1"/>
              <a:t>x,y</a:t>
            </a:r>
            <a:r>
              <a:rPr lang="en-US" dirty="0"/>
              <a:t>)-g(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  <a:p>
            <a:pPr>
              <a:defRPr/>
            </a:pPr>
            <a:r>
              <a:rPr lang="en-US" dirty="0"/>
              <a:t>p(</a:t>
            </a:r>
            <a:r>
              <a:rPr lang="en-US" dirty="0" err="1"/>
              <a:t>x,y</a:t>
            </a:r>
            <a:r>
              <a:rPr lang="en-US" dirty="0"/>
              <a:t>) = f(</a:t>
            </a:r>
            <a:r>
              <a:rPr lang="en-US" dirty="0" err="1"/>
              <a:t>x,y</a:t>
            </a:r>
            <a:r>
              <a:rPr lang="en-US" dirty="0"/>
              <a:t>)*g(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  <a:p>
            <a:pPr>
              <a:defRPr/>
            </a:pPr>
            <a:r>
              <a:rPr lang="en-US" dirty="0"/>
              <a:t>D(</a:t>
            </a:r>
            <a:r>
              <a:rPr lang="en-US" dirty="0" err="1"/>
              <a:t>x,y</a:t>
            </a:r>
            <a:r>
              <a:rPr lang="en-US" dirty="0"/>
              <a:t>) = f(</a:t>
            </a:r>
            <a:r>
              <a:rPr lang="en-US" dirty="0" err="1"/>
              <a:t>x,y</a:t>
            </a:r>
            <a:r>
              <a:rPr lang="en-US" dirty="0"/>
              <a:t>)/g(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These all arithmetic operations are performed between corresponding pixels pairs.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FE22CCE6-0B41-600B-3BC0-1169CD9A6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Important Points</a:t>
            </a:r>
            <a:endParaRPr lang="en-GB" altLang="en-US"/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694D7DAB-95BF-799C-745B-2F642BC43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en-US" sz="3200" dirty="0"/>
              <a:t>If the result is a floating point number, round off its value</a:t>
            </a:r>
          </a:p>
          <a:p>
            <a:pPr algn="just"/>
            <a:r>
              <a:rPr lang="en-US" altLang="en-US" sz="3200" dirty="0"/>
              <a:t>If the result is above the pixel range, select the max range value</a:t>
            </a:r>
          </a:p>
          <a:p>
            <a:pPr algn="just"/>
            <a:r>
              <a:rPr lang="en-US" altLang="en-US" sz="3200" dirty="0"/>
              <a:t>If the result is below the pixel range, select the min range value</a:t>
            </a:r>
          </a:p>
          <a:p>
            <a:pPr algn="just"/>
            <a:r>
              <a:rPr lang="en-US" altLang="en-US" sz="3200" dirty="0"/>
              <a:t>If the result is infinity, write it as zero</a:t>
            </a:r>
          </a:p>
          <a:p>
            <a:endParaRPr lang="en-US" altLang="en-US" dirty="0"/>
          </a:p>
          <a:p>
            <a:endParaRPr lang="en-GB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996622FD-3C6D-0375-05AE-41B3B3EC5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Addition</a:t>
            </a:r>
            <a:endParaRPr lang="en-GB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B55AF7-A7B5-17D2-597C-AF0DA97886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1676401"/>
                <a:ext cx="8458200" cy="25146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Q" sz="2800" i="1" kern="10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IQ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IQ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IQ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lang="en-IQ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IQ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IQ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IQ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IQ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IQ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IQ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IQ" sz="2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IQ" sz="2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IQ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IQ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IQ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lang="en-IQ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IQ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IQ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IQ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IQ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IQ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IQ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IQ" sz="2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IQ" sz="2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IQ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IQ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IQ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200</m:t>
                                </m:r>
                              </m:e>
                              <m:e>
                                <m:r>
                                  <a:rPr lang="en-IQ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15</m:t>
                                </m:r>
                              </m:e>
                            </m:mr>
                            <m:mr>
                              <m:e>
                                <m:r>
                                  <a:rPr lang="en-IQ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IQ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IQ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IQ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IQ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IQ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Q" sz="2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B55AF7-A7B5-17D2-597C-AF0DA97886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676401"/>
                <a:ext cx="8458200" cy="2514600"/>
              </a:xfrm>
              <a:blipFill>
                <a:blip r:embed="rId2"/>
                <a:stretch>
                  <a:fillRect t="-2010"/>
                </a:stretch>
              </a:blipFill>
            </p:spPr>
            <p:txBody>
              <a:bodyPr/>
              <a:lstStyle/>
              <a:p>
                <a:r>
                  <a:rPr lang="en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7E0F5E0-AB57-50BA-4AFC-C64C8748AD14}"/>
              </a:ext>
            </a:extLst>
          </p:cNvPr>
          <p:cNvSpPr txBox="1"/>
          <p:nvPr/>
        </p:nvSpPr>
        <p:spPr>
          <a:xfrm>
            <a:off x="533400" y="4814343"/>
            <a:ext cx="49993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</a:rPr>
              <a:t>Uses: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Changing Image Background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Watermark Images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EF8B39-A6D2-B1EB-8EC8-CA628C00750E}"/>
              </a:ext>
            </a:extLst>
          </p:cNvPr>
          <p:cNvSpPr txBox="1"/>
          <p:nvPr/>
        </p:nvSpPr>
        <p:spPr>
          <a:xfrm>
            <a:off x="574548" y="3572840"/>
            <a:ext cx="79949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ffectLst/>
                <a:latin typeface="Helvetica" pitchFamily="2" charset="0"/>
              </a:rPr>
              <a:t>Addition</a:t>
            </a:r>
            <a:r>
              <a:rPr lang="en-US" dirty="0">
                <a:effectLst/>
                <a:latin typeface="Helvetica" pitchFamily="2" charset="0"/>
              </a:rPr>
              <a:t> is used to combine the information in two images.</a:t>
            </a:r>
          </a:p>
          <a:p>
            <a:pPr algn="just"/>
            <a:r>
              <a:rPr lang="en-US" dirty="0">
                <a:effectLst/>
                <a:latin typeface="Helvetica" pitchFamily="2" charset="0"/>
              </a:rPr>
              <a:t>Applications include development of image restoration algorithms for modeling additive noise and special effects such as image morphing in motion pictures as shown in the figures below.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CCCC9-609B-9BD5-0C8C-20513DFF9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histogram</a:t>
            </a:r>
            <a:endParaRPr lang="en-IQ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28EECC-793F-0453-CA5A-5B67498F5159}"/>
              </a:ext>
            </a:extLst>
          </p:cNvPr>
          <p:cNvSpPr txBox="1"/>
          <p:nvPr/>
        </p:nvSpPr>
        <p:spPr>
          <a:xfrm>
            <a:off x="685799" y="2274838"/>
            <a:ext cx="807561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The histogram of a digital image is a plot that records the frequency distribution of gray levels in that image. In other words, the histogram is a plot of the gray-level values versus the number of pixels at each gray value. The shape of the histogram provides us with useful information about the nature of the image content.</a:t>
            </a:r>
          </a:p>
        </p:txBody>
      </p:sp>
    </p:spTree>
    <p:extLst>
      <p:ext uri="{BB962C8B-B14F-4D97-AF65-F5344CB8AC3E}">
        <p14:creationId xmlns:p14="http://schemas.microsoft.com/office/powerpoint/2010/main" val="3958082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0F1F7-B3A9-CDD6-D274-D5659FB51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28E0BB-AB38-EF41-CE8E-4947BDE50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2A558C-8030-7201-CD03-237BF389E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" y="3248773"/>
            <a:ext cx="7772400" cy="3037263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B20C214-EC4F-9AEF-575F-57CB155176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9591" y="327258"/>
            <a:ext cx="7618609" cy="292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038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CBC6E-4408-0F1E-4C70-C01260C3A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Subtraction</a:t>
            </a:r>
            <a:endParaRPr lang="en-IQ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914DA9-C861-BC34-5542-BCF422E2C5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76401"/>
                <a:ext cx="8075613" cy="17526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IQ" sz="280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IQ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IQ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IQ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IQ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</m:mr>
                          <m:mr>
                            <m:e>
                              <m:r>
                                <a:rPr lang="en-IQ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IQ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IQ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</m:mr>
                          <m:mr>
                            <m:e>
                              <m:r>
                                <a:rPr lang="en-IQ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IQ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IQ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  <m:r>
                      <a:rPr lang="en-US" sz="28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IQ" sz="2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IQ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IQ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  <m:e>
                              <m:r>
                                <a:rPr lang="en-IQ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IQ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IQ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IQ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IQ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IQ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IQ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  <m:e>
                              <m:r>
                                <a:rPr lang="en-IQ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</m:mr>
                        </m:m>
                      </m:e>
                    </m:d>
                    <m:r>
                      <a:rPr lang="en-IQ" sz="2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Q" sz="2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IQ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b="0" i="1" kern="10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b="0" i="1" kern="10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b="0" i="1" kern="10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kern="10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IQ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IQ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</m:mr>
                          <m:mr>
                            <m:e>
                              <m:r>
                                <a:rPr lang="en-IQ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sz="2800" b="0" i="1" kern="10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b="0" i="1" kern="10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IQ" sz="2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endParaRPr lang="en-IQ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914DA9-C861-BC34-5542-BCF422E2C5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76401"/>
                <a:ext cx="8075613" cy="1752600"/>
              </a:xfrm>
              <a:blipFill>
                <a:blip r:embed="rId2"/>
                <a:stretch>
                  <a:fillRect l="-2201" t="-2878"/>
                </a:stretch>
              </a:blipFill>
            </p:spPr>
            <p:txBody>
              <a:bodyPr/>
              <a:lstStyle/>
              <a:p>
                <a:r>
                  <a:rPr lang="en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9F1D1A4-47C6-3ED2-C86E-832B0982CDD6}"/>
              </a:ext>
            </a:extLst>
          </p:cNvPr>
          <p:cNvSpPr txBox="1"/>
          <p:nvPr/>
        </p:nvSpPr>
        <p:spPr>
          <a:xfrm>
            <a:off x="685800" y="4830763"/>
            <a:ext cx="7162800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28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</a:rPr>
              <a:t>Uses: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2"/>
                </a:solidFill>
              </a:rPr>
              <a:t>Enhancement of differences between images.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2"/>
                </a:solidFill>
              </a:rPr>
              <a:t>Mask mode radiography in medical imaging.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3EF17C-05AD-9746-2D4F-DA19E3407119}"/>
              </a:ext>
            </a:extLst>
          </p:cNvPr>
          <p:cNvSpPr txBox="1"/>
          <p:nvPr/>
        </p:nvSpPr>
        <p:spPr>
          <a:xfrm>
            <a:off x="685800" y="3150274"/>
            <a:ext cx="79248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ffectLst/>
                <a:latin typeface="Helvetica" pitchFamily="2" charset="0"/>
              </a:rPr>
              <a:t>Subtraction</a:t>
            </a:r>
            <a:r>
              <a:rPr lang="en-US" dirty="0">
                <a:effectLst/>
                <a:latin typeface="Helvetica" pitchFamily="2" charset="0"/>
              </a:rPr>
              <a:t> of two images is often used to detect motion. For</a:t>
            </a:r>
          </a:p>
          <a:p>
            <a:r>
              <a:rPr lang="en-US" dirty="0">
                <a:effectLst/>
                <a:latin typeface="Helvetica" pitchFamily="2" charset="0"/>
              </a:rPr>
              <a:t>example, in a scene when nothing has changed, the image resulting from the subtraction is filled with zeros(black image). If something has changed in the scene, subtraction produces a nonzero result at the location of movement as shown in the figure below.</a:t>
            </a:r>
          </a:p>
        </p:txBody>
      </p:sp>
    </p:spTree>
    <p:extLst>
      <p:ext uri="{BB962C8B-B14F-4D97-AF65-F5344CB8AC3E}">
        <p14:creationId xmlns:p14="http://schemas.microsoft.com/office/powerpoint/2010/main" val="2517434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49AB1-5F14-CD6C-3F4F-8ADD89995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/>
          </a:p>
        </p:txBody>
      </p:sp>
      <p:pic>
        <p:nvPicPr>
          <p:cNvPr id="7" name="Content Placeholder 6" descr="A collage of images of a road and a road&#10;&#10;Description automatically generated">
            <a:extLst>
              <a:ext uri="{FF2B5EF4-FFF2-40B4-BE49-F238E27FC236}">
                <a16:creationId xmlns:a16="http://schemas.microsoft.com/office/drawing/2014/main" id="{3C4FDD30-766A-3BEA-CCA9-DA34D8F127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" y="1981200"/>
            <a:ext cx="7289800" cy="389928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0507CF-B383-A6EB-BCFD-78426F230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569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E0BEEF1-E99F-1C4B-6ACB-C284704F1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Multiplication</a:t>
            </a:r>
            <a:endParaRPr lang="en-IQ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983DC7A8-11BD-69F2-3667-8F819367B6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76401"/>
                <a:ext cx="8075613" cy="17526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IQ" sz="280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IQ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IQ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IQ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IQ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</m:mr>
                          <m:mr>
                            <m:e>
                              <m:r>
                                <a:rPr lang="en-IQ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IQ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IQ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</m:mr>
                          <m:mr>
                            <m:e>
                              <m:r>
                                <a:rPr lang="en-IQ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IQ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IQ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  <m:r>
                      <a:rPr lang="en-US" sz="28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en-IQ" sz="2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IQ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IQ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  <m:e>
                              <m:r>
                                <a:rPr lang="en-IQ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IQ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IQ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IQ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IQ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IQ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IQ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  <m:e>
                              <m:r>
                                <a:rPr lang="en-IQ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</m:mr>
                        </m:m>
                      </m:e>
                    </m:d>
                    <m:r>
                      <a:rPr lang="en-IQ" sz="2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Q" sz="2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IQ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b="0" i="1" kern="10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b="0" i="1" kern="10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255</m:t>
                              </m:r>
                            </m:e>
                            <m:e>
                              <m:r>
                                <a:rPr lang="en-US" sz="2800" b="0" i="1" kern="10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50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kern="10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IQ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b="0" i="1" kern="10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kern="10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b="0" i="1" kern="10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b="0" i="1" kern="10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50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IQ" sz="2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endParaRPr lang="en-IQ" dirty="0"/>
              </a:p>
            </p:txBody>
          </p:sp>
        </mc:Choice>
        <mc:Fallback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983DC7A8-11BD-69F2-3667-8F819367B6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76401"/>
                <a:ext cx="8075613" cy="1752600"/>
              </a:xfrm>
              <a:blipFill>
                <a:blip r:embed="rId2"/>
                <a:stretch>
                  <a:fillRect l="-2201" t="-2878"/>
                </a:stretch>
              </a:blipFill>
            </p:spPr>
            <p:txBody>
              <a:bodyPr/>
              <a:lstStyle/>
              <a:p>
                <a:r>
                  <a:rPr lang="en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1739F9A-32EA-FBE3-4B56-C5DB4F9DCA12}"/>
              </a:ext>
            </a:extLst>
          </p:cNvPr>
          <p:cNvSpPr txBox="1"/>
          <p:nvPr/>
        </p:nvSpPr>
        <p:spPr>
          <a:xfrm>
            <a:off x="665922" y="5257800"/>
            <a:ext cx="71628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</a:rPr>
              <a:t>Uses: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2"/>
                </a:solidFill>
              </a:rPr>
              <a:t>Shading correction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19E42A-EDAF-E74B-A72C-4DA8852A4194}"/>
              </a:ext>
            </a:extLst>
          </p:cNvPr>
          <p:cNvSpPr txBox="1"/>
          <p:nvPr/>
        </p:nvSpPr>
        <p:spPr>
          <a:xfrm>
            <a:off x="733425" y="3004573"/>
            <a:ext cx="767715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Multiplication and division are used to adjust the brightness of an image. Multiplying the pixel values by a number greater than one will brighten the image, and dividing the pixel values by a factor greater than one will darken the image.</a:t>
            </a:r>
          </a:p>
        </p:txBody>
      </p:sp>
    </p:spTree>
    <p:extLst>
      <p:ext uri="{BB962C8B-B14F-4D97-AF65-F5344CB8AC3E}">
        <p14:creationId xmlns:p14="http://schemas.microsoft.com/office/powerpoint/2010/main" val="2788777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82C8ABC-FAC4-73DC-14E3-37C62DC3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Division</a:t>
            </a:r>
            <a:endParaRPr lang="en-IQ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A28F31E4-C207-A07E-A47C-F630142B69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76401"/>
                <a:ext cx="8075613" cy="17526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IQ" sz="280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IQ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IQ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IQ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IQ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</m:mr>
                          <m:mr>
                            <m:e>
                              <m:r>
                                <a:rPr lang="en-IQ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IQ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IQ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</m:mr>
                          <m:mr>
                            <m:e>
                              <m:r>
                                <a:rPr lang="en-IQ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IQ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IQ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  <m:r>
                      <a:rPr lang="en-US" sz="28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</m:t>
                    </m:r>
                    <m:d>
                      <m:dPr>
                        <m:begChr m:val="["/>
                        <m:endChr m:val="]"/>
                        <m:ctrlPr>
                          <a:rPr lang="en-IQ" sz="2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IQ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IQ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  <m:e>
                              <m:r>
                                <a:rPr lang="en-IQ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IQ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IQ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IQ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IQ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IQ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IQ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  <m:e>
                              <m:r>
                                <a:rPr lang="en-IQ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</m:mr>
                        </m:m>
                      </m:e>
                    </m:d>
                    <m:r>
                      <a:rPr lang="en-IQ" sz="2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Q" sz="2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IQ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b="0" i="1" kern="10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b="0" i="1" kern="10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kern="10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kern="10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IQ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b="0" i="1" kern="10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kern="10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b="0" i="1" kern="10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b="0" i="1" kern="10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IQ" sz="2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endParaRPr lang="en-IQ" dirty="0"/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A28F31E4-C207-A07E-A47C-F630142B69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76401"/>
                <a:ext cx="8075613" cy="1752600"/>
              </a:xfrm>
              <a:blipFill>
                <a:blip r:embed="rId2"/>
                <a:stretch>
                  <a:fillRect l="-2201" t="-2878"/>
                </a:stretch>
              </a:blipFill>
            </p:spPr>
            <p:txBody>
              <a:bodyPr/>
              <a:lstStyle/>
              <a:p>
                <a:r>
                  <a:rPr lang="en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A42757E-2F4A-BAFF-8E15-63F024FA2B26}"/>
              </a:ext>
            </a:extLst>
          </p:cNvPr>
          <p:cNvSpPr txBox="1"/>
          <p:nvPr/>
        </p:nvSpPr>
        <p:spPr>
          <a:xfrm>
            <a:off x="685800" y="4830763"/>
            <a:ext cx="71628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28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</a:rPr>
              <a:t>Uses: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2"/>
                </a:solidFill>
              </a:rPr>
              <a:t>Shading correction</a:t>
            </a:r>
            <a:endParaRPr lang="en-GB" sz="28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07F0A7-CF1D-F240-4B8B-FD5279545B28}"/>
                  </a:ext>
                </a:extLst>
              </p:cNvPr>
              <p:cNvSpPr txBox="1"/>
              <p:nvPr/>
            </p:nvSpPr>
            <p:spPr>
              <a:xfrm>
                <a:off x="1438835" y="3650876"/>
                <a:ext cx="16642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Q" dirty="0">
                    <a:solidFill>
                      <a:schemeClr val="tx2"/>
                    </a:solidFill>
                  </a:rPr>
                  <a:t>Note: </a:t>
                </a:r>
                <a14:m>
                  <m:oMath xmlns:m="http://schemas.openxmlformats.org/officeDocument/2006/math">
                    <m:r>
                      <a:rPr lang="en-IQ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0.5 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Q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IQ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07F0A7-CF1D-F240-4B8B-FD5279545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835" y="3650876"/>
                <a:ext cx="1664238" cy="369332"/>
              </a:xfrm>
              <a:prstGeom prst="rect">
                <a:avLst/>
              </a:prstGeom>
              <a:blipFill>
                <a:blip r:embed="rId3"/>
                <a:stretch>
                  <a:fillRect l="-3030" t="-6667" b="-26667"/>
                </a:stretch>
              </a:blipFill>
            </p:spPr>
            <p:txBody>
              <a:bodyPr/>
              <a:lstStyle/>
              <a:p>
                <a:r>
                  <a:rPr lang="en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86592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F5636-383D-B3C5-4EC2-D1B29F0F3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54AE7-C3EB-86AE-831C-A910A811D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408DAB-1CB6-F3C5-3ECB-C9E1E23B6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B50A64-A6AA-03F9-870E-A34AEC851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42742"/>
            <a:ext cx="7772400" cy="637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164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A73B9679-25FB-3D52-0ADA-DFD7A663A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Image Enhancement</a:t>
            </a:r>
            <a:endParaRPr lang="en-GB" altLang="en-US"/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5F1D0CC9-57B9-5AD2-C663-076ED2C52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400"/>
            <a:ext cx="8380413" cy="4454525"/>
          </a:xfrm>
        </p:spPr>
        <p:txBody>
          <a:bodyPr>
            <a:normAutofit/>
          </a:bodyPr>
          <a:lstStyle/>
          <a:p>
            <a:pPr algn="just"/>
            <a:r>
              <a:rPr lang="en-US" altLang="en-US" sz="2800" dirty="0"/>
              <a:t>Defined as it is usually used when an image having a distortion and noise present into it which can tend to make a loss of Information in the image to recover that key Information, Enhancement mainly use for removal of noise , sharpening and brightening of an image.</a:t>
            </a:r>
            <a:endParaRPr lang="en-GB" altLang="en-US" sz="2800" dirty="0"/>
          </a:p>
          <a:p>
            <a:pPr algn="just"/>
            <a:r>
              <a:rPr lang="en-US" altLang="en-US" sz="2800" dirty="0"/>
              <a:t>Some Mathematical and Logical Operations are used to overcome the noise and to enhance the Image</a:t>
            </a:r>
            <a:endParaRPr lang="en-GB" alt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F9EB11ED-D4AC-00D2-F4CD-AD02A1B05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Histogram Equalization</a:t>
            </a:r>
            <a:endParaRPr lang="en-GB" altLang="en-US" dirty="0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BEA6A4BD-0D03-0662-68C4-A5B456B4E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400"/>
            <a:ext cx="8075613" cy="4454525"/>
          </a:xfrm>
        </p:spPr>
        <p:txBody>
          <a:bodyPr/>
          <a:lstStyle/>
          <a:p>
            <a:r>
              <a:rPr lang="en-US" altLang="en-US" dirty="0"/>
              <a:t>It is used to enhance the Contrast</a:t>
            </a:r>
          </a:p>
          <a:p>
            <a:r>
              <a:rPr lang="en-US" altLang="en-US" dirty="0"/>
              <a:t>Contrast is the difference in color that makes an object distinguishable from other objects within the same field of view</a:t>
            </a:r>
          </a:p>
          <a:p>
            <a:endParaRPr lang="en-GB" altLang="en-US" dirty="0"/>
          </a:p>
        </p:txBody>
      </p:sp>
      <p:pic>
        <p:nvPicPr>
          <p:cNvPr id="8200" name="Picture 8">
            <a:extLst>
              <a:ext uri="{FF2B5EF4-FFF2-40B4-BE49-F238E27FC236}">
                <a16:creationId xmlns:a16="http://schemas.microsoft.com/office/drawing/2014/main" id="{4E4BB0D8-DECD-AFAC-D5FE-0E0B96B4F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22827"/>
            <a:ext cx="4034059" cy="269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>
            <a:extLst>
              <a:ext uri="{FF2B5EF4-FFF2-40B4-BE49-F238E27FC236}">
                <a16:creationId xmlns:a16="http://schemas.microsoft.com/office/drawing/2014/main" id="{401EAE70-436F-8B1B-6C0F-D140D6A66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22827"/>
            <a:ext cx="4034060" cy="26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CA3213EE-A066-3727-B072-7E7A92857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Cumulative Histogram (Exp)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88BE988-E828-9B8B-3107-3F378DCE6BA0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2708275"/>
          <a:ext cx="2438400" cy="14827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10">
            <a:extLst>
              <a:ext uri="{FF2B5EF4-FFF2-40B4-BE49-F238E27FC236}">
                <a16:creationId xmlns:a16="http://schemas.microsoft.com/office/drawing/2014/main" id="{B8F98F04-9EFF-77B2-C78B-2C71491A1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62100"/>
            <a:ext cx="6324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1313" indent="-341313" defTabSz="457200" eaLnBrk="1" hangingPunct="1">
              <a:lnSpc>
                <a:spcPct val="90000"/>
              </a:lnSpc>
              <a:spcBef>
                <a:spcPts val="500"/>
              </a:spcBef>
              <a:buClr>
                <a:srgbClr val="FFCF01"/>
              </a:buClr>
              <a:buSzPct val="60000"/>
              <a:buFont typeface="Wingdings" pitchFamily="2" charset="2"/>
              <a:buChar char=""/>
              <a:tabLst>
                <a:tab pos="1257300" algn="l"/>
              </a:tabLst>
              <a:defRPr/>
            </a:pPr>
            <a:r>
              <a:rPr lang="en-IE" sz="2000" kern="0" dirty="0">
                <a:solidFill>
                  <a:srgbClr val="0000FF"/>
                </a:solidFill>
                <a:latin typeface="+mn-lt"/>
              </a:rPr>
              <a:t>Now, Let us take a grayscale image in matrix form.  </a:t>
            </a:r>
          </a:p>
          <a:p>
            <a:pPr marL="341313" indent="-341313" defTabSz="457200" eaLnBrk="1" hangingPunct="1">
              <a:lnSpc>
                <a:spcPct val="90000"/>
              </a:lnSpc>
              <a:spcBef>
                <a:spcPts val="500"/>
              </a:spcBef>
              <a:buClr>
                <a:srgbClr val="FFCF01"/>
              </a:buClr>
              <a:buSzPct val="60000"/>
              <a:tabLst>
                <a:tab pos="1257300" algn="l"/>
              </a:tabLst>
              <a:defRPr/>
            </a:pPr>
            <a:endParaRPr lang="en-IE" sz="2000" i="1" kern="0" dirty="0">
              <a:solidFill>
                <a:srgbClr val="0000FF"/>
              </a:solidFill>
              <a:latin typeface="Times New Roman" pitchFamily="-111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80AB02-6193-7721-8303-DDA6C28A94BB}"/>
              </a:ext>
            </a:extLst>
          </p:cNvPr>
          <p:cNvSpPr txBox="1"/>
          <p:nvPr/>
        </p:nvSpPr>
        <p:spPr>
          <a:xfrm>
            <a:off x="3048000" y="3048000"/>
            <a:ext cx="46482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kern="0" dirty="0">
                <a:solidFill>
                  <a:srgbClr val="0000FF"/>
                </a:solidFill>
                <a:latin typeface="+mn-lt"/>
              </a:rPr>
              <a:t>Let each element be a pixel of an image and values of the elements represent intensities of the pixels.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3AB4EC-6033-B83E-7F6A-65E271301693}"/>
              </a:ext>
            </a:extLst>
          </p:cNvPr>
          <p:cNvSpPr txBox="1"/>
          <p:nvPr/>
        </p:nvSpPr>
        <p:spPr>
          <a:xfrm>
            <a:off x="533400" y="4622800"/>
            <a:ext cx="8001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kern="0" dirty="0">
                <a:solidFill>
                  <a:srgbClr val="0000FF"/>
                </a:solidFill>
                <a:latin typeface="+mn-lt"/>
              </a:rPr>
              <a:t>We can see that the intensity of the pixels vary between </a:t>
            </a:r>
            <a:r>
              <a:rPr lang="en-US" sz="2000" b="1" kern="0" dirty="0">
                <a:solidFill>
                  <a:srgbClr val="0000FF"/>
                </a:solidFill>
                <a:latin typeface="+mn-lt"/>
              </a:rPr>
              <a:t>1-10</a:t>
            </a:r>
            <a:r>
              <a:rPr lang="en-US" sz="2000" kern="0" dirty="0">
                <a:solidFill>
                  <a:srgbClr val="0000FF"/>
                </a:solidFill>
                <a:latin typeface="+mn-lt"/>
              </a:rPr>
              <a:t>. Suppose that we want to perform histogram equalization on this image &amp; scale the intensity to </a:t>
            </a:r>
            <a:r>
              <a:rPr lang="en-US" sz="2000" b="1" kern="0" dirty="0">
                <a:solidFill>
                  <a:srgbClr val="0000FF"/>
                </a:solidFill>
                <a:latin typeface="+mn-lt"/>
              </a:rPr>
              <a:t>1-20</a:t>
            </a:r>
            <a:r>
              <a:rPr lang="en-US" sz="2000" kern="0" dirty="0">
                <a:solidFill>
                  <a:srgbClr val="0000FF"/>
                </a:solidFill>
                <a:latin typeface="+mn-lt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6B0F48-C20D-D73A-7B86-F226F61B3F54}"/>
              </a:ext>
            </a:extLst>
          </p:cNvPr>
          <p:cNvSpPr/>
          <p:nvPr/>
        </p:nvSpPr>
        <p:spPr>
          <a:xfrm>
            <a:off x="533400" y="2324100"/>
            <a:ext cx="18129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IE" kern="0" dirty="0">
                <a:solidFill>
                  <a:schemeClr val="tx1"/>
                </a:solidFill>
              </a:rPr>
              <a:t>4*4 image matrix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>
            <a:extLst>
              <a:ext uri="{FF2B5EF4-FFF2-40B4-BE49-F238E27FC236}">
                <a16:creationId xmlns:a16="http://schemas.microsoft.com/office/drawing/2014/main" id="{CA1C8183-1F78-4923-0FD3-E9A0DE643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Cumulative Histogram (Exp)</a:t>
            </a: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E82B3DC0-D99D-EEB3-F420-4C45A100E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4648200"/>
            <a:ext cx="4343400" cy="1482724"/>
          </a:xfrm>
        </p:spPr>
        <p:txBody>
          <a:bodyPr>
            <a:normAutofit/>
          </a:bodyPr>
          <a:lstStyle/>
          <a:p>
            <a:r>
              <a:rPr lang="en-US" altLang="en-US" dirty="0"/>
              <a:t>First step is to count the total number of pixels associated with each pixel intensity.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273EFCF-D3BA-BAA3-16E5-187796BFB1D3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2708275"/>
          <a:ext cx="2438400" cy="14827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3684F77E-9D79-4EB1-CE59-0F1B757EB76C}"/>
              </a:ext>
            </a:extLst>
          </p:cNvPr>
          <p:cNvSpPr/>
          <p:nvPr/>
        </p:nvSpPr>
        <p:spPr>
          <a:xfrm>
            <a:off x="533400" y="2324100"/>
            <a:ext cx="18129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IE" kern="0" dirty="0">
                <a:solidFill>
                  <a:schemeClr val="tx1"/>
                </a:solidFill>
              </a:rPr>
              <a:t>4*4 image matrix</a:t>
            </a:r>
            <a:endParaRPr lang="en-US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466A6B2-DB98-FD10-51C7-A29B8CE85655}"/>
              </a:ext>
            </a:extLst>
          </p:cNvPr>
          <p:cNvGraphicFramePr>
            <a:graphicFrameLocks noGrp="1"/>
          </p:cNvGraphicFramePr>
          <p:nvPr/>
        </p:nvGraphicFramePr>
        <p:xfrm>
          <a:off x="5029200" y="1851025"/>
          <a:ext cx="3962400" cy="45719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18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Pixel Intensities (</a:t>
                      </a:r>
                      <a:r>
                        <a:rPr lang="en-US" altLang="en-US" sz="1400" i="1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r</a:t>
                      </a:r>
                      <a:r>
                        <a:rPr lang="en-US" altLang="en-US" sz="1400" i="1" baseline="-25000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k</a:t>
                      </a:r>
                      <a:r>
                        <a:rPr lang="en-US" sz="140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No. of pixel (</a:t>
                      </a:r>
                      <a:r>
                        <a:rPr lang="en-US" altLang="en-US" sz="1400" dirty="0"/>
                        <a:t>n</a:t>
                      </a:r>
                      <a:r>
                        <a:rPr lang="en-US" altLang="en-US" sz="1400" baseline="-25000" dirty="0"/>
                        <a:t>k</a:t>
                      </a:r>
                      <a:r>
                        <a:rPr lang="en-US" sz="1400" dirty="0"/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3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3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3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3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3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3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3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3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3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3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6376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Total 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>
            <a:extLst>
              <a:ext uri="{FF2B5EF4-FFF2-40B4-BE49-F238E27FC236}">
                <a16:creationId xmlns:a16="http://schemas.microsoft.com/office/drawing/2014/main" id="{44B04A0E-6C80-E843-7AF1-C7FD1CE41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Cumulative Histogram (Exp)</a:t>
            </a:r>
          </a:p>
        </p:txBody>
      </p:sp>
      <p:sp>
        <p:nvSpPr>
          <p:cNvPr id="11266" name="Content Placeholder 2">
            <a:extLst>
              <a:ext uri="{FF2B5EF4-FFF2-40B4-BE49-F238E27FC236}">
                <a16:creationId xmlns:a16="http://schemas.microsoft.com/office/drawing/2014/main" id="{BCCA893A-6E7D-F7EC-A28B-A497A25C1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613" y="1335088"/>
            <a:ext cx="8763000" cy="5029200"/>
          </a:xfrm>
        </p:spPr>
        <p:txBody>
          <a:bodyPr>
            <a:normAutofit/>
          </a:bodyPr>
          <a:lstStyle/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61F1221-6105-7701-64C6-6FD79E42FCD7}"/>
              </a:ext>
            </a:extLst>
          </p:cNvPr>
          <p:cNvGraphicFramePr>
            <a:graphicFrameLocks noGrp="1"/>
          </p:cNvGraphicFramePr>
          <p:nvPr/>
        </p:nvGraphicFramePr>
        <p:xfrm>
          <a:off x="4903788" y="1725613"/>
          <a:ext cx="4038600" cy="4719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82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Pixel Intensities (</a:t>
                      </a:r>
                      <a:r>
                        <a:rPr lang="en-US" altLang="en-US" sz="1400" i="1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r</a:t>
                      </a:r>
                      <a:r>
                        <a:rPr lang="en-US" altLang="en-US" sz="1400" i="1" baseline="-25000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k</a:t>
                      </a:r>
                      <a:r>
                        <a:rPr lang="en-US" sz="1400" dirty="0"/>
                        <a:t>)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No. of pixel (</a:t>
                      </a:r>
                      <a:r>
                        <a:rPr lang="en-US" altLang="en-US" sz="1400" i="1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n</a:t>
                      </a:r>
                      <a:r>
                        <a:rPr lang="en-US" altLang="en-US" sz="1400" i="1" baseline="-25000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k</a:t>
                      </a:r>
                      <a:r>
                        <a:rPr lang="en-US" sz="1400" dirty="0"/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Probability (PDF)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58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1/16=0.0625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58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3/16=0.1875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58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3/16=0.1875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58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2/16=0.125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58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2/16=0.125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58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1/16=0.0625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58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3/16=0.1875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58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1/16=0.0625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58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0/16=0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558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0/16=0</a:t>
                      </a:r>
                      <a:endParaRPr lang="en-US" sz="1400" b="0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5585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Total</a:t>
                      </a:r>
                      <a:r>
                        <a:rPr lang="en-US" sz="1400" baseline="0" dirty="0"/>
                        <a:t> 16</a:t>
                      </a:r>
                      <a:endParaRPr lang="en-US" sz="1400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059DF18-10E1-F02F-F046-F95EEBF79FE5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2708275"/>
          <a:ext cx="2438400" cy="14827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78C0D5E0-9160-94CD-43DC-8D0BFDAFBB15}"/>
              </a:ext>
            </a:extLst>
          </p:cNvPr>
          <p:cNvSpPr/>
          <p:nvPr/>
        </p:nvSpPr>
        <p:spPr>
          <a:xfrm>
            <a:off x="533400" y="2324100"/>
            <a:ext cx="18129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IE" kern="0" dirty="0">
                <a:solidFill>
                  <a:schemeClr val="tx1"/>
                </a:solidFill>
              </a:rPr>
              <a:t>4*4 image matrix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0D7CE0-7CE8-A6A5-7547-B4735F7DC1AF}"/>
              </a:ext>
            </a:extLst>
          </p:cNvPr>
          <p:cNvSpPr txBox="1"/>
          <p:nvPr/>
        </p:nvSpPr>
        <p:spPr>
          <a:xfrm>
            <a:off x="252481" y="4190999"/>
            <a:ext cx="41876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/>
              <a:t>Second step is to calculate probability of each pixel intensity in the image matrix.</a:t>
            </a:r>
          </a:p>
          <a:p>
            <a:r>
              <a:rPr lang="en-US" dirty="0">
                <a:solidFill>
                  <a:srgbClr val="0070C0"/>
                </a:solidFill>
              </a:rPr>
              <a:t>Probability Density Function (PDF)</a:t>
            </a: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3D8260-7AFA-A9A7-8B42-08798DB94E4B}"/>
              </a:ext>
            </a:extLst>
          </p:cNvPr>
          <p:cNvSpPr txBox="1"/>
          <p:nvPr/>
        </p:nvSpPr>
        <p:spPr>
          <a:xfrm>
            <a:off x="252481" y="5277643"/>
            <a:ext cx="4038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/>
              <a:t>Total number of element is 16! Probability is no. of pixel divided by total no. of pixels(16).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223CE6D-CA6F-AC3B-B6ED-00693E00DCDC}"/>
              </a:ext>
            </a:extLst>
          </p:cNvPr>
          <p:cNvSpPr txBox="1">
            <a:spLocks/>
          </p:cNvSpPr>
          <p:nvPr/>
        </p:nvSpPr>
        <p:spPr bwMode="auto">
          <a:xfrm>
            <a:off x="201613" y="1335088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1313" indent="-341313" defTabSz="457200">
              <a:spcBef>
                <a:spcPts val="500"/>
              </a:spcBef>
              <a:buClr>
                <a:srgbClr val="FFCF01"/>
              </a:buClr>
              <a:buSzPct val="60000"/>
              <a:buFont typeface="Wingdings" pitchFamily="2" charset="2"/>
              <a:buChar char=""/>
              <a:defRPr/>
            </a:pPr>
            <a:r>
              <a:rPr lang="en-US" sz="2000" kern="0" dirty="0">
                <a:solidFill>
                  <a:srgbClr val="0000FF"/>
                </a:solidFill>
                <a:latin typeface="+mn-lt"/>
              </a:rPr>
              <a:t>The next step is to calculate cumulative probability.</a:t>
            </a:r>
          </a:p>
          <a:p>
            <a:pPr marL="341313" indent="-341313" defTabSz="457200">
              <a:spcBef>
                <a:spcPts val="500"/>
              </a:spcBef>
              <a:buClr>
                <a:srgbClr val="FFCF01"/>
              </a:buClr>
              <a:buSzPct val="60000"/>
              <a:buFont typeface="Wingdings" pitchFamily="2" charset="2"/>
              <a:buChar char=""/>
              <a:defRPr/>
            </a:pPr>
            <a:endParaRPr lang="en-US" sz="2000" kern="0" dirty="0">
              <a:solidFill>
                <a:srgbClr val="0000FF"/>
              </a:solidFill>
              <a:latin typeface="+mn-lt"/>
            </a:endParaRPr>
          </a:p>
          <a:p>
            <a:pPr marL="341313" indent="-341313" defTabSz="457200">
              <a:spcBef>
                <a:spcPts val="500"/>
              </a:spcBef>
              <a:buClr>
                <a:srgbClr val="FFCF01"/>
              </a:buClr>
              <a:buSzPct val="60000"/>
              <a:buFont typeface="Wingdings" pitchFamily="2" charset="2"/>
              <a:buChar char=""/>
              <a:defRPr/>
            </a:pPr>
            <a:endParaRPr lang="en-US" sz="2000" kern="0" dirty="0">
              <a:solidFill>
                <a:srgbClr val="0000FF"/>
              </a:solidFill>
              <a:latin typeface="+mn-lt"/>
            </a:endParaRPr>
          </a:p>
          <a:p>
            <a:pPr marL="341313" indent="-341313" defTabSz="457200">
              <a:spcBef>
                <a:spcPts val="500"/>
              </a:spcBef>
              <a:buClr>
                <a:srgbClr val="FFCF01"/>
              </a:buClr>
              <a:buSzPct val="60000"/>
              <a:buFont typeface="Wingdings" pitchFamily="2" charset="2"/>
              <a:buChar char=""/>
              <a:defRPr/>
            </a:pPr>
            <a:endParaRPr lang="en-US" sz="2000" kern="0" dirty="0">
              <a:solidFill>
                <a:srgbClr val="0000FF"/>
              </a:solidFill>
              <a:latin typeface="+mn-lt"/>
            </a:endParaRPr>
          </a:p>
          <a:p>
            <a:pPr marL="341313" indent="-341313" defTabSz="457200">
              <a:spcBef>
                <a:spcPts val="500"/>
              </a:spcBef>
              <a:buClr>
                <a:srgbClr val="FFCF01"/>
              </a:buClr>
              <a:buSzPct val="60000"/>
              <a:buFont typeface="Wingdings" pitchFamily="2" charset="2"/>
              <a:buChar char=""/>
              <a:defRPr/>
            </a:pPr>
            <a:endParaRPr lang="en-US" sz="2000" kern="0" dirty="0">
              <a:solidFill>
                <a:srgbClr val="0000FF"/>
              </a:solidFill>
              <a:latin typeface="+mn-lt"/>
            </a:endParaRPr>
          </a:p>
          <a:p>
            <a:pPr marL="341313" indent="-341313" defTabSz="457200">
              <a:spcBef>
                <a:spcPts val="500"/>
              </a:spcBef>
              <a:buClr>
                <a:srgbClr val="FFCF01"/>
              </a:buClr>
              <a:buSzPct val="60000"/>
              <a:buFont typeface="Wingdings" pitchFamily="2" charset="2"/>
              <a:buChar char=""/>
              <a:defRPr/>
            </a:pPr>
            <a:endParaRPr lang="en-US" sz="2000" kern="0" dirty="0">
              <a:solidFill>
                <a:srgbClr val="0000FF"/>
              </a:solidFill>
              <a:latin typeface="+mn-lt"/>
            </a:endParaRPr>
          </a:p>
          <a:p>
            <a:pPr marL="341313" indent="-341313" defTabSz="457200">
              <a:spcBef>
                <a:spcPts val="500"/>
              </a:spcBef>
              <a:buClr>
                <a:srgbClr val="FFCF01"/>
              </a:buClr>
              <a:buSzPct val="60000"/>
              <a:buFont typeface="Wingdings" pitchFamily="2" charset="2"/>
              <a:buChar char=""/>
              <a:defRPr/>
            </a:pPr>
            <a:endParaRPr lang="en-US" sz="2000" kern="0" dirty="0">
              <a:solidFill>
                <a:srgbClr val="0000FF"/>
              </a:solidFill>
              <a:latin typeface="+mn-lt"/>
            </a:endParaRPr>
          </a:p>
          <a:p>
            <a:pPr marL="341313" indent="-341313" defTabSz="457200">
              <a:spcBef>
                <a:spcPts val="500"/>
              </a:spcBef>
              <a:buClr>
                <a:srgbClr val="FFCF01"/>
              </a:buClr>
              <a:buSzPct val="60000"/>
              <a:buFont typeface="Wingdings" pitchFamily="2" charset="2"/>
              <a:buChar char=""/>
              <a:defRPr/>
            </a:pPr>
            <a:endParaRPr lang="en-US" sz="2000" kern="0" dirty="0">
              <a:solidFill>
                <a:srgbClr val="0000FF"/>
              </a:solidFill>
              <a:latin typeface="+mn-lt"/>
            </a:endParaRPr>
          </a:p>
          <a:p>
            <a:pPr marL="341313" indent="-341313" defTabSz="457200">
              <a:spcBef>
                <a:spcPts val="500"/>
              </a:spcBef>
              <a:buClr>
                <a:srgbClr val="FFCF01"/>
              </a:buClr>
              <a:buSzPct val="60000"/>
              <a:buFont typeface="Wingdings" pitchFamily="2" charset="2"/>
              <a:buChar char=""/>
              <a:defRPr/>
            </a:pPr>
            <a:endParaRPr lang="en-US" sz="2000" kern="0" dirty="0">
              <a:solidFill>
                <a:srgbClr val="0000FF"/>
              </a:solidFill>
              <a:latin typeface="+mn-lt"/>
            </a:endParaRPr>
          </a:p>
          <a:p>
            <a:pPr marL="341313" indent="-341313">
              <a:spcBef>
                <a:spcPts val="500"/>
              </a:spcBef>
              <a:buClr>
                <a:srgbClr val="FFCF01"/>
              </a:buClr>
              <a:buSzPct val="60000"/>
              <a:buFont typeface="Wingdings" pitchFamily="2" charset="2"/>
              <a:buChar char=""/>
              <a:defRPr/>
            </a:pPr>
            <a:r>
              <a:rPr lang="en-US" sz="2000" kern="0" dirty="0">
                <a:solidFill>
                  <a:srgbClr val="0000FF"/>
                </a:solidFill>
                <a:latin typeface="+mn-lt"/>
              </a:rPr>
              <a:t>Cumulative Distribution Function(CDF)</a:t>
            </a:r>
          </a:p>
          <a:p>
            <a:pPr marL="341313" indent="-341313" defTabSz="457200">
              <a:spcBef>
                <a:spcPts val="500"/>
              </a:spcBef>
              <a:buClr>
                <a:srgbClr val="FFCF01"/>
              </a:buClr>
              <a:buSzPct val="60000"/>
              <a:buFont typeface="Wingdings" pitchFamily="2" charset="2"/>
              <a:buNone/>
              <a:defRPr/>
            </a:pPr>
            <a:r>
              <a:rPr lang="en-US" sz="2000" kern="0" dirty="0">
                <a:solidFill>
                  <a:srgbClr val="0000FF"/>
                </a:solidFill>
                <a:latin typeface="+mn-lt"/>
              </a:rPr>
              <a:t>	is equal to previous (PDF) plus </a:t>
            </a:r>
          </a:p>
          <a:p>
            <a:pPr marL="341313" indent="-341313" defTabSz="457200">
              <a:spcBef>
                <a:spcPts val="500"/>
              </a:spcBef>
              <a:buClr>
                <a:srgbClr val="FFCF01"/>
              </a:buClr>
              <a:buSzPct val="60000"/>
              <a:buFont typeface="Wingdings" pitchFamily="2" charset="2"/>
              <a:buNone/>
              <a:defRPr/>
            </a:pPr>
            <a:r>
              <a:rPr lang="en-US" sz="2000" kern="0" dirty="0">
                <a:solidFill>
                  <a:srgbClr val="0000FF"/>
                </a:solidFill>
                <a:latin typeface="+mn-lt"/>
              </a:rPr>
              <a:t>	current (PDF).</a:t>
            </a:r>
          </a:p>
          <a:p>
            <a:pPr marL="341313" indent="-341313" defTabSz="457200">
              <a:spcBef>
                <a:spcPts val="500"/>
              </a:spcBef>
              <a:buClr>
                <a:srgbClr val="FFCF01"/>
              </a:buClr>
              <a:buSzPct val="60000"/>
              <a:buFont typeface="Wingdings" pitchFamily="2" charset="2"/>
              <a:buNone/>
              <a:defRPr/>
            </a:pPr>
            <a:r>
              <a:rPr lang="en-US" sz="2000" kern="0" dirty="0">
                <a:solidFill>
                  <a:srgbClr val="0000FF"/>
                </a:solidFill>
                <a:latin typeface="+mn-lt"/>
              </a:rPr>
              <a:t>	0.0625+0.1875=0.25 &amp; so on....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D123D93-1A2B-DE93-0C5A-83C6ED204889}"/>
              </a:ext>
            </a:extLst>
          </p:cNvPr>
          <p:cNvGraphicFramePr>
            <a:graphicFrameLocks noGrp="1"/>
          </p:cNvGraphicFramePr>
          <p:nvPr/>
        </p:nvGraphicFramePr>
        <p:xfrm>
          <a:off x="4419600" y="1693863"/>
          <a:ext cx="4648200" cy="47561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15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Pixel Intensities (</a:t>
                      </a:r>
                      <a:r>
                        <a:rPr lang="en-US" altLang="en-US" sz="1400" i="1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r</a:t>
                      </a:r>
                      <a:r>
                        <a:rPr lang="en-US" altLang="en-US" sz="1400" i="1" baseline="-25000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k</a:t>
                      </a:r>
                      <a:r>
                        <a:rPr lang="en-US" sz="1400" dirty="0"/>
                        <a:t>)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No. of pixel (</a:t>
                      </a:r>
                      <a:r>
                        <a:rPr lang="en-US" altLang="en-US" sz="1400" i="1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n</a:t>
                      </a:r>
                      <a:r>
                        <a:rPr lang="en-US" altLang="en-US" sz="1400" i="1" baseline="-25000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k</a:t>
                      </a:r>
                      <a:r>
                        <a:rPr lang="en-US" sz="1400" dirty="0"/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Probability (PDF)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Cumulative probability(CDF)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7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0.0625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0.0625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7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0.1875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0.25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7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0.1875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0.4375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7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0.125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0.5625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7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0.125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0.6825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7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0.0625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0.75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87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0.1875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0.9375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87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0.0625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87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87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  <a:endParaRPr lang="en-US" sz="1400" b="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  <a:endParaRPr lang="en-US" sz="1400" b="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877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Total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16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Total 1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06D6B76-965B-5EF0-9469-E0AB99560ABF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2746375"/>
          <a:ext cx="2438400" cy="14827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B35F62EC-A575-412C-CDBE-756CF3DD4FED}"/>
              </a:ext>
            </a:extLst>
          </p:cNvPr>
          <p:cNvSpPr/>
          <p:nvPr/>
        </p:nvSpPr>
        <p:spPr>
          <a:xfrm>
            <a:off x="533400" y="2362200"/>
            <a:ext cx="18129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IE" kern="0" dirty="0">
                <a:solidFill>
                  <a:schemeClr val="tx1"/>
                </a:solidFill>
              </a:rPr>
              <a:t>4*4 image matrix</a:t>
            </a:r>
            <a:endParaRPr lang="en-US" dirty="0"/>
          </a:p>
        </p:txBody>
      </p:sp>
      <p:sp>
        <p:nvSpPr>
          <p:cNvPr id="12386" name="Title 1">
            <a:extLst>
              <a:ext uri="{FF2B5EF4-FFF2-40B4-BE49-F238E27FC236}">
                <a16:creationId xmlns:a16="http://schemas.microsoft.com/office/drawing/2014/main" id="{5C8C3B44-8CAF-5F20-FB85-DCCAE8741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Cumulative Histogram (Exp)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3" name="Title 8">
            <a:extLst>
              <a:ext uri="{FF2B5EF4-FFF2-40B4-BE49-F238E27FC236}">
                <a16:creationId xmlns:a16="http://schemas.microsoft.com/office/drawing/2014/main" id="{28303FEB-B4B2-5700-A107-0C5EA834A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Cumulative Histogram (Exp)</a:t>
            </a:r>
          </a:p>
        </p:txBody>
      </p:sp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id="{FF56871E-875C-9CE2-60E7-A211C7087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613" y="1219200"/>
            <a:ext cx="8763000" cy="5145088"/>
          </a:xfrm>
        </p:spPr>
        <p:txBody>
          <a:bodyPr>
            <a:normAutofit/>
          </a:bodyPr>
          <a:lstStyle/>
          <a:p>
            <a:endParaRPr lang="en-US" altLang="en-US" dirty="0"/>
          </a:p>
          <a:p>
            <a:r>
              <a:rPr lang="en-US" altLang="en-US" dirty="0"/>
              <a:t>Since we want to change the intensity range to 1-20, we shall multiply cumulative probability by 20.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>
              <a:buFont typeface="Wingdings" pitchFamily="2" charset="2"/>
              <a:buNone/>
            </a:pPr>
            <a:endParaRPr lang="en-US" altLang="en-US" dirty="0"/>
          </a:p>
          <a:p>
            <a:endParaRPr lang="en-US" altLang="en-US" dirty="0"/>
          </a:p>
          <a:p>
            <a:r>
              <a:rPr lang="en-US" altLang="en-US" sz="1400" dirty="0"/>
              <a:t>Cumulative probability (CDF)</a:t>
            </a:r>
          </a:p>
          <a:p>
            <a:pPr>
              <a:buFont typeface="Wingdings" pitchFamily="2" charset="2"/>
              <a:buNone/>
            </a:pPr>
            <a:r>
              <a:rPr lang="en-US" altLang="en-US" sz="1400" dirty="0"/>
              <a:t>	multiply by 20.</a:t>
            </a:r>
          </a:p>
          <a:p>
            <a:pPr>
              <a:buFont typeface="Wingdings" pitchFamily="2" charset="2"/>
              <a:buNone/>
            </a:pPr>
            <a:r>
              <a:rPr lang="en-US" altLang="en-US" sz="1400" dirty="0"/>
              <a:t>	0.0625*20=1.25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B618082-E7BC-8582-BDC9-5C5EF565D9E6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2708275"/>
          <a:ext cx="2438400" cy="14827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A47ECC13-53EA-CBE5-D2E8-5D4C36905B9F}"/>
              </a:ext>
            </a:extLst>
          </p:cNvPr>
          <p:cNvSpPr/>
          <p:nvPr/>
        </p:nvSpPr>
        <p:spPr>
          <a:xfrm>
            <a:off x="533400" y="2324100"/>
            <a:ext cx="18129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IE" kern="0" dirty="0">
                <a:solidFill>
                  <a:schemeClr val="tx1"/>
                </a:solidFill>
              </a:rPr>
              <a:t>4*4 image matrix</a:t>
            </a:r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58637E7-89B8-D253-585A-BA41C12B2423}"/>
              </a:ext>
            </a:extLst>
          </p:cNvPr>
          <p:cNvGraphicFramePr>
            <a:graphicFrameLocks noGrp="1"/>
          </p:cNvGraphicFramePr>
          <p:nvPr/>
        </p:nvGraphicFramePr>
        <p:xfrm>
          <a:off x="3003550" y="2089150"/>
          <a:ext cx="6096000" cy="43545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5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15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Pixel Intensities (</a:t>
                      </a:r>
                      <a:r>
                        <a:rPr lang="en-US" altLang="en-US" sz="1400" i="1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r</a:t>
                      </a:r>
                      <a:r>
                        <a:rPr lang="en-US" altLang="en-US" sz="1400" i="1" baseline="-25000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k</a:t>
                      </a:r>
                      <a:r>
                        <a:rPr lang="en-US" sz="1400" dirty="0"/>
                        <a:t>)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No. of pixel (</a:t>
                      </a:r>
                      <a:r>
                        <a:rPr lang="en-US" altLang="en-US" sz="1400" i="1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n</a:t>
                      </a:r>
                      <a:r>
                        <a:rPr lang="en-US" altLang="en-US" sz="1400" i="1" baseline="-25000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k</a:t>
                      </a:r>
                      <a:r>
                        <a:rPr lang="en-US" sz="1400" dirty="0"/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Probability (PDF)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Cumulative probability(CDF)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Cumulative probability*20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3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0.0625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0.0625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1.25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3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0.1875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0.25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3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0.1875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0.4375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8.75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3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0.125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0.5625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11.25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3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0.125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0.6825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13.75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3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0.0625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0.75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3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0.1875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0.9375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18.75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3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0.0625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3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3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  <a:endParaRPr lang="en-US" sz="1400" b="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  <a:endParaRPr lang="en-US" sz="1400" b="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9364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Total</a:t>
                      </a:r>
                      <a:r>
                        <a:rPr lang="en-US" sz="1400" baseline="0" dirty="0"/>
                        <a:t> 16</a:t>
                      </a:r>
                      <a:endParaRPr lang="en-US" sz="14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2046</TotalTime>
  <Words>1334</Words>
  <Application>Microsoft Macintosh PowerPoint</Application>
  <PresentationFormat>On-screen Show (4:3)</PresentationFormat>
  <Paragraphs>474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Times New Roman</vt:lpstr>
      <vt:lpstr>Arial</vt:lpstr>
      <vt:lpstr>Tahoma</vt:lpstr>
      <vt:lpstr>Wingdings</vt:lpstr>
      <vt:lpstr>Integral</vt:lpstr>
      <vt:lpstr>Understanding Histograms in Image Processing</vt:lpstr>
      <vt:lpstr>histogram</vt:lpstr>
      <vt:lpstr>Image Enhancement</vt:lpstr>
      <vt:lpstr>Histogram Equalization</vt:lpstr>
      <vt:lpstr>Cumulative Histogram (Exp)</vt:lpstr>
      <vt:lpstr>Cumulative Histogram (Exp)</vt:lpstr>
      <vt:lpstr>Cumulative Histogram (Exp)</vt:lpstr>
      <vt:lpstr>Cumulative Histogram (Exp)</vt:lpstr>
      <vt:lpstr>Cumulative Histogram (Exp)</vt:lpstr>
      <vt:lpstr>Cumulative Histogram (Exp)</vt:lpstr>
      <vt:lpstr>Cumulative Histogram (Exp)</vt:lpstr>
      <vt:lpstr>Cumulative Histogram (Exp)</vt:lpstr>
      <vt:lpstr>Example1:Perform Histogram Equalization of the Image</vt:lpstr>
      <vt:lpstr>Histogram Equalization</vt:lpstr>
      <vt:lpstr>Solution</vt:lpstr>
      <vt:lpstr>Solution</vt:lpstr>
      <vt:lpstr>Arithmetic Operation Between Images</vt:lpstr>
      <vt:lpstr>Important Points</vt:lpstr>
      <vt:lpstr>Addition</vt:lpstr>
      <vt:lpstr>PowerPoint Presentation</vt:lpstr>
      <vt:lpstr>Subtraction</vt:lpstr>
      <vt:lpstr>PowerPoint Presentation</vt:lpstr>
      <vt:lpstr>Multiplication</vt:lpstr>
      <vt:lpstr>Division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OO Concepts and UML</dc:title>
  <dc:creator>Naveed Hassan</dc:creator>
  <cp:lastModifiedBy>Abdul Hadi Mohammed Alaidi</cp:lastModifiedBy>
  <cp:revision>376</cp:revision>
  <dcterms:modified xsi:type="dcterms:W3CDTF">2024-10-07T06:47:56Z</dcterms:modified>
</cp:coreProperties>
</file>