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5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8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400" r:id="rId2"/>
    <p:sldId id="397" r:id="rId3"/>
    <p:sldId id="274" r:id="rId4"/>
    <p:sldId id="398" r:id="rId5"/>
    <p:sldId id="272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392" r:id="rId25"/>
    <p:sldId id="393" r:id="rId26"/>
    <p:sldId id="394" r:id="rId27"/>
    <p:sldId id="40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14" r:id="rId42"/>
    <p:sldId id="315" r:id="rId43"/>
    <p:sldId id="316" r:id="rId44"/>
    <p:sldId id="319" r:id="rId45"/>
    <p:sldId id="321" r:id="rId46"/>
    <p:sldId id="323" r:id="rId47"/>
    <p:sldId id="324" r:id="rId48"/>
    <p:sldId id="325" r:id="rId49"/>
    <p:sldId id="326" r:id="rId50"/>
    <p:sldId id="327" r:id="rId51"/>
    <p:sldId id="328" r:id="rId52"/>
    <p:sldId id="329" r:id="rId53"/>
    <p:sldId id="331" r:id="rId54"/>
    <p:sldId id="334" r:id="rId55"/>
    <p:sldId id="336" r:id="rId56"/>
    <p:sldId id="337" r:id="rId57"/>
    <p:sldId id="341" r:id="rId58"/>
    <p:sldId id="342" r:id="rId59"/>
    <p:sldId id="344" r:id="rId60"/>
    <p:sldId id="343" r:id="rId61"/>
    <p:sldId id="345" r:id="rId62"/>
    <p:sldId id="346" r:id="rId63"/>
    <p:sldId id="347" r:id="rId64"/>
    <p:sldId id="349" r:id="rId65"/>
    <p:sldId id="350" r:id="rId66"/>
    <p:sldId id="351" r:id="rId67"/>
    <p:sldId id="352" r:id="rId68"/>
    <p:sldId id="353" r:id="rId69"/>
    <p:sldId id="357" r:id="rId70"/>
    <p:sldId id="372" r:id="rId71"/>
    <p:sldId id="384" r:id="rId72"/>
    <p:sldId id="382" r:id="rId73"/>
    <p:sldId id="379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57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7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 Hadi Alaidi" userId="151ab2a583e458d7" providerId="LiveId" clId="{5273657E-3C39-45C4-98F5-0485B039B693}"/>
    <pc:docChg chg="delSld">
      <pc:chgData name="Abdul Hadi Alaidi" userId="151ab2a583e458d7" providerId="LiveId" clId="{5273657E-3C39-45C4-98F5-0485B039B693}" dt="2024-09-30T18:03:08.576" v="6" actId="2696"/>
      <pc:docMkLst>
        <pc:docMk/>
      </pc:docMkLst>
      <pc:sldChg chg="del">
        <pc:chgData name="Abdul Hadi Alaidi" userId="151ab2a583e458d7" providerId="LiveId" clId="{5273657E-3C39-45C4-98F5-0485B039B693}" dt="2024-09-30T18:00:16.127" v="0" actId="2696"/>
        <pc:sldMkLst>
          <pc:docMk/>
          <pc:sldMk cId="1330845060" sldId="257"/>
        </pc:sldMkLst>
      </pc:sldChg>
      <pc:sldChg chg="del">
        <pc:chgData name="Abdul Hadi Alaidi" userId="151ab2a583e458d7" providerId="LiveId" clId="{5273657E-3C39-45C4-98F5-0485B039B693}" dt="2024-09-30T18:00:50.055" v="1" actId="2696"/>
        <pc:sldMkLst>
          <pc:docMk/>
          <pc:sldMk cId="562239421" sldId="373"/>
        </pc:sldMkLst>
      </pc:sldChg>
      <pc:sldChg chg="del">
        <pc:chgData name="Abdul Hadi Alaidi" userId="151ab2a583e458d7" providerId="LiveId" clId="{5273657E-3C39-45C4-98F5-0485B039B693}" dt="2024-09-30T18:00:55.197" v="2" actId="2696"/>
        <pc:sldMkLst>
          <pc:docMk/>
          <pc:sldMk cId="1595714639" sldId="381"/>
        </pc:sldMkLst>
      </pc:sldChg>
      <pc:sldChg chg="del">
        <pc:chgData name="Abdul Hadi Alaidi" userId="151ab2a583e458d7" providerId="LiveId" clId="{5273657E-3C39-45C4-98F5-0485B039B693}" dt="2024-09-30T18:01:05.352" v="4" actId="2696"/>
        <pc:sldMkLst>
          <pc:docMk/>
          <pc:sldMk cId="759614469" sldId="383"/>
        </pc:sldMkLst>
      </pc:sldChg>
      <pc:sldChg chg="del">
        <pc:chgData name="Abdul Hadi Alaidi" userId="151ab2a583e458d7" providerId="LiveId" clId="{5273657E-3C39-45C4-98F5-0485B039B693}" dt="2024-09-30T18:03:08.576" v="6" actId="2696"/>
        <pc:sldMkLst>
          <pc:docMk/>
          <pc:sldMk cId="483063627" sldId="387"/>
        </pc:sldMkLst>
      </pc:sldChg>
      <pc:sldChg chg="del">
        <pc:chgData name="Abdul Hadi Alaidi" userId="151ab2a583e458d7" providerId="LiveId" clId="{5273657E-3C39-45C4-98F5-0485B039B693}" dt="2024-09-30T18:03:01.885" v="5" actId="2696"/>
        <pc:sldMkLst>
          <pc:docMk/>
          <pc:sldMk cId="2899975851" sldId="390"/>
        </pc:sldMkLst>
      </pc:sldChg>
      <pc:sldChg chg="del">
        <pc:chgData name="Abdul Hadi Alaidi" userId="151ab2a583e458d7" providerId="LiveId" clId="{5273657E-3C39-45C4-98F5-0485B039B693}" dt="2024-09-30T18:00:58.758" v="3" actId="2696"/>
        <pc:sldMkLst>
          <pc:docMk/>
          <pc:sldMk cId="2946977207" sldId="405"/>
        </pc:sldMkLst>
      </pc:sldChg>
    </pc:docChg>
  </pc:docChgLst>
  <pc:docChgLst>
    <pc:chgData name="Abdul Hadi Alaidi" userId="151ab2a583e458d7" providerId="LiveId" clId="{3836753B-B635-4AB7-B701-B2E13F3DED09}"/>
    <pc:docChg chg="addSld delSld modSld">
      <pc:chgData name="Abdul Hadi Alaidi" userId="151ab2a583e458d7" providerId="LiveId" clId="{3836753B-B635-4AB7-B701-B2E13F3DED09}" dt="2024-09-29T02:11:02.696" v="8" actId="6549"/>
      <pc:docMkLst>
        <pc:docMk/>
      </pc:docMkLst>
      <pc:sldChg chg="del">
        <pc:chgData name="Abdul Hadi Alaidi" userId="151ab2a583e458d7" providerId="LiveId" clId="{3836753B-B635-4AB7-B701-B2E13F3DED09}" dt="2024-09-29T02:05:38.954" v="1" actId="2696"/>
        <pc:sldMkLst>
          <pc:docMk/>
          <pc:sldMk cId="3132865822" sldId="265"/>
        </pc:sldMkLst>
      </pc:sldChg>
      <pc:sldChg chg="del">
        <pc:chgData name="Abdul Hadi Alaidi" userId="151ab2a583e458d7" providerId="LiveId" clId="{3836753B-B635-4AB7-B701-B2E13F3DED09}" dt="2024-09-29T02:05:38.954" v="1" actId="2696"/>
        <pc:sldMkLst>
          <pc:docMk/>
          <pc:sldMk cId="2145628123" sldId="266"/>
        </pc:sldMkLst>
      </pc:sldChg>
      <pc:sldChg chg="modSp mod">
        <pc:chgData name="Abdul Hadi Alaidi" userId="151ab2a583e458d7" providerId="LiveId" clId="{3836753B-B635-4AB7-B701-B2E13F3DED09}" dt="2024-09-29T02:11:02.696" v="8" actId="6549"/>
        <pc:sldMkLst>
          <pc:docMk/>
          <pc:sldMk cId="251328922" sldId="384"/>
        </pc:sldMkLst>
        <pc:spChg chg="mod">
          <ac:chgData name="Abdul Hadi Alaidi" userId="151ab2a583e458d7" providerId="LiveId" clId="{3836753B-B635-4AB7-B701-B2E13F3DED09}" dt="2024-09-29T02:11:02.696" v="8" actId="6549"/>
          <ac:spMkLst>
            <pc:docMk/>
            <pc:sldMk cId="251328922" sldId="384"/>
            <ac:spMk id="3" creationId="{00000000-0000-0000-0000-000000000000}"/>
          </ac:spMkLst>
        </pc:spChg>
      </pc:sldChg>
      <pc:sldChg chg="del">
        <pc:chgData name="Abdul Hadi Alaidi" userId="151ab2a583e458d7" providerId="LiveId" clId="{3836753B-B635-4AB7-B701-B2E13F3DED09}" dt="2024-09-29T02:08:02.418" v="5" actId="47"/>
        <pc:sldMkLst>
          <pc:docMk/>
          <pc:sldMk cId="2691912254" sldId="385"/>
        </pc:sldMkLst>
      </pc:sldChg>
      <pc:sldChg chg="del">
        <pc:chgData name="Abdul Hadi Alaidi" userId="151ab2a583e458d7" providerId="LiveId" clId="{3836753B-B635-4AB7-B701-B2E13F3DED09}" dt="2024-09-29T02:07:38.370" v="2" actId="2696"/>
        <pc:sldMkLst>
          <pc:docMk/>
          <pc:sldMk cId="3234319900" sldId="391"/>
        </pc:sldMkLst>
      </pc:sldChg>
      <pc:sldChg chg="del">
        <pc:chgData name="Abdul Hadi Alaidi" userId="151ab2a583e458d7" providerId="LiveId" clId="{3836753B-B635-4AB7-B701-B2E13F3DED09}" dt="2024-09-29T02:07:54.430" v="3" actId="2696"/>
        <pc:sldMkLst>
          <pc:docMk/>
          <pc:sldMk cId="3817336866" sldId="395"/>
        </pc:sldMkLst>
      </pc:sldChg>
      <pc:sldChg chg="del">
        <pc:chgData name="Abdul Hadi Alaidi" userId="151ab2a583e458d7" providerId="LiveId" clId="{3836753B-B635-4AB7-B701-B2E13F3DED09}" dt="2024-09-29T02:05:16.174" v="0" actId="2696"/>
        <pc:sldMkLst>
          <pc:docMk/>
          <pc:sldMk cId="520134275" sldId="401"/>
        </pc:sldMkLst>
      </pc:sldChg>
      <pc:sldChg chg="del">
        <pc:chgData name="Abdul Hadi Alaidi" userId="151ab2a583e458d7" providerId="LiveId" clId="{3836753B-B635-4AB7-B701-B2E13F3DED09}" dt="2024-09-29T02:05:16.174" v="0" actId="2696"/>
        <pc:sldMkLst>
          <pc:docMk/>
          <pc:sldMk cId="2964597676" sldId="403"/>
        </pc:sldMkLst>
      </pc:sldChg>
      <pc:sldChg chg="add del">
        <pc:chgData name="Abdul Hadi Alaidi" userId="151ab2a583e458d7" providerId="LiveId" clId="{3836753B-B635-4AB7-B701-B2E13F3DED09}" dt="2024-09-29T02:08:02.418" v="5" actId="47"/>
        <pc:sldMkLst>
          <pc:docMk/>
          <pc:sldMk cId="2255246549" sldId="40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00BC0-55BC-46F5-8F73-F45F7D45D071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7B984-9EB0-4360-AAD1-21D3DCF68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1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Thanks</a:t>
            </a:r>
            <a:r>
              <a:rPr lang="en-US" baseline="0" dirty="0"/>
              <a:t> for your attention!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7C4AB-5762-48BB-8652-41C50A4B24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199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B79D2F6-B001-4596-906A-4F5FB40D417C}" type="slidenum">
              <a:rPr lang="en-US" altLang="en-US">
                <a:latin typeface="Calibri" panose="020F0502020204030204" pitchFamily="34" charset="0"/>
              </a:rPr>
              <a:pPr eaLnBrk="1" hangingPunct="1"/>
              <a:t>48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099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A6C808F-3B7C-41CE-A2B4-1695C418175F}" type="slidenum">
              <a:rPr lang="en-US" altLang="en-US">
                <a:latin typeface="Calibri" panose="020F0502020204030204" pitchFamily="34" charset="0"/>
              </a:rPr>
              <a:pPr eaLnBrk="1" hangingPunct="1"/>
              <a:t>54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153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AF16976-6E5B-4E91-A33C-EF51DE7FB054}" type="slidenum">
              <a:rPr lang="en-US" altLang="en-US">
                <a:latin typeface="Calibri" panose="020F0502020204030204" pitchFamily="34" charset="0"/>
              </a:rPr>
              <a:pPr eaLnBrk="1" hangingPunct="1"/>
              <a:t>61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83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3B6CE2D-8D31-43A0-9340-2A8666135CAA}" type="slidenum">
              <a:rPr lang="en-US" altLang="en-US">
                <a:latin typeface="Calibri" panose="020F0502020204030204" pitchFamily="34" charset="0"/>
              </a:rPr>
              <a:pPr eaLnBrk="1" hangingPunct="1"/>
              <a:t>62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515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94F3D7-AF46-450B-B70C-301E454298F7}" type="slidenum">
              <a:rPr lang="en-US" altLang="en-US">
                <a:latin typeface="Calibri" panose="020F0502020204030204" pitchFamily="34" charset="0"/>
              </a:rPr>
              <a:pPr eaLnBrk="1" hangingPunct="1"/>
              <a:t>65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8609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AA942D-7FE3-4F7E-ACA8-41F5CE909C46}" type="slidenum">
              <a:rPr lang="en-US" altLang="en-US">
                <a:latin typeface="Calibri" panose="020F0502020204030204" pitchFamily="34" charset="0"/>
              </a:rPr>
              <a:pPr eaLnBrk="1" hangingPunct="1"/>
              <a:t>66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77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3B1329-B40F-45D7-AF24-667006367C12}" type="slidenum">
              <a:rPr lang="en-US" altLang="en-US">
                <a:latin typeface="Calibri" panose="020F0502020204030204" pitchFamily="34" charset="0"/>
              </a:rPr>
              <a:pPr eaLnBrk="1" hangingPunct="1"/>
              <a:t>67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65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AD518CE-8E1A-4A72-AB52-046518EA430E}" type="slidenum">
              <a:rPr lang="en-US" altLang="en-US">
                <a:latin typeface="Calibri" panose="020F0502020204030204" pitchFamily="34" charset="0"/>
              </a:rPr>
              <a:pPr eaLnBrk="1" hangingPunct="1"/>
              <a:t>68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66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7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2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0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6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7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0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6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5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566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5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5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79651-8487-4BBD-969D-A511B108781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CCF81-5570-496D-813E-D777E1CBF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etittube.com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5.jp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24" Type="http://schemas.openxmlformats.org/officeDocument/2006/relationships/image" Target="../media/image23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10" Type="http://schemas.openxmlformats.org/officeDocument/2006/relationships/image" Target="../media/image9.jpe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8.wmf"/><Relationship Id="rId7" Type="http://schemas.openxmlformats.org/officeDocument/2006/relationships/image" Target="../media/image80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9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29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7.png"/><Relationship Id="rId5" Type="http://schemas.microsoft.com/office/2007/relationships/media" Target="../media/media3.mp4"/><Relationship Id="rId10" Type="http://schemas.openxmlformats.org/officeDocument/2006/relationships/image" Target="../media/image26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arxiv.org/pdf/1312.4659.pdf" TargetMode="External"/><Relationship Id="rId3" Type="http://schemas.openxmlformats.org/officeDocument/2006/relationships/image" Target="../media/image106.png"/><Relationship Id="rId7" Type="http://schemas.openxmlformats.org/officeDocument/2006/relationships/hyperlink" Target="https://research.facebook.com/publications/480567225376225/deepface-closing-the-gap-to-human-level-performance-in-face-verification/" TargetMode="Externa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apers.nips.cc/paper/4824-imagenet-classification-w" TargetMode="External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hyperlink" Target="http://arxiv.org/pdf/1502.03044.pdf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gif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hyperlink" Target="http://grail.cs.washington.edu/projects/3DPersona/" TargetMode="External"/><Relationship Id="rId4" Type="http://schemas.openxmlformats.org/officeDocument/2006/relationships/image" Target="../media/image1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hyperlink" Target="http://www.sonystyle.com/webapp/wcs/stores/servlet/ProductDisplay?catalogId=10551&amp;storeId=10151&amp;productId=8198552921665200469&amp;langId=-1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15.wmf"/><Relationship Id="rId5" Type="http://schemas.openxmlformats.org/officeDocument/2006/relationships/image" Target="../media/image114.wmf"/><Relationship Id="rId4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tags" Target="../tags/tag7.xml"/><Relationship Id="rId7" Type="http://schemas.openxmlformats.org/officeDocument/2006/relationships/image" Target="../media/image117.jpe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16.jpeg"/><Relationship Id="rId5" Type="http://schemas.openxmlformats.org/officeDocument/2006/relationships/slideLayout" Target="../slideLayouts/slideLayout2.xml"/><Relationship Id="rId10" Type="http://schemas.openxmlformats.org/officeDocument/2006/relationships/hyperlink" Target="http://en.wikipedia.org/wiki/Afghan_Girl_(photo)" TargetMode="External"/><Relationship Id="rId4" Type="http://schemas.openxmlformats.org/officeDocument/2006/relationships/tags" Target="../tags/tag8.xml"/><Relationship Id="rId9" Type="http://schemas.openxmlformats.org/officeDocument/2006/relationships/hyperlink" Target="http://www.cl.cam.ac.uk/~jgd1000/afghan.html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gif"/><Relationship Id="rId3" Type="http://schemas.openxmlformats.org/officeDocument/2006/relationships/tags" Target="../tags/tag11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en.wikipedia.org/wiki/Automatic_number_plate_recognition" TargetMode="External"/><Relationship Id="rId5" Type="http://schemas.openxmlformats.org/officeDocument/2006/relationships/tags" Target="../tags/tag13.xml"/><Relationship Id="rId10" Type="http://schemas.openxmlformats.org/officeDocument/2006/relationships/image" Target="../media/image121.png"/><Relationship Id="rId4" Type="http://schemas.openxmlformats.org/officeDocument/2006/relationships/tags" Target="../tags/tag12.xml"/><Relationship Id="rId9" Type="http://schemas.openxmlformats.org/officeDocument/2006/relationships/hyperlink" Target="http://www.research.att.com/~yann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hyperlink" Target="https://en.wikipedia.org/wiki/Hawk-Ey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hyperlink" Target="http://www.sportvision.com/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hyperlink" Target="http://replay-technologies.com/" TargetMode="External"/><Relationship Id="rId4" Type="http://schemas.openxmlformats.org/officeDocument/2006/relationships/image" Target="../media/image12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12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://earth.google.com/" TargetMode="External"/><Relationship Id="rId3" Type="http://schemas.openxmlformats.org/officeDocument/2006/relationships/tags" Target="../tags/tag16.xml"/><Relationship Id="rId7" Type="http://schemas.openxmlformats.org/officeDocument/2006/relationships/hyperlink" Target="http://www.microsoft.com/virtualearth/" TargetMode="Externa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28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hyperlink" Target="http://www.cs.wustl.edu/~furukawa/papers/cvpr10.pdf" TargetMode="External"/><Relationship Id="rId4" Type="http://schemas.openxmlformats.org/officeDocument/2006/relationships/image" Target="../media/image12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13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hyperlink" Target="http://research.microsoft.com/en-us/um/redmond/projects/hyperlapse/" TargetMode="External"/><Relationship Id="rId4" Type="http://schemas.openxmlformats.org/officeDocument/2006/relationships/image" Target="../media/image1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hyperlink" Target="http://grail.cs.washington.edu/projects/timelapse3d/" TargetMode="External"/><Relationship Id="rId4" Type="http://schemas.openxmlformats.org/officeDocument/2006/relationships/image" Target="../media/image13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hyperlink" Target="http://arxiv.org/pdf/1508.0657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epart.io/" TargetMode="External"/><Relationship Id="rId5" Type="http://schemas.openxmlformats.org/officeDocument/2006/relationships/image" Target="../media/image135.jpg"/><Relationship Id="rId4" Type="http://schemas.openxmlformats.org/officeDocument/2006/relationships/image" Target="../media/image1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media" Target="../media/media6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video" Target="../media/media7.mp4"/><Relationship Id="rId5" Type="http://schemas.microsoft.com/office/2007/relationships/media" Target="../media/media7.mp4"/><Relationship Id="rId10" Type="http://schemas.openxmlformats.org/officeDocument/2006/relationships/image" Target="../media/image47.png"/><Relationship Id="rId4" Type="http://schemas.openxmlformats.org/officeDocument/2006/relationships/video" Target="../media/media6.mp4"/><Relationship Id="rId9" Type="http://schemas.openxmlformats.org/officeDocument/2006/relationships/image" Target="../media/image4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hyperlink" Target="https://www.youtube.com/watch?v=63vqob-MljQ" TargetMode="External"/><Relationship Id="rId4" Type="http://schemas.openxmlformats.org/officeDocument/2006/relationships/image" Target="../media/image13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tags" Target="../tags/tag19.xml"/><Relationship Id="rId7" Type="http://schemas.openxmlformats.org/officeDocument/2006/relationships/image" Target="../media/image137.jpe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tags" Target="../tags/tag23.xml"/><Relationship Id="rId7" Type="http://schemas.openxmlformats.org/officeDocument/2006/relationships/image" Target="../media/image139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zeen.com/2015/01/19/google-talks-ford-toyota-volkswagen-automation-driverless-cars/" TargetMode="External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heatlantic.com/technology/archive/2014/05/all-the-world-a-track-the-trick-that-makes-googles-self-driving-cars-work/370871/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8CTJL5lUjHg" TargetMode="External"/><Relationship Id="rId7" Type="http://schemas.openxmlformats.org/officeDocument/2006/relationships/image" Target="../media/image143.jpeg"/><Relationship Id="rId2" Type="http://schemas.openxmlformats.org/officeDocument/2006/relationships/hyperlink" Target="http://www.youtube.com/watch?feature=iv&amp;v=fQ59dXOo63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eg"/><Relationship Id="rId5" Type="http://schemas.openxmlformats.org/officeDocument/2006/relationships/hyperlink" Target="http://www.youtube.com/watch?v=w8BmgtMKFbY" TargetMode="External"/><Relationship Id="rId4" Type="http://schemas.openxmlformats.org/officeDocument/2006/relationships/hyperlink" Target="http://www.youtube.com/watch?v=7QrnwoO1-8A" TargetMode="Externa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eg"/><Relationship Id="rId3" Type="http://schemas.openxmlformats.org/officeDocument/2006/relationships/tags" Target="../tags/tag27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9.xml"/><Relationship Id="rId10" Type="http://schemas.openxmlformats.org/officeDocument/2006/relationships/hyperlink" Target="http://marsrovers.jpl.nasa.gov/gallery/images.html" TargetMode="External"/><Relationship Id="rId4" Type="http://schemas.openxmlformats.org/officeDocument/2006/relationships/tags" Target="../tags/tag28.xml"/><Relationship Id="rId9" Type="http://schemas.openxmlformats.org/officeDocument/2006/relationships/hyperlink" Target="http://www.ri.cmu.edu/pubs/pub_5719.html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utomationworld.com/computer-vision-opportunity-or-threat" TargetMode="External"/><Relationship Id="rId4" Type="http://schemas.openxmlformats.org/officeDocument/2006/relationships/image" Target="../media/image146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hyperlink" Target="http://upload.wikimedia.org/wikipedia/commons/d/d8/NASA_Mars_Rover.jpg" TargetMode="External"/><Relationship Id="rId18" Type="http://schemas.openxmlformats.org/officeDocument/2006/relationships/hyperlink" Target="http://www.youtube.com/watch?v=DF39Ygp53mQ" TargetMode="Externa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hyperlink" Target="http://www.robocup.org/" TargetMode="External"/><Relationship Id="rId17" Type="http://schemas.openxmlformats.org/officeDocument/2006/relationships/hyperlink" Target="http://stair.stanford.edu/" TargetMode="External"/><Relationship Id="rId2" Type="http://schemas.openxmlformats.org/officeDocument/2006/relationships/tags" Target="../tags/tag31.xml"/><Relationship Id="rId16" Type="http://schemas.openxmlformats.org/officeDocument/2006/relationships/image" Target="../media/image149.jpe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147.jpeg"/><Relationship Id="rId5" Type="http://schemas.openxmlformats.org/officeDocument/2006/relationships/tags" Target="../tags/tag34.xml"/><Relationship Id="rId15" Type="http://schemas.openxmlformats.org/officeDocument/2006/relationships/hyperlink" Target="http://en.wikipedia.org/wiki/Spirit_rover" TargetMode="External"/><Relationship Id="rId10" Type="http://schemas.openxmlformats.org/officeDocument/2006/relationships/hyperlink" Target="UNSW_CMU.mpg" TargetMode="External"/><Relationship Id="rId19" Type="http://schemas.openxmlformats.org/officeDocument/2006/relationships/image" Target="../media/image150.jpeg"/><Relationship Id="rId4" Type="http://schemas.openxmlformats.org/officeDocument/2006/relationships/tags" Target="../tags/tag33.xml"/><Relationship Id="rId9" Type="http://schemas.openxmlformats.org/officeDocument/2006/relationships/notesSlide" Target="../notesSlides/notesSlide8.xml"/><Relationship Id="rId14" Type="http://schemas.openxmlformats.org/officeDocument/2006/relationships/image" Target="../media/image148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tags" Target="../tags/tag39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41.xml"/><Relationship Id="rId10" Type="http://schemas.openxmlformats.org/officeDocument/2006/relationships/hyperlink" Target="http://groups.csail.mit.edu/vision/medical-vision/surgery/surgical_navigation.html" TargetMode="External"/><Relationship Id="rId4" Type="http://schemas.openxmlformats.org/officeDocument/2006/relationships/tags" Target="../tags/tag40.xml"/><Relationship Id="rId9" Type="http://schemas.openxmlformats.org/officeDocument/2006/relationships/image" Target="../media/image15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://sustain.stanford.edu/predicting-poverty" TargetMode="External"/><Relationship Id="rId2" Type="http://schemas.openxmlformats.org/officeDocument/2006/relationships/image" Target="../media/image15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png"/><Relationship Id="rId4" Type="http://schemas.openxmlformats.org/officeDocument/2006/relationships/image" Target="../media/image15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tiff"/><Relationship Id="rId3" Type="http://schemas.openxmlformats.org/officeDocument/2006/relationships/image" Target="../media/image49.tiff"/><Relationship Id="rId7" Type="http://schemas.openxmlformats.org/officeDocument/2006/relationships/image" Target="../media/image53.tif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tiff"/><Relationship Id="rId5" Type="http://schemas.openxmlformats.org/officeDocument/2006/relationships/image" Target="../media/image51.tiff"/><Relationship Id="rId4" Type="http://schemas.openxmlformats.org/officeDocument/2006/relationships/image" Target="../media/image50.tif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bc.ca/spider/lowe/vision.html" TargetMode="External"/><Relationship Id="rId2" Type="http://schemas.openxmlformats.org/officeDocument/2006/relationships/hyperlink" Target="http://www.cs.ubc.ca/~low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gi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hyperlink" Target="http://szeliski.org/Boo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7" Type="http://schemas.openxmlformats.org/officeDocument/2006/relationships/image" Target="../media/image164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s.brown.edu/courses/cs143/comp_vision_teaser_by_kirk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16" y="-1990"/>
            <a:ext cx="10336968" cy="685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7516" y="1"/>
            <a:ext cx="10336968" cy="1858296"/>
          </a:xfrm>
          <a:solidFill>
            <a:srgbClr val="7F7F7F">
              <a:alpha val="50196"/>
            </a:srgbClr>
          </a:solidFill>
        </p:spPr>
        <p:txBody>
          <a:bodyPr>
            <a:normAutofit fontScale="90000"/>
          </a:bodyPr>
          <a:lstStyle/>
          <a:p>
            <a:r>
              <a:rPr lang="en-US" sz="7200" b="1" dirty="0">
                <a:solidFill>
                  <a:schemeClr val="bg1"/>
                </a:solidFill>
              </a:rPr>
              <a:t>ECE 5554/ ECE 4554</a:t>
            </a:r>
            <a:br>
              <a:rPr lang="en-US" sz="7200" b="1" dirty="0">
                <a:solidFill>
                  <a:schemeClr val="bg1"/>
                </a:solidFill>
              </a:rPr>
            </a:br>
            <a:r>
              <a:rPr lang="en-US" sz="7200" b="1" dirty="0">
                <a:solidFill>
                  <a:schemeClr val="bg1"/>
                </a:solidFill>
              </a:rPr>
              <a:t>Computer Vision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516" y="5226939"/>
            <a:ext cx="10336968" cy="1631061"/>
          </a:xfrm>
          <a:solidFill>
            <a:srgbClr val="7F7F7F">
              <a:alpha val="50196"/>
            </a:srgbClr>
          </a:solidFill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Jia-Bin Huang</a:t>
            </a:r>
          </a:p>
          <a:p>
            <a:r>
              <a:rPr lang="en-US" sz="3200" dirty="0">
                <a:solidFill>
                  <a:schemeClr val="bg1"/>
                </a:solidFill>
              </a:rPr>
              <a:t>Electrical and Computer Engineering</a:t>
            </a:r>
          </a:p>
          <a:p>
            <a:r>
              <a:rPr lang="en-US" sz="3200" dirty="0">
                <a:solidFill>
                  <a:schemeClr val="bg1"/>
                </a:solidFill>
              </a:rPr>
              <a:t>Virginia Tech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82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and Nearby Fields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18441" y="3076466"/>
            <a:ext cx="2697873" cy="15292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Images (2D)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28845" y="1882642"/>
            <a:ext cx="3467102" cy="15292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Geometry (3D)</a:t>
            </a:r>
          </a:p>
          <a:p>
            <a:pPr algn="ctr"/>
            <a:r>
              <a:rPr lang="en-US" sz="3600" dirty="0"/>
              <a:t>Shape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28845" y="4226665"/>
            <a:ext cx="3467102" cy="15292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Photometry</a:t>
            </a:r>
          </a:p>
          <a:p>
            <a:pPr algn="ctr"/>
            <a:r>
              <a:rPr lang="en-US" sz="3600" dirty="0"/>
              <a:t>Appearance</a:t>
            </a:r>
          </a:p>
        </p:txBody>
      </p:sp>
      <p:sp>
        <p:nvSpPr>
          <p:cNvPr id="7" name="Cross 6"/>
          <p:cNvSpPr/>
          <p:nvPr/>
        </p:nvSpPr>
        <p:spPr>
          <a:xfrm>
            <a:off x="9458417" y="3515302"/>
            <a:ext cx="607958" cy="607958"/>
          </a:xfrm>
          <a:prstGeom prst="plus">
            <a:avLst>
              <a:gd name="adj" fmla="val 401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ircular Arrow 9"/>
          <p:cNvSpPr/>
          <p:nvPr/>
        </p:nvSpPr>
        <p:spPr>
          <a:xfrm rot="20627592">
            <a:off x="932609" y="2334017"/>
            <a:ext cx="1880765" cy="1758204"/>
          </a:xfrm>
          <a:prstGeom prst="circularArrow">
            <a:avLst>
              <a:gd name="adj1" fmla="val 10118"/>
              <a:gd name="adj2" fmla="val 1507554"/>
              <a:gd name="adj3" fmla="val 20501496"/>
              <a:gd name="adj4" fmla="val 7234248"/>
              <a:gd name="adj5" fmla="val 125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0741" y="1564107"/>
            <a:ext cx="429034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Digital Image Processing</a:t>
            </a:r>
          </a:p>
          <a:p>
            <a:pPr algn="ctr"/>
            <a:r>
              <a:rPr lang="en-US" sz="2800" dirty="0"/>
              <a:t>Computational Photography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700019" y="2885285"/>
            <a:ext cx="3036999" cy="815969"/>
          </a:xfrm>
          <a:prstGeom prst="rightArrow">
            <a:avLst/>
          </a:prstGeom>
          <a:ln w="762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864380" y="2845633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dirty="0"/>
          </a:p>
        </p:txBody>
      </p:sp>
      <p:sp>
        <p:nvSpPr>
          <p:cNvPr id="15" name="Right Arrow 14"/>
          <p:cNvSpPr/>
          <p:nvPr/>
        </p:nvSpPr>
        <p:spPr>
          <a:xfrm rot="10800000">
            <a:off x="4641084" y="3972320"/>
            <a:ext cx="3095934" cy="815969"/>
          </a:xfrm>
          <a:prstGeom prst="righ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485699" y="4680828"/>
            <a:ext cx="34067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/>
              <a:t>Computer Graphics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41083" y="2354881"/>
            <a:ext cx="31031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Computer Vision</a:t>
            </a:r>
          </a:p>
        </p:txBody>
      </p:sp>
      <p:pic>
        <p:nvPicPr>
          <p:cNvPr id="15362" name="Picture 2" descr="Learning Mach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4" y="4105826"/>
            <a:ext cx="1529431" cy="188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73484" y="5930837"/>
            <a:ext cx="7180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Machine learning:</a:t>
            </a:r>
          </a:p>
          <a:p>
            <a:r>
              <a:rPr lang="en-US" sz="2800" dirty="0"/>
              <a:t>Vision = Machine learning applied to visual data</a:t>
            </a:r>
          </a:p>
        </p:txBody>
      </p:sp>
    </p:spTree>
    <p:extLst>
      <p:ext uri="{BB962C8B-B14F-4D97-AF65-F5344CB8AC3E}">
        <p14:creationId xmlns:p14="http://schemas.microsoft.com/office/powerpoint/2010/main" val="185531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5" grpId="0" animBg="1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data on the Internet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4003"/>
          </a:xfrm>
        </p:spPr>
        <p:txBody>
          <a:bodyPr>
            <a:normAutofit/>
          </a:bodyPr>
          <a:lstStyle/>
          <a:p>
            <a:r>
              <a:rPr lang="en-US" altLang="en-US" dirty="0"/>
              <a:t>Flickr </a:t>
            </a:r>
          </a:p>
          <a:p>
            <a:pPr lvl="1"/>
            <a:r>
              <a:rPr lang="en-US" altLang="en-US" dirty="0"/>
              <a:t>10+ billion photographs </a:t>
            </a:r>
          </a:p>
          <a:p>
            <a:pPr lvl="1"/>
            <a:r>
              <a:rPr lang="en-US" altLang="en-US" dirty="0"/>
              <a:t>60 million images uploaded a month</a:t>
            </a:r>
          </a:p>
          <a:p>
            <a:r>
              <a:rPr lang="en-US" altLang="en-US" dirty="0"/>
              <a:t>Facebook </a:t>
            </a:r>
          </a:p>
          <a:p>
            <a:pPr lvl="1"/>
            <a:r>
              <a:rPr lang="en-US" altLang="en-US" dirty="0"/>
              <a:t>250 billion+</a:t>
            </a:r>
          </a:p>
          <a:p>
            <a:pPr lvl="1"/>
            <a:r>
              <a:rPr lang="en-US" altLang="en-US" dirty="0"/>
              <a:t>300 million a day</a:t>
            </a:r>
          </a:p>
          <a:p>
            <a:r>
              <a:rPr lang="en-US" altLang="en-US" dirty="0"/>
              <a:t>Instagram</a:t>
            </a:r>
          </a:p>
          <a:p>
            <a:pPr lvl="1"/>
            <a:r>
              <a:rPr lang="en-US" altLang="en-US" dirty="0"/>
              <a:t>55 million a day</a:t>
            </a:r>
          </a:p>
          <a:p>
            <a:r>
              <a:rPr lang="en-US" altLang="en-US" dirty="0"/>
              <a:t>YouTube</a:t>
            </a:r>
          </a:p>
          <a:p>
            <a:pPr lvl="1"/>
            <a:r>
              <a:rPr lang="en-US" altLang="en-US" dirty="0"/>
              <a:t>100 hours uploaded every minute</a:t>
            </a:r>
          </a:p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744588" y="1690688"/>
            <a:ext cx="5114130" cy="12770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         </a:t>
            </a:r>
            <a:r>
              <a:rPr lang="en-US" sz="3600" b="1" dirty="0">
                <a:solidFill>
                  <a:srgbClr val="FF0000"/>
                </a:solidFill>
              </a:rPr>
              <a:t>90%</a:t>
            </a:r>
            <a:r>
              <a:rPr lang="en-US" sz="3600" b="1" dirty="0"/>
              <a:t> </a:t>
            </a:r>
            <a:r>
              <a:rPr lang="en-US" sz="3600" dirty="0"/>
              <a:t>of net traffic will be visual!</a:t>
            </a:r>
          </a:p>
        </p:txBody>
      </p:sp>
      <p:pic>
        <p:nvPicPr>
          <p:cNvPr id="4" name="Do not disturb the cat while it's upgrading its firmwar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1962" t="9947" r="21480" b="16074"/>
          <a:stretch>
            <a:fillRect/>
          </a:stretch>
        </p:blipFill>
        <p:spPr>
          <a:xfrm>
            <a:off x="8960659" y="3016251"/>
            <a:ext cx="2898059" cy="3790619"/>
          </a:xfrm>
          <a:prstGeom prst="rect">
            <a:avLst/>
          </a:prstGeom>
        </p:spPr>
      </p:pic>
      <p:pic>
        <p:nvPicPr>
          <p:cNvPr id="2050" name="Picture 2" descr="https://cdn4.iconfinder.com/data/icons/flat-brand-logo-2/512/cisco-12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219" y="1561016"/>
            <a:ext cx="1075449" cy="107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553525" y="3097367"/>
            <a:ext cx="2407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/>
              <a:t>Mostly about cats</a:t>
            </a:r>
          </a:p>
        </p:txBody>
      </p:sp>
    </p:spTree>
    <p:extLst>
      <p:ext uri="{BB962C8B-B14F-4D97-AF65-F5344CB8AC3E}">
        <p14:creationId xmlns:p14="http://schemas.microsoft.com/office/powerpoint/2010/main" val="158722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5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 big for humans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Need automatic tools to access and analyze visual data!</a:t>
            </a:r>
          </a:p>
        </p:txBody>
      </p:sp>
      <p:pic>
        <p:nvPicPr>
          <p:cNvPr id="1028" name="Picture 4" descr="http://www.petittube.com/tit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30" y="1825625"/>
            <a:ext cx="490537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1" b="19521"/>
          <a:stretch/>
        </p:blipFill>
        <p:spPr>
          <a:xfrm>
            <a:off x="838200" y="1825625"/>
            <a:ext cx="5331988" cy="228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09099" y="4061896"/>
            <a:ext cx="2784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http://www.petittube.com/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876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Vision is Really Hard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Vision is an amazing feature of natural intelligence</a:t>
            </a:r>
          </a:p>
          <a:p>
            <a:pPr lvl="1"/>
            <a:r>
              <a:rPr lang="en-US" dirty="0"/>
              <a:t>Visual cortex occupies about 50% of Macaque brain</a:t>
            </a:r>
          </a:p>
          <a:p>
            <a:pPr lvl="1"/>
            <a:r>
              <a:rPr lang="en-US" dirty="0"/>
              <a:t>More human brain devoted to vision than anything else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238207" y="3223876"/>
            <a:ext cx="5071946" cy="3497894"/>
            <a:chOff x="4153830" y="3473605"/>
            <a:chExt cx="4419600" cy="304800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3830" y="3473605"/>
              <a:ext cx="2070100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loud 4"/>
            <p:cNvSpPr/>
            <p:nvPr/>
          </p:nvSpPr>
          <p:spPr bwMode="auto">
            <a:xfrm>
              <a:off x="6135030" y="3473605"/>
              <a:ext cx="2438400" cy="1371600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2000" dirty="0">
                  <a:latin typeface="Comic Sans MS" pitchFamily="66" charset="0"/>
                </a:rPr>
                <a:t>Is that a queen or a bishop?</a:t>
              </a:r>
            </a:p>
          </p:txBody>
        </p:sp>
        <p:sp>
          <p:nvSpPr>
            <p:cNvPr id="6" name="Cloud 5"/>
            <p:cNvSpPr/>
            <p:nvPr/>
          </p:nvSpPr>
          <p:spPr bwMode="auto">
            <a:xfrm>
              <a:off x="5373030" y="3702205"/>
              <a:ext cx="152400" cy="152400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b="1" dirty="0">
                <a:latin typeface="Arial" charset="0"/>
              </a:endParaRPr>
            </a:p>
          </p:txBody>
        </p:sp>
        <p:sp>
          <p:nvSpPr>
            <p:cNvPr id="7" name="Cloud 6"/>
            <p:cNvSpPr/>
            <p:nvPr/>
          </p:nvSpPr>
          <p:spPr bwMode="auto">
            <a:xfrm>
              <a:off x="5754030" y="3702205"/>
              <a:ext cx="304800" cy="228600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>
              <a:normAutofit fontScale="32500" lnSpcReduction="20000"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b="1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402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</p:spTree>
    <p:extLst>
      <p:ext uri="{BB962C8B-B14F-4D97-AF65-F5344CB8AC3E}">
        <p14:creationId xmlns:p14="http://schemas.microsoft.com/office/powerpoint/2010/main" val="4255261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  <p:pic>
        <p:nvPicPr>
          <p:cNvPr id="8194" name="Picture 2" descr="http://karpathy.github.io/assets/obamafu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56" y="1825625"/>
            <a:ext cx="7481887" cy="49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23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you see?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87409"/>
          </a:xfrm>
        </p:spPr>
        <p:txBody>
          <a:bodyPr>
            <a:normAutofit/>
          </a:bodyPr>
          <a:lstStyle/>
          <a:p>
            <a:r>
              <a:rPr lang="en-US" dirty="0"/>
              <a:t>Where this picture was taken?</a:t>
            </a:r>
          </a:p>
          <a:p>
            <a:endParaRPr lang="en-US" dirty="0"/>
          </a:p>
          <a:p>
            <a:r>
              <a:rPr lang="en-US" dirty="0"/>
              <a:t>How many people are there?</a:t>
            </a:r>
          </a:p>
          <a:p>
            <a:endParaRPr lang="en-US" dirty="0"/>
          </a:p>
          <a:p>
            <a:r>
              <a:rPr lang="en-US" dirty="0"/>
              <a:t>What are they doing?</a:t>
            </a:r>
          </a:p>
          <a:p>
            <a:endParaRPr lang="en-US" dirty="0"/>
          </a:p>
          <a:p>
            <a:r>
              <a:rPr lang="en-US" dirty="0"/>
              <a:t>What object the person on the left standing on?</a:t>
            </a:r>
          </a:p>
          <a:p>
            <a:endParaRPr lang="en-US" dirty="0"/>
          </a:p>
          <a:p>
            <a:r>
              <a:rPr lang="en-US" dirty="0"/>
              <a:t>Why this is a funny picture?</a:t>
            </a:r>
          </a:p>
        </p:txBody>
      </p:sp>
    </p:spTree>
    <p:extLst>
      <p:ext uri="{BB962C8B-B14F-4D97-AF65-F5344CB8AC3E}">
        <p14:creationId xmlns:p14="http://schemas.microsoft.com/office/powerpoint/2010/main" val="42441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http://karpathy.github.io/assets/obamafu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56" y="1825625"/>
            <a:ext cx="7481887" cy="49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5851441" y="2772936"/>
            <a:ext cx="0" cy="162807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159082" y="2772936"/>
            <a:ext cx="0" cy="162807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159082" y="4401015"/>
            <a:ext cx="2051680" cy="245698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260534" y="4348975"/>
            <a:ext cx="1598341" cy="246457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435129" y="1769327"/>
            <a:ext cx="423746" cy="100360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159082" y="1746986"/>
            <a:ext cx="817756" cy="102595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826824" y="2772935"/>
            <a:ext cx="1317390" cy="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0673" y="4401015"/>
            <a:ext cx="1293541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066478" y="1769327"/>
            <a:ext cx="193288" cy="504422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845865" y="1847850"/>
            <a:ext cx="243475" cy="4545516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33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http://karpathy.github.io/assets/obamafu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56" y="1825625"/>
            <a:ext cx="7481887" cy="49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2557346" y="1873405"/>
            <a:ext cx="1576039" cy="4936273"/>
          </a:xfrm>
          <a:custGeom>
            <a:avLst/>
            <a:gdLst>
              <a:gd name="connsiteX0" fmla="*/ 0 w 1576039"/>
              <a:gd name="connsiteY0" fmla="*/ 0 h 4936273"/>
              <a:gd name="connsiteX1" fmla="*/ 312234 w 1576039"/>
              <a:gd name="connsiteY1" fmla="*/ 4936273 h 4936273"/>
              <a:gd name="connsiteX2" fmla="*/ 1576039 w 1576039"/>
              <a:gd name="connsiteY2" fmla="*/ 4928839 h 4936273"/>
              <a:gd name="connsiteX3" fmla="*/ 1434791 w 1576039"/>
              <a:gd name="connsiteY3" fmla="*/ 542693 h 4936273"/>
              <a:gd name="connsiteX4" fmla="*/ 0 w 1576039"/>
              <a:gd name="connsiteY4" fmla="*/ 0 h 493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039" h="4936273">
                <a:moveTo>
                  <a:pt x="0" y="0"/>
                </a:moveTo>
                <a:lnTo>
                  <a:pt x="312234" y="4936273"/>
                </a:lnTo>
                <a:lnTo>
                  <a:pt x="1576039" y="4928839"/>
                </a:lnTo>
                <a:lnTo>
                  <a:pt x="1434791" y="542693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9025054" y="2059259"/>
            <a:ext cx="817756" cy="2453268"/>
          </a:xfrm>
          <a:custGeom>
            <a:avLst/>
            <a:gdLst>
              <a:gd name="connsiteX0" fmla="*/ 817756 w 817756"/>
              <a:gd name="connsiteY0" fmla="*/ 0 h 2453268"/>
              <a:gd name="connsiteX1" fmla="*/ 89209 w 817756"/>
              <a:gd name="connsiteY1" fmla="*/ 275063 h 2453268"/>
              <a:gd name="connsiteX2" fmla="*/ 0 w 817756"/>
              <a:gd name="connsiteY2" fmla="*/ 2215375 h 2453268"/>
              <a:gd name="connsiteX3" fmla="*/ 780585 w 817756"/>
              <a:gd name="connsiteY3" fmla="*/ 2453268 h 2453268"/>
              <a:gd name="connsiteX4" fmla="*/ 817756 w 817756"/>
              <a:gd name="connsiteY4" fmla="*/ 0 h 2453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7756" h="2453268">
                <a:moveTo>
                  <a:pt x="817756" y="0"/>
                </a:moveTo>
                <a:lnTo>
                  <a:pt x="89209" y="275063"/>
                </a:lnTo>
                <a:lnTo>
                  <a:pt x="0" y="2215375"/>
                </a:lnTo>
                <a:lnTo>
                  <a:pt x="780585" y="2453268"/>
                </a:lnTo>
                <a:lnTo>
                  <a:pt x="817756" y="0"/>
                </a:lnTo>
                <a:close/>
              </a:path>
            </a:pathLst>
          </a:cu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7790986" y="2676292"/>
            <a:ext cx="319668" cy="1271239"/>
          </a:xfrm>
          <a:custGeom>
            <a:avLst/>
            <a:gdLst>
              <a:gd name="connsiteX0" fmla="*/ 817756 w 817756"/>
              <a:gd name="connsiteY0" fmla="*/ 0 h 2453268"/>
              <a:gd name="connsiteX1" fmla="*/ 89209 w 817756"/>
              <a:gd name="connsiteY1" fmla="*/ 275063 h 2453268"/>
              <a:gd name="connsiteX2" fmla="*/ 0 w 817756"/>
              <a:gd name="connsiteY2" fmla="*/ 2215375 h 2453268"/>
              <a:gd name="connsiteX3" fmla="*/ 780585 w 817756"/>
              <a:gd name="connsiteY3" fmla="*/ 2453268 h 2453268"/>
              <a:gd name="connsiteX4" fmla="*/ 817756 w 817756"/>
              <a:gd name="connsiteY4" fmla="*/ 0 h 2453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7756" h="2453268">
                <a:moveTo>
                  <a:pt x="817756" y="0"/>
                </a:moveTo>
                <a:lnTo>
                  <a:pt x="89209" y="275063"/>
                </a:lnTo>
                <a:lnTo>
                  <a:pt x="0" y="2215375"/>
                </a:lnTo>
                <a:lnTo>
                  <a:pt x="780585" y="2453268"/>
                </a:lnTo>
                <a:lnTo>
                  <a:pt x="817756" y="0"/>
                </a:lnTo>
                <a:close/>
              </a:path>
            </a:pathLst>
          </a:cu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7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karpathy.github.io/assets/obamafu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56" y="1825625"/>
            <a:ext cx="7481887" cy="49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4185424" y="3531220"/>
            <a:ext cx="1501698" cy="3256156"/>
          </a:xfrm>
          <a:custGeom>
            <a:avLst/>
            <a:gdLst>
              <a:gd name="connsiteX0" fmla="*/ 0 w 1501698"/>
              <a:gd name="connsiteY0" fmla="*/ 0 h 3256156"/>
              <a:gd name="connsiteX1" fmla="*/ 185854 w 1501698"/>
              <a:gd name="connsiteY1" fmla="*/ 3085170 h 3256156"/>
              <a:gd name="connsiteX2" fmla="*/ 512956 w 1501698"/>
              <a:gd name="connsiteY2" fmla="*/ 3241287 h 3256156"/>
              <a:gd name="connsiteX3" fmla="*/ 1471961 w 1501698"/>
              <a:gd name="connsiteY3" fmla="*/ 3256156 h 3256156"/>
              <a:gd name="connsiteX4" fmla="*/ 1501698 w 1501698"/>
              <a:gd name="connsiteY4" fmla="*/ 2564780 h 3256156"/>
              <a:gd name="connsiteX5" fmla="*/ 683942 w 1501698"/>
              <a:gd name="connsiteY5" fmla="*/ 2579648 h 3256156"/>
              <a:gd name="connsiteX6" fmla="*/ 617035 w 1501698"/>
              <a:gd name="connsiteY6" fmla="*/ 14868 h 3256156"/>
              <a:gd name="connsiteX7" fmla="*/ 0 w 1501698"/>
              <a:gd name="connsiteY7" fmla="*/ 0 h 325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1698" h="3256156">
                <a:moveTo>
                  <a:pt x="0" y="0"/>
                </a:moveTo>
                <a:lnTo>
                  <a:pt x="185854" y="3085170"/>
                </a:lnTo>
                <a:lnTo>
                  <a:pt x="512956" y="3241287"/>
                </a:lnTo>
                <a:lnTo>
                  <a:pt x="1471961" y="3256156"/>
                </a:lnTo>
                <a:lnTo>
                  <a:pt x="1501698" y="2564780"/>
                </a:lnTo>
                <a:lnTo>
                  <a:pt x="683942" y="2579648"/>
                </a:lnTo>
                <a:lnTo>
                  <a:pt x="617035" y="14868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5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68" y="4387574"/>
            <a:ext cx="3289270" cy="21945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646" y="4387574"/>
            <a:ext cx="3289270" cy="219456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000" y="135771"/>
            <a:ext cx="3289270" cy="21945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8" y="149186"/>
            <a:ext cx="3289270" cy="21945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8" y="2668502"/>
            <a:ext cx="2598896" cy="39136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38" y="149187"/>
            <a:ext cx="2194560" cy="219456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9164" y="2728372"/>
            <a:ext cx="6638183" cy="1531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Image Completion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[SIGGRAPH14]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2800" i="1" dirty="0">
                <a:cs typeface="Arial" panose="020B0604020202020204" pitchFamily="34" charset="0"/>
              </a:rPr>
              <a:t>	- Revealing unseen pixels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38" y="149186"/>
            <a:ext cx="2194560" cy="2194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019" y="149186"/>
            <a:ext cx="2853085" cy="21945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018" y="149186"/>
            <a:ext cx="2853085" cy="21945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3" y="2668502"/>
            <a:ext cx="2598896" cy="391363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8" y="149186"/>
            <a:ext cx="3289270" cy="219456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000" y="135771"/>
            <a:ext cx="3289270" cy="219456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23" y="4387574"/>
            <a:ext cx="3289270" cy="219456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68" y="4387574"/>
            <a:ext cx="3289270" cy="219456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97" y="2668502"/>
            <a:ext cx="2519401" cy="391363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97" y="2668502"/>
            <a:ext cx="2519401" cy="39136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403" y="149185"/>
            <a:ext cx="2194560" cy="21945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017" y="149186"/>
            <a:ext cx="2853085" cy="21945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33" y="2668502"/>
            <a:ext cx="2598896" cy="39136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8" y="149185"/>
            <a:ext cx="3289270" cy="21945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000" y="135771"/>
            <a:ext cx="3289270" cy="21945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842" y="4387574"/>
            <a:ext cx="3289270" cy="219456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510" y="4387574"/>
            <a:ext cx="3289270" cy="21945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562" y="2668502"/>
            <a:ext cx="2519401" cy="39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1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http://karpathy.github.io/assets/obamafu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56" y="1825625"/>
            <a:ext cx="7481887" cy="49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19132" y="5921607"/>
            <a:ext cx="869795" cy="780585"/>
          </a:xfrm>
          <a:prstGeom prst="rect">
            <a:avLst/>
          </a:pr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13262" y="2758067"/>
            <a:ext cx="570401" cy="609601"/>
          </a:xfrm>
          <a:prstGeom prst="rect">
            <a:avLst/>
          </a:pr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56891" y="3010828"/>
            <a:ext cx="570401" cy="609601"/>
          </a:xfrm>
          <a:prstGeom prst="rect">
            <a:avLst/>
          </a:pr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100519" y="2899316"/>
            <a:ext cx="570401" cy="609601"/>
          </a:xfrm>
          <a:prstGeom prst="rect">
            <a:avLst/>
          </a:pr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7204101">
            <a:off x="4422029" y="2976856"/>
            <a:ext cx="733196" cy="162797"/>
          </a:xfrm>
          <a:prstGeom prst="rightArrow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7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karpathy.github.io/assets/obamafu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56" y="1825625"/>
            <a:ext cx="7481887" cy="49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434255" y="2665451"/>
            <a:ext cx="791736" cy="776559"/>
          </a:xfrm>
          <a:prstGeom prst="rect">
            <a:avLst/>
          </a:prstGeom>
          <a:solidFill>
            <a:srgbClr val="FFFF00">
              <a:alpha val="25098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7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Vision Hard?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karpathy.github.io/assets/obamafu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56" y="1825625"/>
            <a:ext cx="7481887" cy="498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473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Computer: okay, it’s a funny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imag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317" y="1825625"/>
            <a:ext cx="6439365" cy="487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96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Challenges: Many nuisance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koala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40" y="1825625"/>
            <a:ext cx="16033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koal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514" y="2058989"/>
            <a:ext cx="2127250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562390" y="3654425"/>
            <a:ext cx="18319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ea typeface="Arial" charset="0"/>
                <a:cs typeface="Arial" charset="0"/>
              </a:rPr>
              <a:t>Illumination</a:t>
            </a:r>
          </a:p>
        </p:txBody>
      </p:sp>
      <p:pic>
        <p:nvPicPr>
          <p:cNvPr id="7" name="Picture 6" descr="koala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328" y="1825625"/>
            <a:ext cx="13620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683415" y="3654425"/>
            <a:ext cx="18319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ea typeface="Arial" charset="0"/>
                <a:cs typeface="Arial" charset="0"/>
              </a:rPr>
              <a:t>Object pose</a:t>
            </a:r>
          </a:p>
        </p:txBody>
      </p:sp>
      <p:pic>
        <p:nvPicPr>
          <p:cNvPr id="9" name="Picture 8" descr="koala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215" y="4310063"/>
            <a:ext cx="1463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794914" y="3700464"/>
            <a:ext cx="2057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>
                <a:ea typeface="Arial" charset="0"/>
                <a:cs typeface="Arial" charset="0"/>
              </a:rPr>
              <a:t>Clutter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115465" y="6092825"/>
            <a:ext cx="32543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ea typeface="Arial" charset="0"/>
                <a:cs typeface="Arial" charset="0"/>
              </a:rPr>
              <a:t>Viewpoint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4119852" y="4386264"/>
            <a:ext cx="2690812" cy="2408237"/>
            <a:chOff x="2005" y="2990"/>
            <a:chExt cx="1695" cy="1517"/>
          </a:xfrm>
        </p:grpSpPr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005" y="4027"/>
              <a:ext cx="169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 b="1">
                  <a:ea typeface="Arial" charset="0"/>
                  <a:cs typeface="Arial" charset="0"/>
                </a:rPr>
                <a:t>Intra-class appearance</a:t>
              </a:r>
            </a:p>
          </p:txBody>
        </p:sp>
        <p:pic>
          <p:nvPicPr>
            <p:cNvPr id="14" name="Picture 13" descr="albinokoala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" y="2990"/>
              <a:ext cx="1074" cy="1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2192628" y="6051550"/>
            <a:ext cx="18319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ea typeface="Arial" charset="0"/>
                <a:cs typeface="Arial" charset="0"/>
              </a:rPr>
              <a:t>Occlusions</a:t>
            </a:r>
          </a:p>
        </p:txBody>
      </p:sp>
      <p:pic>
        <p:nvPicPr>
          <p:cNvPr id="16" name="Picture 15" descr="koala_occlusions"/>
          <p:cNvPicPr>
            <a:picLocks noChangeAspect="1" noChangeArrowheads="1"/>
          </p:cNvPicPr>
          <p:nvPr/>
        </p:nvPicPr>
        <p:blipFill>
          <a:blip r:embed="rId7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790" y="4386264"/>
            <a:ext cx="1401763" cy="168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koalas_lgb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864" y="1825625"/>
            <a:ext cx="1625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105075" y="6424837"/>
            <a:ext cx="2910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credit: Kristen </a:t>
            </a:r>
            <a:r>
              <a:rPr lang="en-US" dirty="0" err="1"/>
              <a:t>Grauman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33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Challenges: Intra-class variation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4" descr="chai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 b="9891"/>
          <a:stretch>
            <a:fillRect/>
          </a:stretch>
        </p:blipFill>
        <p:spPr bwMode="auto">
          <a:xfrm>
            <a:off x="1965456" y="4017870"/>
            <a:ext cx="185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splash-cha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257" y="1452471"/>
            <a:ext cx="3286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eamesloungechai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456" y="1452472"/>
            <a:ext cx="22415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Wagner in Leis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656" y="4322670"/>
            <a:ext cx="3200400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Berto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856" y="3873408"/>
            <a:ext cx="2590800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1" descr="chai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656" y="1601697"/>
            <a:ext cx="22860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13420" y="6424837"/>
            <a:ext cx="3704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credit: </a:t>
            </a:r>
            <a:r>
              <a:rPr lang="en-US" dirty="0" err="1"/>
              <a:t>Fei-Fei</a:t>
            </a:r>
            <a:r>
              <a:rPr lang="en-US" dirty="0"/>
              <a:t>, Fergus &amp; </a:t>
            </a:r>
            <a:r>
              <a:rPr lang="en-US" dirty="0" err="1"/>
              <a:t>Torralba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222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Challenges: Importance of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3146997" y="1690688"/>
            <a:ext cx="6601565" cy="5052218"/>
            <a:chOff x="2590800" y="762000"/>
            <a:chExt cx="7467600" cy="5715000"/>
          </a:xfrm>
        </p:grpSpPr>
        <p:graphicFrame>
          <p:nvGraphicFramePr>
            <p:cNvPr id="20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96183785"/>
                </p:ext>
              </p:extLst>
            </p:nvPr>
          </p:nvGraphicFramePr>
          <p:xfrm>
            <a:off x="4343400" y="3733800"/>
            <a:ext cx="2743200" cy="274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 File" r:id="rId2" imgW="3251160" imgH="3251160" progId="">
                    <p:embed/>
                  </p:oleObj>
                </mc:Choice>
                <mc:Fallback>
                  <p:oleObj name="Image File" r:id="rId2" imgW="3251160" imgH="3251160" progId="">
                    <p:embed/>
                    <p:pic>
                      <p:nvPicPr>
                        <p:cNvPr id="2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3400" y="3733800"/>
                          <a:ext cx="2743200" cy="2743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4159046"/>
                </p:ext>
              </p:extLst>
            </p:nvPr>
          </p:nvGraphicFramePr>
          <p:xfrm>
            <a:off x="4343400" y="762000"/>
            <a:ext cx="2743200" cy="274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 File" r:id="rId4" imgW="3251160" imgH="3251160" progId="">
                    <p:embed/>
                  </p:oleObj>
                </mc:Choice>
                <mc:Fallback>
                  <p:oleObj name="Image File" r:id="rId4" imgW="3251160" imgH="3251160" progId="">
                    <p:embed/>
                    <p:pic>
                      <p:nvPicPr>
                        <p:cNvPr id="21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3400" y="762000"/>
                          <a:ext cx="2743200" cy="2743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4778444"/>
                </p:ext>
              </p:extLst>
            </p:nvPr>
          </p:nvGraphicFramePr>
          <p:xfrm>
            <a:off x="7315200" y="3733800"/>
            <a:ext cx="2743200" cy="274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6" imgW="3250794" imgH="3250794" progId="">
                    <p:embed/>
                  </p:oleObj>
                </mc:Choice>
                <mc:Fallback>
                  <p:oleObj name="Image" r:id="rId6" imgW="3250794" imgH="3250794" progId="">
                    <p:embed/>
                    <p:pic>
                      <p:nvPicPr>
                        <p:cNvPr id="22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5200" y="3733800"/>
                          <a:ext cx="2743200" cy="2743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251014"/>
                </p:ext>
              </p:extLst>
            </p:nvPr>
          </p:nvGraphicFramePr>
          <p:xfrm>
            <a:off x="7315200" y="762000"/>
            <a:ext cx="2743200" cy="274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8" imgW="3250794" imgH="3250794" progId="">
                    <p:embed/>
                  </p:oleObj>
                </mc:Choice>
                <mc:Fallback>
                  <p:oleObj name="Image" r:id="rId8" imgW="3250794" imgH="3250794" progId="">
                    <p:embed/>
                    <p:pic>
                      <p:nvPicPr>
                        <p:cNvPr id="23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5200" y="762000"/>
                          <a:ext cx="2743200" cy="2743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4" name="Group 20"/>
            <p:cNvGrpSpPr>
              <a:grpSpLocks/>
            </p:cNvGrpSpPr>
            <p:nvPr/>
          </p:nvGrpSpPr>
          <p:grpSpPr bwMode="auto">
            <a:xfrm>
              <a:off x="4495800" y="1219200"/>
              <a:ext cx="4495800" cy="5257800"/>
              <a:chOff x="1872" y="768"/>
              <a:chExt cx="2832" cy="3312"/>
            </a:xfrm>
          </p:grpSpPr>
          <p:sp>
            <p:nvSpPr>
              <p:cNvPr id="25" name="Oval 7"/>
              <p:cNvSpPr>
                <a:spLocks noChangeArrowheads="1"/>
              </p:cNvSpPr>
              <p:nvPr/>
            </p:nvSpPr>
            <p:spPr bwMode="auto">
              <a:xfrm>
                <a:off x="2304" y="1824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  <p:sp>
            <p:nvSpPr>
              <p:cNvPr id="26" name="Oval 8"/>
              <p:cNvSpPr>
                <a:spLocks noChangeArrowheads="1"/>
              </p:cNvSpPr>
              <p:nvPr/>
            </p:nvSpPr>
            <p:spPr bwMode="auto">
              <a:xfrm>
                <a:off x="2688" y="1632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  <p:sp>
            <p:nvSpPr>
              <p:cNvPr id="27" name="Oval 9"/>
              <p:cNvSpPr>
                <a:spLocks noChangeArrowheads="1"/>
              </p:cNvSpPr>
              <p:nvPr/>
            </p:nvSpPr>
            <p:spPr bwMode="auto">
              <a:xfrm>
                <a:off x="3888" y="768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  <p:sp>
            <p:nvSpPr>
              <p:cNvPr id="28" name="Oval 10"/>
              <p:cNvSpPr>
                <a:spLocks noChangeArrowheads="1"/>
              </p:cNvSpPr>
              <p:nvPr/>
            </p:nvSpPr>
            <p:spPr bwMode="auto">
              <a:xfrm>
                <a:off x="1872" y="3264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  <p:sp>
            <p:nvSpPr>
              <p:cNvPr id="29" name="Oval 11"/>
              <p:cNvSpPr>
                <a:spLocks noChangeArrowheads="1"/>
              </p:cNvSpPr>
              <p:nvPr/>
            </p:nvSpPr>
            <p:spPr bwMode="auto">
              <a:xfrm>
                <a:off x="2640" y="3456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  <p:sp>
            <p:nvSpPr>
              <p:cNvPr id="30" name="Oval 12"/>
              <p:cNvSpPr>
                <a:spLocks noChangeArrowheads="1"/>
              </p:cNvSpPr>
              <p:nvPr/>
            </p:nvSpPr>
            <p:spPr bwMode="auto">
              <a:xfrm>
                <a:off x="2736" y="2976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  <p:sp>
            <p:nvSpPr>
              <p:cNvPr id="31" name="Oval 13"/>
              <p:cNvSpPr>
                <a:spLocks noChangeArrowheads="1"/>
              </p:cNvSpPr>
              <p:nvPr/>
            </p:nvSpPr>
            <p:spPr bwMode="auto">
              <a:xfrm>
                <a:off x="3792" y="3600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  <p:sp>
            <p:nvSpPr>
              <p:cNvPr id="32" name="Oval 14"/>
              <p:cNvSpPr>
                <a:spLocks noChangeArrowheads="1"/>
              </p:cNvSpPr>
              <p:nvPr/>
            </p:nvSpPr>
            <p:spPr bwMode="auto">
              <a:xfrm>
                <a:off x="4224" y="3600"/>
                <a:ext cx="480" cy="480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200" b="1">
                  <a:solidFill>
                    <a:srgbClr val="FFFF00"/>
                  </a:solidFill>
                  <a:ea typeface="Arial" charset="0"/>
                </a:endParaRPr>
              </a:p>
            </p:txBody>
          </p:sp>
        </p:grpSp>
        <p:graphicFrame>
          <p:nvGraphicFramePr>
            <p:cNvPr id="3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5533572"/>
                </p:ext>
              </p:extLst>
            </p:nvPr>
          </p:nvGraphicFramePr>
          <p:xfrm>
            <a:off x="2590800" y="3200401"/>
            <a:ext cx="757238" cy="473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 File" r:id="rId10" imgW="3251160" imgH="3251160" progId="">
                    <p:embed/>
                  </p:oleObj>
                </mc:Choice>
                <mc:Fallback>
                  <p:oleObj name="Image File" r:id="rId10" imgW="3251160" imgH="3251160" progId="">
                    <p:embed/>
                    <p:pic>
                      <p:nvPicPr>
                        <p:cNvPr id="33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31035" t="82759" r="41379"/>
                        <a:stretch>
                          <a:fillRect/>
                        </a:stretch>
                      </p:blipFill>
                      <p:spPr bwMode="auto">
                        <a:xfrm>
                          <a:off x="2590800" y="3200401"/>
                          <a:ext cx="757238" cy="4730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" name="TextBox 36"/>
          <p:cNvSpPr txBox="1"/>
          <p:nvPr/>
        </p:nvSpPr>
        <p:spPr>
          <a:xfrm>
            <a:off x="113420" y="6424837"/>
            <a:ext cx="3704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credit: </a:t>
            </a:r>
            <a:r>
              <a:rPr lang="en-US" dirty="0" err="1"/>
              <a:t>Fei-Fei</a:t>
            </a:r>
            <a:r>
              <a:rPr lang="en-US" dirty="0"/>
              <a:t>, Fergus &amp; </a:t>
            </a:r>
            <a:r>
              <a:rPr lang="en-US" dirty="0" err="1"/>
              <a:t>Torralba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244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75192" y="329012"/>
            <a:ext cx="11436518" cy="6391299"/>
            <a:chOff x="2133601" y="1609725"/>
            <a:chExt cx="7689056" cy="4297030"/>
          </a:xfrm>
        </p:grpSpPr>
        <p:pic>
          <p:nvPicPr>
            <p:cNvPr id="1433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1" y="1609725"/>
              <a:ext cx="2138363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0" name="TextBox 5"/>
            <p:cNvSpPr txBox="1">
              <a:spLocks noChangeArrowheads="1"/>
            </p:cNvSpPr>
            <p:nvPr/>
          </p:nvSpPr>
          <p:spPr bwMode="auto">
            <a:xfrm>
              <a:off x="2814187" y="3209925"/>
              <a:ext cx="826408" cy="35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Safety</a:t>
              </a:r>
            </a:p>
          </p:txBody>
        </p:sp>
        <p:pic>
          <p:nvPicPr>
            <p:cNvPr id="1434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1609725"/>
              <a:ext cx="2401888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2" name="TextBox 7"/>
            <p:cNvSpPr txBox="1">
              <a:spLocks noChangeArrowheads="1"/>
            </p:cNvSpPr>
            <p:nvPr/>
          </p:nvSpPr>
          <p:spPr bwMode="auto">
            <a:xfrm>
              <a:off x="5334000" y="3209926"/>
              <a:ext cx="122555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/>
                <a:t>Health</a:t>
              </a:r>
            </a:p>
          </p:txBody>
        </p:sp>
        <p:pic>
          <p:nvPicPr>
            <p:cNvPr id="1434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2401" y="1609725"/>
              <a:ext cx="2005013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4" name="TextBox 9"/>
            <p:cNvSpPr txBox="1">
              <a:spLocks noChangeArrowheads="1"/>
            </p:cNvSpPr>
            <p:nvPr/>
          </p:nvSpPr>
          <p:spPr bwMode="auto">
            <a:xfrm>
              <a:off x="8267912" y="3209925"/>
              <a:ext cx="1013989" cy="35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/>
                <a:t>Security</a:t>
              </a:r>
            </a:p>
          </p:txBody>
        </p:sp>
        <p:sp>
          <p:nvSpPr>
            <p:cNvPr id="14345" name="TextBox 11"/>
            <p:cNvSpPr txBox="1">
              <a:spLocks noChangeArrowheads="1"/>
            </p:cNvSpPr>
            <p:nvPr/>
          </p:nvSpPr>
          <p:spPr bwMode="auto">
            <a:xfrm>
              <a:off x="2735435" y="5554981"/>
              <a:ext cx="983909" cy="35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Comfort</a:t>
              </a:r>
            </a:p>
          </p:txBody>
        </p:sp>
        <p:pic>
          <p:nvPicPr>
            <p:cNvPr id="14346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7157" y="3954781"/>
              <a:ext cx="2095500" cy="1600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47" name="TextBox 13"/>
            <p:cNvSpPr txBox="1">
              <a:spLocks noChangeArrowheads="1"/>
            </p:cNvSpPr>
            <p:nvPr/>
          </p:nvSpPr>
          <p:spPr bwMode="auto">
            <a:xfrm>
              <a:off x="8474962" y="5554981"/>
              <a:ext cx="936292" cy="35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Access</a:t>
              </a:r>
            </a:p>
          </p:txBody>
        </p:sp>
        <p:pic>
          <p:nvPicPr>
            <p:cNvPr id="1434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78" t="7430"/>
            <a:stretch>
              <a:fillRect/>
            </a:stretch>
          </p:blipFill>
          <p:spPr bwMode="auto">
            <a:xfrm>
              <a:off x="4838700" y="3954781"/>
              <a:ext cx="2216150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9" name="TextBox 15"/>
            <p:cNvSpPr txBox="1">
              <a:spLocks noChangeArrowheads="1"/>
            </p:cNvSpPr>
            <p:nvPr/>
          </p:nvSpPr>
          <p:spPr bwMode="auto">
            <a:xfrm>
              <a:off x="5699113" y="5554981"/>
              <a:ext cx="546934" cy="35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Fun</a:t>
              </a:r>
            </a:p>
          </p:txBody>
        </p:sp>
        <p:pic>
          <p:nvPicPr>
            <p:cNvPr id="14350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954" y="3954781"/>
              <a:ext cx="1920875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123228" y="1948174"/>
            <a:ext cx="10079643" cy="262975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5400" b="1" dirty="0">
                <a:solidFill>
                  <a:schemeClr val="bg1"/>
                </a:solidFill>
              </a:rPr>
              <a:t>Computer Vision </a:t>
            </a:r>
            <a:br>
              <a:rPr lang="en-US" altLang="en-US" sz="5400" b="1" dirty="0">
                <a:solidFill>
                  <a:schemeClr val="bg1"/>
                </a:solidFill>
              </a:rPr>
            </a:br>
            <a:r>
              <a:rPr lang="en-US" altLang="en-US" sz="5400" b="1" dirty="0">
                <a:solidFill>
                  <a:schemeClr val="bg1"/>
                </a:solidFill>
              </a:rPr>
              <a:t>Technology </a:t>
            </a:r>
            <a:br>
              <a:rPr lang="en-US" altLang="en-US" sz="5400" b="1" dirty="0">
                <a:solidFill>
                  <a:schemeClr val="bg1"/>
                </a:solidFill>
              </a:rPr>
            </a:br>
            <a:r>
              <a:rPr lang="en-US" altLang="en-US" sz="5400" b="1" dirty="0">
                <a:solidFill>
                  <a:schemeClr val="bg1"/>
                </a:solidFill>
              </a:rPr>
              <a:t>Can Better Our Lives</a:t>
            </a:r>
          </a:p>
        </p:txBody>
      </p:sp>
    </p:spTree>
    <p:extLst>
      <p:ext uri="{BB962C8B-B14F-4D97-AF65-F5344CB8AC3E}">
        <p14:creationId xmlns:p14="http://schemas.microsoft.com/office/powerpoint/2010/main" val="97239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4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4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Computer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2812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100" name="Picture 4" descr="https://upload.wikimedia.org/wikipedia/commons/2/28/Marvin_Minsky_at_OLP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12812"/>
            <a:ext cx="3595914" cy="359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3900" y="5369473"/>
            <a:ext cx="3824514" cy="827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Marvin Minsky, MIT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Turing award, 1969</a:t>
            </a:r>
          </a:p>
        </p:txBody>
      </p:sp>
      <p:sp>
        <p:nvSpPr>
          <p:cNvPr id="5" name="Rectangle 4"/>
          <p:cNvSpPr/>
          <p:nvPr/>
        </p:nvSpPr>
        <p:spPr>
          <a:xfrm>
            <a:off x="4662714" y="1812812"/>
            <a:ext cx="669108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“In 1966, Minsky hired a first-year undergraduate student</a:t>
            </a:r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and assigned him a problem to solve over the summer: </a:t>
            </a: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i="1" dirty="0">
                <a:latin typeface="Arial" pitchFamily="34" charset="0"/>
                <a:cs typeface="Arial" pitchFamily="34" charset="0"/>
              </a:rPr>
              <a:t>connect a camera to a computer and get the machine to describe what it sees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.”</a:t>
            </a:r>
          </a:p>
          <a:p>
            <a:endParaRPr lang="en-US" sz="1000" dirty="0">
              <a:latin typeface="Arial" pitchFamily="34" charset="0"/>
              <a:cs typeface="Arial" pitchFamily="34" charset="0"/>
            </a:endParaRP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Crevier</a:t>
            </a:r>
            <a:r>
              <a:rPr lang="en-US" dirty="0">
                <a:latin typeface="Arial" pitchFamily="34" charset="0"/>
                <a:cs typeface="Arial" pitchFamily="34" charset="0"/>
              </a:rPr>
              <a:t> 1993, pg. 88</a:t>
            </a:r>
          </a:p>
        </p:txBody>
      </p:sp>
    </p:spTree>
    <p:extLst>
      <p:ext uri="{BB962C8B-B14F-4D97-AF65-F5344CB8AC3E}">
        <p14:creationId xmlns:p14="http://schemas.microsoft.com/office/powerpoint/2010/main" val="2054363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44" y="0"/>
            <a:ext cx="8401112" cy="67999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60769" y="2707976"/>
            <a:ext cx="387157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Half a century later, </a:t>
            </a: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we're still working on it.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14447059">
            <a:off x="8149162" y="1888759"/>
            <a:ext cx="1407164" cy="420914"/>
          </a:xfrm>
          <a:prstGeom prst="righ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5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940" y="424946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davis_dance-twirl_our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35078" y="195801"/>
            <a:ext cx="5029200" cy="2826541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852000" y="5718991"/>
            <a:ext cx="6505545" cy="138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Video Completion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[SIGGRAPH Asia16]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2800" i="1" dirty="0">
                <a:cs typeface="Arial" panose="020B0604020202020204" pitchFamily="34" charset="0"/>
              </a:rPr>
              <a:t>	- Revealing temporally coherent pixels</a:t>
            </a:r>
          </a:p>
        </p:txBody>
      </p:sp>
      <p:pic>
        <p:nvPicPr>
          <p:cNvPr id="5" name="davis_camel_inpu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5266" y="3161130"/>
            <a:ext cx="5029200" cy="2826541"/>
          </a:xfrm>
          <a:prstGeom prst="rect">
            <a:avLst/>
          </a:prstGeom>
        </p:spPr>
      </p:pic>
      <p:pic>
        <p:nvPicPr>
          <p:cNvPr id="6" name="davis_camel_ours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335078" y="3160954"/>
            <a:ext cx="5029200" cy="2826717"/>
          </a:xfrm>
          <a:prstGeom prst="rect">
            <a:avLst/>
          </a:prstGeom>
        </p:spPr>
      </p:pic>
      <p:pic>
        <p:nvPicPr>
          <p:cNvPr id="8" name="davis_dance-twirl_input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5266" y="195625"/>
            <a:ext cx="5029200" cy="282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05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Computer Vision</a:t>
            </a:r>
          </a:p>
        </p:txBody>
      </p:sp>
      <p:pic>
        <p:nvPicPr>
          <p:cNvPr id="4100" name="Picture 4" descr="https://upload.wikimedia.org/wikipedia/commons/2/28/Marvin_Minsky_at_OLP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12812"/>
            <a:ext cx="3595914" cy="359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3900" y="5369473"/>
            <a:ext cx="3824514" cy="827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Marvin Minsky, MIT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Turing award, 1969</a:t>
            </a:r>
          </a:p>
        </p:txBody>
      </p:sp>
      <p:pic>
        <p:nvPicPr>
          <p:cNvPr id="8" name="Picture 7" descr="MIT EECS Professor Gerald J. Suss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926" y="1812812"/>
            <a:ext cx="3556661" cy="355666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409927" y="5321465"/>
            <a:ext cx="3196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pitchFamily="34" charset="0"/>
                <a:cs typeface="Arial" pitchFamily="34" charset="0"/>
              </a:rPr>
              <a:t>Gerald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Sussman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MIT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36787" y="6000717"/>
            <a:ext cx="494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pitchFamily="34" charset="0"/>
                <a:cs typeface="Arial" pitchFamily="34" charset="0"/>
              </a:rPr>
              <a:t>“You’ll notice that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Sussman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never worked in vision again!”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– Berthold Horn</a:t>
            </a:r>
          </a:p>
        </p:txBody>
      </p:sp>
    </p:spTree>
    <p:extLst>
      <p:ext uri="{BB962C8B-B14F-4D97-AF65-F5344CB8AC3E}">
        <p14:creationId xmlns:p14="http://schemas.microsoft.com/office/powerpoint/2010/main" val="2434311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1960’s: interpretation of synthetic worlds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5625"/>
            <a:ext cx="2086909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030" y="1825625"/>
            <a:ext cx="2748611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007" y="1825625"/>
            <a:ext cx="2748611" cy="274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984" y="1825625"/>
            <a:ext cx="2768837" cy="2743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8437" y="4568825"/>
            <a:ext cx="28444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illSans"/>
              </a:rPr>
              <a:t>Larry Roberts</a:t>
            </a:r>
          </a:p>
          <a:p>
            <a:pPr algn="ctr"/>
            <a:r>
              <a:rPr lang="en-US" dirty="0"/>
              <a:t>“Father of Computer Vision”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6418" y="6146483"/>
            <a:ext cx="5789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Verdana" panose="020B0604030504040204" pitchFamily="34" charset="0"/>
              </a:rPr>
              <a:t>Larry Roberts PhD Thesis, MIT, 1963, </a:t>
            </a:r>
          </a:p>
          <a:p>
            <a:r>
              <a:rPr lang="en-US" dirty="0">
                <a:latin typeface="Verdana" panose="020B0604030504040204" pitchFamily="34" charset="0"/>
              </a:rPr>
              <a:t>Machine Perception of Three-Dimensional Solids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87310" y="4568825"/>
            <a:ext cx="1308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Input image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77635" y="4568825"/>
            <a:ext cx="2225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2x2 gradient operator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64616" y="4568824"/>
            <a:ext cx="3144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GillSans"/>
              </a:rPr>
              <a:t>computed 3D model</a:t>
            </a:r>
          </a:p>
          <a:p>
            <a:pPr algn="ctr"/>
            <a:r>
              <a:rPr lang="en-US" dirty="0">
                <a:latin typeface="GillSans"/>
              </a:rPr>
              <a:t>rendered from new viewpoint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9840972" y="6469648"/>
            <a:ext cx="2351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Slide credit: Steve Seitz</a:t>
            </a:r>
          </a:p>
        </p:txBody>
      </p:sp>
    </p:spTree>
    <p:extLst>
      <p:ext uri="{BB962C8B-B14F-4D97-AF65-F5344CB8AC3E}">
        <p14:creationId xmlns:p14="http://schemas.microsoft.com/office/powerpoint/2010/main" val="2968665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1970’s: some progress on interpreting selected images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4343400" cy="33113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612229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representation and matching of pictorial structures</a:t>
            </a:r>
          </a:p>
          <a:p>
            <a:r>
              <a:rPr lang="en-US" dirty="0" err="1"/>
              <a:t>Fischler</a:t>
            </a:r>
            <a:r>
              <a:rPr lang="en-US" dirty="0"/>
              <a:t> and </a:t>
            </a:r>
            <a:r>
              <a:rPr lang="en-US" dirty="0" err="1"/>
              <a:t>Elschlager</a:t>
            </a:r>
            <a:r>
              <a:rPr lang="en-US" dirty="0"/>
              <a:t>, 1973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556" y="1825625"/>
            <a:ext cx="2687698" cy="3630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285" y="1825625"/>
            <a:ext cx="2800515" cy="41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68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804" y="1690688"/>
            <a:ext cx="2654516" cy="41874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283" y="1818989"/>
            <a:ext cx="2714243" cy="36366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1970’s: some progress on interpreting selected images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4343400" cy="33113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612229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representation and matching of pictorial structures</a:t>
            </a:r>
          </a:p>
          <a:p>
            <a:r>
              <a:rPr lang="en-US" dirty="0" err="1"/>
              <a:t>Fischler</a:t>
            </a:r>
            <a:r>
              <a:rPr lang="en-US" dirty="0"/>
              <a:t> and </a:t>
            </a:r>
            <a:r>
              <a:rPr lang="en-US" dirty="0" err="1"/>
              <a:t>Elschlager</a:t>
            </a:r>
            <a:r>
              <a:rPr lang="en-US" dirty="0"/>
              <a:t>, 1973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082" y="5136929"/>
            <a:ext cx="3477167" cy="15614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60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1980’s: ANNs come and go; shift toward geometry and increased mathematical rigor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005" y="1690688"/>
            <a:ext cx="8294519" cy="50453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897205" y="6507807"/>
            <a:ext cx="22947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Image credit: Rick </a:t>
            </a:r>
            <a:r>
              <a:rPr lang="en-US" sz="1600" dirty="0" err="1"/>
              <a:t>Szeliski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644188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6636239" y="963498"/>
            <a:ext cx="4251489" cy="2234153"/>
          </a:xfrm>
          <a:prstGeom prst="wedgeRoundRectCallout">
            <a:avLst>
              <a:gd name="adj1" fmla="val -37240"/>
              <a:gd name="adj2" fmla="val 86129"/>
              <a:gd name="adj3" fmla="val 1666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Goodbye </a:t>
            </a:r>
          </a:p>
          <a:p>
            <a:pPr algn="ctr"/>
            <a:r>
              <a:rPr lang="en-US" sz="4800" dirty="0">
                <a:solidFill>
                  <a:schemeClr val="tx1"/>
                </a:solidFill>
              </a:rPr>
              <a:t>science</a:t>
            </a:r>
          </a:p>
        </p:txBody>
      </p:sp>
      <p:pic>
        <p:nvPicPr>
          <p:cNvPr id="18434" name="Picture 2" descr="http://www.freesmileys.org/emoticons/tuzki-bunnys/tuzki-bunny-emoticon-03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19" y="4198619"/>
            <a:ext cx="2009921" cy="200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www.freesmileys.org/emoticons/tuzki-bunnys/tuzki-bunny-emoticon-03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134" y="4198619"/>
            <a:ext cx="1922290" cy="192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freesmileys.org/emoticons/tuzki-bunnys/tuzki-bunny-emoticon-03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318" y="4154803"/>
            <a:ext cx="2009921" cy="200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8571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1990’s: face recognition; statistical analysis in vogue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060" y="1814652"/>
            <a:ext cx="8186737" cy="50433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897205" y="6507807"/>
            <a:ext cx="22947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Image credit: Rick </a:t>
            </a:r>
            <a:r>
              <a:rPr lang="en-US" sz="1600" dirty="0" err="1"/>
              <a:t>Szeliski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853709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2000’s: broader recognition; large annotated datasets available; video processing starts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074" y="1690688"/>
            <a:ext cx="8147851" cy="50324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897205" y="6507807"/>
            <a:ext cx="22947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Image credit: Rick </a:t>
            </a:r>
            <a:r>
              <a:rPr lang="en-US" sz="1600" dirty="0" err="1"/>
              <a:t>Szeliski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28634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2010’s: resurgence of deep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1" y="1825625"/>
            <a:ext cx="4640720" cy="16257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" y="3770987"/>
            <a:ext cx="3974440" cy="26771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1" y="1825625"/>
            <a:ext cx="7288189" cy="1527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1" y="3819842"/>
            <a:ext cx="6797039" cy="26763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1693" y="3401655"/>
            <a:ext cx="20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>
                <a:hlinkClick r:id="rId6"/>
              </a:rPr>
              <a:t>AlexNet</a:t>
            </a:r>
            <a:r>
              <a:rPr lang="en-US" dirty="0">
                <a:hlinkClick r:id="rId6"/>
              </a:rPr>
              <a:t> NIPS 2012</a:t>
            </a:r>
            <a:r>
              <a:rPr lang="en-US" dirty="0"/>
              <a:t>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88802" y="3401655"/>
            <a:ext cx="2387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>
                <a:hlinkClick r:id="rId7"/>
              </a:rPr>
              <a:t>DeepFace</a:t>
            </a:r>
            <a:r>
              <a:rPr lang="en-US" dirty="0">
                <a:hlinkClick r:id="rId7"/>
              </a:rPr>
              <a:t> </a:t>
            </a:r>
            <a:r>
              <a:rPr lang="en-US" dirty="0"/>
              <a:t>CVPR 2014]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85053" y="6404409"/>
            <a:ext cx="2334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[</a:t>
            </a:r>
            <a:r>
              <a:rPr lang="en-US" dirty="0" err="1">
                <a:hlinkClick r:id="rId8"/>
              </a:rPr>
              <a:t>DeepPose</a:t>
            </a:r>
            <a:r>
              <a:rPr lang="en-US" dirty="0">
                <a:hlinkClick r:id="rId8"/>
              </a:rPr>
              <a:t> </a:t>
            </a:r>
            <a:r>
              <a:rPr lang="en-US" dirty="0"/>
              <a:t>CVPR 2014]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89029" y="6404409"/>
            <a:ext cx="3387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[</a:t>
            </a:r>
            <a:r>
              <a:rPr lang="en-US" dirty="0">
                <a:hlinkClick r:id="rId9"/>
              </a:rPr>
              <a:t>Show, Attend and Tell</a:t>
            </a:r>
            <a:r>
              <a:rPr lang="en-US" dirty="0"/>
              <a:t> ICML 2015]</a:t>
            </a:r>
          </a:p>
        </p:txBody>
      </p:sp>
    </p:spTree>
    <p:extLst>
      <p:ext uri="{BB962C8B-B14F-4D97-AF65-F5344CB8AC3E}">
        <p14:creationId xmlns:p14="http://schemas.microsoft.com/office/powerpoint/2010/main" val="165127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2020’s: autonomous vehicles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 descr="http://i2.cdn.turner.com/cnnnext/dam/assets/140528102551-google-selft-driving-car-story-t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72" y="1825625"/>
            <a:ext cx="7849162" cy="441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065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4" descr="https://uofi.box.com/shared/static/qvdyqxuoigf6n6q1h2raugebg8ltkabi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032" y="2977531"/>
            <a:ext cx="3806768" cy="252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uofi.box.com/shared/static/ry51x0d2z7owcgiqzc0gqtpjhy1luo7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032" y="360567"/>
            <a:ext cx="3806768" cy="252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5624787" y="5594495"/>
            <a:ext cx="6651687" cy="1342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Image super-resolution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[CVPR15]</a:t>
            </a:r>
          </a:p>
          <a:p>
            <a:pPr lvl="1"/>
            <a:r>
              <a:rPr lang="en-US" sz="2800" i="1" dirty="0"/>
              <a:t>- Revealing unseen high frequency details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84" y="360567"/>
            <a:ext cx="4187357" cy="17818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84" y="360567"/>
            <a:ext cx="4187357" cy="17850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84" y="2207049"/>
            <a:ext cx="4187357" cy="17752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84" y="2206397"/>
            <a:ext cx="4187357" cy="17807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" y="2206397"/>
            <a:ext cx="2350022" cy="17759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" y="365567"/>
            <a:ext cx="2350022" cy="17709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85" y="4047966"/>
            <a:ext cx="4187357" cy="15433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84" y="4051153"/>
            <a:ext cx="4187357" cy="15433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9" y="4047966"/>
            <a:ext cx="2350022" cy="154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2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2030’s: robot uprising?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268" y="1825625"/>
            <a:ext cx="3319463" cy="477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112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Computer Vision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is computer vision used today?</a:t>
            </a:r>
          </a:p>
        </p:txBody>
      </p:sp>
    </p:spTree>
    <p:extLst>
      <p:ext uri="{BB962C8B-B14F-4D97-AF65-F5344CB8AC3E}">
        <p14:creationId xmlns:p14="http://schemas.microsoft.com/office/powerpoint/2010/main" val="4196543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19949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altLang="en-US" dirty="0"/>
              <a:t>Most digital cameras and smart phones detect faces (and more)</a:t>
            </a:r>
          </a:p>
          <a:p>
            <a:pPr lvl="1"/>
            <a:r>
              <a:rPr lang="en-US" altLang="en-US" dirty="0"/>
              <a:t>Canon, Sony, Fuji, …</a:t>
            </a:r>
          </a:p>
          <a:p>
            <a:r>
              <a:rPr lang="en-US" altLang="en-US" dirty="0"/>
              <a:t>For smart focus, exposure compensation, and cropping</a:t>
            </a:r>
          </a:p>
          <a:p>
            <a:endParaRPr lang="en-US" dirty="0"/>
          </a:p>
        </p:txBody>
      </p:sp>
      <p:pic>
        <p:nvPicPr>
          <p:cNvPr id="4" name="Picture 5" descr="tested_485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42" y="1493787"/>
            <a:ext cx="5066916" cy="3426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083602" y="6442388"/>
            <a:ext cx="210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600" dirty="0"/>
              <a:t>Slide credit: Steve Seitz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16041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 recognition</a:t>
            </a:r>
          </a:p>
        </p:txBody>
      </p:sp>
      <p:pic>
        <p:nvPicPr>
          <p:cNvPr id="3074" name="Picture 2" descr="https://vtldesign.com/wp-content/uploads/2011/06/Picture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10533086" cy="322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90345" y="5715298"/>
            <a:ext cx="3611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Facebook face auto-tagging</a:t>
            </a:r>
          </a:p>
        </p:txBody>
      </p:sp>
    </p:spTree>
    <p:extLst>
      <p:ext uri="{BB962C8B-B14F-4D97-AF65-F5344CB8AC3E}">
        <p14:creationId xmlns:p14="http://schemas.microsoft.com/office/powerpoint/2010/main" val="21812787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hat Makes Tom Hanks Look Like Tom Hank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2136" y="1690688"/>
            <a:ext cx="7767727" cy="4369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 Landmark Alignment – 3D Persona</a:t>
            </a:r>
          </a:p>
        </p:txBody>
      </p:sp>
      <p:sp>
        <p:nvSpPr>
          <p:cNvPr id="6" name="Rectangle 5"/>
          <p:cNvSpPr/>
          <p:nvPr/>
        </p:nvSpPr>
        <p:spPr>
          <a:xfrm>
            <a:off x="3381827" y="6329908"/>
            <a:ext cx="5428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What Makes Tom Hanks Look Like Tom Hanks ICCV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2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Smile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388" y="2852738"/>
            <a:ext cx="7443787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275" y="1825625"/>
            <a:ext cx="74676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17521" y="6384067"/>
            <a:ext cx="4730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hlinkClick r:id="rId7"/>
              </a:rPr>
              <a:t>Sony Cyber-shot® T70 Digital Still Camera </a:t>
            </a:r>
            <a:endParaRPr lang="en-US" alt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10083602" y="6442388"/>
            <a:ext cx="210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600" dirty="0"/>
              <a:t>Slide credit: Steve Seitz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762637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Vision-based Biometrics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6630"/>
            <a:ext cx="10515600" cy="485033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3" descr="youngProcessedR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438923"/>
            <a:ext cx="31242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matched2002_R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438923"/>
            <a:ext cx="31242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afghanportraits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326630"/>
            <a:ext cx="38100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48722" y="4154312"/>
            <a:ext cx="86643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/>
              <a:t>“</a:t>
            </a:r>
            <a:r>
              <a:rPr lang="en-US" altLang="en-US" sz="1600" i="1" dirty="0"/>
              <a:t>How the Afghan Girl was Identified by Her Iris Patterns</a:t>
            </a:r>
            <a:r>
              <a:rPr lang="en-US" altLang="en-US" sz="1600" dirty="0"/>
              <a:t>”  Read the </a:t>
            </a:r>
            <a:r>
              <a:rPr lang="en-US" altLang="en-US" sz="1600" dirty="0">
                <a:hlinkClick r:id="rId9"/>
              </a:rPr>
              <a:t>story</a:t>
            </a:r>
            <a:r>
              <a:rPr lang="en-US" altLang="en-US" sz="1600" dirty="0"/>
              <a:t> </a:t>
            </a:r>
            <a:r>
              <a:rPr lang="en-US" altLang="en-US" sz="1600" dirty="0" err="1">
                <a:hlinkClick r:id="rId10"/>
              </a:rPr>
              <a:t>wikipedia</a:t>
            </a:r>
            <a:endParaRPr lang="en-US" alt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10083602" y="6442388"/>
            <a:ext cx="210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600" dirty="0"/>
              <a:t>Slide credit: Steve Seitz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707270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2682"/>
            <a:ext cx="10515600" cy="1325563"/>
          </a:xfrm>
        </p:spPr>
        <p:txBody>
          <a:bodyPr/>
          <a:lstStyle/>
          <a:p>
            <a:r>
              <a:rPr lang="en-US" dirty="0"/>
              <a:t>Vision-based Biometrics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67" y="1323428"/>
            <a:ext cx="8021203" cy="54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547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Optical Character Recognition (OCR)</a:t>
            </a:r>
          </a:p>
        </p:txBody>
      </p:sp>
      <p:pic>
        <p:nvPicPr>
          <p:cNvPr id="20483" name="Picture 3" descr="asamples"/>
          <p:cNvPicPr>
            <a:picLocks noChangeAspect="1" noChangeArrowheads="1" noCrop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56" y="2690813"/>
            <a:ext cx="4809344" cy="3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91506" y="5954688"/>
            <a:ext cx="33797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/>
              <a:t>Digit recognition, AT&amp;T labs</a:t>
            </a:r>
          </a:p>
          <a:p>
            <a:pPr algn="ctr" eaLnBrk="1" hangingPunct="1"/>
            <a:r>
              <a:rPr lang="en-US" altLang="en-US" sz="1600" dirty="0">
                <a:hlinkClick r:id="rId9"/>
              </a:rPr>
              <a:t>http://www.research.att.com/~yann</a:t>
            </a:r>
            <a:r>
              <a:rPr lang="en-US" altLang="en-US" sz="1600" dirty="0"/>
              <a:t>/</a:t>
            </a:r>
          </a:p>
        </p:txBody>
      </p:sp>
      <p:pic>
        <p:nvPicPr>
          <p:cNvPr id="20486" name="Picture 6" descr="California_license_plate_ANPR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258" y="2690814"/>
            <a:ext cx="3851975" cy="297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109217" y="5954688"/>
            <a:ext cx="45560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/>
              <a:t>License plate readers</a:t>
            </a:r>
          </a:p>
          <a:p>
            <a:pPr algn="ctr" eaLnBrk="1" hangingPunct="1"/>
            <a:r>
              <a:rPr lang="en-US" altLang="en-US" sz="1200" dirty="0">
                <a:hlinkClick r:id="rId11"/>
              </a:rPr>
              <a:t>http://en.wikipedia.org/wiki/Automatic_number_plate_recognition</a:t>
            </a:r>
            <a:endParaRPr lang="en-US" altLang="en-US" sz="1200" dirty="0"/>
          </a:p>
        </p:txBody>
      </p:sp>
      <p:sp>
        <p:nvSpPr>
          <p:cNvPr id="2" name="Rectangle 1"/>
          <p:cNvSpPr/>
          <p:nvPr/>
        </p:nvSpPr>
        <p:spPr>
          <a:xfrm>
            <a:off x="914399" y="1526185"/>
            <a:ext cx="10590551" cy="148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Technology to convert scanned docs to text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If you have a scanner, it probably came with OCR software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10083602" y="6442388"/>
            <a:ext cx="210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600" dirty="0"/>
              <a:t>Slide credit: Steve Seitz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794984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in sports</a:t>
            </a:r>
          </a:p>
        </p:txBody>
      </p:sp>
      <p:sp>
        <p:nvSpPr>
          <p:cNvPr id="6" name="Rectangle 5"/>
          <p:cNvSpPr/>
          <p:nvPr/>
        </p:nvSpPr>
        <p:spPr>
          <a:xfrm>
            <a:off x="3550271" y="6313198"/>
            <a:ext cx="50914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2"/>
              </a:rPr>
              <a:t>Hawk-Eye</a:t>
            </a:r>
            <a:r>
              <a:rPr lang="en-US" sz="2000" dirty="0"/>
              <a:t>: helping/improving referee decisions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307" y="1690688"/>
            <a:ext cx="8269904" cy="452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94989" y="133562"/>
            <a:ext cx="12017932" cy="4533688"/>
            <a:chOff x="480054" y="133562"/>
            <a:chExt cx="11318541" cy="426984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054" y="136209"/>
              <a:ext cx="2791761" cy="42672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7769" y="133562"/>
              <a:ext cx="2782330" cy="42672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6053" y="133562"/>
              <a:ext cx="2794258" cy="4267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6265" y="133562"/>
              <a:ext cx="2782330" cy="4267200"/>
            </a:xfrm>
            <a:prstGeom prst="rect">
              <a:avLst/>
            </a:prstGeom>
          </p:spPr>
        </p:pic>
      </p:grpSp>
      <p:sp>
        <p:nvSpPr>
          <p:cNvPr id="12" name="Title 1"/>
          <p:cNvSpPr txBox="1">
            <a:spLocks/>
          </p:cNvSpPr>
          <p:nvPr/>
        </p:nvSpPr>
        <p:spPr>
          <a:xfrm>
            <a:off x="3001487" y="5515816"/>
            <a:ext cx="6343241" cy="1342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Deep Joint Image Filtering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[ECCV16]</a:t>
            </a:r>
          </a:p>
          <a:p>
            <a:pPr lvl="1"/>
            <a:r>
              <a:rPr lang="en-US" sz="2800" i="1" dirty="0"/>
              <a:t>- </a:t>
            </a:r>
            <a:r>
              <a:rPr lang="en-US" altLang="zh-TW" sz="2800" i="1" dirty="0"/>
              <a:t>Transferring structural details </a:t>
            </a:r>
            <a:endParaRPr lang="en-US" sz="2800" i="1" dirty="0"/>
          </a:p>
        </p:txBody>
      </p:sp>
      <p:sp>
        <p:nvSpPr>
          <p:cNvPr id="14" name="Rectangle 13"/>
          <p:cNvSpPr/>
          <p:nvPr/>
        </p:nvSpPr>
        <p:spPr>
          <a:xfrm>
            <a:off x="152758" y="4653101"/>
            <a:ext cx="28487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Depth </a:t>
            </a:r>
            <a:r>
              <a:rPr lang="en-US" sz="2800" dirty="0" err="1"/>
              <a:t>upsampling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3346864" y="4653101"/>
            <a:ext cx="2497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Noise reduction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6181" y="4657347"/>
            <a:ext cx="2799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Inverse </a:t>
            </a:r>
            <a:r>
              <a:rPr lang="en-US" sz="2800" dirty="0" err="1"/>
              <a:t>halftoning</a:t>
            </a:r>
            <a:endParaRPr lang="en-US" sz="2800" dirty="0"/>
          </a:p>
        </p:txBody>
      </p:sp>
      <p:sp>
        <p:nvSpPr>
          <p:cNvPr id="17" name="Rectangle 16"/>
          <p:cNvSpPr/>
          <p:nvPr/>
        </p:nvSpPr>
        <p:spPr>
          <a:xfrm>
            <a:off x="9371568" y="4659160"/>
            <a:ext cx="2528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Texture removal</a:t>
            </a:r>
          </a:p>
        </p:txBody>
      </p:sp>
    </p:spTree>
    <p:extLst>
      <p:ext uri="{BB962C8B-B14F-4D97-AF65-F5344CB8AC3E}">
        <p14:creationId xmlns:p14="http://schemas.microsoft.com/office/powerpoint/2010/main" val="28747886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in sports</a:t>
            </a:r>
          </a:p>
        </p:txBody>
      </p:sp>
      <p:sp>
        <p:nvSpPr>
          <p:cNvPr id="8" name="Rectangle 7"/>
          <p:cNvSpPr/>
          <p:nvPr/>
        </p:nvSpPr>
        <p:spPr>
          <a:xfrm>
            <a:off x="3707583" y="6423286"/>
            <a:ext cx="4621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hlinkClick r:id="rId2"/>
              </a:rPr>
              <a:t>SportVision</a:t>
            </a:r>
            <a:r>
              <a:rPr lang="en-US" sz="2000" dirty="0"/>
              <a:t>: improving viewer experiences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680" y="1690688"/>
            <a:ext cx="8373711" cy="461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814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in sports</a:t>
            </a:r>
          </a:p>
        </p:txBody>
      </p:sp>
      <p:pic>
        <p:nvPicPr>
          <p:cNvPr id="4" name="The best bullet time - Freeze time effect - new technology -- FreeD, by Replay Technologie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056" y="1690688"/>
            <a:ext cx="7735888" cy="4351338"/>
          </a:xfrm>
        </p:spPr>
      </p:pic>
      <p:sp>
        <p:nvSpPr>
          <p:cNvPr id="5" name="Rectangle 4"/>
          <p:cNvSpPr/>
          <p:nvPr/>
        </p:nvSpPr>
        <p:spPr>
          <a:xfrm>
            <a:off x="3476276" y="6348847"/>
            <a:ext cx="5239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en-US" dirty="0">
                <a:solidFill>
                  <a:srgbClr val="222222"/>
                </a:solidFill>
                <a:latin typeface="Roboto"/>
                <a:hlinkClick r:id="rId5"/>
              </a:rPr>
              <a:t>Replay Technologies</a:t>
            </a:r>
            <a:r>
              <a:rPr lang="en-US" dirty="0">
                <a:solidFill>
                  <a:srgbClr val="222222"/>
                </a:solidFill>
                <a:latin typeface="Roboto"/>
              </a:rPr>
              <a:t>: </a:t>
            </a:r>
            <a:r>
              <a:rPr lang="en-US" dirty="0"/>
              <a:t>improving viewer experiences</a:t>
            </a:r>
            <a:endParaRPr lang="en-US" b="0" i="0" dirty="0">
              <a:solidFill>
                <a:srgbClr val="222222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5280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in sports</a:t>
            </a:r>
          </a:p>
        </p:txBody>
      </p:sp>
      <p:pic>
        <p:nvPicPr>
          <p:cNvPr id="9" name="Player Tracking at All-Star Competitio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8636" y="1690688"/>
            <a:ext cx="8034728" cy="4519432"/>
          </a:xfrm>
        </p:spPr>
      </p:pic>
      <p:sp>
        <p:nvSpPr>
          <p:cNvPr id="11" name="Rectangle 10"/>
          <p:cNvSpPr/>
          <p:nvPr/>
        </p:nvSpPr>
        <p:spPr>
          <a:xfrm>
            <a:off x="5215374" y="6275722"/>
            <a:ext cx="1761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Play tracking</a:t>
            </a:r>
          </a:p>
        </p:txBody>
      </p:sp>
    </p:spTree>
    <p:extLst>
      <p:ext uri="{BB962C8B-B14F-4D97-AF65-F5344CB8AC3E}">
        <p14:creationId xmlns:p14="http://schemas.microsoft.com/office/powerpoint/2010/main" val="236100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recognition for photo organization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55" y="1825625"/>
            <a:ext cx="5272951" cy="45526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21" y="1825625"/>
            <a:ext cx="4833079" cy="45575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75366" y="6370802"/>
            <a:ext cx="1519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Google photo </a:t>
            </a:r>
          </a:p>
        </p:txBody>
      </p:sp>
    </p:spTree>
    <p:extLst>
      <p:ext uri="{BB962C8B-B14F-4D97-AF65-F5344CB8AC3E}">
        <p14:creationId xmlns:p14="http://schemas.microsoft.com/office/powerpoint/2010/main" val="249626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90688"/>
            <a:ext cx="868680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Earth viewers (3D modeling)</a:t>
            </a:r>
          </a:p>
        </p:txBody>
      </p:sp>
      <p:sp>
        <p:nvSpPr>
          <p:cNvPr id="18436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69764" y="5952293"/>
            <a:ext cx="3581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/>
              <a:t>Image from Microsoft’s </a:t>
            </a:r>
            <a:r>
              <a:rPr lang="en-US" altLang="en-US" sz="1600" dirty="0">
                <a:hlinkClick r:id="rId7"/>
              </a:rPr>
              <a:t>Virtual Earth</a:t>
            </a:r>
            <a:endParaRPr lang="en-US" altLang="en-US" sz="1600" dirty="0"/>
          </a:p>
          <a:p>
            <a:pPr algn="ctr" eaLnBrk="1" hangingPunct="1"/>
            <a:r>
              <a:rPr lang="en-US" altLang="en-US" sz="1600" dirty="0"/>
              <a:t>(see also:  </a:t>
            </a:r>
            <a:r>
              <a:rPr lang="en-US" altLang="en-US" sz="1600" dirty="0">
                <a:hlinkClick r:id="rId8"/>
              </a:rPr>
              <a:t>Google Earth</a:t>
            </a:r>
            <a:r>
              <a:rPr lang="en-US" altLang="en-US" sz="1600" dirty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83602" y="6442388"/>
            <a:ext cx="210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600" dirty="0"/>
              <a:t>Slide credit: Steve Seitz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08969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3D from thousands of images</a:t>
            </a:r>
            <a:endParaRPr lang="en-US" dirty="0"/>
          </a:p>
        </p:txBody>
      </p:sp>
      <p:pic>
        <p:nvPicPr>
          <p:cNvPr id="4" name="cvpr10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59094" y="1690688"/>
            <a:ext cx="6473812" cy="4854917"/>
          </a:xfrm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9404745" y="6519446"/>
            <a:ext cx="28408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/>
              <a:t>[</a:t>
            </a:r>
            <a:r>
              <a:rPr lang="en-US" altLang="en-US" sz="1600" dirty="0">
                <a:hlinkClick r:id="rId5"/>
              </a:rPr>
              <a:t>Furukawa et al. CVPR 2010</a:t>
            </a:r>
            <a:r>
              <a:rPr lang="en-US" altLang="en-US" sz="16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74822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</a:t>
            </a:r>
            <a:r>
              <a:rPr lang="en-US" dirty="0" err="1"/>
              <a:t>PhotoSynth</a:t>
            </a:r>
            <a:r>
              <a:rPr lang="en-US" dirty="0"/>
              <a:t>: Photo Tourism</a:t>
            </a:r>
          </a:p>
        </p:txBody>
      </p:sp>
      <p:pic>
        <p:nvPicPr>
          <p:cNvPr id="4" name="Microsoft Photosynth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615" y="1690688"/>
            <a:ext cx="8704770" cy="4896322"/>
          </a:xfrm>
        </p:spPr>
      </p:pic>
    </p:spTree>
    <p:extLst>
      <p:ext uri="{BB962C8B-B14F-4D97-AF65-F5344CB8AC3E}">
        <p14:creationId xmlns:p14="http://schemas.microsoft.com/office/powerpoint/2010/main" val="198364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First-person </a:t>
            </a:r>
            <a:r>
              <a:rPr lang="en-US" dirty="0" err="1"/>
              <a:t>Hyperlapse</a:t>
            </a:r>
            <a:r>
              <a:rPr lang="en-US" dirty="0"/>
              <a:t> Videos</a:t>
            </a:r>
          </a:p>
        </p:txBody>
      </p:sp>
      <p:pic>
        <p:nvPicPr>
          <p:cNvPr id="4" name="First-person Hyperlapse Video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7720" y="1695241"/>
            <a:ext cx="8576560" cy="4824205"/>
          </a:xfrm>
        </p:spPr>
      </p:pic>
      <p:sp>
        <p:nvSpPr>
          <p:cNvPr id="3" name="Rectangle 2"/>
          <p:cNvSpPr/>
          <p:nvPr/>
        </p:nvSpPr>
        <p:spPr>
          <a:xfrm>
            <a:off x="9314289" y="6519446"/>
            <a:ext cx="28777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en-US" sz="1600" dirty="0">
                <a:solidFill>
                  <a:srgbClr val="222222"/>
                </a:solidFill>
                <a:latin typeface="Roboto"/>
              </a:rPr>
              <a:t>[</a:t>
            </a:r>
            <a:r>
              <a:rPr lang="en-US" sz="1600" dirty="0">
                <a:solidFill>
                  <a:srgbClr val="222222"/>
                </a:solidFill>
                <a:latin typeface="Roboto"/>
                <a:hlinkClick r:id="rId5"/>
              </a:rPr>
              <a:t>Kopf et al. SIGGRAPH 2014</a:t>
            </a:r>
            <a:r>
              <a:rPr lang="en-US" sz="1600" dirty="0">
                <a:solidFill>
                  <a:srgbClr val="222222"/>
                </a:solidFill>
                <a:latin typeface="Roboto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56359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Time-lapse from</a:t>
            </a:r>
            <a:r>
              <a:rPr lang="zh-TW" altLang="en-US" dirty="0"/>
              <a:t> </a:t>
            </a:r>
            <a:r>
              <a:rPr lang="en-US" altLang="zh-TW" dirty="0"/>
              <a:t>Internet Photos</a:t>
            </a:r>
            <a:endParaRPr lang="en-US" dirty="0"/>
          </a:p>
        </p:txBody>
      </p:sp>
      <p:pic>
        <p:nvPicPr>
          <p:cNvPr id="4" name="3D Time-lapse Reconstruction from Internet Photos [ICCV'15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04287" y="1690688"/>
            <a:ext cx="6183424" cy="4637146"/>
          </a:xfrm>
        </p:spPr>
      </p:pic>
      <p:sp>
        <p:nvSpPr>
          <p:cNvPr id="5" name="Rectangle 4"/>
          <p:cNvSpPr/>
          <p:nvPr/>
        </p:nvSpPr>
        <p:spPr>
          <a:xfrm>
            <a:off x="3790785" y="6309822"/>
            <a:ext cx="4610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3D Time-lapse from</a:t>
            </a:r>
            <a:r>
              <a:rPr lang="zh-TW" altLang="en-US" dirty="0">
                <a:hlinkClick r:id="rId5"/>
              </a:rPr>
              <a:t> </a:t>
            </a:r>
            <a:r>
              <a:rPr lang="en-US" altLang="zh-TW" dirty="0">
                <a:hlinkClick r:id="rId5"/>
              </a:rPr>
              <a:t>Internet Photos, ICCV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54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Style transfer</a:t>
            </a:r>
          </a:p>
        </p:txBody>
      </p:sp>
      <p:sp>
        <p:nvSpPr>
          <p:cNvPr id="4" name="Rectangle 3"/>
          <p:cNvSpPr/>
          <p:nvPr/>
        </p:nvSpPr>
        <p:spPr>
          <a:xfrm>
            <a:off x="3713543" y="6431990"/>
            <a:ext cx="5609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 Neural Algorithm of Artistic Style [</a:t>
            </a:r>
            <a:r>
              <a:rPr lang="en-US" dirty="0" err="1">
                <a:hlinkClick r:id="rId2"/>
              </a:rPr>
              <a:t>Gatys</a:t>
            </a:r>
            <a:r>
              <a:rPr lang="en-US" dirty="0">
                <a:hlinkClick r:id="rId2"/>
              </a:rPr>
              <a:t> et al. 2015</a:t>
            </a:r>
            <a:r>
              <a:rPr lang="en-US" dirty="0"/>
              <a:t>]</a:t>
            </a:r>
          </a:p>
        </p:txBody>
      </p:sp>
      <p:pic>
        <p:nvPicPr>
          <p:cNvPr id="5" name="Picture 2" descr="https://dl.boxcloud.com/d/1/hWH2x2AiKlY7c-BuTGcD9UFYyEvikne6Qc7z3gJ66bMRmy4otjMX6WizsKIBoyP_IVLIVsVcyLMXMjWCUsPP_2oJvgpB7b0CVmef2eGVhbTGmRiad_HfHMfcvclpqGd0cL1f3qxmoglV17CVs1MnEj-qyFSgK3o8bNCOqp5FaUMBhpvc1S4JSr1Oonb4r9ckNUh27MeKgezx06VLb9DFxoPVgdYd8lNNzju8D9Li5OmwkGNVlCZ_C2Ojn4n6Q5-SZlyFedNoJVFxxORYSSeNC1n2bKElQFVEfkHeN_a2MYjww9vbPmuNtZbYwkhlkRlMUNxo3tDctUEEd9CNd18khX4AFL8RzywEc5_wXqnYwE78JskSbXXtD1ydNqK9zmLqMhEcHxXhxEjF8KJXzIvWzVjBxpPMKN7KThDaLG_Mkf8mylhlwhzQAdzTZfEtt8wJai7-C3zToz6dHpmSQaa4gQOBOg-Q1OaT7iSuP18LXKNhqkqIbUxbOwfaJ2GpNHSKwpqfKsVz7iHK-guwBMp9SuZx5PxtYrtHeKR7aFM-uyf0cjQecdqnBZD9eI375d2OQXFf09c9_rnmNLQ_HkeJgG1KZGaErjINWYl-wt62S8hyPVPVzcyTmgIujA5-ZWb1P8qnukTfVAVvQl5cD875tjLfeD2NEKtrVBFincQRjh0uUql4haB9JK_9AlfMBpYL8TBr92k12UMj5_8CfxuFapi6Rk9Hke6VrBUDxr5FVWKvCMqbwPjUGzGWN8EHU4GAG3uDMkH7YcyS4liHP6rQza6DBkGYhystUv-8n-ZXbXxq2LJ_n5pX2sojCHDZvBOSrv6ZC-TVH-eHYvAK7mGM_QeZ3Hy00TNgg1rTK881so12GCniF0VJyLb5UQHIzcEZfD4dCP13iJJM3J7L_y544CkCWSx-bNZCeQnhEl2wThvHFgC8BlZAcIczsySRrJTw6MYOQVdi8H2mzuec1GpElc8wIkfjzZHZiBM6htKMY_KP2swb8gZaT944XNEiChtxY7MToqmzmMaLBsrp0SjxRdNNZITkwj9xOpJxNZgYSc-x6P3sIC3WB5eBRl2cdRBLP1In3bDfKpCKzfEOBo4ZZuzOg_XmECW0d9xV01iEcYdtwN8-Iy9J8hwMce_p2G4oqrRtmT31ZT85T6tpTeO58N4WQ5jWFSMUi3_zuSOVnzQ4kAjvIM2XWODoTnUeiaIN4Us./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559" y="1825625"/>
            <a:ext cx="2890700" cy="397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929302" y="5835393"/>
            <a:ext cx="2333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Target image (</a:t>
            </a:r>
            <a:r>
              <a:rPr lang="en-US" b="1" dirty="0"/>
              <a:t>Content</a:t>
            </a:r>
            <a:r>
              <a:rPr lang="en-US" dirty="0"/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1299494" y="5835393"/>
            <a:ext cx="20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Source image (</a:t>
            </a:r>
            <a:r>
              <a:rPr lang="en-US" b="1" dirty="0"/>
              <a:t>Style</a:t>
            </a:r>
            <a:r>
              <a:rPr lang="en-US" dirty="0"/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3019125" cy="3967591"/>
          </a:xfrm>
          <a:prstGeom prst="rect">
            <a:avLst/>
          </a:prstGeom>
        </p:spPr>
      </p:pic>
      <p:sp>
        <p:nvSpPr>
          <p:cNvPr id="9" name="Plus 8"/>
          <p:cNvSpPr/>
          <p:nvPr/>
        </p:nvSpPr>
        <p:spPr>
          <a:xfrm>
            <a:off x="3857325" y="3483051"/>
            <a:ext cx="652739" cy="65273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7529189" y="3576299"/>
            <a:ext cx="745987" cy="466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328" y="1825625"/>
            <a:ext cx="2880472" cy="396759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168596" y="5835393"/>
            <a:ext cx="2297480" cy="45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Output (</a:t>
            </a:r>
            <a:r>
              <a:rPr lang="en-US" dirty="0" err="1">
                <a:hlinkClick r:id="rId6"/>
              </a:rPr>
              <a:t>deepart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6328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269875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videoVis_0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b="1404"/>
          <a:stretch>
            <a:fillRect/>
          </a:stretch>
        </p:blipFill>
        <p:spPr>
          <a:xfrm>
            <a:off x="5190679" y="268001"/>
            <a:ext cx="6812048" cy="43801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67644" y="4637886"/>
            <a:ext cx="4561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Detecting migrating birds [CVPR16]</a:t>
            </a:r>
          </a:p>
        </p:txBody>
      </p:sp>
      <p:pic>
        <p:nvPicPr>
          <p:cNvPr id="7" name="motorRolling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4940" y="268001"/>
            <a:ext cx="4464928" cy="2797175"/>
          </a:xfrm>
          <a:prstGeom prst="rect">
            <a:avLst/>
          </a:prstGeom>
        </p:spPr>
      </p:pic>
      <p:pic>
        <p:nvPicPr>
          <p:cNvPr id="8" name="cvpr16_1130_FaceTracking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0"/>
          <a:srcRect l="2931" r="6009"/>
          <a:stretch>
            <a:fillRect/>
          </a:stretch>
        </p:blipFill>
        <p:spPr>
          <a:xfrm>
            <a:off x="144940" y="3497609"/>
            <a:ext cx="4464928" cy="29624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5360" y="3008966"/>
            <a:ext cx="3224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Object tracking [ICCV15]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1666" y="6396335"/>
            <a:ext cx="3751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Multi-face tracking [ECCV16]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609868" y="5345825"/>
            <a:ext cx="8477250" cy="138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Visual Tracking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2800" b="1" i="1" dirty="0">
                <a:cs typeface="Arial" panose="020B0604020202020204" pitchFamily="34" charset="0"/>
              </a:rPr>
              <a:t>     - </a:t>
            </a:r>
            <a:r>
              <a:rPr lang="en-US" sz="2800" b="1" i="1" dirty="0"/>
              <a:t>Locating moving objects across video frames</a:t>
            </a:r>
            <a:endParaRPr lang="en-US" sz="2800" b="1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48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4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Special effects: M</a:t>
            </a:r>
            <a:r>
              <a:rPr lang="en-US" dirty="0"/>
              <a:t>atting and composition</a:t>
            </a:r>
          </a:p>
        </p:txBody>
      </p:sp>
      <p:pic>
        <p:nvPicPr>
          <p:cNvPr id="4" name="Kylie Minogue - Come Into My Worl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2195" y="1690688"/>
            <a:ext cx="8187610" cy="4605426"/>
          </a:xfrm>
        </p:spPr>
      </p:pic>
      <p:sp>
        <p:nvSpPr>
          <p:cNvPr id="5" name="Rectangle 4"/>
          <p:cNvSpPr/>
          <p:nvPr/>
        </p:nvSpPr>
        <p:spPr>
          <a:xfrm>
            <a:off x="4127031" y="6362289"/>
            <a:ext cx="3937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en-US" dirty="0">
                <a:solidFill>
                  <a:srgbClr val="222222"/>
                </a:solidFill>
                <a:latin typeface="Roboto"/>
                <a:hlinkClick r:id="rId5"/>
              </a:rPr>
              <a:t>Kylie Minogue - Come Into My World</a:t>
            </a:r>
            <a:endParaRPr lang="en-US" b="0" i="0" dirty="0">
              <a:solidFill>
                <a:srgbClr val="222222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37472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____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384" y="1690688"/>
            <a:ext cx="3176268" cy="417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 descr="cap_138439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7013690" cy="321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89326" y="5988050"/>
            <a:ext cx="5197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i="1"/>
              <a:t>The Matrix</a:t>
            </a:r>
            <a:r>
              <a:rPr lang="en-US" altLang="en-US" sz="1600"/>
              <a:t> movies, ESC Entertainment, XYZRGB, NRC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Special effects:  Shape capture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83602" y="6442388"/>
            <a:ext cx="210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600" dirty="0"/>
              <a:t>Slide credit: Steve Seitz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783542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684587" y="6403298"/>
            <a:ext cx="4803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i="1" dirty="0"/>
              <a:t>Pirates of the </a:t>
            </a:r>
            <a:r>
              <a:rPr lang="en-US" altLang="en-US" sz="1600" i="1" dirty="0" err="1"/>
              <a:t>Carribean</a:t>
            </a:r>
            <a:r>
              <a:rPr lang="en-US" altLang="en-US" sz="1600" dirty="0"/>
              <a:t>, Industrial Light and Magic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Special effects:  Motion </a:t>
            </a:r>
            <a:r>
              <a:rPr lang="en-US" altLang="en-US" dirty="0"/>
              <a:t>capture</a:t>
            </a:r>
          </a:p>
        </p:txBody>
      </p:sp>
      <p:pic>
        <p:nvPicPr>
          <p:cNvPr id="28676" name="Picture 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49" y="1501905"/>
            <a:ext cx="52768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7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4" y="3983948"/>
            <a:ext cx="526732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083602" y="6442388"/>
            <a:ext cx="210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600" dirty="0"/>
              <a:t>Slide credit: Steve Seitz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209625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cars</a:t>
            </a:r>
          </a:p>
        </p:txBody>
      </p:sp>
      <p:pic>
        <p:nvPicPr>
          <p:cNvPr id="86018" name="Picture 2" descr="Google-self-driving-car-design-dez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223" y="1342869"/>
            <a:ext cx="4145553" cy="414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4125" y="5488422"/>
            <a:ext cx="78901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Google in talks with Ford, Toyota and Volkswagen to </a:t>
            </a:r>
            <a:r>
              <a:rPr lang="en-US" dirty="0" err="1">
                <a:hlinkClick r:id="rId3"/>
              </a:rPr>
              <a:t>realise</a:t>
            </a:r>
            <a:r>
              <a:rPr lang="en-US" dirty="0">
                <a:hlinkClick r:id="rId3"/>
              </a:rPr>
              <a:t> driverless cars</a:t>
            </a:r>
            <a:endParaRPr lang="en-US" dirty="0"/>
          </a:p>
          <a:p>
            <a:endParaRPr lang="en-US" b="1" dirty="0"/>
          </a:p>
          <a:p>
            <a:r>
              <a:rPr lang="en-US" dirty="0">
                <a:hlinkClick r:id="rId4"/>
              </a:rPr>
              <a:t>http://www.theatlantic.com/technology/archive/2014/05/all-the-world-a-track-the-trick-that-makes-googles-self-driving-cars-work/370871/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149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Interactive Games: Kinect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86672" cy="4351338"/>
          </a:xfrm>
        </p:spPr>
        <p:txBody>
          <a:bodyPr/>
          <a:lstStyle/>
          <a:p>
            <a:r>
              <a:rPr lang="en-US" altLang="en-US" sz="2400" dirty="0"/>
              <a:t>Object Recognition: </a:t>
            </a:r>
            <a:r>
              <a:rPr lang="en-US" altLang="en-US" sz="2400" dirty="0">
                <a:hlinkClick r:id="rId2"/>
              </a:rPr>
              <a:t>http://www.youtube.com/watch?feature=iv&amp;v=fQ59dXOo63o</a:t>
            </a:r>
            <a:endParaRPr lang="en-US" altLang="en-US" sz="2400" dirty="0">
              <a:hlinkClick r:id="rId3"/>
            </a:endParaRPr>
          </a:p>
          <a:p>
            <a:r>
              <a:rPr lang="en-US" altLang="en-US" sz="2400" dirty="0"/>
              <a:t>Mario: </a:t>
            </a:r>
            <a:r>
              <a:rPr lang="en-US" altLang="en-US" sz="2400" dirty="0">
                <a:hlinkClick r:id="rId3"/>
              </a:rPr>
              <a:t>http://www.youtube.com/watch?v=8CTJL5lUjHg</a:t>
            </a:r>
            <a:endParaRPr lang="en-US" altLang="en-US" sz="2400" dirty="0">
              <a:hlinkClick r:id="rId4"/>
            </a:endParaRPr>
          </a:p>
          <a:p>
            <a:r>
              <a:rPr lang="en-US" altLang="en-US" sz="2400" dirty="0"/>
              <a:t>3D: </a:t>
            </a:r>
            <a:r>
              <a:rPr lang="en-US" altLang="en-US" sz="2400" dirty="0">
                <a:hlinkClick r:id="rId4"/>
              </a:rPr>
              <a:t>http://www.youtube.com/watch?v=7QrnwoO1-8A</a:t>
            </a:r>
            <a:endParaRPr lang="en-US" altLang="en-US" sz="2400" dirty="0"/>
          </a:p>
          <a:p>
            <a:r>
              <a:rPr lang="en-US" altLang="en-US" sz="2400" dirty="0"/>
              <a:t>Robot: </a:t>
            </a:r>
            <a:r>
              <a:rPr lang="en-US" altLang="en-US" sz="2400" dirty="0">
                <a:hlinkClick r:id="rId5"/>
              </a:rPr>
              <a:t>http://www.youtube.com/watch?v=w8BmgtMKFbY</a:t>
            </a:r>
            <a:endParaRPr lang="en-US" altLang="en-US" sz="2400" dirty="0"/>
          </a:p>
        </p:txBody>
      </p:sp>
      <p:pic>
        <p:nvPicPr>
          <p:cNvPr id="32772" name="Picture 2" descr="http://news.cnet.com/i/tim/2010/06/22/Kinect_specs_610x4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682" y="4062341"/>
            <a:ext cx="3630118" cy="241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 descr="http://xbox360media.ign.com/xbox360/image/article/111/1112845/dance-central-20100816111932700-0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139" y="4062341"/>
            <a:ext cx="4291711" cy="241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8382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Vision in space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3796" name="Picture 6" descr="1198865273_31824-1_Sol1369A_WestValley_L257F_br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5625"/>
            <a:ext cx="85344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28800" y="4728148"/>
            <a:ext cx="84201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dirty="0"/>
              <a:t>Vision systems (JPL) used for several tasks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Panorama stitching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3D terrain modeling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Obstacle detection, position tracking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For more, read “</a:t>
            </a:r>
            <a:r>
              <a:rPr lang="en-US" altLang="en-US" sz="2000" dirty="0">
                <a:hlinkClick r:id="rId9"/>
              </a:rPr>
              <a:t>Computer Vision on Mars</a:t>
            </a:r>
            <a:r>
              <a:rPr lang="en-US" altLang="en-US" sz="2000" dirty="0"/>
              <a:t>” by </a:t>
            </a:r>
            <a:r>
              <a:rPr lang="en-US" altLang="en-US" sz="2000" dirty="0" err="1"/>
              <a:t>Matthies</a:t>
            </a:r>
            <a:r>
              <a:rPr lang="en-US" altLang="en-US" sz="2000" dirty="0"/>
              <a:t> et al.</a:t>
            </a:r>
          </a:p>
        </p:txBody>
      </p:sp>
      <p:sp>
        <p:nvSpPr>
          <p:cNvPr id="33798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62200" y="4104677"/>
            <a:ext cx="7772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hlinkClick r:id="rId10"/>
              </a:rPr>
              <a:t>NASA'S Mars Exploration Rover Spirit </a:t>
            </a:r>
            <a:r>
              <a:rPr lang="en-US" altLang="en-US" sz="1600" dirty="0"/>
              <a:t>captured this westward view from atop </a:t>
            </a:r>
            <a:br>
              <a:rPr lang="en-US" altLang="en-US" sz="1600" dirty="0"/>
            </a:br>
            <a:r>
              <a:rPr lang="en-US" altLang="en-US" sz="1600" dirty="0"/>
              <a:t>a low plateau where Spirit spent the closing months of 2007. </a:t>
            </a:r>
          </a:p>
        </p:txBody>
      </p:sp>
    </p:spTree>
    <p:extLst>
      <p:ext uri="{BB962C8B-B14F-4D97-AF65-F5344CB8AC3E}">
        <p14:creationId xmlns:p14="http://schemas.microsoft.com/office/powerpoint/2010/main" val="12738233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Industrial robots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1828801"/>
            <a:ext cx="4645025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6"/>
          <p:cNvSpPr txBox="1">
            <a:spLocks noChangeArrowheads="1"/>
          </p:cNvSpPr>
          <p:nvPr/>
        </p:nvSpPr>
        <p:spPr bwMode="auto">
          <a:xfrm>
            <a:off x="3048001" y="5867400"/>
            <a:ext cx="547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Vision-guided robots position nut runners on wheels</a:t>
            </a:r>
          </a:p>
        </p:txBody>
      </p:sp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2667001"/>
            <a:ext cx="286702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2908" y="6392864"/>
            <a:ext cx="7366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http://www.automationworld.com/computer-vision-opportunity-or-threat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682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Mobile robots</a:t>
            </a:r>
          </a:p>
        </p:txBody>
      </p:sp>
      <p:sp>
        <p:nvSpPr>
          <p:cNvPr id="35843" name="AutoShape 6" descr="2_on_1_melee2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9970724" y="2833532"/>
            <a:ext cx="296862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4" name="AutoShape 8" descr="2_on_1_melee2"/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9970724" y="2833532"/>
            <a:ext cx="296862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5845" name="Picture 9" descr="2_on_1_melee2">
            <a:hlinkClick r:id="rId10" action="ppaction://hlinkfil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185" y="1450820"/>
            <a:ext cx="3412067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65561" y="4009870"/>
            <a:ext cx="23320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hlinkClick r:id="rId12"/>
              </a:rPr>
              <a:t>http://www.robocup.org/</a:t>
            </a:r>
            <a:endParaRPr lang="en-US" altLang="en-US" sz="1600"/>
          </a:p>
          <a:p>
            <a:pPr eaLnBrk="1" hangingPunct="1"/>
            <a:endParaRPr lang="en-US" altLang="en-US" sz="1600"/>
          </a:p>
        </p:txBody>
      </p:sp>
      <p:pic>
        <p:nvPicPr>
          <p:cNvPr id="35847" name="Picture 12" descr="Image:NASA Mars Rover.jpg">
            <a:hlinkClick r:id="rId13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83" y="1450820"/>
            <a:ext cx="32004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Rectangle 1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10174" y="4041621"/>
            <a:ext cx="25124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hlinkClick r:id="rId15"/>
              </a:rPr>
              <a:t>NASA’s Mars Spirit Rover</a:t>
            </a:r>
            <a:endParaRPr lang="en-US" altLang="en-US" sz="1600" dirty="0"/>
          </a:p>
        </p:txBody>
      </p:sp>
      <p:pic>
        <p:nvPicPr>
          <p:cNvPr id="35849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717" y="4380175"/>
            <a:ext cx="201453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Box 9"/>
          <p:cNvSpPr txBox="1">
            <a:spLocks noChangeArrowheads="1"/>
          </p:cNvSpPr>
          <p:nvPr/>
        </p:nvSpPr>
        <p:spPr bwMode="auto">
          <a:xfrm>
            <a:off x="3934255" y="6151640"/>
            <a:ext cx="1895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 err="1"/>
              <a:t>Saxena</a:t>
            </a:r>
            <a:r>
              <a:rPr lang="en-US" altLang="en-US" sz="1600" dirty="0"/>
              <a:t> et al. 2008</a:t>
            </a:r>
          </a:p>
          <a:p>
            <a:pPr eaLnBrk="1" hangingPunct="1"/>
            <a:r>
              <a:rPr lang="en-US" altLang="en-US" sz="1600" dirty="0">
                <a:hlinkClick r:id="rId17"/>
              </a:rPr>
              <a:t>STAIR</a:t>
            </a:r>
            <a:r>
              <a:rPr lang="en-US" altLang="en-US" sz="1600" dirty="0"/>
              <a:t> at Stanford</a:t>
            </a:r>
          </a:p>
        </p:txBody>
      </p:sp>
      <p:sp>
        <p:nvSpPr>
          <p:cNvPr id="35851" name="Rectangle 1"/>
          <p:cNvSpPr>
            <a:spLocks noChangeArrowheads="1"/>
          </p:cNvSpPr>
          <p:nvPr/>
        </p:nvSpPr>
        <p:spPr bwMode="auto">
          <a:xfrm>
            <a:off x="6584586" y="6211888"/>
            <a:ext cx="29067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hlinkClick r:id="rId18"/>
              </a:rPr>
              <a:t>http://www.youtube.com/watch?v=DF39Ygp53mQ</a:t>
            </a:r>
            <a:endParaRPr lang="en-US" altLang="en-US"/>
          </a:p>
        </p:txBody>
      </p:sp>
      <p:pic>
        <p:nvPicPr>
          <p:cNvPr id="35852" name="Picture 12" descr="https://encrypted-tbn1.google.com/images?q=tbn:ANd9GcSZqnzQqXIdeBFa_a-DqyML6Pg8bp0I1tp19zz86JzCCsyGJdc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624" y="436403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71834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Medical imaging</a:t>
            </a:r>
          </a:p>
        </p:txBody>
      </p:sp>
      <p:pic>
        <p:nvPicPr>
          <p:cNvPr id="36867" name="Picture 4" descr="mybrain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72" y="1616075"/>
            <a:ext cx="3919928" cy="391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184" y="1980905"/>
            <a:ext cx="5025958" cy="319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26709" y="5171172"/>
            <a:ext cx="26629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dirty="0"/>
              <a:t>Image guided surgery</a:t>
            </a:r>
          </a:p>
          <a:p>
            <a:pPr algn="ctr" eaLnBrk="1" hangingPunct="1"/>
            <a:r>
              <a:rPr lang="en-US" altLang="en-US" sz="2000" dirty="0" err="1">
                <a:hlinkClick r:id="rId10"/>
              </a:rPr>
              <a:t>Grimson</a:t>
            </a:r>
            <a:r>
              <a:rPr lang="en-US" altLang="en-US" sz="2000" dirty="0">
                <a:hlinkClick r:id="rId10"/>
              </a:rPr>
              <a:t> et al., MIT</a:t>
            </a:r>
            <a:endParaRPr lang="en-US" altLang="en-US" sz="2000" dirty="0"/>
          </a:p>
        </p:txBody>
      </p:sp>
      <p:sp>
        <p:nvSpPr>
          <p:cNvPr id="36870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84886" y="5536003"/>
            <a:ext cx="14830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dirty="0"/>
              <a:t>3D imaging</a:t>
            </a:r>
          </a:p>
          <a:p>
            <a:pPr algn="ctr" eaLnBrk="1" hangingPunct="1"/>
            <a:r>
              <a:rPr lang="en-US" altLang="en-US" sz="2000" dirty="0"/>
              <a:t>MRI, CT</a:t>
            </a:r>
          </a:p>
        </p:txBody>
      </p:sp>
    </p:spTree>
    <p:extLst>
      <p:ext uri="{BB962C8B-B14F-4D97-AF65-F5344CB8AC3E}">
        <p14:creationId xmlns:p14="http://schemas.microsoft.com/office/powerpoint/2010/main" val="36730060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for the mass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6" y="2234381"/>
            <a:ext cx="4205038" cy="38549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02095" y="6089360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Counting cells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135360" y="608936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Predicting poverty</a:t>
            </a:r>
            <a:endParaRPr lang="en-US" dirty="0"/>
          </a:p>
        </p:txBody>
      </p:sp>
      <p:pic>
        <p:nvPicPr>
          <p:cNvPr id="6146" name="Picture 2" descr="nigeri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932" y="2940850"/>
            <a:ext cx="2339118" cy="244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8065" y="2961903"/>
            <a:ext cx="3903133" cy="239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15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l.dropboxusercontent.com/u/2810224/Homepage/publications/2016/WSL_CVPR_2016/WSL_2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4" y="361837"/>
            <a:ext cx="5726466" cy="420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90264" y="4798021"/>
            <a:ext cx="5265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Weakly supervised localization [CVPR16]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259619" y="93273"/>
            <a:ext cx="5723679" cy="4704748"/>
            <a:chOff x="6342268" y="325801"/>
            <a:chExt cx="5552540" cy="4564075"/>
          </a:xfrm>
        </p:grpSpPr>
        <p:sp>
          <p:nvSpPr>
            <p:cNvPr id="8" name="文本框 136"/>
            <p:cNvSpPr txBox="1"/>
            <p:nvPr/>
          </p:nvSpPr>
          <p:spPr>
            <a:xfrm>
              <a:off x="9910638" y="325801"/>
              <a:ext cx="1286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i="1" dirty="0"/>
                <a:t>k</a:t>
              </a:r>
              <a:r>
                <a:rPr kumimoji="1" lang="en-US" altLang="zh-CN" dirty="0"/>
                <a:t>-NN</a:t>
              </a:r>
              <a:r>
                <a:rPr kumimoji="1" lang="zh-CN" altLang="en-US" dirty="0"/>
                <a:t> </a:t>
              </a:r>
              <a:r>
                <a:rPr kumimoji="1" lang="en-US" altLang="zh-CN" dirty="0"/>
                <a:t>Graph</a:t>
              </a:r>
              <a:endParaRPr kumimoji="1" lang="zh-CN" altLang="en-US" dirty="0"/>
            </a:p>
          </p:txBody>
        </p:sp>
        <p:pic>
          <p:nvPicPr>
            <p:cNvPr id="9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2591" y="695133"/>
              <a:ext cx="2682216" cy="1910234"/>
            </a:xfrm>
            <a:prstGeom prst="rect">
              <a:avLst/>
            </a:prstGeom>
          </p:spPr>
        </p:pic>
        <p:sp>
          <p:nvSpPr>
            <p:cNvPr id="10" name="右箭头 16"/>
            <p:cNvSpPr/>
            <p:nvPr/>
          </p:nvSpPr>
          <p:spPr>
            <a:xfrm>
              <a:off x="8557906" y="1525443"/>
              <a:ext cx="466579" cy="253360"/>
            </a:xfrm>
            <a:prstGeom prst="rightArrow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11" name="图片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7682" y="695133"/>
              <a:ext cx="1966418" cy="1910234"/>
            </a:xfrm>
            <a:prstGeom prst="rect">
              <a:avLst/>
            </a:prstGeom>
          </p:spPr>
        </p:pic>
        <p:sp>
          <p:nvSpPr>
            <p:cNvPr id="12" name="文本框 20"/>
            <p:cNvSpPr txBox="1"/>
            <p:nvPr/>
          </p:nvSpPr>
          <p:spPr>
            <a:xfrm>
              <a:off x="6560210" y="325801"/>
              <a:ext cx="1931056" cy="3776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b="1" i="1" dirty="0"/>
                <a:t>Unlabeled</a:t>
              </a:r>
              <a:r>
                <a:rPr kumimoji="1" lang="zh-CN" altLang="en-US" i="1" dirty="0"/>
                <a:t> </a:t>
              </a:r>
              <a:r>
                <a:rPr kumimoji="1" lang="en-US" altLang="zh-CN" i="1" dirty="0"/>
                <a:t>images</a:t>
              </a:r>
              <a:endParaRPr kumimoji="1" lang="zh-CN" altLang="en-US" i="1" dirty="0"/>
            </a:p>
          </p:txBody>
        </p:sp>
        <p:sp>
          <p:nvSpPr>
            <p:cNvPr id="13" name="文本框 137"/>
            <p:cNvSpPr txBox="1"/>
            <p:nvPr/>
          </p:nvSpPr>
          <p:spPr>
            <a:xfrm>
              <a:off x="9700869" y="2611751"/>
              <a:ext cx="1705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dirty="0"/>
                <a:t>Negative</a:t>
              </a:r>
              <a:r>
                <a:rPr kumimoji="1" lang="zh-CN" altLang="en-US" dirty="0"/>
                <a:t> </a:t>
              </a:r>
              <a:r>
                <a:rPr kumimoji="1" lang="en-US" altLang="zh-CN" dirty="0"/>
                <a:t>mining</a:t>
              </a:r>
              <a:endParaRPr kumimoji="1" lang="zh-CN" altLang="en-US" dirty="0"/>
            </a:p>
          </p:txBody>
        </p:sp>
        <p:pic>
          <p:nvPicPr>
            <p:cNvPr id="14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2591" y="2979642"/>
              <a:ext cx="2682217" cy="1910234"/>
            </a:xfrm>
            <a:prstGeom prst="rect">
              <a:avLst/>
            </a:prstGeom>
          </p:spPr>
        </p:pic>
        <p:pic>
          <p:nvPicPr>
            <p:cNvPr id="15" name="图片 12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2268" y="2975646"/>
              <a:ext cx="2682217" cy="1910234"/>
            </a:xfrm>
            <a:prstGeom prst="rect">
              <a:avLst/>
            </a:prstGeom>
          </p:spPr>
        </p:pic>
        <p:sp>
          <p:nvSpPr>
            <p:cNvPr id="16" name="文本框 137"/>
            <p:cNvSpPr txBox="1"/>
            <p:nvPr/>
          </p:nvSpPr>
          <p:spPr>
            <a:xfrm>
              <a:off x="6718785" y="2601755"/>
              <a:ext cx="16062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dirty="0"/>
                <a:t>Positive</a:t>
              </a:r>
              <a:r>
                <a:rPr kumimoji="1" lang="zh-CN" altLang="en-US" dirty="0"/>
                <a:t> </a:t>
              </a:r>
              <a:r>
                <a:rPr kumimoji="1" lang="en-US" altLang="zh-CN" dirty="0"/>
                <a:t>mining</a:t>
              </a:r>
              <a:endParaRPr kumimoji="1" lang="zh-CN" altLang="en-US" dirty="0"/>
            </a:p>
          </p:txBody>
        </p:sp>
      </p:grpSp>
      <p:pic>
        <p:nvPicPr>
          <p:cNvPr id="17" name="图片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269" y="4801246"/>
            <a:ext cx="2637190" cy="1477189"/>
          </a:xfrm>
          <a:prstGeom prst="rect">
            <a:avLst/>
          </a:prstGeom>
        </p:spPr>
      </p:pic>
      <p:pic>
        <p:nvPicPr>
          <p:cNvPr id="19" name="图片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576" y="4800563"/>
            <a:ext cx="3209424" cy="146252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55425" y="6297292"/>
            <a:ext cx="51320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Unsupervised feature learning [ECCV16]</a:t>
            </a:r>
          </a:p>
        </p:txBody>
      </p:sp>
      <p:sp>
        <p:nvSpPr>
          <p:cNvPr id="6" name="Rectangle 5"/>
          <p:cNvSpPr/>
          <p:nvPr/>
        </p:nvSpPr>
        <p:spPr>
          <a:xfrm>
            <a:off x="259554" y="5684558"/>
            <a:ext cx="5156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Learning with weak labels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8736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state of the 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of these are less than 5 years old</a:t>
            </a:r>
          </a:p>
          <a:p>
            <a:r>
              <a:rPr lang="en-US" dirty="0"/>
              <a:t>Very active and exciting research area!</a:t>
            </a:r>
          </a:p>
          <a:p>
            <a:r>
              <a:rPr lang="en-US" dirty="0"/>
              <a:t>To learn more about vision applications and companies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hlinkClick r:id="rId2"/>
              </a:rPr>
              <a:t>David Lowe </a:t>
            </a:r>
            <a:r>
              <a:rPr lang="en-US" dirty="0"/>
              <a:t>maintains an excellent overview of vision companies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hlinkClick r:id="rId3"/>
              </a:rPr>
              <a:t>http://www.cs.ubc.ca/spider/lowe/vision.html</a:t>
            </a:r>
            <a:endParaRPr lang="en-US" dirty="0"/>
          </a:p>
          <a:p>
            <a:endParaRPr lang="en-US" dirty="0"/>
          </a:p>
        </p:txBody>
      </p:sp>
      <p:pic>
        <p:nvPicPr>
          <p:cNvPr id="3074" name="Picture 2" descr="happy reactions excited yay minion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479" y="4178907"/>
            <a:ext cx="5683041" cy="256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138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Getting help outside of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410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400" b="1" dirty="0"/>
              <a:t>Readings/Textbook:</a:t>
            </a:r>
          </a:p>
          <a:p>
            <a:pPr marL="0" indent="0">
              <a:buNone/>
              <a:defRPr/>
            </a:pPr>
            <a:r>
              <a:rPr lang="en-US" sz="2400" dirty="0">
                <a:hlinkClick r:id="rId2"/>
              </a:rPr>
              <a:t>http://szeliski.org/Book/</a:t>
            </a:r>
            <a:endParaRPr lang="en-US" sz="2400" dirty="0"/>
          </a:p>
          <a:p>
            <a:pPr marL="0" indent="0">
              <a:buNone/>
              <a:defRPr/>
            </a:pPr>
            <a:endParaRPr lang="en-US" sz="2400" b="1" dirty="0"/>
          </a:p>
          <a:p>
            <a:pPr marL="0" indent="0">
              <a:buNone/>
              <a:defRPr/>
            </a:pPr>
            <a:r>
              <a:rPr lang="en-US" sz="2400" b="1" dirty="0"/>
              <a:t>Lecture notes: </a:t>
            </a:r>
            <a:r>
              <a:rPr lang="en-US" sz="2400" dirty="0"/>
              <a:t>will be posted online</a:t>
            </a:r>
          </a:p>
          <a:p>
            <a:pPr marL="0" indent="0">
              <a:buNone/>
              <a:defRPr/>
            </a:pP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875" y="1765054"/>
            <a:ext cx="4080793" cy="245458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34874" y="4354575"/>
            <a:ext cx="4080793" cy="188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289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to expect from this course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Broad coverage </a:t>
            </a:r>
          </a:p>
          <a:p>
            <a:pPr lvl="1">
              <a:buFont typeface="Arial" charset="0"/>
              <a:buChar char="•"/>
              <a:defRPr/>
            </a:pPr>
            <a:r>
              <a:rPr lang="en-US" dirty="0"/>
              <a:t>geometry, image processing, recognition, </a:t>
            </a:r>
            <a:r>
              <a:rPr lang="en-US" dirty="0" err="1"/>
              <a:t>multiview</a:t>
            </a:r>
            <a:r>
              <a:rPr lang="en-US" dirty="0"/>
              <a:t>, video</a:t>
            </a:r>
          </a:p>
          <a:p>
            <a:pPr lvl="1">
              <a:buFont typeface="Arial" charset="0"/>
              <a:buChar char="•"/>
              <a:defRPr/>
            </a:pPr>
            <a:r>
              <a:rPr lang="en-US" dirty="0"/>
              <a:t>Focus is on algorithms, rather than specific systems.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Background to delve deeper into any computer vision-related topic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Practical experience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Lots of work, tough material, fast pace, but hopefully lots of learning too!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0210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71422"/>
            <a:ext cx="10515600" cy="1325563"/>
          </a:xfrm>
        </p:spPr>
        <p:txBody>
          <a:bodyPr/>
          <a:lstStyle/>
          <a:p>
            <a:r>
              <a:rPr lang="en-US" dirty="0"/>
              <a:t>Course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6154" y="982531"/>
            <a:ext cx="9403047" cy="5708555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Interpreting Intensities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What determines the brightness and color of a pixel?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use image filters to extract meaningful information from the image?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Correspondence and Alignment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find corresponding points in objects or scenes?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estimate the transformation between them?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Perspective and 3D Geometry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map between the 3D world and the 2D image?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recover 3D coordinates from images or video?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Grouping and Segmentation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group pixels into meaningful regions?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Categorization and Object Recognition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represent images and categorize them?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How can we recognize categories of objects? 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Advanced Topics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Action recognition, 3D scenes and context, CNNs, …</a:t>
            </a:r>
          </a:p>
        </p:txBody>
      </p:sp>
      <p:pic>
        <p:nvPicPr>
          <p:cNvPr id="6146" name="Picture 2" descr="https://filebox.ece.vt.edu/~jbhuang/teaching/ece5554-4554/fa16/images/ligh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66" y="982531"/>
            <a:ext cx="1413392" cy="105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filebox.ece.vt.edu/~jbhuang/teaching/ece5554-4554/fa16/images/instance_recogni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1" y="2068600"/>
            <a:ext cx="1413320" cy="116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filebox.ece.vt.edu/~jbhuang/teaching/ece5554-4554/fa16/images/sf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1" y="3121870"/>
            <a:ext cx="1413778" cy="109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filebox.ece.vt.edu/~jbhuang/teaching/ece5554-4554/fa16/images/GraphCu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1" y="4219131"/>
            <a:ext cx="1413320" cy="9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filebox.ece.vt.edu/~jbhuang/teaching/ece5554-4554/fa16/images/statistical_templat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1" y="5290712"/>
            <a:ext cx="1413320" cy="51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66" y="5934943"/>
            <a:ext cx="1407955" cy="55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4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Computer Vision?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computers understand images and videos.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01" y="2449376"/>
            <a:ext cx="5750115" cy="43040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47416" y="2449376"/>
            <a:ext cx="43646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What kind of scene?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Where are the cars?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How far is the building?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5642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Computer Vision?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computers understand images and videos.</a:t>
            </a:r>
          </a:p>
          <a:p>
            <a:endParaRPr lang="en-US" dirty="0"/>
          </a:p>
        </p:txBody>
      </p:sp>
      <p:pic>
        <p:nvPicPr>
          <p:cNvPr id="4" name="Never overload your donkey car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2293134"/>
            <a:ext cx="5925128" cy="44429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18439" y="2293134"/>
            <a:ext cx="45783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ym typeface="Wingdings" pitchFamily="2" charset="2"/>
              </a:rPr>
              <a:t>What are they doing?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ym typeface="Wingdings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ym typeface="Wingdings" pitchFamily="2" charset="2"/>
              </a:rPr>
              <a:t>Why is this happening?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ym typeface="Wingdings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ym typeface="Wingdings" pitchFamily="2" charset="2"/>
              </a:rPr>
              <a:t>What is important?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ym typeface="Wingdings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ym typeface="Wingdings" pitchFamily="2" charset="2"/>
              </a:rPr>
              <a:t>What will I see?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ym typeface="Wingdings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538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1626</Words>
  <Application>Microsoft Office PowerPoint</Application>
  <PresentationFormat>Widescreen</PresentationFormat>
  <Paragraphs>315</Paragraphs>
  <Slides>73</Slides>
  <Notes>9</Notes>
  <HiddenSlides>0</HiddenSlides>
  <MMClips>17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84" baseType="lpstr">
      <vt:lpstr>Arial</vt:lpstr>
      <vt:lpstr>Calibri</vt:lpstr>
      <vt:lpstr>Calibri Light</vt:lpstr>
      <vt:lpstr>Comic Sans MS</vt:lpstr>
      <vt:lpstr>GillSans</vt:lpstr>
      <vt:lpstr>Roboto</vt:lpstr>
      <vt:lpstr>Verdana</vt:lpstr>
      <vt:lpstr>Wingdings</vt:lpstr>
      <vt:lpstr>Office Theme</vt:lpstr>
      <vt:lpstr>Image File</vt:lpstr>
      <vt:lpstr>Image</vt:lpstr>
      <vt:lpstr>ECE 5554/ ECE 4554 Computer Vision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Computer Vision?</vt:lpstr>
      <vt:lpstr>What is Computer Vision?</vt:lpstr>
      <vt:lpstr>Computer Vision and Nearby Fields</vt:lpstr>
      <vt:lpstr>Visual data on the Internet</vt:lpstr>
      <vt:lpstr>Too big for humans</vt:lpstr>
      <vt:lpstr>Vision is Really Hard</vt:lpstr>
      <vt:lpstr>Why is Computer Vision Hard?</vt:lpstr>
      <vt:lpstr>Why is Computer Vision Hard?</vt:lpstr>
      <vt:lpstr>What did you see?</vt:lpstr>
      <vt:lpstr>Why is Computer Vision Hard?</vt:lpstr>
      <vt:lpstr>Why is Computer Vision Hard?</vt:lpstr>
      <vt:lpstr>Why is Computer Vision Hard?</vt:lpstr>
      <vt:lpstr>Why is Computer Vision Hard?</vt:lpstr>
      <vt:lpstr>Why is Computer Vision Hard?</vt:lpstr>
      <vt:lpstr>Why is Computer Vision Hard?</vt:lpstr>
      <vt:lpstr>Computer: okay, it’s a funny picture</vt:lpstr>
      <vt:lpstr>Challenges: Many nuisance parameters</vt:lpstr>
      <vt:lpstr>Challenges: Intra-class variation</vt:lpstr>
      <vt:lpstr>Challenges: Importance of context</vt:lpstr>
      <vt:lpstr>Computer Vision  Technology  Can Better Our Lives</vt:lpstr>
      <vt:lpstr>History of Computer Vision</vt:lpstr>
      <vt:lpstr>PowerPoint Presentation</vt:lpstr>
      <vt:lpstr>History of Computer Vision</vt:lpstr>
      <vt:lpstr>1960’s: interpretation of synthetic worlds</vt:lpstr>
      <vt:lpstr>1970’s: some progress on interpreting selected images </vt:lpstr>
      <vt:lpstr>1970’s: some progress on interpreting selected images </vt:lpstr>
      <vt:lpstr>1980’s: ANNs come and go; shift toward geometry and increased mathematical rigor </vt:lpstr>
      <vt:lpstr>PowerPoint Presentation</vt:lpstr>
      <vt:lpstr>1990’s: face recognition; statistical analysis in vogue </vt:lpstr>
      <vt:lpstr>2000’s: broader recognition; large annotated datasets available; video processing starts </vt:lpstr>
      <vt:lpstr>2010’s: resurgence of deep learning</vt:lpstr>
      <vt:lpstr>2020’s: autonomous vehicles</vt:lpstr>
      <vt:lpstr>2030’s: robot uprising?</vt:lpstr>
      <vt:lpstr>Examples of Computer Vision Applications</vt:lpstr>
      <vt:lpstr>Face detection</vt:lpstr>
      <vt:lpstr>Face recognition</vt:lpstr>
      <vt:lpstr>Face Landmark Alignment – 3D Persona</vt:lpstr>
      <vt:lpstr>Smile Detection</vt:lpstr>
      <vt:lpstr>Vision-based Biometrics</vt:lpstr>
      <vt:lpstr>Vision-based Biometrics</vt:lpstr>
      <vt:lpstr>Optical Character Recognition (OCR)</vt:lpstr>
      <vt:lpstr>Computer vision in sports</vt:lpstr>
      <vt:lpstr>Computer vision in sports</vt:lpstr>
      <vt:lpstr>Computer vision in sports</vt:lpstr>
      <vt:lpstr>Computer vision in sports</vt:lpstr>
      <vt:lpstr>Visual recognition for photo organization </vt:lpstr>
      <vt:lpstr>Earth viewers (3D modeling)</vt:lpstr>
      <vt:lpstr>3D from thousands of images</vt:lpstr>
      <vt:lpstr>Microsoft PhotoSynth: Photo Tourism</vt:lpstr>
      <vt:lpstr>First-person Hyperlapse Videos</vt:lpstr>
      <vt:lpstr>3D Time-lapse from Internet Photos</vt:lpstr>
      <vt:lpstr>Style transfer</vt:lpstr>
      <vt:lpstr>Special effects: Matting and composition</vt:lpstr>
      <vt:lpstr>Special effects:  Shape capture</vt:lpstr>
      <vt:lpstr>Special effects:  Motion capture</vt:lpstr>
      <vt:lpstr>Google cars</vt:lpstr>
      <vt:lpstr>Interactive Games: Kinect</vt:lpstr>
      <vt:lpstr>Vision in space</vt:lpstr>
      <vt:lpstr>Industrial robots</vt:lpstr>
      <vt:lpstr>Mobile robots</vt:lpstr>
      <vt:lpstr>Medical imaging</vt:lpstr>
      <vt:lpstr>Computer vision for the mass</vt:lpstr>
      <vt:lpstr>Current state of the art</vt:lpstr>
      <vt:lpstr>Getting help outside of class</vt:lpstr>
      <vt:lpstr>What to expect from this course</vt:lpstr>
      <vt:lpstr>Course Topics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Huang Jia-Bin</dc:creator>
  <cp:lastModifiedBy>Abdul Hadi Alaidi</cp:lastModifiedBy>
  <cp:revision>86</cp:revision>
  <dcterms:created xsi:type="dcterms:W3CDTF">2016-08-19T16:11:18Z</dcterms:created>
  <dcterms:modified xsi:type="dcterms:W3CDTF">2024-09-30T18:03:28Z</dcterms:modified>
</cp:coreProperties>
</file>