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65"/>
    <p:restoredTop sz="94654"/>
  </p:normalViewPr>
  <p:slideViewPr>
    <p:cSldViewPr>
      <p:cViewPr varScale="1">
        <p:scale>
          <a:sx n="188" d="100"/>
          <a:sy n="188" d="100"/>
        </p:scale>
        <p:origin x="1928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568577" y="1868170"/>
            <a:ext cx="4854575" cy="397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86804" y="1628902"/>
            <a:ext cx="5139055" cy="4194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2851404" cy="6858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8000"/>
                </a:lnTo>
                <a:lnTo>
                  <a:pt x="182880" y="6858000"/>
                </a:lnTo>
                <a:lnTo>
                  <a:pt x="182880" y="0"/>
                </a:lnTo>
                <a:close/>
              </a:path>
            </a:pathLst>
          </a:custGeom>
          <a:solidFill>
            <a:srgbClr val="6371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4328" y="499617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36673" y="118618"/>
            <a:ext cx="8968105" cy="1002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2935" y="1785873"/>
            <a:ext cx="9533890" cy="4573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851404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82880" cy="6858000"/>
            </a:xfrm>
            <a:custGeom>
              <a:avLst/>
              <a:gdLst/>
              <a:ahLst/>
              <a:cxnLst/>
              <a:rect l="l" t="t" r="r" b="b"/>
              <a:pathLst>
                <a:path w="182880" h="6858000">
                  <a:moveTo>
                    <a:pt x="18288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82880" y="6858000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6371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4323588"/>
            <a:ext cx="1743075" cy="779145"/>
          </a:xfrm>
          <a:custGeom>
            <a:avLst/>
            <a:gdLst/>
            <a:ahLst/>
            <a:cxnLst/>
            <a:rect l="l" t="t" r="r" b="b"/>
            <a:pathLst>
              <a:path w="1743075" h="779145">
                <a:moveTo>
                  <a:pt x="1346200" y="0"/>
                </a:moveTo>
                <a:lnTo>
                  <a:pt x="0" y="0"/>
                </a:lnTo>
                <a:lnTo>
                  <a:pt x="0" y="778763"/>
                </a:lnTo>
                <a:lnTo>
                  <a:pt x="1346200" y="778763"/>
                </a:lnTo>
                <a:lnTo>
                  <a:pt x="1355891" y="777956"/>
                </a:lnTo>
                <a:lnTo>
                  <a:pt x="1363821" y="775827"/>
                </a:lnTo>
                <a:lnTo>
                  <a:pt x="1369988" y="772816"/>
                </a:lnTo>
                <a:lnTo>
                  <a:pt x="1374394" y="769366"/>
                </a:lnTo>
                <a:lnTo>
                  <a:pt x="1374394" y="764667"/>
                </a:lnTo>
                <a:lnTo>
                  <a:pt x="1379093" y="764667"/>
                </a:lnTo>
                <a:lnTo>
                  <a:pt x="1735582" y="408178"/>
                </a:lnTo>
                <a:lnTo>
                  <a:pt x="1740868" y="399587"/>
                </a:lnTo>
                <a:lnTo>
                  <a:pt x="1742630" y="388794"/>
                </a:lnTo>
                <a:lnTo>
                  <a:pt x="1740868" y="377120"/>
                </a:lnTo>
                <a:lnTo>
                  <a:pt x="1735582" y="365887"/>
                </a:lnTo>
                <a:lnTo>
                  <a:pt x="1379093" y="14097"/>
                </a:lnTo>
                <a:lnTo>
                  <a:pt x="1379093" y="9398"/>
                </a:lnTo>
                <a:lnTo>
                  <a:pt x="1374394" y="9398"/>
                </a:lnTo>
                <a:lnTo>
                  <a:pt x="1369988" y="5947"/>
                </a:lnTo>
                <a:lnTo>
                  <a:pt x="1363821" y="2936"/>
                </a:lnTo>
                <a:lnTo>
                  <a:pt x="1355891" y="807"/>
                </a:lnTo>
                <a:lnTo>
                  <a:pt x="1346200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07663" y="100660"/>
            <a:ext cx="5771515" cy="1519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69035" marR="5080" indent="-1156970">
              <a:lnSpc>
                <a:spcPct val="100000"/>
              </a:lnSpc>
              <a:spcBef>
                <a:spcPts val="95"/>
              </a:spcBef>
            </a:pPr>
            <a:r>
              <a:rPr sz="4900" dirty="0">
                <a:solidFill>
                  <a:srgbClr val="252525"/>
                </a:solidFill>
              </a:rPr>
              <a:t>Introduction</a:t>
            </a:r>
            <a:r>
              <a:rPr sz="4900" spc="-145" dirty="0">
                <a:solidFill>
                  <a:srgbClr val="252525"/>
                </a:solidFill>
              </a:rPr>
              <a:t> </a:t>
            </a:r>
            <a:r>
              <a:rPr sz="4900" dirty="0">
                <a:solidFill>
                  <a:srgbClr val="252525"/>
                </a:solidFill>
              </a:rPr>
              <a:t>to</a:t>
            </a:r>
            <a:r>
              <a:rPr sz="4900" spc="-165" dirty="0">
                <a:solidFill>
                  <a:srgbClr val="252525"/>
                </a:solidFill>
              </a:rPr>
              <a:t> </a:t>
            </a:r>
            <a:r>
              <a:rPr sz="4900" spc="-20" dirty="0">
                <a:solidFill>
                  <a:srgbClr val="252525"/>
                </a:solidFill>
              </a:rPr>
              <a:t>Soft </a:t>
            </a:r>
            <a:r>
              <a:rPr sz="4900" spc="-10" dirty="0">
                <a:solidFill>
                  <a:srgbClr val="252525"/>
                </a:solidFill>
              </a:rPr>
              <a:t>Computing</a:t>
            </a:r>
            <a:endParaRPr sz="4900"/>
          </a:p>
        </p:txBody>
      </p:sp>
      <p:sp>
        <p:nvSpPr>
          <p:cNvPr id="8" name="object 8"/>
          <p:cNvSpPr txBox="1"/>
          <p:nvPr/>
        </p:nvSpPr>
        <p:spPr>
          <a:xfrm>
            <a:off x="1638299" y="4075478"/>
            <a:ext cx="10210800" cy="889154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45"/>
              </a:spcBef>
            </a:pPr>
            <a:r>
              <a:rPr sz="2000" b="1" dirty="0">
                <a:solidFill>
                  <a:srgbClr val="FF0000"/>
                </a:solidFill>
                <a:latin typeface="Palatino Linotype"/>
                <a:cs typeface="Palatino Linotype"/>
              </a:rPr>
              <a:t>Soft</a:t>
            </a:r>
            <a:r>
              <a:rPr sz="2000" b="1" spc="-40" dirty="0">
                <a:solidFill>
                  <a:srgbClr val="FF0000"/>
                </a:solidFill>
                <a:latin typeface="Palatino Linotype"/>
                <a:cs typeface="Palatino Linotype"/>
              </a:rPr>
              <a:t> </a:t>
            </a:r>
            <a:r>
              <a:rPr sz="2000" b="1" dirty="0">
                <a:solidFill>
                  <a:srgbClr val="FF0000"/>
                </a:solidFill>
                <a:latin typeface="Palatino Linotype"/>
                <a:cs typeface="Palatino Linotype"/>
              </a:rPr>
              <a:t>Computing</a:t>
            </a:r>
            <a:r>
              <a:rPr sz="2000" b="1" spc="-30" dirty="0">
                <a:solidFill>
                  <a:srgbClr val="FF0000"/>
                </a:solidFill>
                <a:latin typeface="Palatino Linotype"/>
                <a:cs typeface="Palatino Linotype"/>
              </a:rPr>
              <a:t> </a:t>
            </a:r>
            <a:endParaRPr sz="2000" dirty="0">
              <a:latin typeface="Palatino Linotype"/>
              <a:cs typeface="Palatino Linotype"/>
            </a:endParaRPr>
          </a:p>
          <a:p>
            <a:pPr marL="2483485" marR="2473960" algn="ctr">
              <a:lnSpc>
                <a:spcPct val="142000"/>
              </a:lnSpc>
              <a:spcBef>
                <a:spcPts val="25"/>
              </a:spcBef>
            </a:pPr>
            <a:r>
              <a:rPr sz="2000" dirty="0">
                <a:latin typeface="Palatino Linotype"/>
                <a:cs typeface="Palatino Linotype"/>
              </a:rPr>
              <a:t>Prof.</a:t>
            </a:r>
            <a:r>
              <a:rPr sz="2000" spc="-60" dirty="0">
                <a:latin typeface="Palatino Linotype"/>
                <a:cs typeface="Palatino Linotype"/>
              </a:rPr>
              <a:t> </a:t>
            </a:r>
            <a:r>
              <a:rPr sz="2000" spc="-10" dirty="0">
                <a:latin typeface="Palatino Linotype"/>
                <a:cs typeface="Palatino Linotype"/>
              </a:rPr>
              <a:t>(Dr.)</a:t>
            </a:r>
            <a:r>
              <a:rPr sz="2000" spc="-45" dirty="0">
                <a:latin typeface="Palatino Linotype"/>
                <a:cs typeface="Palatino Linotype"/>
              </a:rPr>
              <a:t> </a:t>
            </a:r>
            <a:r>
              <a:rPr lang="en-US" sz="2000" dirty="0">
                <a:latin typeface="Palatino Linotype"/>
                <a:cs typeface="Palatino Linotype"/>
              </a:rPr>
              <a:t>Abdul Hadi Mohammed Alaidi</a:t>
            </a:r>
            <a:endParaRPr sz="2000" dirty="0">
              <a:latin typeface="Palatino Linotype"/>
              <a:cs typeface="Palatino Linotype"/>
            </a:endParaRPr>
          </a:p>
        </p:txBody>
      </p:sp>
      <p:pic>
        <p:nvPicPr>
          <p:cNvPr id="9" name="object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0259" y="2009577"/>
            <a:ext cx="1706880" cy="170346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64767" y="4541901"/>
            <a:ext cx="1670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1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2683" y="57911"/>
            <a:ext cx="10527030" cy="13464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54217" y="203657"/>
            <a:ext cx="2550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Computing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4767" y="799338"/>
            <a:ext cx="10836275" cy="5329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2</a:t>
            </a:r>
            <a:endParaRPr sz="2000">
              <a:latin typeface="Century Gothic"/>
              <a:cs typeface="Century Gothic"/>
            </a:endParaRPr>
          </a:p>
          <a:p>
            <a:pPr marL="770255">
              <a:lnSpc>
                <a:spcPct val="100000"/>
              </a:lnSpc>
              <a:spcBef>
                <a:spcPts val="1945"/>
              </a:spcBef>
              <a:tabLst>
                <a:tab pos="111315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The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process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or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act</a:t>
            </a:r>
            <a:r>
              <a:rPr sz="1800" b="1" i="1" spc="-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calculation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entury Gothic"/>
              <a:cs typeface="Century Gothic"/>
            </a:endParaRPr>
          </a:p>
          <a:p>
            <a:pPr marL="770255">
              <a:lnSpc>
                <a:spcPct val="100000"/>
              </a:lnSpc>
              <a:tabLst>
                <a:tab pos="111315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The</a:t>
            </a:r>
            <a:r>
              <a:rPr sz="1800" b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action</a:t>
            </a:r>
            <a:r>
              <a:rPr sz="1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mathematical</a:t>
            </a:r>
            <a:r>
              <a:rPr sz="1800" b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calculation.</a:t>
            </a:r>
            <a:endParaRPr sz="1800">
              <a:latin typeface="Century Gothic"/>
              <a:cs typeface="Century Gothic"/>
            </a:endParaRPr>
          </a:p>
          <a:p>
            <a:pPr marL="1113155" marR="8890" indent="-342900">
              <a:lnSpc>
                <a:spcPct val="200000"/>
              </a:lnSpc>
              <a:spcBef>
                <a:spcPts val="1010"/>
              </a:spcBef>
              <a:tabLst>
                <a:tab pos="111315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any</a:t>
            </a:r>
            <a:r>
              <a:rPr sz="1800" b="1" i="1" spc="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activity</a:t>
            </a:r>
            <a:r>
              <a:rPr sz="1800" b="1" i="1" spc="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that</a:t>
            </a:r>
            <a:r>
              <a:rPr sz="1800" b="1" i="1" spc="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uses</a:t>
            </a:r>
            <a:r>
              <a:rPr sz="1800" b="1" i="1" spc="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computers</a:t>
            </a:r>
            <a:r>
              <a:rPr sz="1800" b="1" i="1" spc="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manage,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process,</a:t>
            </a:r>
            <a:r>
              <a:rPr sz="1800" spc="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communicate information.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entury Gothic"/>
              <a:cs typeface="Century Gothic"/>
            </a:endParaRPr>
          </a:p>
          <a:p>
            <a:pPr marL="770255">
              <a:lnSpc>
                <a:spcPct val="100000"/>
              </a:lnSpc>
              <a:tabLst>
                <a:tab pos="111315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It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includes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development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both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hardware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and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software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entury Gothic"/>
              <a:cs typeface="Century Gothic"/>
            </a:endParaRPr>
          </a:p>
          <a:p>
            <a:pPr marL="770255">
              <a:lnSpc>
                <a:spcPct val="100000"/>
              </a:lnSpc>
              <a:tabLst>
                <a:tab pos="111315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critical,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integral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component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modern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industrial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technology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800">
              <a:latin typeface="Century Gothic"/>
              <a:cs typeface="Century Gothic"/>
            </a:endParaRPr>
          </a:p>
          <a:p>
            <a:pPr marL="770255">
              <a:lnSpc>
                <a:spcPct val="100000"/>
              </a:lnSpc>
              <a:tabLst>
                <a:tab pos="1113155" algn="l"/>
                <a:tab pos="1894839" algn="l"/>
                <a:tab pos="3271520" algn="l"/>
                <a:tab pos="4533265" algn="l"/>
                <a:tab pos="5513070" algn="l"/>
                <a:tab pos="6767830" algn="l"/>
                <a:tab pos="8316595" algn="l"/>
                <a:tab pos="942149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Major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disciplines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include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computer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engineering,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software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engineering,</a:t>
            </a:r>
            <a:endParaRPr sz="1800">
              <a:latin typeface="Century Gothic"/>
              <a:cs typeface="Century Gothic"/>
            </a:endParaRPr>
          </a:p>
          <a:p>
            <a:pPr marL="1113155">
              <a:lnSpc>
                <a:spcPct val="100000"/>
              </a:lnSpc>
              <a:spcBef>
                <a:spcPts val="2165"/>
              </a:spcBef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computer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science,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information</a:t>
            </a:r>
            <a:r>
              <a:rPr sz="1800" spc="-8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systems,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information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technology.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2223" y="236218"/>
            <a:ext cx="10399776" cy="662177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64767" y="799338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3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164" y="71627"/>
            <a:ext cx="10431018" cy="13464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98211" y="218947"/>
            <a:ext cx="35007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Soft</a:t>
            </a:r>
            <a:r>
              <a:rPr spc="-5" dirty="0"/>
              <a:t> </a:t>
            </a:r>
            <a:r>
              <a:rPr spc="-10" dirty="0"/>
              <a:t>Computing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4767" y="799338"/>
            <a:ext cx="10687050" cy="5481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4</a:t>
            </a:r>
            <a:endParaRPr sz="2000">
              <a:latin typeface="Century Gothic"/>
              <a:cs typeface="Century Gothic"/>
            </a:endParaRPr>
          </a:p>
          <a:p>
            <a:pPr marL="737235">
              <a:lnSpc>
                <a:spcPct val="100000"/>
              </a:lnSpc>
              <a:spcBef>
                <a:spcPts val="1555"/>
              </a:spcBef>
              <a:tabLst>
                <a:tab pos="108013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use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approximate</a:t>
            </a:r>
            <a:r>
              <a:rPr sz="1800" b="1" spc="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calculations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r>
              <a:rPr sz="1800" spc="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provide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imprecise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but</a:t>
            </a:r>
            <a:r>
              <a:rPr sz="1800" spc="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usable</a:t>
            </a:r>
            <a:endParaRPr sz="1800">
              <a:latin typeface="Century Gothic"/>
              <a:cs typeface="Century Gothic"/>
            </a:endParaRPr>
          </a:p>
          <a:p>
            <a:pPr marL="1080770">
              <a:lnSpc>
                <a:spcPct val="100000"/>
              </a:lnSpc>
              <a:spcBef>
                <a:spcPts val="1945"/>
              </a:spcBef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solutions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complex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computational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problems.</a:t>
            </a:r>
            <a:endParaRPr sz="1800">
              <a:latin typeface="Century Gothic"/>
              <a:cs typeface="Century Gothic"/>
            </a:endParaRPr>
          </a:p>
          <a:p>
            <a:pPr marL="1080770" marR="5080" indent="-342900">
              <a:lnSpc>
                <a:spcPct val="190000"/>
              </a:lnSpc>
              <a:spcBef>
                <a:spcPts val="994"/>
              </a:spcBef>
              <a:tabLst>
                <a:tab pos="1080135" algn="l"/>
                <a:tab pos="529907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approach</a:t>
            </a:r>
            <a:r>
              <a:rPr sz="1800" spc="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enables</a:t>
            </a:r>
            <a:r>
              <a:rPr sz="1800" spc="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solutions</a:t>
            </a:r>
            <a:r>
              <a:rPr sz="1800" spc="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for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problems</a:t>
            </a:r>
            <a:r>
              <a:rPr sz="1800" spc="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that</a:t>
            </a:r>
            <a:r>
              <a:rPr sz="1800" spc="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may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be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either</a:t>
            </a:r>
            <a:r>
              <a:rPr sz="1800" b="1" spc="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unsolvable</a:t>
            </a:r>
            <a:r>
              <a:rPr sz="1800" b="1" spc="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or</a:t>
            </a:r>
            <a:r>
              <a:rPr sz="1800" b="1" spc="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just</a:t>
            </a:r>
            <a:r>
              <a:rPr sz="1800" b="1" spc="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too </a:t>
            </a:r>
            <a:r>
              <a:rPr sz="1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time-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consuming</a:t>
            </a:r>
            <a:r>
              <a:rPr sz="1800" b="1" spc="-7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solve</a:t>
            </a:r>
            <a:r>
              <a:rPr sz="1800" b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with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current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hardware.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800">
              <a:latin typeface="Century Gothic"/>
              <a:cs typeface="Century Gothic"/>
            </a:endParaRPr>
          </a:p>
          <a:p>
            <a:pPr marL="737235">
              <a:lnSpc>
                <a:spcPct val="100000"/>
              </a:lnSpc>
              <a:tabLst>
                <a:tab pos="108013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sometimes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referred to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as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computational</a:t>
            </a:r>
            <a:r>
              <a:rPr sz="1800" b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intelligence.</a:t>
            </a:r>
            <a:endParaRPr sz="1800">
              <a:latin typeface="Century Gothic"/>
              <a:cs typeface="Century Gothic"/>
            </a:endParaRPr>
          </a:p>
          <a:p>
            <a:pPr marL="1080770" marR="5080" indent="-342900">
              <a:lnSpc>
                <a:spcPct val="190000"/>
              </a:lnSpc>
              <a:spcBef>
                <a:spcPts val="1005"/>
              </a:spcBef>
              <a:tabLst>
                <a:tab pos="108013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With</a:t>
            </a:r>
            <a:r>
              <a:rPr sz="1800" spc="4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the</a:t>
            </a:r>
            <a:r>
              <a:rPr sz="1800" b="1" i="1" spc="39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human</a:t>
            </a:r>
            <a:r>
              <a:rPr sz="1800" b="1" i="1" spc="39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mind</a:t>
            </a:r>
            <a:r>
              <a:rPr sz="1800" b="1" i="1" spc="39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as</a:t>
            </a:r>
            <a:r>
              <a:rPr sz="1800" b="1" i="1" spc="37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</a:t>
            </a:r>
            <a:r>
              <a:rPr sz="1800" b="1" i="1" spc="39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role</a:t>
            </a:r>
            <a:r>
              <a:rPr sz="1800" b="1" i="1" spc="39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model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,</a:t>
            </a:r>
            <a:r>
              <a:rPr sz="1800" spc="39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39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39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39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tolerant</a:t>
            </a:r>
            <a:r>
              <a:rPr sz="1800" spc="39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4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partial</a:t>
            </a:r>
            <a:r>
              <a:rPr sz="1800" spc="40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truths,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uncertainty,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imprecision</a:t>
            </a:r>
            <a:r>
              <a:rPr sz="1800" spc="-8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approximation,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unlike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traditional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models.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800">
              <a:latin typeface="Century Gothic"/>
              <a:cs typeface="Century Gothic"/>
            </a:endParaRPr>
          </a:p>
          <a:p>
            <a:pPr marL="737235">
              <a:lnSpc>
                <a:spcPct val="100000"/>
              </a:lnSpc>
              <a:tabLst>
                <a:tab pos="108013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1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tolerance</a:t>
            </a:r>
            <a:r>
              <a:rPr sz="1800" spc="114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10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9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1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allows</a:t>
            </a:r>
            <a:r>
              <a:rPr sz="1800" spc="1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researchers</a:t>
            </a:r>
            <a:r>
              <a:rPr sz="1800" spc="114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r>
              <a:rPr sz="1800" spc="1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approach</a:t>
            </a:r>
            <a:r>
              <a:rPr sz="1800" spc="1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some</a:t>
            </a:r>
            <a:r>
              <a:rPr sz="1800" spc="10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problems</a:t>
            </a:r>
            <a:r>
              <a:rPr sz="1800" spc="1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that</a:t>
            </a:r>
            <a:endParaRPr sz="1800">
              <a:latin typeface="Century Gothic"/>
              <a:cs typeface="Century Gothic"/>
            </a:endParaRPr>
          </a:p>
          <a:p>
            <a:pPr marL="1080770">
              <a:lnSpc>
                <a:spcPct val="100000"/>
              </a:lnSpc>
              <a:spcBef>
                <a:spcPts val="1945"/>
              </a:spcBef>
            </a:pP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traditional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computing</a:t>
            </a:r>
            <a:r>
              <a:rPr sz="1800" b="1" i="1" spc="-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can't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process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27432"/>
            <a:ext cx="10437114" cy="13464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09082" y="174752"/>
            <a:ext cx="2456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Continue...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4767" y="770607"/>
            <a:ext cx="10713720" cy="513715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5</a:t>
            </a:r>
            <a:endParaRPr sz="2000">
              <a:latin typeface="Century Gothic"/>
              <a:cs typeface="Century Gothic"/>
            </a:endParaRPr>
          </a:p>
          <a:p>
            <a:pPr marL="754380" algn="ctr">
              <a:lnSpc>
                <a:spcPct val="100000"/>
              </a:lnSpc>
              <a:spcBef>
                <a:spcPts val="204"/>
              </a:spcBef>
              <a:tabLst>
                <a:tab pos="1161415" algn="l"/>
                <a:tab pos="1723389" algn="l"/>
                <a:tab pos="3096895" algn="l"/>
                <a:tab pos="3900170" algn="l"/>
                <a:tab pos="4554220" algn="l"/>
                <a:tab pos="6170930" algn="l"/>
                <a:tab pos="7006590" algn="l"/>
                <a:tab pos="8381365" algn="l"/>
                <a:tab pos="8717915" algn="l"/>
                <a:tab pos="9380855" algn="l"/>
                <a:tab pos="1016762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differs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from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conventional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(hard)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in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that,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unlike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endParaRPr sz="1800">
              <a:latin typeface="Century Gothic"/>
              <a:cs typeface="Century Gothic"/>
            </a:endParaRPr>
          </a:p>
          <a:p>
            <a:pPr marL="803275" algn="ctr">
              <a:lnSpc>
                <a:spcPct val="100000"/>
              </a:lnSpc>
              <a:spcBef>
                <a:spcPts val="2160"/>
              </a:spcBef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computing,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it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is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tolerant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imprecision,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uncertainty,</a:t>
            </a:r>
            <a:r>
              <a:rPr sz="1800" b="1" i="1" spc="-6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partial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truth,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and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approximation.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entury Gothic"/>
              <a:cs typeface="Century Gothic"/>
            </a:endParaRPr>
          </a:p>
          <a:p>
            <a:pPr marL="767080">
              <a:lnSpc>
                <a:spcPct val="100000"/>
              </a:lnSpc>
              <a:tabLst>
                <a:tab pos="110998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effect,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the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role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model</a:t>
            </a:r>
            <a:r>
              <a:rPr sz="1800"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for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soft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computing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is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the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human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mind.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800">
              <a:latin typeface="Century Gothic"/>
              <a:cs typeface="Century Gothic"/>
            </a:endParaRPr>
          </a:p>
          <a:p>
            <a:pPr marL="767080">
              <a:lnSpc>
                <a:spcPct val="100000"/>
              </a:lnSpc>
              <a:tabLst>
                <a:tab pos="110998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It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does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not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require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any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mathematical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modelling</a:t>
            </a:r>
            <a:r>
              <a:rPr sz="1800"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for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solving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any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given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problem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entury Gothic"/>
              <a:cs typeface="Century Gothic"/>
            </a:endParaRPr>
          </a:p>
          <a:p>
            <a:pPr marL="767080">
              <a:lnSpc>
                <a:spcPct val="100000"/>
              </a:lnSpc>
              <a:tabLst>
                <a:tab pos="110998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It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gives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different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solutions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when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we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solve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problem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one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input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from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time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time</a:t>
            </a:r>
            <a:endParaRPr sz="1800">
              <a:latin typeface="Century Gothic"/>
              <a:cs typeface="Century Gothic"/>
            </a:endParaRPr>
          </a:p>
          <a:p>
            <a:pPr marL="1109980" marR="293370" indent="-343535">
              <a:lnSpc>
                <a:spcPct val="200000"/>
              </a:lnSpc>
              <a:spcBef>
                <a:spcPts val="1000"/>
              </a:spcBef>
              <a:tabLst>
                <a:tab pos="110998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Uses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some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biologically</a:t>
            </a:r>
            <a:r>
              <a:rPr sz="1800"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inspired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methodologies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such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genetics,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evolution,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particles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swarming,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human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nervous</a:t>
            </a:r>
            <a:r>
              <a:rPr sz="1800" spc="-7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system,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etc.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800">
              <a:latin typeface="Century Gothic"/>
              <a:cs typeface="Century Gothic"/>
            </a:endParaRPr>
          </a:p>
          <a:p>
            <a:pPr marL="767080">
              <a:lnSpc>
                <a:spcPct val="100000"/>
              </a:lnSpc>
              <a:tabLst>
                <a:tab pos="110998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Adaptive</a:t>
            </a:r>
            <a:r>
              <a:rPr sz="1800" b="1" i="1" spc="-7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</a:t>
            </a:r>
            <a:r>
              <a:rPr sz="1800" b="1" i="1" spc="-7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nature.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8404" y="13716"/>
            <a:ext cx="10150602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60801" y="159461"/>
            <a:ext cx="65233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Few</a:t>
            </a:r>
            <a:r>
              <a:rPr spc="-60" dirty="0"/>
              <a:t> </a:t>
            </a:r>
            <a:r>
              <a:rPr dirty="0"/>
              <a:t>Facts</a:t>
            </a:r>
            <a:r>
              <a:rPr spc="-35" dirty="0"/>
              <a:t> </a:t>
            </a:r>
            <a:r>
              <a:rPr dirty="0"/>
              <a:t>on</a:t>
            </a:r>
            <a:r>
              <a:rPr spc="-45" dirty="0"/>
              <a:t> </a:t>
            </a:r>
            <a:r>
              <a:rPr dirty="0"/>
              <a:t>Soft</a:t>
            </a:r>
            <a:r>
              <a:rPr spc="-45" dirty="0"/>
              <a:t> </a:t>
            </a:r>
            <a:r>
              <a:rPr spc="-10" dirty="0"/>
              <a:t>Computing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4767" y="799338"/>
            <a:ext cx="10155555" cy="3903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6</a:t>
            </a:r>
            <a:endParaRPr sz="20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1365"/>
              </a:spcBef>
              <a:tabLst>
                <a:tab pos="120332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tolerance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imprecision</a:t>
            </a:r>
            <a:r>
              <a:rPr sz="1800" b="1" i="1" dirty="0">
                <a:solidFill>
                  <a:srgbClr val="404040"/>
                </a:solidFill>
                <a:latin typeface="Century Gothic"/>
                <a:cs typeface="Century Gothic"/>
              </a:rPr>
              <a:t>:</a:t>
            </a:r>
            <a:r>
              <a:rPr sz="1800" b="1" i="1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result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obtained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using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soft-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not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precise.</a:t>
            </a:r>
            <a:endParaRPr sz="1800">
              <a:latin typeface="Century Gothic"/>
              <a:cs typeface="Century Gothic"/>
            </a:endParaRPr>
          </a:p>
          <a:p>
            <a:pPr marL="1139190" marR="5080" indent="-342900">
              <a:lnSpc>
                <a:spcPct val="200100"/>
              </a:lnSpc>
              <a:spcBef>
                <a:spcPts val="990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uncertainty:</a:t>
            </a:r>
            <a:r>
              <a:rPr sz="1800" b="1" spc="-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soft-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algorithm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may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give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different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results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every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time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for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same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problem.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5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robustness:</a:t>
            </a:r>
            <a:r>
              <a:rPr sz="1800" b="1" spc="-7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soft-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algorithms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can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tackle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any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kind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input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noise</a:t>
            </a:r>
            <a:endParaRPr sz="1800">
              <a:latin typeface="Century Gothic"/>
              <a:cs typeface="Century Gothic"/>
            </a:endParaRPr>
          </a:p>
          <a:p>
            <a:pPr marL="1139190" marR="95885" indent="-342900">
              <a:lnSpc>
                <a:spcPct val="200000"/>
              </a:lnSpc>
              <a:spcBef>
                <a:spcPts val="994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low</a:t>
            </a:r>
            <a:r>
              <a:rPr sz="1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solution</a:t>
            </a:r>
            <a:r>
              <a:rPr sz="1800" b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cost:</a:t>
            </a:r>
            <a:r>
              <a:rPr sz="1800" b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soft-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makes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it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feasible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solve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some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problems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which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could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be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computationally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very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expensive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if</a:t>
            </a:r>
            <a:r>
              <a:rPr sz="1800" spc="-7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solved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using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computing.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0"/>
            <a:ext cx="10437114" cy="13159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2141" y="115570"/>
            <a:ext cx="6944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Advantages</a:t>
            </a:r>
            <a:r>
              <a:rPr spc="-80" dirty="0"/>
              <a:t> </a:t>
            </a:r>
            <a:r>
              <a:rPr dirty="0"/>
              <a:t>of</a:t>
            </a:r>
            <a:r>
              <a:rPr spc="-70" dirty="0"/>
              <a:t> </a:t>
            </a:r>
            <a:r>
              <a:rPr dirty="0"/>
              <a:t>Soft</a:t>
            </a:r>
            <a:r>
              <a:rPr spc="-75" dirty="0"/>
              <a:t> </a:t>
            </a:r>
            <a:r>
              <a:rPr spc="-10" dirty="0"/>
              <a:t>Computing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30755" y="949532"/>
            <a:ext cx="9906635" cy="1261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5"/>
              </a:spcBef>
            </a:pPr>
            <a:r>
              <a:rPr sz="180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spc="305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Since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methods</a:t>
            </a:r>
            <a:r>
              <a:rPr sz="1800" spc="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do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not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call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for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wide-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ranging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mathematical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formulation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pertaining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problem,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need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for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explicit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knowledge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particular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domain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can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be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reduced.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30755" y="2448559"/>
            <a:ext cx="10026015" cy="3277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These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tools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can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handle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multiple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variables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simultaneously.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For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optimization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problems,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solutions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can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be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prevented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from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falling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into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local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minima</a:t>
            </a:r>
            <a:endParaRPr sz="18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by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using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global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optimization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strategies.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90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These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techniques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are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mostly</a:t>
            </a:r>
            <a:r>
              <a:rPr sz="1800" b="1" i="1" spc="-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cost</a:t>
            </a:r>
            <a:r>
              <a:rPr sz="1800" b="1" i="1" spc="-7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effective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 marL="355600" marR="191770" indent="-342900">
              <a:lnSpc>
                <a:spcPct val="150000"/>
              </a:lnSpc>
              <a:spcBef>
                <a:spcPts val="1000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Dependency</a:t>
            </a:r>
            <a:r>
              <a:rPr sz="1800" b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on</a:t>
            </a:r>
            <a:r>
              <a:rPr sz="1800" b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expensive</a:t>
            </a:r>
            <a:r>
              <a:rPr sz="1800" b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traditional</a:t>
            </a:r>
            <a:r>
              <a:rPr sz="1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simulations</a:t>
            </a:r>
            <a:r>
              <a:rPr sz="1800" b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packages</a:t>
            </a:r>
            <a:r>
              <a:rPr sz="1800" b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can</a:t>
            </a:r>
            <a:r>
              <a:rPr sz="1800" b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be</a:t>
            </a:r>
            <a:r>
              <a:rPr sz="1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reduced</a:t>
            </a:r>
            <a:r>
              <a:rPr sz="1800" b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some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degree</a:t>
            </a:r>
            <a:r>
              <a:rPr sz="1800" b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by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efficient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hybridization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methods.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These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methods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are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generally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adaptive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nature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and</a:t>
            </a:r>
            <a:r>
              <a:rPr sz="1800" b="1" i="1" spc="-6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are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scalable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4767" y="799338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7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3644" y="0"/>
            <a:ext cx="10466070" cy="13571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79978" y="125729"/>
            <a:ext cx="6960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Applications</a:t>
            </a:r>
            <a:r>
              <a:rPr spc="-30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dirty="0"/>
              <a:t>Soft</a:t>
            </a:r>
            <a:r>
              <a:rPr spc="-35" dirty="0"/>
              <a:t> </a:t>
            </a:r>
            <a:r>
              <a:rPr spc="-10" dirty="0"/>
              <a:t>Computing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4767" y="719988"/>
            <a:ext cx="5540375" cy="506349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8</a:t>
            </a:r>
            <a:endParaRPr sz="20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565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Image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processing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75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Data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Compression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80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Fuzzy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Logic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Control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85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Automative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systems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and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Manufacturing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75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Neuro-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fuzzy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systems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80"/>
              </a:spcBef>
              <a:tabLst>
                <a:tab pos="113919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Decision-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support</a:t>
            </a:r>
            <a:r>
              <a:rPr sz="1800" b="1" i="1" spc="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systems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90"/>
              </a:spcBef>
              <a:tabLst>
                <a:tab pos="120332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System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Control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75"/>
              </a:spcBef>
              <a:tabLst>
                <a:tab pos="120332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Prediction</a:t>
            </a:r>
            <a:endParaRPr sz="1800">
              <a:latin typeface="Century Gothic"/>
              <a:cs typeface="Century Gothic"/>
            </a:endParaRPr>
          </a:p>
          <a:p>
            <a:pPr marL="796290">
              <a:lnSpc>
                <a:spcPct val="100000"/>
              </a:lnSpc>
              <a:spcBef>
                <a:spcPts val="2080"/>
              </a:spcBef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many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more.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0755" y="1351915"/>
            <a:ext cx="10034270" cy="4648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computing,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i.e.,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conventional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computing,</a:t>
            </a:r>
            <a:r>
              <a:rPr sz="1800"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requires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precisely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stated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analytical</a:t>
            </a:r>
            <a:endParaRPr sz="18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2160"/>
              </a:spcBef>
            </a:pP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model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often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lot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computation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time.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Many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analytical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models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are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valid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for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ideal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cases.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Real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world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problems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exist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non-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ideal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environment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Premises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guiding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principles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are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–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Precision,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Certainty,</a:t>
            </a:r>
            <a:r>
              <a:rPr sz="18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and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rigor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 marL="355600" marR="429259" indent="-342900">
              <a:lnSpc>
                <a:spcPct val="200000"/>
              </a:lnSpc>
              <a:spcBef>
                <a:spcPts val="994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Many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contemporary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problems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do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not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lend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themselves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precise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solutions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such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as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–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Recognition</a:t>
            </a:r>
            <a:r>
              <a:rPr sz="1800" spc="-7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problems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(handwriting,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speech,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objects,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images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–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Mobile</a:t>
            </a:r>
            <a:r>
              <a:rPr sz="1800" spc="-9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robot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coordination,</a:t>
            </a:r>
            <a:r>
              <a:rPr sz="1800" spc="-9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forecasting,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combinatorial</a:t>
            </a:r>
            <a:r>
              <a:rPr sz="1800" spc="-10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problems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etc.</a:t>
            </a:r>
            <a:endParaRPr sz="1800">
              <a:latin typeface="Century Gothic"/>
              <a:cs typeface="Century Gothic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164" y="219456"/>
            <a:ext cx="10496550" cy="134645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0603" rIns="0" bIns="0" rtlCol="0">
            <a:spAutoFit/>
          </a:bodyPr>
          <a:lstStyle/>
          <a:p>
            <a:pPr marL="2607310">
              <a:lnSpc>
                <a:spcPct val="100000"/>
              </a:lnSpc>
              <a:spcBef>
                <a:spcPts val="100"/>
              </a:spcBef>
            </a:pPr>
            <a:r>
              <a:rPr dirty="0"/>
              <a:t>Hard</a:t>
            </a:r>
            <a:r>
              <a:rPr spc="-90" dirty="0"/>
              <a:t> </a:t>
            </a:r>
            <a:r>
              <a:rPr spc="-10" dirty="0"/>
              <a:t>Computing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4767" y="799338"/>
            <a:ext cx="167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0" dirty="0">
                <a:solidFill>
                  <a:srgbClr val="FDFFFF"/>
                </a:solidFill>
                <a:latin typeface="Century Gothic"/>
                <a:cs typeface="Century Gothic"/>
              </a:rPr>
              <a:t>9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8404" y="0"/>
            <a:ext cx="10481310" cy="172897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82010" marR="5080" indent="-3369945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entury Gothic"/>
                <a:cs typeface="Century Gothic"/>
              </a:rPr>
              <a:t>Difference</a:t>
            </a:r>
            <a:r>
              <a:rPr sz="3200" b="1" spc="-55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Between</a:t>
            </a:r>
            <a:r>
              <a:rPr sz="3200" b="1" spc="-55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Hard</a:t>
            </a:r>
            <a:r>
              <a:rPr sz="3200" b="1" spc="-60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Computing</a:t>
            </a:r>
            <a:r>
              <a:rPr sz="3200" b="1" spc="-55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and</a:t>
            </a:r>
            <a:r>
              <a:rPr sz="3200" b="1" spc="-50" dirty="0">
                <a:latin typeface="Century Gothic"/>
                <a:cs typeface="Century Gothic"/>
              </a:rPr>
              <a:t> </a:t>
            </a:r>
            <a:r>
              <a:rPr sz="3200" b="1" spc="-20" dirty="0">
                <a:latin typeface="Century Gothic"/>
                <a:cs typeface="Century Gothic"/>
              </a:rPr>
              <a:t>Soft </a:t>
            </a:r>
            <a:r>
              <a:rPr sz="3200" b="1" spc="-10" dirty="0">
                <a:latin typeface="Century Gothic"/>
                <a:cs typeface="Century Gothic"/>
              </a:rPr>
              <a:t>Computing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9795" y="1470660"/>
            <a:ext cx="3992879" cy="57785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marL="751840">
              <a:lnSpc>
                <a:spcPct val="100000"/>
              </a:lnSpc>
              <a:spcBef>
                <a:spcPts val="1255"/>
              </a:spcBef>
            </a:pPr>
            <a:r>
              <a:rPr sz="2400" dirty="0">
                <a:latin typeface="Century Gothic"/>
                <a:cs typeface="Century Gothic"/>
              </a:rPr>
              <a:t>Hard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Computing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9938" y="2145284"/>
            <a:ext cx="49898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analytical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model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required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by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hard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must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be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precisely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represented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89938" y="3231896"/>
            <a:ext cx="3315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Computation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time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more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9938" y="3632961"/>
            <a:ext cx="45637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It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depends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on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binary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logic,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numerical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systems,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crisp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software.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89938" y="4584425"/>
            <a:ext cx="4427855" cy="84836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5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performs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sequential</a:t>
            </a:r>
            <a:endParaRPr sz="18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computations.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89938" y="5670905"/>
            <a:ext cx="4657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works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on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exact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data.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7223" y="1453896"/>
            <a:ext cx="3999229" cy="57658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839469">
              <a:lnSpc>
                <a:spcPct val="100000"/>
              </a:lnSpc>
              <a:spcBef>
                <a:spcPts val="1245"/>
              </a:spcBef>
            </a:pPr>
            <a:r>
              <a:rPr sz="2400" dirty="0">
                <a:latin typeface="Century Gothic"/>
                <a:cs typeface="Century Gothic"/>
              </a:rPr>
              <a:t>Soft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Computing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19645" y="2121788"/>
            <a:ext cx="4602480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4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It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based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on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uncertainty,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partial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truth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tolerant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imprecision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and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approximation.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19645" y="3510533"/>
            <a:ext cx="3107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Computation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time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less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19645" y="3912870"/>
            <a:ext cx="4735195" cy="260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073150" indent="-342900">
              <a:lnSpc>
                <a:spcPct val="14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Based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on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approximation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and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dispositional.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889"/>
              </a:spcBef>
              <a:tabLst>
                <a:tab pos="354965" algn="l"/>
              </a:tabLst>
            </a:pPr>
            <a:r>
              <a:rPr sz="19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9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9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9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9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9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900" dirty="0">
                <a:solidFill>
                  <a:srgbClr val="404040"/>
                </a:solidFill>
                <a:latin typeface="Century Gothic"/>
                <a:cs typeface="Century Gothic"/>
              </a:rPr>
              <a:t>can</a:t>
            </a:r>
            <a:r>
              <a:rPr sz="19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900" dirty="0">
                <a:solidFill>
                  <a:srgbClr val="404040"/>
                </a:solidFill>
                <a:latin typeface="Century Gothic"/>
                <a:cs typeface="Century Gothic"/>
              </a:rPr>
              <a:t>perform</a:t>
            </a:r>
            <a:r>
              <a:rPr sz="19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entury Gothic"/>
                <a:cs typeface="Century Gothic"/>
              </a:rPr>
              <a:t>parallel</a:t>
            </a:r>
            <a:endParaRPr sz="19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915"/>
              </a:spcBef>
            </a:pPr>
            <a:r>
              <a:rPr sz="19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computations.</a:t>
            </a:r>
            <a:endParaRPr sz="19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39100"/>
              </a:lnSpc>
              <a:spcBef>
                <a:spcPts val="103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7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7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works</a:t>
            </a:r>
            <a:r>
              <a:rPr sz="17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on</a:t>
            </a:r>
            <a:r>
              <a:rPr sz="17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ambiguous</a:t>
            </a:r>
            <a:r>
              <a:rPr sz="17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Century Gothic"/>
                <a:cs typeface="Century Gothic"/>
              </a:rPr>
              <a:t>and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noisy</a:t>
            </a:r>
            <a:r>
              <a:rPr sz="17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entury Gothic"/>
                <a:cs typeface="Century Gothic"/>
              </a:rPr>
              <a:t>data.</a:t>
            </a:r>
            <a:endParaRPr sz="17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10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8404" y="0"/>
            <a:ext cx="10481310" cy="171221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53410" marR="5080" indent="-3141345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entury Gothic"/>
                <a:cs typeface="Century Gothic"/>
              </a:rPr>
              <a:t>Difference</a:t>
            </a:r>
            <a:r>
              <a:rPr sz="3200" b="1" spc="-55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Between</a:t>
            </a:r>
            <a:r>
              <a:rPr sz="3200" b="1" spc="-55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Hard</a:t>
            </a:r>
            <a:r>
              <a:rPr sz="3200" b="1" spc="-60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Computing</a:t>
            </a:r>
            <a:r>
              <a:rPr sz="3200" b="1" spc="-55" dirty="0">
                <a:latin typeface="Century Gothic"/>
                <a:cs typeface="Century Gothic"/>
              </a:rPr>
              <a:t> </a:t>
            </a:r>
            <a:r>
              <a:rPr sz="3200" b="1" dirty="0">
                <a:latin typeface="Century Gothic"/>
                <a:cs typeface="Century Gothic"/>
              </a:rPr>
              <a:t>and</a:t>
            </a:r>
            <a:r>
              <a:rPr sz="3200" b="1" spc="-50" dirty="0">
                <a:latin typeface="Century Gothic"/>
                <a:cs typeface="Century Gothic"/>
              </a:rPr>
              <a:t> </a:t>
            </a:r>
            <a:r>
              <a:rPr sz="3200" b="1" spc="-20" dirty="0">
                <a:latin typeface="Century Gothic"/>
                <a:cs typeface="Century Gothic"/>
              </a:rPr>
              <a:t>Soft </a:t>
            </a:r>
            <a:r>
              <a:rPr sz="3200" b="1" spc="-10" dirty="0">
                <a:latin typeface="Century Gothic"/>
                <a:cs typeface="Century Gothic"/>
              </a:rPr>
              <a:t>Computing....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3788" y="1191767"/>
            <a:ext cx="3992879" cy="57658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751840">
              <a:lnSpc>
                <a:spcPct val="100000"/>
              </a:lnSpc>
              <a:spcBef>
                <a:spcPts val="1245"/>
              </a:spcBef>
            </a:pPr>
            <a:r>
              <a:rPr sz="2400" dirty="0">
                <a:latin typeface="Century Gothic"/>
                <a:cs typeface="Century Gothic"/>
              </a:rPr>
              <a:t>Hard</a:t>
            </a:r>
            <a:r>
              <a:rPr sz="2400" spc="-15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Computing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3717" y="1906904"/>
            <a:ext cx="4791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734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uses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two-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valued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logic.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53717" y="2929890"/>
            <a:ext cx="4591050" cy="3496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734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settled.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1800">
              <a:latin typeface="Century Gothic"/>
              <a:cs typeface="Century Gothic"/>
            </a:endParaRPr>
          </a:p>
          <a:p>
            <a:pPr marL="355600" marR="5080" indent="-343535">
              <a:lnSpc>
                <a:spcPct val="140100"/>
              </a:lnSpc>
              <a:tabLst>
                <a:tab pos="419734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requires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programs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to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be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written.</a:t>
            </a:r>
            <a:endParaRPr sz="1800">
              <a:latin typeface="Century Gothic"/>
              <a:cs typeface="Century Gothic"/>
            </a:endParaRPr>
          </a:p>
          <a:p>
            <a:pPr marL="355600" marR="351155" indent="-343535">
              <a:lnSpc>
                <a:spcPct val="140000"/>
              </a:lnSpc>
              <a:spcBef>
                <a:spcPts val="1005"/>
              </a:spcBef>
              <a:tabLst>
                <a:tab pos="419734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produces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precise results.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  <a:tabLst>
                <a:tab pos="3556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Hard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deterministic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in</a:t>
            </a:r>
            <a:endParaRPr sz="18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870"/>
              </a:spcBef>
            </a:pP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nature.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07223" y="1173480"/>
            <a:ext cx="3999229" cy="57658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839469">
              <a:lnSpc>
                <a:spcPct val="100000"/>
              </a:lnSpc>
              <a:spcBef>
                <a:spcPts val="1245"/>
              </a:spcBef>
            </a:pPr>
            <a:r>
              <a:rPr sz="2400" dirty="0">
                <a:latin typeface="Century Gothic"/>
                <a:cs typeface="Century Gothic"/>
              </a:rPr>
              <a:t>Soft </a:t>
            </a:r>
            <a:r>
              <a:rPr sz="2400" spc="-10" dirty="0">
                <a:latin typeface="Century Gothic"/>
                <a:cs typeface="Century Gothic"/>
              </a:rPr>
              <a:t>Computing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42607" y="1797868"/>
            <a:ext cx="5138420" cy="4509135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00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2000" spc="395" dirty="0">
                <a:solidFill>
                  <a:srgbClr val="E78612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20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20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404040"/>
                </a:solidFill>
                <a:latin typeface="Century Gothic"/>
                <a:cs typeface="Century Gothic"/>
              </a:rPr>
              <a:t>will</a:t>
            </a:r>
            <a:r>
              <a:rPr sz="20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dirty="0">
                <a:solidFill>
                  <a:srgbClr val="404040"/>
                </a:solidFill>
                <a:latin typeface="Century Gothic"/>
                <a:cs typeface="Century Gothic"/>
              </a:rPr>
              <a:t>use</a:t>
            </a:r>
            <a:r>
              <a:rPr sz="20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entury Gothic"/>
                <a:cs typeface="Century Gothic"/>
              </a:rPr>
              <a:t>multivalued</a:t>
            </a:r>
            <a:endParaRPr sz="20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 spc="-10" dirty="0">
                <a:solidFill>
                  <a:srgbClr val="404040"/>
                </a:solidFill>
                <a:latin typeface="Century Gothic"/>
                <a:cs typeface="Century Gothic"/>
              </a:rPr>
              <a:t>logic.</a:t>
            </a:r>
            <a:endParaRPr sz="2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200"/>
              </a:spcBef>
              <a:tabLst>
                <a:tab pos="425450" algn="l"/>
              </a:tabLst>
            </a:pPr>
            <a:r>
              <a:rPr sz="20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20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-8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incorporates</a:t>
            </a:r>
            <a:r>
              <a:rPr sz="1800" spc="-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randomness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1800">
              <a:latin typeface="Century Gothic"/>
              <a:cs typeface="Century Gothic"/>
            </a:endParaRPr>
          </a:p>
          <a:p>
            <a:pPr marL="355600" marR="859155" indent="-342900">
              <a:lnSpc>
                <a:spcPct val="150000"/>
              </a:lnSpc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will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emerge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its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own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programs.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produces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approximate</a:t>
            </a:r>
            <a:endParaRPr sz="18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1085"/>
              </a:spcBef>
            </a:pP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results.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stochastic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nature.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11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7839" y="303275"/>
            <a:ext cx="10341102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4423" rIns="0" bIns="0" rtlCol="0">
            <a:spAutoFit/>
          </a:bodyPr>
          <a:lstStyle/>
          <a:p>
            <a:pPr marL="1752600">
              <a:lnSpc>
                <a:spcPct val="100000"/>
              </a:lnSpc>
              <a:spcBef>
                <a:spcPts val="100"/>
              </a:spcBef>
            </a:pPr>
            <a:r>
              <a:rPr dirty="0"/>
              <a:t>Artificial</a:t>
            </a:r>
            <a:r>
              <a:rPr spc="-180" dirty="0"/>
              <a:t> </a:t>
            </a:r>
            <a:r>
              <a:rPr dirty="0"/>
              <a:t>Intelligence</a:t>
            </a:r>
            <a:r>
              <a:rPr spc="-170" dirty="0"/>
              <a:t> </a:t>
            </a:r>
            <a:r>
              <a:rPr spc="-20" dirty="0"/>
              <a:t>(AI)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07794" y="1230630"/>
            <a:ext cx="9519920" cy="220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spc="335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AI</a:t>
            </a:r>
            <a:r>
              <a:rPr sz="1800" b="1" i="1" spc="36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manages</a:t>
            </a:r>
            <a:r>
              <a:rPr sz="1800" b="1" i="1" spc="37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more</a:t>
            </a:r>
            <a:r>
              <a:rPr sz="1800" b="1" i="1" spc="36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comprehensive</a:t>
            </a:r>
            <a:r>
              <a:rPr sz="1800" b="1" i="1" spc="37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issues</a:t>
            </a:r>
            <a:r>
              <a:rPr sz="1800" b="1" i="1" spc="36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36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automating</a:t>
            </a:r>
            <a:r>
              <a:rPr sz="1800" b="1" i="1" spc="35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</a:t>
            </a:r>
            <a:r>
              <a:rPr sz="1800" b="1" i="1" spc="36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system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.</a:t>
            </a:r>
            <a:r>
              <a:rPr sz="1800" spc="37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This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computerization should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be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possible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by utilizing any field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such as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image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processing,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cognitive</a:t>
            </a:r>
            <a:r>
              <a:rPr sz="1800" spc="-7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science,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neural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systems,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machine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learning</a:t>
            </a:r>
            <a:r>
              <a:rPr sz="1800" spc="-6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etc.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  <a:tabLst>
                <a:tab pos="41783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AI</a:t>
            </a:r>
            <a:r>
              <a:rPr sz="1800" spc="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manages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making</a:t>
            </a:r>
            <a:r>
              <a:rPr sz="1800" spc="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machines,</a:t>
            </a:r>
            <a:r>
              <a:rPr sz="1800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frameworks</a:t>
            </a:r>
            <a:r>
              <a:rPr sz="1800" spc="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different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gadgets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savvy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by</a:t>
            </a:r>
            <a:endParaRPr sz="1800">
              <a:latin typeface="Century Gothic"/>
              <a:cs typeface="Century Gothic"/>
            </a:endParaRP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enabling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them</a:t>
            </a:r>
            <a:r>
              <a:rPr sz="18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think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and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do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errands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as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all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people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generally</a:t>
            </a:r>
            <a:r>
              <a:rPr sz="1800"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do.</a:t>
            </a:r>
            <a:endParaRPr sz="1800">
              <a:latin typeface="Century Gothic"/>
              <a:cs typeface="Century Gothic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84604" y="3525011"/>
            <a:ext cx="9913620" cy="31272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12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8404" y="42671"/>
            <a:ext cx="10444734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19294" y="189357"/>
            <a:ext cx="350075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Soft</a:t>
            </a:r>
            <a:r>
              <a:rPr spc="-5" dirty="0"/>
              <a:t> </a:t>
            </a:r>
            <a:r>
              <a:rPr spc="-10" dirty="0"/>
              <a:t>Computing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86956" y="1165860"/>
            <a:ext cx="5065776" cy="49895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23036" y="737662"/>
            <a:ext cx="5694680" cy="469011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13</a:t>
            </a:r>
            <a:endParaRPr sz="2000">
              <a:latin typeface="Century Gothic"/>
              <a:cs typeface="Century Gothic"/>
            </a:endParaRPr>
          </a:p>
          <a:p>
            <a:pPr marL="879475">
              <a:lnSpc>
                <a:spcPct val="100000"/>
              </a:lnSpc>
              <a:spcBef>
                <a:spcPts val="434"/>
              </a:spcBef>
              <a:tabLst>
                <a:tab pos="128587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800" spc="1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800" spc="1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could</a:t>
            </a:r>
            <a:r>
              <a:rPr sz="1800" spc="1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be</a:t>
            </a:r>
            <a:r>
              <a:rPr sz="1800" spc="1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1800" spc="1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computing</a:t>
            </a:r>
            <a:endParaRPr sz="1800">
              <a:latin typeface="Century Gothic"/>
              <a:cs typeface="Century Gothic"/>
            </a:endParaRPr>
          </a:p>
          <a:p>
            <a:pPr marL="1222375">
              <a:lnSpc>
                <a:spcPct val="100000"/>
              </a:lnSpc>
              <a:spcBef>
                <a:spcPts val="2160"/>
              </a:spcBef>
            </a:pP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model</a:t>
            </a:r>
            <a:r>
              <a:rPr sz="1800" b="1" i="1" spc="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evolved</a:t>
            </a:r>
            <a:r>
              <a:rPr sz="1800" spc="4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to</a:t>
            </a:r>
            <a:r>
              <a:rPr sz="1800" spc="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resolve</a:t>
            </a:r>
            <a:r>
              <a:rPr sz="1800" spc="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non-linear</a:t>
            </a:r>
            <a:endParaRPr sz="1800">
              <a:latin typeface="Century Gothic"/>
              <a:cs typeface="Century Gothic"/>
            </a:endParaRPr>
          </a:p>
          <a:p>
            <a:pPr marL="1222375">
              <a:lnSpc>
                <a:spcPct val="100000"/>
              </a:lnSpc>
              <a:spcBef>
                <a:spcPts val="2160"/>
              </a:spcBef>
              <a:tabLst>
                <a:tab pos="2016125" algn="l"/>
                <a:tab pos="2656205" algn="l"/>
                <a:tab pos="3634740" algn="l"/>
                <a:tab pos="4612005" algn="l"/>
              </a:tabLst>
            </a:pP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issues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that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involve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unsure,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imprecise</a:t>
            </a:r>
            <a:endParaRPr sz="1800">
              <a:latin typeface="Century Gothic"/>
              <a:cs typeface="Century Gothic"/>
            </a:endParaRPr>
          </a:p>
          <a:p>
            <a:pPr marL="1222375">
              <a:lnSpc>
                <a:spcPct val="100000"/>
              </a:lnSpc>
              <a:spcBef>
                <a:spcPts val="2165"/>
              </a:spcBef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approximate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solutions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tangle.</a:t>
            </a:r>
            <a:endParaRPr sz="1800">
              <a:latin typeface="Century Gothic"/>
              <a:cs typeface="Century Gothic"/>
            </a:endParaRPr>
          </a:p>
          <a:p>
            <a:pPr marL="1222375" marR="5080" indent="-342900" algn="just">
              <a:lnSpc>
                <a:spcPct val="200000"/>
              </a:lnSpc>
              <a:spcBef>
                <a:spcPts val="994"/>
              </a:spcBef>
            </a:pPr>
            <a:r>
              <a:rPr sz="180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spc="85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These</a:t>
            </a:r>
            <a:r>
              <a:rPr sz="1800" spc="13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sorts</a:t>
            </a:r>
            <a:r>
              <a:rPr sz="1800" spc="135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12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issues</a:t>
            </a:r>
            <a:r>
              <a:rPr sz="1800" spc="13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square</a:t>
            </a:r>
            <a:r>
              <a:rPr sz="1800" spc="13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measure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thought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as</a:t>
            </a:r>
            <a:r>
              <a:rPr sz="1800" spc="1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real-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life</a:t>
            </a:r>
            <a:r>
              <a:rPr sz="1800" spc="5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issues</a:t>
            </a:r>
            <a:r>
              <a:rPr sz="1800" spc="20" dirty="0">
                <a:solidFill>
                  <a:srgbClr val="404040"/>
                </a:solidFill>
                <a:latin typeface="Century Gothic"/>
                <a:cs typeface="Century Gothic"/>
              </a:rPr>
              <a:t> 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wherever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4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human-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like</a:t>
            </a:r>
            <a:r>
              <a:rPr sz="1800" b="1" i="1" spc="434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intelligence</a:t>
            </a:r>
            <a:r>
              <a:rPr sz="1800" b="1" i="1" spc="4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is</a:t>
            </a:r>
            <a:r>
              <a:rPr sz="1800" b="1" i="1" spc="4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needed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resolve</a:t>
            </a:r>
            <a:r>
              <a:rPr sz="1800"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it.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251" y="115823"/>
            <a:ext cx="10546842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58314" y="263144"/>
            <a:ext cx="8978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Differentiate</a:t>
            </a:r>
            <a:r>
              <a:rPr sz="3200" spc="-50" dirty="0"/>
              <a:t> </a:t>
            </a:r>
            <a:r>
              <a:rPr sz="3200" dirty="0"/>
              <a:t>Between</a:t>
            </a:r>
            <a:r>
              <a:rPr sz="3200" spc="-60" dirty="0"/>
              <a:t> </a:t>
            </a:r>
            <a:r>
              <a:rPr sz="3200" dirty="0"/>
              <a:t>AI</a:t>
            </a:r>
            <a:r>
              <a:rPr sz="3200" spc="-35" dirty="0"/>
              <a:t> </a:t>
            </a:r>
            <a:r>
              <a:rPr sz="3200" dirty="0"/>
              <a:t>and</a:t>
            </a:r>
            <a:r>
              <a:rPr sz="3200" spc="-45" dirty="0"/>
              <a:t> </a:t>
            </a:r>
            <a:r>
              <a:rPr sz="3200" dirty="0"/>
              <a:t>Soft</a:t>
            </a:r>
            <a:r>
              <a:rPr sz="3200" spc="-30" dirty="0"/>
              <a:t> </a:t>
            </a:r>
            <a:r>
              <a:rPr sz="3200" spc="-10" dirty="0"/>
              <a:t>Computin</a:t>
            </a:r>
            <a:r>
              <a:rPr spc="-10" dirty="0"/>
              <a:t>g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257044" y="1161288"/>
            <a:ext cx="3613785" cy="57658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55"/>
              </a:spcBef>
            </a:pPr>
            <a:r>
              <a:rPr sz="2400" spc="-25" dirty="0">
                <a:latin typeface="Century Gothic"/>
                <a:cs typeface="Century Gothic"/>
              </a:rPr>
              <a:t>AI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1836" y="1761109"/>
            <a:ext cx="5431155" cy="43643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Artificial</a:t>
            </a:r>
            <a:r>
              <a:rPr sz="1800" spc="-7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Intelligence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is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art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science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endParaRPr sz="1800">
              <a:latin typeface="Century Gothic"/>
              <a:cs typeface="Century Gothic"/>
            </a:endParaRPr>
          </a:p>
          <a:p>
            <a:pPr marL="354965">
              <a:lnSpc>
                <a:spcPct val="100000"/>
              </a:lnSpc>
              <a:spcBef>
                <a:spcPts val="1085"/>
              </a:spcBef>
            </a:pP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developing</a:t>
            </a:r>
            <a:r>
              <a:rPr sz="1800" b="1" i="1" spc="-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intelligent</a:t>
            </a:r>
            <a:r>
              <a:rPr sz="1800" b="1" i="1" spc="-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machines.</a:t>
            </a:r>
            <a:endParaRPr sz="1800">
              <a:latin typeface="Century Gothic"/>
              <a:cs typeface="Century Gothic"/>
            </a:endParaRPr>
          </a:p>
          <a:p>
            <a:pPr marL="354965" marR="5715" indent="-342900">
              <a:lnSpc>
                <a:spcPct val="150000"/>
              </a:lnSpc>
              <a:spcBef>
                <a:spcPts val="994"/>
              </a:spcBef>
              <a:tabLst>
                <a:tab pos="419100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AI</a:t>
            </a:r>
            <a:r>
              <a:rPr sz="1800" spc="-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plays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fundamental</a:t>
            </a:r>
            <a:r>
              <a:rPr sz="1800" spc="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role</a:t>
            </a:r>
            <a:r>
              <a:rPr sz="1800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in</a:t>
            </a:r>
            <a:r>
              <a:rPr sz="1800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finding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missing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pieces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between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the</a:t>
            </a:r>
            <a:r>
              <a:rPr sz="1800"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interesting</a:t>
            </a:r>
            <a:r>
              <a:rPr sz="1800"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real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world problems.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80"/>
              </a:spcBef>
              <a:tabLst>
                <a:tab pos="354965" algn="l"/>
              </a:tabLst>
            </a:pPr>
            <a:r>
              <a:rPr sz="18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8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800" b="1" dirty="0">
                <a:solidFill>
                  <a:srgbClr val="404040"/>
                </a:solidFill>
                <a:latin typeface="Century Gothic"/>
                <a:cs typeface="Century Gothic"/>
              </a:rPr>
              <a:t>Branches</a:t>
            </a:r>
            <a:r>
              <a:rPr sz="1800" b="1" spc="-3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800" b="1" spc="-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entury Gothic"/>
                <a:cs typeface="Century Gothic"/>
              </a:rPr>
              <a:t>AI</a:t>
            </a:r>
            <a:r>
              <a:rPr sz="1800" b="1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b="1" spc="-50" dirty="0">
                <a:solidFill>
                  <a:srgbClr val="404040"/>
                </a:solidFill>
                <a:latin typeface="Century Gothic"/>
                <a:cs typeface="Century Gothic"/>
              </a:rPr>
              <a:t>:</a:t>
            </a:r>
            <a:endParaRPr sz="1800">
              <a:latin typeface="Century Gothic"/>
              <a:cs typeface="Century Gothic"/>
            </a:endParaRPr>
          </a:p>
          <a:p>
            <a:pPr marL="755650" indent="-286385">
              <a:lnSpc>
                <a:spcPct val="100000"/>
              </a:lnSpc>
              <a:spcBef>
                <a:spcPts val="2085"/>
              </a:spcBef>
              <a:buClr>
                <a:srgbClr val="E78612"/>
              </a:buClr>
              <a:buAutoNum type="arabicPeriod"/>
              <a:tabLst>
                <a:tab pos="755650" algn="l"/>
              </a:tabLst>
            </a:pP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Reasoning</a:t>
            </a:r>
            <a:endParaRPr sz="1800">
              <a:latin typeface="Century Gothic"/>
              <a:cs typeface="Century Gothic"/>
            </a:endParaRPr>
          </a:p>
          <a:p>
            <a:pPr marL="755015" indent="-285750">
              <a:lnSpc>
                <a:spcPct val="100000"/>
              </a:lnSpc>
              <a:spcBef>
                <a:spcPts val="2080"/>
              </a:spcBef>
              <a:buClr>
                <a:srgbClr val="E78612"/>
              </a:buClr>
              <a:buAutoNum type="arabicPeriod"/>
              <a:tabLst>
                <a:tab pos="755015" algn="l"/>
              </a:tabLst>
            </a:pP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Perception</a:t>
            </a:r>
            <a:endParaRPr sz="1800">
              <a:latin typeface="Century Gothic"/>
              <a:cs typeface="Century Gothic"/>
            </a:endParaRPr>
          </a:p>
          <a:p>
            <a:pPr marL="755650" indent="-286385">
              <a:lnSpc>
                <a:spcPct val="100000"/>
              </a:lnSpc>
              <a:spcBef>
                <a:spcPts val="2075"/>
              </a:spcBef>
              <a:buClr>
                <a:srgbClr val="E78612"/>
              </a:buClr>
              <a:buAutoNum type="arabicPeriod"/>
              <a:tabLst>
                <a:tab pos="755650" algn="l"/>
              </a:tabLst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Natural</a:t>
            </a:r>
            <a:r>
              <a:rPr sz="1800" spc="-7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language</a:t>
            </a:r>
            <a:r>
              <a:rPr sz="1800" spc="-8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processing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38416" y="1129283"/>
            <a:ext cx="4368165" cy="57658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1023619">
              <a:lnSpc>
                <a:spcPct val="100000"/>
              </a:lnSpc>
              <a:spcBef>
                <a:spcPts val="1245"/>
              </a:spcBef>
            </a:pPr>
            <a:r>
              <a:rPr sz="2400" dirty="0">
                <a:latin typeface="Century Gothic"/>
                <a:cs typeface="Century Gothic"/>
              </a:rPr>
              <a:t>Soft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Computing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86804" y="1764109"/>
            <a:ext cx="5139690" cy="461264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  <a:tabLst>
                <a:tab pos="414655" algn="l"/>
              </a:tabLst>
            </a:pPr>
            <a:r>
              <a:rPr sz="17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7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700" spc="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700" spc="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aims</a:t>
            </a:r>
            <a:r>
              <a:rPr sz="1700" b="1" i="1" spc="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700" b="1" i="1" spc="7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exploit</a:t>
            </a:r>
            <a:r>
              <a:rPr sz="1700" b="1" i="1" spc="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tolerance</a:t>
            </a:r>
            <a:r>
              <a:rPr sz="1700" b="1" i="1" spc="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for</a:t>
            </a:r>
            <a:endParaRPr sz="1700">
              <a:latin typeface="Century Gothic"/>
              <a:cs typeface="Century Gothic"/>
            </a:endParaRPr>
          </a:p>
          <a:p>
            <a:pPr marL="355600" algn="just">
              <a:lnSpc>
                <a:spcPct val="100000"/>
              </a:lnSpc>
              <a:spcBef>
                <a:spcPts val="1019"/>
              </a:spcBef>
            </a:pP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uncertainty,</a:t>
            </a:r>
            <a:r>
              <a:rPr sz="17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imprecision,</a:t>
            </a:r>
            <a:r>
              <a:rPr sz="1700"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and</a:t>
            </a:r>
            <a:r>
              <a:rPr sz="1700" b="1" i="1" spc="-3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partial</a:t>
            </a:r>
            <a:r>
              <a:rPr sz="1700"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truth</a:t>
            </a:r>
            <a:endParaRPr sz="1700">
              <a:latin typeface="Century Gothic"/>
              <a:cs typeface="Century Gothic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1010"/>
              </a:spcBef>
            </a:pPr>
            <a:r>
              <a:rPr sz="170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700" spc="360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700" spc="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700" spc="8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comprises</a:t>
            </a:r>
            <a:r>
              <a:rPr sz="1700" spc="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techniques</a:t>
            </a:r>
            <a:r>
              <a:rPr sz="1700" spc="7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entury Gothic"/>
                <a:cs typeface="Century Gothic"/>
              </a:rPr>
              <a:t>which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are</a:t>
            </a:r>
            <a:r>
              <a:rPr sz="1700" spc="2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inspired</a:t>
            </a:r>
            <a:r>
              <a:rPr sz="1700" b="1" i="1" spc="254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by</a:t>
            </a:r>
            <a:r>
              <a:rPr sz="1700" b="1" i="1" spc="2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human</a:t>
            </a:r>
            <a:r>
              <a:rPr sz="1700" b="1" i="1" spc="2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b="1" i="1" dirty="0">
                <a:solidFill>
                  <a:srgbClr val="FF0000"/>
                </a:solidFill>
                <a:latin typeface="Century Gothic"/>
                <a:cs typeface="Century Gothic"/>
              </a:rPr>
              <a:t>reasoning</a:t>
            </a:r>
            <a:r>
              <a:rPr sz="1700" b="1" i="1" spc="2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700" spc="25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Century Gothic"/>
                <a:cs typeface="Century Gothic"/>
              </a:rPr>
              <a:t>have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the</a:t>
            </a:r>
            <a:r>
              <a:rPr sz="1700" spc="270" dirty="0">
                <a:solidFill>
                  <a:srgbClr val="404040"/>
                </a:solidFill>
                <a:latin typeface="Century Gothic"/>
                <a:cs typeface="Century Gothic"/>
              </a:rPr>
              <a:t>  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potential</a:t>
            </a:r>
            <a:r>
              <a:rPr sz="1700" spc="280" dirty="0">
                <a:solidFill>
                  <a:srgbClr val="404040"/>
                </a:solidFill>
                <a:latin typeface="Century Gothic"/>
                <a:cs typeface="Century Gothic"/>
              </a:rPr>
              <a:t>  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in</a:t>
            </a:r>
            <a:r>
              <a:rPr sz="1700" spc="275" dirty="0">
                <a:solidFill>
                  <a:srgbClr val="404040"/>
                </a:solidFill>
                <a:latin typeface="Century Gothic"/>
                <a:cs typeface="Century Gothic"/>
              </a:rPr>
              <a:t>  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handling</a:t>
            </a:r>
            <a:r>
              <a:rPr sz="1700" spc="280" dirty="0">
                <a:solidFill>
                  <a:srgbClr val="404040"/>
                </a:solidFill>
                <a:latin typeface="Century Gothic"/>
                <a:cs typeface="Century Gothic"/>
              </a:rPr>
              <a:t>   </a:t>
            </a:r>
            <a:r>
              <a:rPr sz="1700" spc="-10" dirty="0">
                <a:solidFill>
                  <a:srgbClr val="404040"/>
                </a:solidFill>
                <a:latin typeface="Century Gothic"/>
                <a:cs typeface="Century Gothic"/>
              </a:rPr>
              <a:t>imprecision,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uncertainty</a:t>
            </a:r>
            <a:r>
              <a:rPr sz="17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and</a:t>
            </a:r>
            <a:r>
              <a:rPr sz="17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dirty="0">
                <a:solidFill>
                  <a:srgbClr val="404040"/>
                </a:solidFill>
                <a:latin typeface="Century Gothic"/>
                <a:cs typeface="Century Gothic"/>
              </a:rPr>
              <a:t>partial</a:t>
            </a:r>
            <a:r>
              <a:rPr sz="1700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entury Gothic"/>
                <a:cs typeface="Century Gothic"/>
              </a:rPr>
              <a:t>truth.</a:t>
            </a:r>
            <a:endParaRPr sz="17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415925" algn="l"/>
              </a:tabLst>
            </a:pPr>
            <a:r>
              <a:rPr sz="1700"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700"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sz="1700" b="1" dirty="0">
                <a:solidFill>
                  <a:srgbClr val="404040"/>
                </a:solidFill>
                <a:latin typeface="Century Gothic"/>
                <a:cs typeface="Century Gothic"/>
              </a:rPr>
              <a:t>Branches</a:t>
            </a:r>
            <a:r>
              <a:rPr sz="1700" b="1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b="1" dirty="0">
                <a:solidFill>
                  <a:srgbClr val="404040"/>
                </a:solidFill>
                <a:latin typeface="Century Gothic"/>
                <a:cs typeface="Century Gothic"/>
              </a:rPr>
              <a:t>of</a:t>
            </a:r>
            <a:r>
              <a:rPr sz="1700" b="1" spc="-4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b="1" dirty="0">
                <a:solidFill>
                  <a:srgbClr val="404040"/>
                </a:solidFill>
                <a:latin typeface="Century Gothic"/>
                <a:cs typeface="Century Gothic"/>
              </a:rPr>
              <a:t>soft</a:t>
            </a:r>
            <a:r>
              <a:rPr sz="1700" b="1" spc="-2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b="1" spc="-1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r>
              <a:rPr sz="1700" b="1" spc="-1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700" b="1" spc="-50" dirty="0">
                <a:solidFill>
                  <a:srgbClr val="404040"/>
                </a:solidFill>
                <a:latin typeface="Century Gothic"/>
                <a:cs typeface="Century Gothic"/>
              </a:rPr>
              <a:t>:</a:t>
            </a:r>
            <a:endParaRPr sz="1700">
              <a:latin typeface="Century Gothic"/>
              <a:cs typeface="Century Gothic"/>
            </a:endParaRPr>
          </a:p>
          <a:p>
            <a:pPr marL="756285" indent="-286385">
              <a:lnSpc>
                <a:spcPct val="100000"/>
              </a:lnSpc>
              <a:spcBef>
                <a:spcPts val="2060"/>
              </a:spcBef>
              <a:buClr>
                <a:srgbClr val="E78612"/>
              </a:buClr>
              <a:buAutoNum type="arabicPeriod"/>
              <a:tabLst>
                <a:tab pos="756285" algn="l"/>
              </a:tabLst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Fuzzy</a:t>
            </a:r>
            <a:r>
              <a:rPr sz="1800" spc="-3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systems</a:t>
            </a:r>
            <a:endParaRPr sz="1800">
              <a:latin typeface="Century Gothic"/>
              <a:cs typeface="Century Gothic"/>
            </a:endParaRPr>
          </a:p>
          <a:p>
            <a:pPr marL="756285" indent="-286385">
              <a:lnSpc>
                <a:spcPct val="100000"/>
              </a:lnSpc>
              <a:spcBef>
                <a:spcPts val="2080"/>
              </a:spcBef>
              <a:buClr>
                <a:srgbClr val="E78612"/>
              </a:buClr>
              <a:buAutoNum type="arabicPeriod"/>
              <a:tabLst>
                <a:tab pos="756285" algn="l"/>
              </a:tabLst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Evolutionary</a:t>
            </a:r>
            <a:r>
              <a:rPr sz="1800" spc="-5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computation</a:t>
            </a:r>
            <a:endParaRPr sz="1800">
              <a:latin typeface="Century Gothic"/>
              <a:cs typeface="Century Gothic"/>
            </a:endParaRPr>
          </a:p>
          <a:p>
            <a:pPr marL="756285" indent="-286385">
              <a:lnSpc>
                <a:spcPct val="100000"/>
              </a:lnSpc>
              <a:spcBef>
                <a:spcPts val="2075"/>
              </a:spcBef>
              <a:buClr>
                <a:srgbClr val="E78612"/>
              </a:buClr>
              <a:buAutoNum type="arabicPeriod"/>
              <a:tabLst>
                <a:tab pos="756285" algn="l"/>
              </a:tabLst>
            </a:pP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Artificial</a:t>
            </a:r>
            <a:r>
              <a:rPr sz="1800" spc="-65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404040"/>
                </a:solidFill>
                <a:latin typeface="Century Gothic"/>
                <a:cs typeface="Century Gothic"/>
              </a:rPr>
              <a:t>neural</a:t>
            </a:r>
            <a:r>
              <a:rPr sz="1800" spc="-20" dirty="0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entury Gothic"/>
                <a:cs typeface="Century Gothic"/>
              </a:rPr>
              <a:t>computing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14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251" y="131051"/>
            <a:ext cx="10546842" cy="12397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75077" y="264668"/>
            <a:ext cx="89433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Differentiate</a:t>
            </a:r>
            <a:r>
              <a:rPr sz="3200" spc="-50" dirty="0"/>
              <a:t> </a:t>
            </a:r>
            <a:r>
              <a:rPr sz="3200" dirty="0"/>
              <a:t>Between</a:t>
            </a:r>
            <a:r>
              <a:rPr sz="3200" spc="-60" dirty="0"/>
              <a:t> </a:t>
            </a:r>
            <a:r>
              <a:rPr sz="3200" dirty="0"/>
              <a:t>AI</a:t>
            </a:r>
            <a:r>
              <a:rPr sz="3200" spc="-35" dirty="0"/>
              <a:t> </a:t>
            </a:r>
            <a:r>
              <a:rPr sz="3200" dirty="0"/>
              <a:t>and</a:t>
            </a:r>
            <a:r>
              <a:rPr sz="3200" spc="-45" dirty="0"/>
              <a:t> </a:t>
            </a:r>
            <a:r>
              <a:rPr sz="3200" dirty="0"/>
              <a:t>Soft</a:t>
            </a:r>
            <a:r>
              <a:rPr sz="3200" spc="-30" dirty="0"/>
              <a:t> </a:t>
            </a:r>
            <a:r>
              <a:rPr sz="3200" spc="-10" dirty="0"/>
              <a:t>Computing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2275332" y="1013460"/>
            <a:ext cx="3580129" cy="57785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255"/>
              </a:spcBef>
            </a:pPr>
            <a:r>
              <a:rPr sz="2400" spc="-25" dirty="0">
                <a:latin typeface="Century Gothic"/>
                <a:cs typeface="Century Gothic"/>
              </a:rPr>
              <a:t>AI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100" algn="l"/>
              </a:tabLst>
            </a:pPr>
            <a:r>
              <a:rPr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dirty="0"/>
              <a:t>AI</a:t>
            </a:r>
            <a:r>
              <a:rPr spc="-60" dirty="0"/>
              <a:t> </a:t>
            </a:r>
            <a:r>
              <a:rPr dirty="0"/>
              <a:t>has</a:t>
            </a:r>
            <a:r>
              <a:rPr spc="-10" dirty="0"/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countless</a:t>
            </a:r>
            <a:r>
              <a:rPr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appl</a:t>
            </a:r>
            <a:r>
              <a:rPr dirty="0"/>
              <a:t>ications</a:t>
            </a:r>
            <a:r>
              <a:rPr spc="-50" dirty="0"/>
              <a:t> </a:t>
            </a:r>
            <a:r>
              <a:rPr spc="-25" dirty="0"/>
              <a:t>in</a:t>
            </a:r>
          </a:p>
          <a:p>
            <a:pPr marL="354965">
              <a:lnSpc>
                <a:spcPct val="100000"/>
              </a:lnSpc>
              <a:spcBef>
                <a:spcPts val="2160"/>
              </a:spcBef>
            </a:pPr>
            <a:r>
              <a:rPr dirty="0"/>
              <a:t>healthcare</a:t>
            </a:r>
            <a:r>
              <a:rPr spc="-30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widely</a:t>
            </a:r>
            <a:r>
              <a:rPr spc="-40" dirty="0"/>
              <a:t> </a:t>
            </a:r>
            <a:r>
              <a:rPr dirty="0"/>
              <a:t>used</a:t>
            </a:r>
            <a:r>
              <a:rPr spc="-25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spc="-10" dirty="0"/>
              <a:t>analyzing</a:t>
            </a:r>
          </a:p>
          <a:p>
            <a:pPr marL="354965">
              <a:lnSpc>
                <a:spcPct val="100000"/>
              </a:lnSpc>
              <a:spcBef>
                <a:spcPts val="2160"/>
              </a:spcBef>
            </a:pPr>
            <a:r>
              <a:rPr dirty="0"/>
              <a:t>complicated</a:t>
            </a:r>
            <a:r>
              <a:rPr spc="-70" dirty="0"/>
              <a:t> </a:t>
            </a:r>
            <a:r>
              <a:rPr dirty="0"/>
              <a:t>medical</a:t>
            </a:r>
            <a:r>
              <a:rPr spc="-90" dirty="0"/>
              <a:t> </a:t>
            </a:r>
            <a:r>
              <a:rPr spc="-20" dirty="0"/>
              <a:t>data.</a:t>
            </a:r>
          </a:p>
          <a:p>
            <a:pPr marL="354965" marR="860425" indent="-342900">
              <a:lnSpc>
                <a:spcPct val="200000"/>
              </a:lnSpc>
              <a:spcBef>
                <a:spcPts val="994"/>
              </a:spcBef>
              <a:tabLst>
                <a:tab pos="419100" algn="l"/>
              </a:tabLst>
            </a:pPr>
            <a:r>
              <a:rPr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dirty="0">
                <a:solidFill>
                  <a:srgbClr val="E78612"/>
                </a:solidFill>
                <a:latin typeface="Times New Roman"/>
                <a:cs typeface="Times New Roman"/>
              </a:rPr>
              <a:t>		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Goal</a:t>
            </a:r>
            <a:r>
              <a:rPr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is</a:t>
            </a:r>
            <a:r>
              <a:rPr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stimulate</a:t>
            </a:r>
            <a:r>
              <a:rPr b="1" i="1" spc="-4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human-level intelligence</a:t>
            </a:r>
            <a:r>
              <a:rPr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in</a:t>
            </a:r>
            <a:r>
              <a:rPr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machines</a:t>
            </a: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b="1" i="1" spc="-10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dirty="0"/>
              <a:t>They</a:t>
            </a:r>
            <a:r>
              <a:rPr spc="-30" dirty="0"/>
              <a:t> </a:t>
            </a:r>
            <a:r>
              <a:rPr dirty="0"/>
              <a:t>require</a:t>
            </a:r>
            <a:r>
              <a:rPr spc="-55" dirty="0"/>
              <a:t> </a:t>
            </a:r>
            <a:r>
              <a:rPr dirty="0"/>
              <a:t>programs</a:t>
            </a:r>
            <a:r>
              <a:rPr spc="-55" dirty="0"/>
              <a:t> </a:t>
            </a:r>
            <a:r>
              <a:rPr dirty="0"/>
              <a:t>to</a:t>
            </a:r>
            <a:r>
              <a:rPr spc="-35" dirty="0"/>
              <a:t> </a:t>
            </a:r>
            <a:r>
              <a:rPr dirty="0"/>
              <a:t>be</a:t>
            </a:r>
            <a:r>
              <a:rPr spc="-40" dirty="0"/>
              <a:t> </a:t>
            </a:r>
            <a:r>
              <a:rPr spc="-10" dirty="0"/>
              <a:t>written.</a:t>
            </a: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pc="-10" dirty="0"/>
          </a:p>
          <a:p>
            <a:pPr marL="12700">
              <a:lnSpc>
                <a:spcPct val="100000"/>
              </a:lnSpc>
              <a:tabLst>
                <a:tab pos="419100" algn="l"/>
              </a:tabLst>
            </a:pPr>
            <a:r>
              <a:rPr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dirty="0"/>
              <a:t>They</a:t>
            </a:r>
            <a:r>
              <a:rPr spc="-35" dirty="0"/>
              <a:t> </a:t>
            </a:r>
            <a:r>
              <a:rPr dirty="0"/>
              <a:t>require</a:t>
            </a:r>
            <a:r>
              <a:rPr spc="-60" dirty="0"/>
              <a:t> </a:t>
            </a:r>
            <a:r>
              <a:rPr dirty="0"/>
              <a:t>exact</a:t>
            </a:r>
            <a:r>
              <a:rPr spc="-45" dirty="0"/>
              <a:t> </a:t>
            </a:r>
            <a:r>
              <a:rPr dirty="0"/>
              <a:t>input</a:t>
            </a:r>
            <a:r>
              <a:rPr spc="-45" dirty="0"/>
              <a:t> </a:t>
            </a:r>
            <a:r>
              <a:rPr spc="-10" dirty="0"/>
              <a:t>sample.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38416" y="1010411"/>
            <a:ext cx="4368165" cy="576580"/>
          </a:xfrm>
          <a:prstGeom prst="rect">
            <a:avLst/>
          </a:prstGeom>
          <a:solidFill>
            <a:srgbClr val="F0C0A2"/>
          </a:solidFill>
          <a:ln w="9525">
            <a:solidFill>
              <a:srgbClr val="DC8111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marL="1023619">
              <a:lnSpc>
                <a:spcPct val="100000"/>
              </a:lnSpc>
              <a:spcBef>
                <a:spcPts val="1255"/>
              </a:spcBef>
            </a:pPr>
            <a:r>
              <a:rPr sz="2400" dirty="0">
                <a:latin typeface="Century Gothic"/>
                <a:cs typeface="Century Gothic"/>
              </a:rPr>
              <a:t>Soft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Computing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</a:pPr>
            <a:r>
              <a:rPr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pc="320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They</a:t>
            </a:r>
            <a:r>
              <a:rPr spc="50" dirty="0"/>
              <a:t> </a:t>
            </a:r>
            <a:r>
              <a:rPr dirty="0"/>
              <a:t>are</a:t>
            </a:r>
            <a:r>
              <a:rPr spc="65" dirty="0"/>
              <a:t> </a:t>
            </a:r>
            <a:r>
              <a:rPr dirty="0"/>
              <a:t>used</a:t>
            </a:r>
            <a:r>
              <a:rPr spc="65" dirty="0"/>
              <a:t> </a:t>
            </a:r>
            <a:r>
              <a:rPr dirty="0"/>
              <a:t>in</a:t>
            </a:r>
            <a:r>
              <a:rPr spc="55" dirty="0"/>
              <a:t> </a:t>
            </a:r>
            <a:r>
              <a:rPr dirty="0"/>
              <a:t>science</a:t>
            </a:r>
            <a:r>
              <a:rPr spc="80" dirty="0"/>
              <a:t> </a:t>
            </a:r>
            <a:r>
              <a:rPr dirty="0"/>
              <a:t>and</a:t>
            </a:r>
            <a:r>
              <a:rPr spc="80" dirty="0"/>
              <a:t> </a:t>
            </a:r>
            <a:r>
              <a:rPr spc="-10" dirty="0"/>
              <a:t>engineering </a:t>
            </a:r>
            <a:r>
              <a:rPr dirty="0"/>
              <a:t>disciplines</a:t>
            </a:r>
            <a:r>
              <a:rPr spc="265" dirty="0"/>
              <a:t>    </a:t>
            </a:r>
            <a:r>
              <a:rPr dirty="0"/>
              <a:t>such</a:t>
            </a:r>
            <a:r>
              <a:rPr spc="260" dirty="0"/>
              <a:t>    </a:t>
            </a:r>
            <a:r>
              <a:rPr dirty="0"/>
              <a:t>as</a:t>
            </a:r>
            <a:r>
              <a:rPr spc="265" dirty="0"/>
              <a:t>   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data</a:t>
            </a:r>
            <a:r>
              <a:rPr b="1" i="1" spc="260" dirty="0">
                <a:solidFill>
                  <a:srgbClr val="FF0000"/>
                </a:solidFill>
                <a:latin typeface="Century Gothic"/>
                <a:cs typeface="Century Gothic"/>
              </a:rPr>
              <a:t>    </a:t>
            </a:r>
            <a:r>
              <a:rPr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mining,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electronics,</a:t>
            </a:r>
            <a:r>
              <a:rPr b="1" i="1" spc="-3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automotive,</a:t>
            </a:r>
            <a:r>
              <a:rPr b="1" i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spc="-20" dirty="0">
                <a:solidFill>
                  <a:srgbClr val="FF0000"/>
                </a:solidFill>
                <a:latin typeface="Century Gothic"/>
                <a:cs typeface="Century Gothic"/>
              </a:rPr>
              <a:t>etc.</a:t>
            </a:r>
          </a:p>
          <a:p>
            <a:pPr marL="355600" marR="5080" indent="-342900" algn="just">
              <a:lnSpc>
                <a:spcPct val="150000"/>
              </a:lnSpc>
              <a:spcBef>
                <a:spcPts val="1000"/>
              </a:spcBef>
            </a:pPr>
            <a:r>
              <a:rPr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pc="340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It</a:t>
            </a:r>
            <a:r>
              <a:rPr b="1" i="1" spc="40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aims</a:t>
            </a:r>
            <a:r>
              <a:rPr b="1" i="1" spc="40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at</a:t>
            </a:r>
            <a:r>
              <a:rPr b="1" i="1" spc="40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accommodation</a:t>
            </a:r>
            <a:r>
              <a:rPr b="1" i="1" spc="409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with</a:t>
            </a:r>
            <a:r>
              <a:rPr b="1" i="1" spc="40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the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pervasive</a:t>
            </a:r>
            <a:r>
              <a:rPr b="1" i="1" spc="-4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imprecision</a:t>
            </a:r>
            <a:r>
              <a:rPr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b="1" i="1" spc="-6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the</a:t>
            </a:r>
            <a:r>
              <a:rPr b="1" i="1" spc="-5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dirty="0">
                <a:solidFill>
                  <a:srgbClr val="FF0000"/>
                </a:solidFill>
                <a:latin typeface="Century Gothic"/>
                <a:cs typeface="Century Gothic"/>
              </a:rPr>
              <a:t>real</a:t>
            </a:r>
            <a:r>
              <a:rPr b="1" i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world.</a:t>
            </a:r>
          </a:p>
          <a:p>
            <a:pPr marL="12700">
              <a:lnSpc>
                <a:spcPct val="100000"/>
              </a:lnSpc>
              <a:spcBef>
                <a:spcPts val="2075"/>
              </a:spcBef>
              <a:tabLst>
                <a:tab pos="354965" algn="l"/>
              </a:tabLst>
            </a:pPr>
            <a:r>
              <a:rPr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dirty="0"/>
              <a:t>They</a:t>
            </a:r>
            <a:r>
              <a:rPr spc="5" dirty="0"/>
              <a:t> </a:t>
            </a:r>
            <a:r>
              <a:rPr dirty="0"/>
              <a:t>not</a:t>
            </a:r>
            <a:r>
              <a:rPr spc="-15" dirty="0"/>
              <a:t> </a:t>
            </a:r>
            <a:r>
              <a:rPr dirty="0"/>
              <a:t>require</a:t>
            </a:r>
            <a:r>
              <a:rPr spc="5" dirty="0"/>
              <a:t> </a:t>
            </a:r>
            <a:r>
              <a:rPr dirty="0"/>
              <a:t>all</a:t>
            </a:r>
            <a:r>
              <a:rPr spc="5" dirty="0"/>
              <a:t> </a:t>
            </a:r>
            <a:r>
              <a:rPr dirty="0"/>
              <a:t>programs</a:t>
            </a:r>
            <a:r>
              <a:rPr spc="10" dirty="0"/>
              <a:t> </a:t>
            </a:r>
            <a:r>
              <a:rPr dirty="0"/>
              <a:t>to be</a:t>
            </a:r>
            <a:r>
              <a:rPr spc="10" dirty="0"/>
              <a:t> </a:t>
            </a:r>
            <a:r>
              <a:rPr spc="-10" dirty="0"/>
              <a:t>written,</a:t>
            </a:r>
          </a:p>
          <a:p>
            <a:pPr marL="355600">
              <a:lnSpc>
                <a:spcPct val="100000"/>
              </a:lnSpc>
              <a:spcBef>
                <a:spcPts val="1080"/>
              </a:spcBef>
            </a:pPr>
            <a:r>
              <a:rPr dirty="0"/>
              <a:t>they</a:t>
            </a:r>
            <a:r>
              <a:rPr spc="-20" dirty="0"/>
              <a:t> </a:t>
            </a:r>
            <a:r>
              <a:rPr dirty="0"/>
              <a:t>can</a:t>
            </a:r>
            <a:r>
              <a:rPr spc="-25" dirty="0"/>
              <a:t> </a:t>
            </a:r>
            <a:r>
              <a:rPr dirty="0"/>
              <a:t>evolve</a:t>
            </a:r>
            <a:r>
              <a:rPr spc="-70" dirty="0"/>
              <a:t> </a:t>
            </a:r>
            <a:r>
              <a:rPr dirty="0"/>
              <a:t>its</a:t>
            </a:r>
            <a:r>
              <a:rPr spc="-45" dirty="0"/>
              <a:t> </a:t>
            </a:r>
            <a:r>
              <a:rPr dirty="0"/>
              <a:t>own</a:t>
            </a:r>
            <a:r>
              <a:rPr spc="5" dirty="0"/>
              <a:t> </a:t>
            </a:r>
            <a:r>
              <a:rPr spc="-10" dirty="0"/>
              <a:t>programs.</a:t>
            </a:r>
          </a:p>
          <a:p>
            <a:pPr marL="355600" marR="6985" indent="-342900" algn="just">
              <a:lnSpc>
                <a:spcPct val="150000"/>
              </a:lnSpc>
              <a:spcBef>
                <a:spcPts val="955"/>
              </a:spcBef>
            </a:pPr>
            <a:r>
              <a:rPr sz="190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z="1900" spc="280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sz="2000" dirty="0"/>
              <a:t>They</a:t>
            </a:r>
            <a:r>
              <a:rPr sz="2000" spc="10" dirty="0"/>
              <a:t>  </a:t>
            </a:r>
            <a:r>
              <a:rPr sz="2000" b="1" dirty="0">
                <a:solidFill>
                  <a:srgbClr val="FF0000"/>
                </a:solidFill>
                <a:latin typeface="Century Gothic"/>
                <a:cs typeface="Century Gothic"/>
              </a:rPr>
              <a:t>can</a:t>
            </a:r>
            <a:r>
              <a:rPr sz="2000" b="1" spc="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Century Gothic"/>
                <a:cs typeface="Century Gothic"/>
              </a:rPr>
              <a:t>deal</a:t>
            </a:r>
            <a:r>
              <a:rPr sz="2000" b="1" spc="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Century Gothic"/>
                <a:cs typeface="Century Gothic"/>
              </a:rPr>
              <a:t>with</a:t>
            </a:r>
            <a:r>
              <a:rPr sz="2000" b="1" spc="1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2000" b="1" dirty="0">
                <a:solidFill>
                  <a:srgbClr val="FF0000"/>
                </a:solidFill>
                <a:latin typeface="Century Gothic"/>
                <a:cs typeface="Century Gothic"/>
              </a:rPr>
              <a:t>ambiguous</a:t>
            </a:r>
            <a:r>
              <a:rPr sz="2000" b="1" spc="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2000" b="1" spc="-25" dirty="0">
                <a:solidFill>
                  <a:srgbClr val="FF0000"/>
                </a:solidFill>
                <a:latin typeface="Century Gothic"/>
                <a:cs typeface="Century Gothic"/>
              </a:rPr>
              <a:t>and </a:t>
            </a:r>
            <a:r>
              <a:rPr sz="2000" b="1" dirty="0">
                <a:solidFill>
                  <a:srgbClr val="FF0000"/>
                </a:solidFill>
                <a:latin typeface="Century Gothic"/>
                <a:cs typeface="Century Gothic"/>
              </a:rPr>
              <a:t>noisy</a:t>
            </a:r>
            <a:r>
              <a:rPr sz="2000" b="1" spc="-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data.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15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7360" y="234695"/>
            <a:ext cx="10452354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4904" rIns="0" bIns="0" rtlCol="0">
            <a:spAutoFit/>
          </a:bodyPr>
          <a:lstStyle/>
          <a:p>
            <a:pPr marL="1884045">
              <a:lnSpc>
                <a:spcPct val="100000"/>
              </a:lnSpc>
              <a:spcBef>
                <a:spcPts val="100"/>
              </a:spcBef>
            </a:pPr>
            <a:r>
              <a:rPr dirty="0"/>
              <a:t>Artificial</a:t>
            </a:r>
            <a:r>
              <a:rPr spc="-70" dirty="0"/>
              <a:t> </a:t>
            </a:r>
            <a:r>
              <a:rPr dirty="0"/>
              <a:t>Neural</a:t>
            </a:r>
            <a:r>
              <a:rPr spc="-95" dirty="0"/>
              <a:t> </a:t>
            </a:r>
            <a:r>
              <a:rPr spc="-10" dirty="0"/>
              <a:t>Network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72609" y="1440307"/>
            <a:ext cx="686435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entury Gothic"/>
                <a:cs typeface="Century Gothic"/>
              </a:rPr>
              <a:t>Neural</a:t>
            </a:r>
            <a:r>
              <a:rPr sz="1800" b="1" spc="180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Network</a:t>
            </a:r>
            <a:r>
              <a:rPr sz="1800" b="1" spc="17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18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18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network</a:t>
            </a:r>
            <a:r>
              <a:rPr sz="1800" spc="18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19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artificial</a:t>
            </a:r>
            <a:r>
              <a:rPr sz="1800" spc="19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neurons,</a:t>
            </a:r>
            <a:r>
              <a:rPr sz="1800" spc="185" dirty="0"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inspired</a:t>
            </a:r>
            <a:r>
              <a:rPr sz="1800" b="1" i="1" spc="18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by</a:t>
            </a:r>
            <a:endParaRPr sz="1800">
              <a:latin typeface="Century Gothic"/>
              <a:cs typeface="Century Gothic"/>
            </a:endParaRPr>
          </a:p>
          <a:p>
            <a:pPr marL="12700" marR="5080" algn="just">
              <a:lnSpc>
                <a:spcPct val="200000"/>
              </a:lnSpc>
            </a:pP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biological</a:t>
            </a:r>
            <a:r>
              <a:rPr sz="1800" b="1" i="1" spc="254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network</a:t>
            </a:r>
            <a:r>
              <a:rPr sz="1800" b="1" i="1" spc="254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24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neurons,</a:t>
            </a:r>
            <a:r>
              <a:rPr sz="1800" b="1" i="1" spc="25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that</a:t>
            </a:r>
            <a:r>
              <a:rPr sz="1800" spc="27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uses</a:t>
            </a:r>
            <a:r>
              <a:rPr sz="1800" spc="265" dirty="0">
                <a:latin typeface="Century Gothic"/>
                <a:cs typeface="Century Gothic"/>
              </a:rPr>
              <a:t>  </a:t>
            </a:r>
            <a:r>
              <a:rPr sz="1800" spc="-10" dirty="0">
                <a:latin typeface="Century Gothic"/>
                <a:cs typeface="Century Gothic"/>
              </a:rPr>
              <a:t>mathematical </a:t>
            </a:r>
            <a:r>
              <a:rPr sz="1800" dirty="0">
                <a:latin typeface="Century Gothic"/>
                <a:cs typeface="Century Gothic"/>
              </a:rPr>
              <a:t>models</a:t>
            </a:r>
            <a:r>
              <a:rPr sz="1800" spc="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as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information</a:t>
            </a:r>
            <a:r>
              <a:rPr sz="1800" spc="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processing</a:t>
            </a:r>
            <a:r>
              <a:rPr sz="1800" spc="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units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discover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patterns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in </a:t>
            </a:r>
            <a:r>
              <a:rPr sz="1800" dirty="0">
                <a:latin typeface="Century Gothic"/>
                <a:cs typeface="Century Gothic"/>
              </a:rPr>
              <a:t>data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which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too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complex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-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notice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by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human.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2609" y="4184142"/>
            <a:ext cx="686244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ury Gothic"/>
                <a:cs typeface="Century Gothic"/>
              </a:rPr>
              <a:t>There</a:t>
            </a:r>
            <a:r>
              <a:rPr sz="1800" spc="38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are</a:t>
            </a:r>
            <a:r>
              <a:rPr sz="1800" spc="380" dirty="0"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millions</a:t>
            </a:r>
            <a:r>
              <a:rPr sz="1800" b="1" i="1" spc="37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</a:t>
            </a:r>
            <a:r>
              <a:rPr sz="1800" b="1" i="1" spc="36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neurons</a:t>
            </a:r>
            <a:r>
              <a:rPr sz="1800" b="1" i="1" spc="37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</a:t>
            </a:r>
            <a:r>
              <a:rPr sz="1800" spc="38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38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human</a:t>
            </a:r>
            <a:r>
              <a:rPr sz="1800" spc="38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brain,</a:t>
            </a:r>
            <a:r>
              <a:rPr sz="1800" spc="38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39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the</a:t>
            </a:r>
            <a:endParaRPr sz="1800">
              <a:latin typeface="Century Gothic"/>
              <a:cs typeface="Century Gothic"/>
            </a:endParaRPr>
          </a:p>
          <a:p>
            <a:pPr marL="12700" marR="5080" algn="just">
              <a:lnSpc>
                <a:spcPct val="200000"/>
              </a:lnSpc>
            </a:pP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information</a:t>
            </a:r>
            <a:r>
              <a:rPr sz="1800" b="1" i="1" spc="4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passes</a:t>
            </a:r>
            <a:r>
              <a:rPr sz="1800" b="1" i="1" spc="4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from</a:t>
            </a:r>
            <a:r>
              <a:rPr sz="1800" b="1" i="1" spc="4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one</a:t>
            </a:r>
            <a:r>
              <a:rPr sz="1800" b="1" i="1" spc="4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neuron</a:t>
            </a:r>
            <a:r>
              <a:rPr sz="1800" b="1" i="1" spc="4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i="1" spc="4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another</a:t>
            </a:r>
            <a:r>
              <a:rPr sz="1800" dirty="0">
                <a:latin typeface="Century Gothic"/>
                <a:cs typeface="Century Gothic"/>
              </a:rPr>
              <a:t>.</a:t>
            </a:r>
            <a:r>
              <a:rPr sz="1800" spc="3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60" dirty="0">
                <a:latin typeface="Century Gothic"/>
                <a:cs typeface="Century Gothic"/>
              </a:rPr>
              <a:t>  </a:t>
            </a:r>
            <a:r>
              <a:rPr sz="1800" spc="-10" dirty="0">
                <a:latin typeface="Century Gothic"/>
                <a:cs typeface="Century Gothic"/>
              </a:rPr>
              <a:t>neural </a:t>
            </a:r>
            <a:r>
              <a:rPr sz="1800" dirty="0">
                <a:latin typeface="Century Gothic"/>
                <a:cs typeface="Century Gothic"/>
              </a:rPr>
              <a:t>network</a:t>
            </a:r>
            <a:r>
              <a:rPr sz="1800" spc="3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works</a:t>
            </a:r>
            <a:r>
              <a:rPr sz="1800" spc="3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similar</a:t>
            </a:r>
            <a:r>
              <a:rPr sz="1800" spc="3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</a:t>
            </a:r>
            <a:r>
              <a:rPr sz="1800" spc="3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that</a:t>
            </a:r>
            <a:r>
              <a:rPr sz="1800" spc="3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3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3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capable</a:t>
            </a:r>
            <a:r>
              <a:rPr sz="1800" spc="34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35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performing </a:t>
            </a:r>
            <a:r>
              <a:rPr sz="1800" dirty="0">
                <a:latin typeface="Century Gothic"/>
                <a:cs typeface="Century Gothic"/>
              </a:rPr>
              <a:t>computations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faster.</a:t>
            </a:r>
            <a:endParaRPr sz="1800">
              <a:latin typeface="Century Gothic"/>
              <a:cs typeface="Century Gothic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6155" y="2610611"/>
            <a:ext cx="4049268" cy="261061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16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251" y="499872"/>
            <a:ext cx="10517886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71620" y="646252"/>
            <a:ext cx="53219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Artificial</a:t>
            </a:r>
            <a:r>
              <a:rPr spc="-110" dirty="0"/>
              <a:t> </a:t>
            </a:r>
            <a:r>
              <a:rPr dirty="0"/>
              <a:t>Neural</a:t>
            </a:r>
            <a:r>
              <a:rPr spc="-105" dirty="0"/>
              <a:t> </a:t>
            </a:r>
            <a:r>
              <a:rPr spc="-10" dirty="0"/>
              <a:t>Network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13959" y="1680972"/>
            <a:ext cx="6592824" cy="48371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77082" y="2326640"/>
            <a:ext cx="744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entury Gothic"/>
                <a:cs typeface="Century Gothic"/>
              </a:rPr>
              <a:t>signals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41089" y="2326640"/>
            <a:ext cx="529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entury Gothic"/>
                <a:cs typeface="Century Gothic"/>
              </a:rPr>
              <a:t>from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8416" y="2189480"/>
            <a:ext cx="2527935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1040130" algn="l"/>
                <a:tab pos="1360170" algn="l"/>
              </a:tabLst>
            </a:pP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Dendrite: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		</a:t>
            </a:r>
            <a:r>
              <a:rPr sz="1800" spc="-10" dirty="0">
                <a:latin typeface="Century Gothic"/>
                <a:cs typeface="Century Gothic"/>
              </a:rPr>
              <a:t>Receives </a:t>
            </a:r>
            <a:r>
              <a:rPr sz="1800" dirty="0">
                <a:latin typeface="Century Gothic"/>
                <a:cs typeface="Century Gothic"/>
              </a:rPr>
              <a:t>neighbouring</a:t>
            </a:r>
            <a:r>
              <a:rPr sz="1800" spc="-110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neurons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Soma: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latin typeface="Century Gothic"/>
                <a:cs typeface="Century Gothic"/>
              </a:rPr>
              <a:t>Accumulates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25164" y="3149600"/>
            <a:ext cx="1445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1835" algn="l"/>
              </a:tabLst>
            </a:pPr>
            <a:r>
              <a:rPr sz="1800" spc="-25" dirty="0">
                <a:latin typeface="Century Gothic"/>
                <a:cs typeface="Century Gothic"/>
              </a:rPr>
              <a:t>the</a:t>
            </a:r>
            <a:r>
              <a:rPr sz="1800" dirty="0">
                <a:latin typeface="Century Gothic"/>
                <a:cs typeface="Century Gothic"/>
              </a:rPr>
              <a:t>	</a:t>
            </a:r>
            <a:r>
              <a:rPr sz="1800" spc="-10" dirty="0">
                <a:latin typeface="Century Gothic"/>
                <a:cs typeface="Century Gothic"/>
              </a:rPr>
              <a:t>signals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416" y="3424173"/>
            <a:ext cx="4280535" cy="208343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latin typeface="Century Gothic"/>
                <a:cs typeface="Century Gothic"/>
              </a:rPr>
              <a:t>received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through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dendrites</a:t>
            </a:r>
            <a:endParaRPr sz="1800">
              <a:latin typeface="Century Gothic"/>
              <a:cs typeface="Century Gothic"/>
            </a:endParaRPr>
          </a:p>
          <a:p>
            <a:pPr marL="12700" marR="5080" indent="63500">
              <a:lnSpc>
                <a:spcPct val="150000"/>
              </a:lnSpc>
            </a:pP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Axon:</a:t>
            </a:r>
            <a:r>
              <a:rPr sz="1800" b="1" i="1" spc="39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Transmits</a:t>
            </a:r>
            <a:r>
              <a:rPr sz="1800" spc="409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signal</a:t>
            </a:r>
            <a:r>
              <a:rPr sz="1800" spc="4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from</a:t>
            </a:r>
            <a:r>
              <a:rPr sz="1800" spc="40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soma</a:t>
            </a:r>
            <a:r>
              <a:rPr sz="1800" spc="40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to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-1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axon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terminals</a:t>
            </a:r>
            <a:endParaRPr sz="1800">
              <a:latin typeface="Century Gothic"/>
              <a:cs typeface="Century Gothic"/>
            </a:endParaRPr>
          </a:p>
          <a:p>
            <a:pPr marL="12700" marR="5080">
              <a:lnSpc>
                <a:spcPts val="3240"/>
              </a:lnSpc>
              <a:spcBef>
                <a:spcPts val="100"/>
              </a:spcBef>
              <a:tabLst>
                <a:tab pos="747395" algn="l"/>
                <a:tab pos="1964689" algn="l"/>
                <a:tab pos="3425190" algn="l"/>
              </a:tabLst>
            </a:pPr>
            <a:r>
              <a:rPr sz="1800" b="1" spc="-20" dirty="0">
                <a:solidFill>
                  <a:srgbClr val="FF0000"/>
                </a:solidFill>
                <a:latin typeface="Century Gothic"/>
                <a:cs typeface="Century Gothic"/>
              </a:rPr>
              <a:t>Axon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	</a:t>
            </a:r>
            <a:r>
              <a:rPr sz="1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terminals: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	</a:t>
            </a:r>
            <a:r>
              <a:rPr sz="1800" spc="-10" dirty="0">
                <a:latin typeface="Century Gothic"/>
                <a:cs typeface="Century Gothic"/>
              </a:rPr>
              <a:t>propagates</a:t>
            </a:r>
            <a:r>
              <a:rPr sz="1800" dirty="0">
                <a:latin typeface="Century Gothic"/>
                <a:cs typeface="Century Gothic"/>
              </a:rPr>
              <a:t>	</a:t>
            </a:r>
            <a:r>
              <a:rPr sz="1800" spc="-10" dirty="0">
                <a:latin typeface="Century Gothic"/>
                <a:cs typeface="Century Gothic"/>
              </a:rPr>
              <a:t>stimulus </a:t>
            </a:r>
            <a:r>
              <a:rPr sz="1800" dirty="0">
                <a:latin typeface="Century Gothic"/>
                <a:cs typeface="Century Gothic"/>
              </a:rPr>
              <a:t>to </a:t>
            </a:r>
            <a:r>
              <a:rPr sz="1800" spc="-10" dirty="0">
                <a:latin typeface="Century Gothic"/>
                <a:cs typeface="Century Gothic"/>
              </a:rPr>
              <a:t>neighbouring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neurons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17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9007" y="251459"/>
            <a:ext cx="9858756" cy="61935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18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7360" y="422148"/>
            <a:ext cx="10454640" cy="5314315"/>
            <a:chOff x="1737360" y="422148"/>
            <a:chExt cx="10454640" cy="53143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4848" y="1469136"/>
              <a:ext cx="5407152" cy="4267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7360" y="422148"/>
              <a:ext cx="10452354" cy="134645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2279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100"/>
              </a:spcBef>
            </a:pPr>
            <a:r>
              <a:rPr dirty="0"/>
              <a:t>Process</a:t>
            </a:r>
            <a:r>
              <a:rPr spc="-114" dirty="0"/>
              <a:t> </a:t>
            </a:r>
            <a:r>
              <a:rPr dirty="0"/>
              <a:t>of</a:t>
            </a:r>
            <a:r>
              <a:rPr spc="-110" dirty="0"/>
              <a:t> </a:t>
            </a:r>
            <a:r>
              <a:rPr dirty="0"/>
              <a:t>Neural</a:t>
            </a:r>
            <a:r>
              <a:rPr spc="-114" dirty="0"/>
              <a:t> </a:t>
            </a:r>
            <a:r>
              <a:rPr dirty="0"/>
              <a:t>Network</a:t>
            </a:r>
            <a:r>
              <a:rPr spc="-90" dirty="0"/>
              <a:t> </a:t>
            </a:r>
            <a:r>
              <a:rPr spc="-10" dirty="0"/>
              <a:t>Application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887" y="1475232"/>
            <a:ext cx="5846064" cy="504291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19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8383" y="0"/>
            <a:ext cx="10643616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20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9216" y="220979"/>
            <a:ext cx="9512808" cy="63718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21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8404" y="391668"/>
            <a:ext cx="10481310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2511" rIns="0" bIns="0" rtlCol="0">
            <a:spAutoFit/>
          </a:bodyPr>
          <a:lstStyle/>
          <a:p>
            <a:pPr marL="3237230">
              <a:lnSpc>
                <a:spcPct val="100000"/>
              </a:lnSpc>
              <a:spcBef>
                <a:spcPts val="100"/>
              </a:spcBef>
            </a:pPr>
            <a:r>
              <a:rPr dirty="0"/>
              <a:t>Fuzzy</a:t>
            </a:r>
            <a:r>
              <a:rPr spc="-65" dirty="0"/>
              <a:t> </a:t>
            </a:r>
            <a:r>
              <a:rPr spc="-10" dirty="0"/>
              <a:t>Logic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3511" y="1482852"/>
            <a:ext cx="5237988" cy="3314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41847" y="5053584"/>
            <a:ext cx="6348984" cy="158343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59156" y="1474089"/>
            <a:ext cx="5102860" cy="5186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entury Gothic"/>
                <a:cs typeface="Century Gothic"/>
              </a:rPr>
              <a:t>Fuzzy-</a:t>
            </a:r>
            <a:r>
              <a:rPr sz="1800" b="1" dirty="0">
                <a:latin typeface="Century Gothic"/>
                <a:cs typeface="Century Gothic"/>
              </a:rPr>
              <a:t>”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Not</a:t>
            </a:r>
            <a:r>
              <a:rPr sz="1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Clear,</a:t>
            </a:r>
            <a:r>
              <a:rPr sz="1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distinct,</a:t>
            </a:r>
            <a:r>
              <a:rPr sz="1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or</a:t>
            </a:r>
            <a:r>
              <a:rPr sz="1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precise;</a:t>
            </a:r>
            <a:r>
              <a:rPr sz="1800" b="1" spc="-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entury Gothic"/>
                <a:cs typeface="Century Gothic"/>
              </a:rPr>
              <a:t>blurred</a:t>
            </a:r>
            <a:r>
              <a:rPr sz="1800" b="1" spc="-10" dirty="0">
                <a:latin typeface="Century Gothic"/>
                <a:cs typeface="Century Gothic"/>
              </a:rPr>
              <a:t>”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1800">
              <a:latin typeface="Century Gothic"/>
              <a:cs typeface="Century Gothic"/>
            </a:endParaRPr>
          </a:p>
          <a:p>
            <a:pPr marL="56515" marR="5080" algn="just">
              <a:lnSpc>
                <a:spcPct val="150000"/>
              </a:lnSpc>
            </a:pPr>
            <a:r>
              <a:rPr sz="1800" dirty="0">
                <a:latin typeface="Century Gothic"/>
                <a:cs typeface="Century Gothic"/>
              </a:rPr>
              <a:t>Fuzzy</a:t>
            </a:r>
            <a:r>
              <a:rPr sz="1800" spc="8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logic</a:t>
            </a:r>
            <a:r>
              <a:rPr sz="1800" spc="8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7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8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reasoning</a:t>
            </a:r>
            <a:r>
              <a:rPr sz="1800" spc="8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method</a:t>
            </a:r>
            <a:r>
              <a:rPr sz="1800" spc="9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that</a:t>
            </a:r>
            <a:r>
              <a:rPr sz="1800" spc="80" dirty="0">
                <a:latin typeface="Century Gothic"/>
                <a:cs typeface="Century Gothic"/>
              </a:rPr>
              <a:t>  </a:t>
            </a:r>
            <a:r>
              <a:rPr sz="1800" spc="-25" dirty="0">
                <a:latin typeface="Century Gothic"/>
                <a:cs typeface="Century Gothic"/>
              </a:rPr>
              <a:t>is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similar</a:t>
            </a:r>
            <a:r>
              <a:rPr sz="1800" b="1" spc="6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spc="5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human</a:t>
            </a:r>
            <a:r>
              <a:rPr sz="1800" b="1" spc="6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entury Gothic"/>
                <a:cs typeface="Century Gothic"/>
              </a:rPr>
              <a:t>re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asoning</a:t>
            </a:r>
            <a:r>
              <a:rPr sz="1800" dirty="0">
                <a:latin typeface="Century Gothic"/>
                <a:cs typeface="Century Gothic"/>
              </a:rPr>
              <a:t>.</a:t>
            </a:r>
            <a:r>
              <a:rPr sz="1800" spc="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</a:t>
            </a:r>
            <a:r>
              <a:rPr sz="1800" spc="6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other</a:t>
            </a:r>
            <a:r>
              <a:rPr sz="1800" spc="8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words,</a:t>
            </a:r>
            <a:r>
              <a:rPr sz="1800" spc="50" dirty="0">
                <a:latin typeface="Century Gothic"/>
                <a:cs typeface="Century Gothic"/>
              </a:rPr>
              <a:t> </a:t>
            </a:r>
            <a:r>
              <a:rPr sz="1800" spc="-50" dirty="0">
                <a:latin typeface="Century Gothic"/>
                <a:cs typeface="Century Gothic"/>
              </a:rPr>
              <a:t>a </a:t>
            </a:r>
            <a:r>
              <a:rPr sz="1800" dirty="0">
                <a:latin typeface="Century Gothic"/>
                <a:cs typeface="Century Gothic"/>
              </a:rPr>
              <a:t>fuzzy</a:t>
            </a:r>
            <a:r>
              <a:rPr sz="1800" spc="1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logic-</a:t>
            </a:r>
            <a:r>
              <a:rPr sz="1800" dirty="0">
                <a:latin typeface="Century Gothic"/>
                <a:cs typeface="Century Gothic"/>
              </a:rPr>
              <a:t>based</a:t>
            </a:r>
            <a:r>
              <a:rPr sz="1800" spc="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system</a:t>
            </a:r>
            <a:r>
              <a:rPr sz="1800" spc="3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can</a:t>
            </a:r>
            <a:r>
              <a:rPr sz="1800" spc="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make</a:t>
            </a:r>
            <a:r>
              <a:rPr sz="1800" spc="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decisions </a:t>
            </a:r>
            <a:r>
              <a:rPr sz="1800" dirty="0">
                <a:latin typeface="Century Gothic"/>
                <a:cs typeface="Century Gothic"/>
              </a:rPr>
              <a:t>similar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to a</a:t>
            </a:r>
            <a:r>
              <a:rPr sz="1800" spc="-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human.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1800">
              <a:latin typeface="Century Gothic"/>
              <a:cs typeface="Century Gothic"/>
            </a:endParaRPr>
          </a:p>
          <a:p>
            <a:pPr marL="160020" marR="113030" algn="just">
              <a:lnSpc>
                <a:spcPct val="150000"/>
              </a:lnSpc>
            </a:pPr>
            <a:r>
              <a:rPr sz="1800" b="1" dirty="0">
                <a:latin typeface="Century Gothic"/>
                <a:cs typeface="Century Gothic"/>
              </a:rPr>
              <a:t>Fuzzy</a:t>
            </a:r>
            <a:r>
              <a:rPr sz="1800" b="1" spc="-30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Logic</a:t>
            </a:r>
            <a:r>
              <a:rPr sz="1800" b="1" spc="-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-4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technique</a:t>
            </a:r>
            <a:r>
              <a:rPr sz="1800" spc="-3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that</a:t>
            </a:r>
            <a:r>
              <a:rPr sz="1800" spc="-3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understands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3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vagueness</a:t>
            </a:r>
            <a:r>
              <a:rPr sz="1800" spc="35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36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3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solution</a:t>
            </a:r>
            <a:r>
              <a:rPr sz="1800" spc="3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and</a:t>
            </a:r>
            <a:r>
              <a:rPr sz="1800" spc="35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presents </a:t>
            </a:r>
            <a:r>
              <a:rPr sz="1800" dirty="0">
                <a:latin typeface="Century Gothic"/>
                <a:cs typeface="Century Gothic"/>
              </a:rPr>
              <a:t>the</a:t>
            </a:r>
            <a:r>
              <a:rPr sz="1800" spc="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solution  with</a:t>
            </a:r>
            <a:r>
              <a:rPr sz="1800" spc="1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5" dirty="0"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degree</a:t>
            </a:r>
            <a:r>
              <a:rPr sz="1800" b="1" i="1" spc="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of  </a:t>
            </a:r>
            <a:r>
              <a:rPr sz="1800" b="1" i="1" spc="-10" dirty="0">
                <a:solidFill>
                  <a:srgbClr val="FF0000"/>
                </a:solidFill>
                <a:latin typeface="Century Gothic"/>
                <a:cs typeface="Century Gothic"/>
              </a:rPr>
              <a:t>vagueness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which</a:t>
            </a:r>
            <a:r>
              <a:rPr sz="1800" b="1" i="1" spc="3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is</a:t>
            </a:r>
            <a:r>
              <a:rPr sz="1800" b="1" i="1" spc="30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practical</a:t>
            </a:r>
            <a:r>
              <a:rPr sz="1800" b="1" i="1" spc="31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to</a:t>
            </a:r>
            <a:r>
              <a:rPr sz="1800" b="1" i="1" spc="3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human</a:t>
            </a:r>
            <a:r>
              <a:rPr sz="1800" b="1" i="1" spc="315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decision</a:t>
            </a:r>
            <a:r>
              <a:rPr sz="1800" dirty="0">
                <a:latin typeface="Century Gothic"/>
                <a:cs typeface="Century Gothic"/>
              </a:rPr>
              <a:t>.</a:t>
            </a:r>
            <a:r>
              <a:rPr sz="1800" spc="29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It</a:t>
            </a:r>
            <a:r>
              <a:rPr sz="1800" spc="305" dirty="0">
                <a:latin typeface="Century Gothic"/>
                <a:cs typeface="Century Gothic"/>
              </a:rPr>
              <a:t> </a:t>
            </a:r>
            <a:r>
              <a:rPr sz="1800" spc="-25" dirty="0">
                <a:latin typeface="Century Gothic"/>
                <a:cs typeface="Century Gothic"/>
              </a:rPr>
              <a:t>is </a:t>
            </a:r>
            <a:r>
              <a:rPr sz="1800" dirty="0">
                <a:latin typeface="Century Gothic"/>
                <a:cs typeface="Century Gothic"/>
              </a:rPr>
              <a:t>widely</a:t>
            </a:r>
            <a:r>
              <a:rPr sz="1800" spc="1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applied</a:t>
            </a:r>
            <a:r>
              <a:rPr sz="1800" spc="2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in</a:t>
            </a:r>
            <a:r>
              <a:rPr sz="1800" spc="1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several</a:t>
            </a:r>
            <a:r>
              <a:rPr sz="1800" spc="2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applications</a:t>
            </a:r>
            <a:r>
              <a:rPr sz="1800" spc="25" dirty="0">
                <a:latin typeface="Century Gothic"/>
                <a:cs typeface="Century Gothic"/>
              </a:rPr>
              <a:t>  </a:t>
            </a:r>
            <a:r>
              <a:rPr sz="1800" spc="-25" dirty="0">
                <a:latin typeface="Century Gothic"/>
                <a:cs typeface="Century Gothic"/>
              </a:rPr>
              <a:t>of </a:t>
            </a:r>
            <a:r>
              <a:rPr sz="1800" dirty="0">
                <a:latin typeface="Century Gothic"/>
                <a:cs typeface="Century Gothic"/>
              </a:rPr>
              <a:t>Artificial</a:t>
            </a:r>
            <a:r>
              <a:rPr sz="1800" spc="-65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Intelligence</a:t>
            </a:r>
            <a:r>
              <a:rPr sz="1800" spc="-5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for</a:t>
            </a:r>
            <a:r>
              <a:rPr sz="1800" spc="-4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reasoning.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22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4108" y="1592579"/>
            <a:ext cx="4312920" cy="52654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5059" y="1784604"/>
            <a:ext cx="5273040" cy="44531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23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004" y="1342644"/>
            <a:ext cx="11385804" cy="52364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24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9223" y="451104"/>
            <a:ext cx="11311890" cy="6053455"/>
            <a:chOff x="649223" y="451104"/>
            <a:chExt cx="11311890" cy="6053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223" y="1444751"/>
              <a:ext cx="11105388" cy="50596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3643" y="451104"/>
              <a:ext cx="10237470" cy="134645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59707" y="597789"/>
            <a:ext cx="48418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Process</a:t>
            </a:r>
            <a:r>
              <a:rPr spc="-6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Fuzzy</a:t>
            </a:r>
            <a:r>
              <a:rPr spc="-60" dirty="0"/>
              <a:t> </a:t>
            </a:r>
            <a:r>
              <a:rPr spc="-10" dirty="0"/>
              <a:t>Logic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25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2016" y="-1"/>
            <a:ext cx="10294620" cy="675284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26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5251" y="42671"/>
            <a:ext cx="10223754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10483" y="189357"/>
            <a:ext cx="5951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6560" algn="l"/>
              </a:tabLst>
            </a:pPr>
            <a:r>
              <a:rPr spc="-10" dirty="0"/>
              <a:t>Evolutionary</a:t>
            </a:r>
            <a:r>
              <a:rPr dirty="0"/>
              <a:t>	</a:t>
            </a:r>
            <a:r>
              <a:rPr spc="-10" dirty="0"/>
              <a:t>Computation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9590" y="1661540"/>
            <a:ext cx="4119879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entury Gothic"/>
                <a:cs typeface="Century Gothic"/>
              </a:rPr>
              <a:t>Evolutionary</a:t>
            </a:r>
            <a:r>
              <a:rPr sz="1800" b="1" spc="125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Computation</a:t>
            </a:r>
            <a:r>
              <a:rPr sz="1800" b="1" spc="114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is</a:t>
            </a:r>
            <a:r>
              <a:rPr sz="1800" spc="120" dirty="0">
                <a:latin typeface="Century Gothic"/>
                <a:cs typeface="Century Gothic"/>
              </a:rPr>
              <a:t> </a:t>
            </a:r>
            <a:r>
              <a:rPr sz="1800" dirty="0">
                <a:latin typeface="Century Gothic"/>
                <a:cs typeface="Century Gothic"/>
              </a:rPr>
              <a:t>a</a:t>
            </a:r>
            <a:r>
              <a:rPr sz="1800" spc="125" dirty="0">
                <a:latin typeface="Century Gothic"/>
                <a:cs typeface="Century Gothic"/>
              </a:rPr>
              <a:t> </a:t>
            </a:r>
            <a:r>
              <a:rPr sz="1800" spc="-10" dirty="0">
                <a:latin typeface="Century Gothic"/>
                <a:cs typeface="Century Gothic"/>
              </a:rPr>
              <a:t>family</a:t>
            </a:r>
            <a:endParaRPr sz="1800">
              <a:latin typeface="Century Gothic"/>
              <a:cs typeface="Century Gothic"/>
            </a:endParaRPr>
          </a:p>
          <a:p>
            <a:pPr marL="12700" marR="5080" algn="just">
              <a:lnSpc>
                <a:spcPct val="200000"/>
              </a:lnSpc>
              <a:tabLst>
                <a:tab pos="2149475" algn="l"/>
                <a:tab pos="3315335" algn="l"/>
              </a:tabLst>
            </a:pPr>
            <a:r>
              <a:rPr sz="1800" dirty="0">
                <a:latin typeface="Century Gothic"/>
                <a:cs typeface="Century Gothic"/>
              </a:rPr>
              <a:t>of</a:t>
            </a:r>
            <a:r>
              <a:rPr sz="1800" spc="2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optimization</a:t>
            </a:r>
            <a:r>
              <a:rPr sz="1800" spc="2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algorithms</a:t>
            </a:r>
            <a:r>
              <a:rPr sz="1800" spc="3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that</a:t>
            </a:r>
            <a:r>
              <a:rPr sz="1800" spc="20" dirty="0">
                <a:latin typeface="Century Gothic"/>
                <a:cs typeface="Century Gothic"/>
              </a:rPr>
              <a:t>  </a:t>
            </a:r>
            <a:r>
              <a:rPr sz="1800" spc="-25" dirty="0">
                <a:latin typeface="Century Gothic"/>
                <a:cs typeface="Century Gothic"/>
              </a:rPr>
              <a:t>are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inspired</a:t>
            </a:r>
            <a:r>
              <a:rPr sz="1800" b="1" i="1" spc="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by</a:t>
            </a:r>
            <a:r>
              <a:rPr sz="1800" b="1" i="1" spc="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biological</a:t>
            </a:r>
            <a:r>
              <a:rPr sz="1800" b="1" i="1" spc="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evolution</a:t>
            </a:r>
            <a:r>
              <a:rPr sz="1800" b="1" i="1" spc="20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sz="1800" spc="-20" dirty="0">
                <a:latin typeface="Century Gothic"/>
                <a:cs typeface="Century Gothic"/>
              </a:rPr>
              <a:t>such </a:t>
            </a:r>
            <a:r>
              <a:rPr sz="1800" dirty="0">
                <a:latin typeface="Century Gothic"/>
                <a:cs typeface="Century Gothic"/>
              </a:rPr>
              <a:t>as</a:t>
            </a:r>
            <a:r>
              <a:rPr sz="1800" spc="23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Genetic</a:t>
            </a:r>
            <a:r>
              <a:rPr sz="1800" spc="23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Algorithm,</a:t>
            </a:r>
            <a:r>
              <a:rPr sz="1800" spc="235" dirty="0">
                <a:latin typeface="Century Gothic"/>
                <a:cs typeface="Century Gothic"/>
              </a:rPr>
              <a:t> 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survival</a:t>
            </a:r>
            <a:r>
              <a:rPr sz="1800" b="1" i="1" spc="235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b="1" i="1" spc="-25" dirty="0">
                <a:solidFill>
                  <a:srgbClr val="FF0000"/>
                </a:solidFill>
                <a:latin typeface="Century Gothic"/>
                <a:cs typeface="Century Gothic"/>
              </a:rPr>
              <a:t>of </a:t>
            </a:r>
            <a:r>
              <a:rPr sz="1800" b="1" i="1" dirty="0">
                <a:solidFill>
                  <a:srgbClr val="FF0000"/>
                </a:solidFill>
                <a:latin typeface="Century Gothic"/>
                <a:cs typeface="Century Gothic"/>
              </a:rPr>
              <a:t>creatures</a:t>
            </a:r>
            <a:r>
              <a:rPr sz="1800" b="1" i="1" spc="190" dirty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such</a:t>
            </a:r>
            <a:r>
              <a:rPr sz="1800" spc="200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as</a:t>
            </a:r>
            <a:r>
              <a:rPr sz="1800" spc="19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Particle</a:t>
            </a:r>
            <a:r>
              <a:rPr sz="1800" spc="200" dirty="0">
                <a:latin typeface="Century Gothic"/>
                <a:cs typeface="Century Gothic"/>
              </a:rPr>
              <a:t>  </a:t>
            </a:r>
            <a:r>
              <a:rPr sz="1800" spc="-10" dirty="0">
                <a:latin typeface="Century Gothic"/>
                <a:cs typeface="Century Gothic"/>
              </a:rPr>
              <a:t>Swarm Intelligence,</a:t>
            </a:r>
            <a:r>
              <a:rPr sz="1800" dirty="0">
                <a:latin typeface="Century Gothic"/>
                <a:cs typeface="Century Gothic"/>
              </a:rPr>
              <a:t>	</a:t>
            </a:r>
            <a:r>
              <a:rPr sz="1800" spc="-25" dirty="0">
                <a:latin typeface="Century Gothic"/>
                <a:cs typeface="Century Gothic"/>
              </a:rPr>
              <a:t>Ant</a:t>
            </a:r>
            <a:r>
              <a:rPr sz="1800" dirty="0">
                <a:latin typeface="Century Gothic"/>
                <a:cs typeface="Century Gothic"/>
              </a:rPr>
              <a:t>	</a:t>
            </a:r>
            <a:r>
              <a:rPr sz="1800" spc="-10" dirty="0">
                <a:latin typeface="Century Gothic"/>
                <a:cs typeface="Century Gothic"/>
              </a:rPr>
              <a:t>Colony </a:t>
            </a:r>
            <a:r>
              <a:rPr sz="1800" dirty="0">
                <a:latin typeface="Century Gothic"/>
                <a:cs typeface="Century Gothic"/>
              </a:rPr>
              <a:t>Optimization,</a:t>
            </a:r>
            <a:r>
              <a:rPr sz="1800" spc="17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Artificial</a:t>
            </a:r>
            <a:r>
              <a:rPr sz="1800" spc="17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Bee</a:t>
            </a:r>
            <a:r>
              <a:rPr sz="1800" spc="180" dirty="0">
                <a:latin typeface="Century Gothic"/>
                <a:cs typeface="Century Gothic"/>
              </a:rPr>
              <a:t>  </a:t>
            </a:r>
            <a:r>
              <a:rPr sz="1800" spc="-10" dirty="0">
                <a:latin typeface="Century Gothic"/>
                <a:cs typeface="Century Gothic"/>
              </a:rPr>
              <a:t>Colony </a:t>
            </a:r>
            <a:r>
              <a:rPr sz="1800" dirty="0">
                <a:latin typeface="Century Gothic"/>
                <a:cs typeface="Century Gothic"/>
              </a:rPr>
              <a:t>optimization</a:t>
            </a:r>
            <a:r>
              <a:rPr sz="1800" spc="4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etc.</a:t>
            </a:r>
            <a:r>
              <a:rPr sz="1800" spc="4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or</a:t>
            </a:r>
            <a:r>
              <a:rPr sz="1800" spc="55" dirty="0">
                <a:latin typeface="Century Gothic"/>
                <a:cs typeface="Century Gothic"/>
              </a:rPr>
              <a:t>  </a:t>
            </a:r>
            <a:r>
              <a:rPr sz="1800" dirty="0">
                <a:latin typeface="Century Gothic"/>
                <a:cs typeface="Century Gothic"/>
              </a:rPr>
              <a:t>any</a:t>
            </a:r>
            <a:r>
              <a:rPr sz="1800" spc="55" dirty="0">
                <a:latin typeface="Century Gothic"/>
                <a:cs typeface="Century Gothic"/>
              </a:rPr>
              <a:t>  </a:t>
            </a:r>
            <a:r>
              <a:rPr sz="1800" spc="-10" dirty="0">
                <a:latin typeface="Century Gothic"/>
                <a:cs typeface="Century Gothic"/>
              </a:rPr>
              <a:t>biological processes.</a:t>
            </a:r>
            <a:endParaRPr sz="1800">
              <a:latin typeface="Century Gothic"/>
              <a:cs typeface="Century Gothic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1496" y="1066800"/>
            <a:ext cx="6524244" cy="54010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27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9364" y="384047"/>
            <a:ext cx="10044684" cy="60761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28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29</a:t>
            </a:r>
            <a:endParaRPr sz="2000">
              <a:latin typeface="Century Gothic"/>
              <a:cs typeface="Century Gothic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2016" y="605027"/>
            <a:ext cx="10029444" cy="606094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30</a:t>
            </a:r>
            <a:endParaRPr sz="2000">
              <a:latin typeface="Century Gothic"/>
              <a:cs typeface="Century Gothic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0323" y="1458467"/>
            <a:ext cx="10232898" cy="13921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33777" y="1563751"/>
            <a:ext cx="9422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3625" marR="5080" indent="-359156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entury Gothic"/>
                <a:cs typeface="Century Gothic"/>
              </a:rPr>
              <a:t>Haykin,</a:t>
            </a:r>
            <a:r>
              <a:rPr sz="2400" spc="-9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Simon</a:t>
            </a:r>
            <a:r>
              <a:rPr sz="2400" spc="-7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S.</a:t>
            </a:r>
            <a:r>
              <a:rPr sz="2400" spc="-6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"Neural</a:t>
            </a:r>
            <a:r>
              <a:rPr sz="2400" spc="-6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networks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and</a:t>
            </a:r>
            <a:r>
              <a:rPr sz="2400" spc="-5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learning</a:t>
            </a:r>
            <a:r>
              <a:rPr sz="2400" spc="-9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machines/Simon </a:t>
            </a:r>
            <a:r>
              <a:rPr sz="2400" dirty="0">
                <a:latin typeface="Century Gothic"/>
                <a:cs typeface="Century Gothic"/>
              </a:rPr>
              <a:t>Haykin."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(2009).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32432" y="3436620"/>
            <a:ext cx="9645650" cy="830580"/>
          </a:xfrm>
          <a:prstGeom prst="rect">
            <a:avLst/>
          </a:prstGeom>
          <a:solidFill>
            <a:srgbClr val="D7D3B7"/>
          </a:solidFill>
          <a:ln w="9525">
            <a:solidFill>
              <a:srgbClr val="B1AC6C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 marR="1754505">
              <a:lnSpc>
                <a:spcPct val="100000"/>
              </a:lnSpc>
              <a:spcBef>
                <a:spcPts val="315"/>
              </a:spcBef>
            </a:pPr>
            <a:r>
              <a:rPr sz="2400" dirty="0">
                <a:latin typeface="Century Gothic"/>
                <a:cs typeface="Century Gothic"/>
              </a:rPr>
              <a:t>Sivanandam,</a:t>
            </a:r>
            <a:r>
              <a:rPr sz="2400" spc="-6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S.</a:t>
            </a:r>
            <a:r>
              <a:rPr sz="2400" spc="-5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N.,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and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S.</a:t>
            </a:r>
            <a:r>
              <a:rPr sz="2400" spc="-5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N.</a:t>
            </a:r>
            <a:r>
              <a:rPr sz="2400" spc="-4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Deepa.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Principles</a:t>
            </a:r>
            <a:r>
              <a:rPr sz="2400" i="1" spc="-20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of</a:t>
            </a:r>
            <a:r>
              <a:rPr sz="2400" i="1" spc="-35" dirty="0">
                <a:latin typeface="Century Gothic"/>
                <a:cs typeface="Century Gothic"/>
              </a:rPr>
              <a:t> </a:t>
            </a:r>
            <a:r>
              <a:rPr sz="2400" i="1" spc="-20" dirty="0">
                <a:latin typeface="Century Gothic"/>
                <a:cs typeface="Century Gothic"/>
              </a:rPr>
              <a:t>soft </a:t>
            </a:r>
            <a:r>
              <a:rPr sz="2400" i="1" dirty="0">
                <a:latin typeface="Century Gothic"/>
                <a:cs typeface="Century Gothic"/>
              </a:rPr>
              <a:t>computing</a:t>
            </a:r>
            <a:r>
              <a:rPr sz="2400" i="1" spc="-70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(with</a:t>
            </a:r>
            <a:r>
              <a:rPr sz="2400" i="1" spc="-70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CD)</a:t>
            </a:r>
            <a:r>
              <a:rPr sz="2400" dirty="0">
                <a:latin typeface="Century Gothic"/>
                <a:cs typeface="Century Gothic"/>
              </a:rPr>
              <a:t>.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John</a:t>
            </a:r>
            <a:r>
              <a:rPr sz="2400" spc="-4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Wiley</a:t>
            </a:r>
            <a:r>
              <a:rPr sz="2400" spc="-4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&amp;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Sons,</a:t>
            </a:r>
            <a:r>
              <a:rPr sz="2400" spc="-6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2007.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7755" y="4494276"/>
            <a:ext cx="9740265" cy="1569720"/>
          </a:xfrm>
          <a:prstGeom prst="rect">
            <a:avLst/>
          </a:prstGeom>
          <a:solidFill>
            <a:srgbClr val="BBC2B7"/>
          </a:solidFill>
          <a:ln w="9525">
            <a:solidFill>
              <a:srgbClr val="7D8A6F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075" marR="83820" algn="just">
              <a:lnSpc>
                <a:spcPct val="100000"/>
              </a:lnSpc>
              <a:spcBef>
                <a:spcPts val="320"/>
              </a:spcBef>
            </a:pPr>
            <a:r>
              <a:rPr sz="2400" dirty="0">
                <a:latin typeface="Century Gothic"/>
                <a:cs typeface="Century Gothic"/>
              </a:rPr>
              <a:t>Jang,</a:t>
            </a:r>
            <a:r>
              <a:rPr sz="2400" spc="75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Jyh-</a:t>
            </a:r>
            <a:r>
              <a:rPr sz="2400" dirty="0">
                <a:latin typeface="Century Gothic"/>
                <a:cs typeface="Century Gothic"/>
              </a:rPr>
              <a:t>Shing</a:t>
            </a:r>
            <a:r>
              <a:rPr sz="2400" spc="10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Roger,</a:t>
            </a:r>
            <a:r>
              <a:rPr sz="2400" spc="8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Chuen-Tsai</a:t>
            </a:r>
            <a:r>
              <a:rPr sz="2400" spc="11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Sun,</a:t>
            </a:r>
            <a:r>
              <a:rPr sz="2400" spc="8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and</a:t>
            </a:r>
            <a:r>
              <a:rPr sz="2400" spc="9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Eiji</a:t>
            </a:r>
            <a:r>
              <a:rPr sz="2400" spc="11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Mizutani.</a:t>
            </a:r>
            <a:r>
              <a:rPr sz="2400" spc="80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"Neuro- </a:t>
            </a:r>
            <a:r>
              <a:rPr sz="2400" dirty="0">
                <a:latin typeface="Century Gothic"/>
                <a:cs typeface="Century Gothic"/>
              </a:rPr>
              <a:t>fuzzy</a:t>
            </a:r>
            <a:r>
              <a:rPr sz="2400" spc="475" dirty="0">
                <a:latin typeface="Century Gothic"/>
                <a:cs typeface="Century Gothic"/>
              </a:rPr>
              <a:t>  </a:t>
            </a:r>
            <a:r>
              <a:rPr sz="2400" dirty="0">
                <a:latin typeface="Century Gothic"/>
                <a:cs typeface="Century Gothic"/>
              </a:rPr>
              <a:t>and</a:t>
            </a:r>
            <a:r>
              <a:rPr sz="2400" spc="484" dirty="0">
                <a:latin typeface="Century Gothic"/>
                <a:cs typeface="Century Gothic"/>
              </a:rPr>
              <a:t>  </a:t>
            </a:r>
            <a:r>
              <a:rPr sz="2400" dirty="0">
                <a:latin typeface="Century Gothic"/>
                <a:cs typeface="Century Gothic"/>
              </a:rPr>
              <a:t>soft</a:t>
            </a:r>
            <a:r>
              <a:rPr sz="2400" spc="480" dirty="0">
                <a:latin typeface="Century Gothic"/>
                <a:cs typeface="Century Gothic"/>
              </a:rPr>
              <a:t>  </a:t>
            </a:r>
            <a:r>
              <a:rPr sz="2400" spc="-20" dirty="0">
                <a:latin typeface="Century Gothic"/>
                <a:cs typeface="Century Gothic"/>
              </a:rPr>
              <a:t>computing-</a:t>
            </a:r>
            <a:r>
              <a:rPr sz="2400" dirty="0">
                <a:latin typeface="Century Gothic"/>
                <a:cs typeface="Century Gothic"/>
              </a:rPr>
              <a:t>a</a:t>
            </a:r>
            <a:r>
              <a:rPr sz="2400" spc="480" dirty="0">
                <a:latin typeface="Century Gothic"/>
                <a:cs typeface="Century Gothic"/>
              </a:rPr>
              <a:t>  </a:t>
            </a:r>
            <a:r>
              <a:rPr sz="2400" dirty="0">
                <a:latin typeface="Century Gothic"/>
                <a:cs typeface="Century Gothic"/>
              </a:rPr>
              <a:t>computational</a:t>
            </a:r>
            <a:r>
              <a:rPr sz="2400" spc="480" dirty="0">
                <a:latin typeface="Century Gothic"/>
                <a:cs typeface="Century Gothic"/>
              </a:rPr>
              <a:t>  </a:t>
            </a:r>
            <a:r>
              <a:rPr sz="2400" dirty="0">
                <a:latin typeface="Century Gothic"/>
                <a:cs typeface="Century Gothic"/>
              </a:rPr>
              <a:t>approach</a:t>
            </a:r>
            <a:r>
              <a:rPr sz="2400" spc="475" dirty="0">
                <a:latin typeface="Century Gothic"/>
                <a:cs typeface="Century Gothic"/>
              </a:rPr>
              <a:t>  </a:t>
            </a:r>
            <a:r>
              <a:rPr sz="2400" spc="-25" dirty="0">
                <a:latin typeface="Century Gothic"/>
                <a:cs typeface="Century Gothic"/>
              </a:rPr>
              <a:t>to </a:t>
            </a:r>
            <a:r>
              <a:rPr sz="2400" dirty="0">
                <a:latin typeface="Century Gothic"/>
                <a:cs typeface="Century Gothic"/>
              </a:rPr>
              <a:t>learning</a:t>
            </a:r>
            <a:r>
              <a:rPr sz="2400" spc="185" dirty="0">
                <a:latin typeface="Century Gothic"/>
                <a:cs typeface="Century Gothic"/>
              </a:rPr>
              <a:t>   </a:t>
            </a:r>
            <a:r>
              <a:rPr sz="2400" dirty="0">
                <a:latin typeface="Century Gothic"/>
                <a:cs typeface="Century Gothic"/>
              </a:rPr>
              <a:t>and</a:t>
            </a:r>
            <a:r>
              <a:rPr sz="2400" spc="185" dirty="0">
                <a:latin typeface="Century Gothic"/>
                <a:cs typeface="Century Gothic"/>
              </a:rPr>
              <a:t>   </a:t>
            </a:r>
            <a:r>
              <a:rPr sz="2400" dirty="0">
                <a:latin typeface="Century Gothic"/>
                <a:cs typeface="Century Gothic"/>
              </a:rPr>
              <a:t>machine</a:t>
            </a:r>
            <a:r>
              <a:rPr sz="2400" spc="600" dirty="0">
                <a:latin typeface="Century Gothic"/>
                <a:cs typeface="Century Gothic"/>
              </a:rPr>
              <a:t>  </a:t>
            </a:r>
            <a:r>
              <a:rPr sz="2400" dirty="0">
                <a:latin typeface="Century Gothic"/>
                <a:cs typeface="Century Gothic"/>
              </a:rPr>
              <a:t>intelligence</a:t>
            </a:r>
            <a:r>
              <a:rPr sz="2400" spc="180" dirty="0">
                <a:latin typeface="Century Gothic"/>
                <a:cs typeface="Century Gothic"/>
              </a:rPr>
              <a:t>   </a:t>
            </a:r>
            <a:r>
              <a:rPr sz="2400" dirty="0">
                <a:latin typeface="Century Gothic"/>
                <a:cs typeface="Century Gothic"/>
              </a:rPr>
              <a:t>[Book</a:t>
            </a:r>
            <a:r>
              <a:rPr sz="2400" spc="185" dirty="0">
                <a:latin typeface="Century Gothic"/>
                <a:cs typeface="Century Gothic"/>
              </a:rPr>
              <a:t>   </a:t>
            </a:r>
            <a:r>
              <a:rPr sz="2400" dirty="0">
                <a:latin typeface="Century Gothic"/>
                <a:cs typeface="Century Gothic"/>
              </a:rPr>
              <a:t>Review]."</a:t>
            </a:r>
            <a:r>
              <a:rPr sz="2400" spc="180" dirty="0">
                <a:latin typeface="Century Gothic"/>
                <a:cs typeface="Century Gothic"/>
              </a:rPr>
              <a:t>   </a:t>
            </a:r>
            <a:r>
              <a:rPr sz="2400" i="1" spc="-20" dirty="0">
                <a:latin typeface="Century Gothic"/>
                <a:cs typeface="Century Gothic"/>
              </a:rPr>
              <a:t>IEEE </a:t>
            </a:r>
            <a:r>
              <a:rPr sz="2400" i="1" dirty="0">
                <a:latin typeface="Century Gothic"/>
                <a:cs typeface="Century Gothic"/>
              </a:rPr>
              <a:t>Transactions</a:t>
            </a:r>
            <a:r>
              <a:rPr sz="2400" i="1" spc="-60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on</a:t>
            </a:r>
            <a:r>
              <a:rPr sz="2400" i="1" spc="-60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automatic</a:t>
            </a:r>
            <a:r>
              <a:rPr sz="2400" i="1" spc="-95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control</a:t>
            </a:r>
            <a:r>
              <a:rPr sz="2400" i="1" spc="-6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42.10</a:t>
            </a:r>
            <a:r>
              <a:rPr sz="2400" spc="-7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(1997):</a:t>
            </a:r>
            <a:r>
              <a:rPr sz="2400" spc="-55" dirty="0">
                <a:latin typeface="Century Gothic"/>
                <a:cs typeface="Century Gothic"/>
              </a:rPr>
              <a:t> </a:t>
            </a:r>
            <a:r>
              <a:rPr sz="2400" spc="-10" dirty="0">
                <a:latin typeface="Century Gothic"/>
                <a:cs typeface="Century Gothic"/>
              </a:rPr>
              <a:t>1482-1484.</a:t>
            </a:r>
            <a:endParaRPr sz="2400">
              <a:latin typeface="Century Gothic"/>
              <a:cs typeface="Century Gothic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2600" y="510540"/>
            <a:ext cx="10296906" cy="134645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3967" y="656285"/>
            <a:ext cx="1293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Books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17192" y="2506979"/>
            <a:ext cx="9616440" cy="830580"/>
          </a:xfrm>
          <a:prstGeom prst="rect">
            <a:avLst/>
          </a:prstGeom>
          <a:solidFill>
            <a:srgbClr val="D4A4A1"/>
          </a:solidFill>
          <a:ln w="9525">
            <a:solidFill>
              <a:srgbClr val="AE3923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15"/>
              </a:spcBef>
            </a:pPr>
            <a:r>
              <a:rPr sz="2400" dirty="0">
                <a:latin typeface="Century Gothic"/>
                <a:cs typeface="Century Gothic"/>
              </a:rPr>
              <a:t>Ross,</a:t>
            </a:r>
            <a:r>
              <a:rPr sz="2400" spc="-2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Timothy</a:t>
            </a:r>
            <a:r>
              <a:rPr sz="2400" spc="-55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J.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Fuzzy</a:t>
            </a:r>
            <a:r>
              <a:rPr sz="2400" i="1" spc="-35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logic</a:t>
            </a:r>
            <a:r>
              <a:rPr sz="2400" i="1" spc="-35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with</a:t>
            </a:r>
            <a:r>
              <a:rPr sz="2400" i="1" spc="-55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engineering</a:t>
            </a:r>
            <a:r>
              <a:rPr sz="2400" i="1" spc="-45" dirty="0">
                <a:latin typeface="Century Gothic"/>
                <a:cs typeface="Century Gothic"/>
              </a:rPr>
              <a:t> </a:t>
            </a:r>
            <a:r>
              <a:rPr sz="2400" i="1" dirty="0">
                <a:latin typeface="Century Gothic"/>
                <a:cs typeface="Century Gothic"/>
              </a:rPr>
              <a:t>applications</a:t>
            </a:r>
            <a:r>
              <a:rPr sz="2400" dirty="0">
                <a:latin typeface="Century Gothic"/>
                <a:cs typeface="Century Gothic"/>
              </a:rPr>
              <a:t>.</a:t>
            </a:r>
            <a:r>
              <a:rPr sz="2400" spc="-6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Vol.</a:t>
            </a:r>
            <a:r>
              <a:rPr sz="2400" spc="-35" dirty="0">
                <a:latin typeface="Century Gothic"/>
                <a:cs typeface="Century Gothic"/>
              </a:rPr>
              <a:t> </a:t>
            </a:r>
            <a:r>
              <a:rPr sz="2400" spc="-25" dirty="0">
                <a:latin typeface="Century Gothic"/>
                <a:cs typeface="Century Gothic"/>
              </a:rPr>
              <a:t>2.</a:t>
            </a:r>
            <a:endParaRPr sz="2400">
              <a:latin typeface="Century Gothic"/>
              <a:cs typeface="Century Gothic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entury Gothic"/>
                <a:cs typeface="Century Gothic"/>
              </a:rPr>
              <a:t>New</a:t>
            </a:r>
            <a:r>
              <a:rPr sz="2400" spc="-2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York:</a:t>
            </a:r>
            <a:r>
              <a:rPr sz="2400" spc="-30" dirty="0">
                <a:latin typeface="Century Gothic"/>
                <a:cs typeface="Century Gothic"/>
              </a:rPr>
              <a:t> </a:t>
            </a:r>
            <a:r>
              <a:rPr sz="2400" dirty="0">
                <a:latin typeface="Century Gothic"/>
                <a:cs typeface="Century Gothic"/>
              </a:rPr>
              <a:t>wiley,</a:t>
            </a:r>
            <a:r>
              <a:rPr sz="2400" spc="-50" dirty="0">
                <a:latin typeface="Century Gothic"/>
                <a:cs typeface="Century Gothic"/>
              </a:rPr>
              <a:t> </a:t>
            </a:r>
            <a:r>
              <a:rPr sz="2400" spc="-20" dirty="0">
                <a:latin typeface="Century Gothic"/>
                <a:cs typeface="Century Gothic"/>
              </a:rPr>
              <a:t>2004.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1555" y="499872"/>
            <a:ext cx="10077450" cy="13464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72505" y="646252"/>
            <a:ext cx="21774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Questions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pc="290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Differentiate</a:t>
            </a:r>
            <a:r>
              <a:rPr spc="-40" dirty="0"/>
              <a:t> </a:t>
            </a:r>
            <a:r>
              <a:rPr dirty="0"/>
              <a:t>between</a:t>
            </a:r>
            <a:r>
              <a:rPr spc="25" dirty="0"/>
              <a:t> </a:t>
            </a:r>
            <a:r>
              <a:rPr dirty="0"/>
              <a:t>Soft</a:t>
            </a:r>
            <a:r>
              <a:rPr spc="-45" dirty="0"/>
              <a:t> </a:t>
            </a:r>
            <a:r>
              <a:rPr dirty="0"/>
              <a:t>Computing</a:t>
            </a:r>
            <a:r>
              <a:rPr spc="-3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dirty="0"/>
              <a:t>Hard</a:t>
            </a:r>
            <a:r>
              <a:rPr spc="-35" dirty="0"/>
              <a:t> </a:t>
            </a:r>
            <a:r>
              <a:rPr spc="-10" dirty="0"/>
              <a:t>Computing?</a:t>
            </a:r>
          </a:p>
          <a:p>
            <a:pPr marL="355600" marR="5080" indent="-343535" algn="just">
              <a:lnSpc>
                <a:spcPct val="160100"/>
              </a:lnSpc>
              <a:spcBef>
                <a:spcPts val="990"/>
              </a:spcBef>
            </a:pPr>
            <a:r>
              <a:rPr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pc="325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How</a:t>
            </a:r>
            <a:r>
              <a:rPr spc="195" dirty="0"/>
              <a:t> </a:t>
            </a:r>
            <a:r>
              <a:rPr dirty="0"/>
              <a:t>the</a:t>
            </a:r>
            <a:r>
              <a:rPr spc="195" dirty="0"/>
              <a:t> </a:t>
            </a:r>
            <a:r>
              <a:rPr dirty="0"/>
              <a:t>concept</a:t>
            </a:r>
            <a:r>
              <a:rPr spc="210" dirty="0"/>
              <a:t> </a:t>
            </a:r>
            <a:r>
              <a:rPr dirty="0"/>
              <a:t>of</a:t>
            </a:r>
            <a:r>
              <a:rPr spc="200" dirty="0"/>
              <a:t> </a:t>
            </a:r>
            <a:r>
              <a:rPr dirty="0"/>
              <a:t>ANN,</a:t>
            </a:r>
            <a:r>
              <a:rPr spc="204" dirty="0"/>
              <a:t> </a:t>
            </a:r>
            <a:r>
              <a:rPr dirty="0"/>
              <a:t>FL</a:t>
            </a:r>
            <a:r>
              <a:rPr spc="210" dirty="0"/>
              <a:t> </a:t>
            </a:r>
            <a:r>
              <a:rPr dirty="0"/>
              <a:t>and</a:t>
            </a:r>
            <a:r>
              <a:rPr spc="210" dirty="0"/>
              <a:t> </a:t>
            </a:r>
            <a:r>
              <a:rPr dirty="0"/>
              <a:t>Evolutionary</a:t>
            </a:r>
            <a:r>
              <a:rPr spc="210" dirty="0"/>
              <a:t> </a:t>
            </a:r>
            <a:r>
              <a:rPr dirty="0"/>
              <a:t>Optimization</a:t>
            </a:r>
            <a:r>
              <a:rPr spc="200" dirty="0"/>
              <a:t> </a:t>
            </a:r>
            <a:r>
              <a:rPr dirty="0"/>
              <a:t>is</a:t>
            </a:r>
            <a:r>
              <a:rPr spc="204" dirty="0"/>
              <a:t> </a:t>
            </a:r>
            <a:r>
              <a:rPr dirty="0"/>
              <a:t>applied</a:t>
            </a:r>
            <a:r>
              <a:rPr spc="195" dirty="0"/>
              <a:t> </a:t>
            </a:r>
            <a:r>
              <a:rPr dirty="0"/>
              <a:t>in</a:t>
            </a:r>
            <a:r>
              <a:rPr spc="195" dirty="0"/>
              <a:t> </a:t>
            </a:r>
            <a:r>
              <a:rPr spc="-10" dirty="0"/>
              <a:t>various </a:t>
            </a:r>
            <a:r>
              <a:rPr dirty="0"/>
              <a:t>engineering</a:t>
            </a:r>
            <a:r>
              <a:rPr spc="229" dirty="0"/>
              <a:t>  </a:t>
            </a:r>
            <a:r>
              <a:rPr dirty="0"/>
              <a:t>applications?</a:t>
            </a:r>
            <a:r>
              <a:rPr spc="229" dirty="0"/>
              <a:t>  </a:t>
            </a:r>
            <a:r>
              <a:rPr dirty="0"/>
              <a:t>Give</a:t>
            </a:r>
            <a:r>
              <a:rPr spc="225" dirty="0"/>
              <a:t>  </a:t>
            </a:r>
            <a:r>
              <a:rPr dirty="0"/>
              <a:t>a</a:t>
            </a:r>
            <a:r>
              <a:rPr spc="225" dirty="0"/>
              <a:t>  </a:t>
            </a:r>
            <a:r>
              <a:rPr dirty="0"/>
              <a:t>general</a:t>
            </a:r>
            <a:r>
              <a:rPr spc="240" dirty="0"/>
              <a:t>  </a:t>
            </a:r>
            <a:r>
              <a:rPr dirty="0"/>
              <a:t>outline</a:t>
            </a:r>
            <a:r>
              <a:rPr spc="229" dirty="0"/>
              <a:t>  </a:t>
            </a:r>
            <a:r>
              <a:rPr dirty="0"/>
              <a:t>briefly</a:t>
            </a:r>
            <a:r>
              <a:rPr spc="470" dirty="0"/>
              <a:t>   </a:t>
            </a:r>
            <a:r>
              <a:rPr dirty="0"/>
              <a:t>on</a:t>
            </a:r>
            <a:r>
              <a:rPr spc="229" dirty="0"/>
              <a:t>  </a:t>
            </a:r>
            <a:r>
              <a:rPr dirty="0"/>
              <a:t>these</a:t>
            </a:r>
            <a:r>
              <a:rPr spc="235" dirty="0"/>
              <a:t>  </a:t>
            </a:r>
            <a:r>
              <a:rPr spc="-10" dirty="0"/>
              <a:t>three techniques?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pc="-10" dirty="0"/>
          </a:p>
          <a:p>
            <a:pPr marL="12700" algn="just">
              <a:lnSpc>
                <a:spcPct val="100000"/>
              </a:lnSpc>
            </a:pPr>
            <a:r>
              <a:rPr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pc="325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What</a:t>
            </a:r>
            <a:r>
              <a:rPr spc="35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dirty="0"/>
              <a:t>fuzzy</a:t>
            </a:r>
            <a:r>
              <a:rPr spc="-15" dirty="0"/>
              <a:t> </a:t>
            </a:r>
            <a:r>
              <a:rPr spc="-10" dirty="0"/>
              <a:t>Logic?</a:t>
            </a: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pc="-10" dirty="0"/>
          </a:p>
          <a:p>
            <a:pPr marL="12700" algn="just">
              <a:lnSpc>
                <a:spcPct val="100000"/>
              </a:lnSpc>
            </a:pPr>
            <a:r>
              <a:rPr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pc="315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What</a:t>
            </a:r>
            <a:r>
              <a:rPr spc="35" dirty="0"/>
              <a:t> </a:t>
            </a:r>
            <a:r>
              <a:rPr dirty="0"/>
              <a:t>is</a:t>
            </a:r>
            <a:r>
              <a:rPr spc="-45" dirty="0"/>
              <a:t> </a:t>
            </a:r>
            <a:r>
              <a:rPr dirty="0"/>
              <a:t>Artificial</a:t>
            </a:r>
            <a:r>
              <a:rPr spc="-45" dirty="0"/>
              <a:t> </a:t>
            </a:r>
            <a:r>
              <a:rPr dirty="0"/>
              <a:t>Neural</a:t>
            </a:r>
            <a:r>
              <a:rPr spc="5" dirty="0"/>
              <a:t> </a:t>
            </a:r>
            <a:r>
              <a:rPr spc="-10" dirty="0"/>
              <a:t>Network?</a:t>
            </a: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pc="-10" dirty="0"/>
          </a:p>
          <a:p>
            <a:pPr marL="12700" algn="just">
              <a:lnSpc>
                <a:spcPct val="100000"/>
              </a:lnSpc>
            </a:pPr>
            <a:r>
              <a:rPr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spc="305" dirty="0">
                <a:solidFill>
                  <a:srgbClr val="E78612"/>
                </a:solidFill>
                <a:latin typeface="Times New Roman"/>
                <a:cs typeface="Times New Roman"/>
              </a:rPr>
              <a:t>  </a:t>
            </a:r>
            <a:r>
              <a:rPr dirty="0"/>
              <a:t>What</a:t>
            </a:r>
            <a:r>
              <a:rPr spc="35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Evolutionary</a:t>
            </a:r>
            <a:r>
              <a:rPr spc="-40" dirty="0"/>
              <a:t> </a:t>
            </a:r>
            <a:r>
              <a:rPr dirty="0"/>
              <a:t>based</a:t>
            </a:r>
            <a:r>
              <a:rPr spc="-5" dirty="0"/>
              <a:t> </a:t>
            </a:r>
            <a:r>
              <a:rPr dirty="0"/>
              <a:t>Computation/Optimization</a:t>
            </a:r>
            <a:r>
              <a:rPr spc="-55" dirty="0"/>
              <a:t> </a:t>
            </a:r>
            <a:r>
              <a:rPr spc="-50" dirty="0"/>
              <a:t>?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pc="-50" dirty="0"/>
          </a:p>
          <a:p>
            <a:pPr marL="12700">
              <a:lnSpc>
                <a:spcPct val="100000"/>
              </a:lnSpc>
              <a:tabLst>
                <a:tab pos="419734" algn="l"/>
              </a:tabLst>
            </a:pPr>
            <a:r>
              <a:rPr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dirty="0"/>
              <a:t>Differentiate</a:t>
            </a:r>
            <a:r>
              <a:rPr spc="-65" dirty="0"/>
              <a:t> </a:t>
            </a:r>
            <a:r>
              <a:rPr dirty="0"/>
              <a:t>between the</a:t>
            </a:r>
            <a:r>
              <a:rPr spc="-45" dirty="0"/>
              <a:t> </a:t>
            </a:r>
            <a:r>
              <a:rPr dirty="0"/>
              <a:t>Biological</a:t>
            </a:r>
            <a:r>
              <a:rPr spc="-80" dirty="0"/>
              <a:t> </a:t>
            </a:r>
            <a:r>
              <a:rPr dirty="0"/>
              <a:t>Neuron</a:t>
            </a:r>
            <a:r>
              <a:rPr spc="-40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Artificial</a:t>
            </a:r>
            <a:r>
              <a:rPr spc="-80" dirty="0"/>
              <a:t> </a:t>
            </a:r>
            <a:r>
              <a:rPr spc="-10" dirty="0"/>
              <a:t>Neuron?</a:t>
            </a: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pc="-10" dirty="0"/>
          </a:p>
          <a:p>
            <a:pPr marL="12700">
              <a:lnSpc>
                <a:spcPct val="100000"/>
              </a:lnSpc>
              <a:tabLst>
                <a:tab pos="419734" algn="l"/>
              </a:tabLst>
            </a:pPr>
            <a:r>
              <a:rPr spc="-50" dirty="0">
                <a:solidFill>
                  <a:srgbClr val="E78612"/>
                </a:solidFill>
                <a:latin typeface="Wingdings 3"/>
                <a:cs typeface="Wingdings 3"/>
              </a:rPr>
              <a:t></a:t>
            </a:r>
            <a:r>
              <a:rPr dirty="0">
                <a:solidFill>
                  <a:srgbClr val="E78612"/>
                </a:solidFill>
                <a:latin typeface="Times New Roman"/>
                <a:cs typeface="Times New Roman"/>
              </a:rPr>
              <a:t>	</a:t>
            </a:r>
            <a:r>
              <a:rPr dirty="0"/>
              <a:t>Differentiate</a:t>
            </a:r>
            <a:r>
              <a:rPr spc="-40" dirty="0"/>
              <a:t> </a:t>
            </a:r>
            <a:r>
              <a:rPr dirty="0"/>
              <a:t>between</a:t>
            </a:r>
            <a:r>
              <a:rPr spc="15" dirty="0"/>
              <a:t> </a:t>
            </a:r>
            <a:r>
              <a:rPr dirty="0"/>
              <a:t>a</a:t>
            </a:r>
            <a:r>
              <a:rPr spc="-55" dirty="0"/>
              <a:t> </a:t>
            </a:r>
            <a:r>
              <a:rPr dirty="0"/>
              <a:t>Boolean</a:t>
            </a:r>
            <a:r>
              <a:rPr spc="-30" dirty="0"/>
              <a:t> </a:t>
            </a:r>
            <a:r>
              <a:rPr dirty="0"/>
              <a:t>logic</a:t>
            </a:r>
            <a:r>
              <a:rPr spc="-7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dirty="0"/>
              <a:t>fuzzy</a:t>
            </a:r>
            <a:r>
              <a:rPr spc="-50" dirty="0"/>
              <a:t> </a:t>
            </a:r>
            <a:r>
              <a:rPr spc="-10" dirty="0"/>
              <a:t>logic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31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840" y="1018032"/>
            <a:ext cx="11378565" cy="5412105"/>
            <a:chOff x="243840" y="1018032"/>
            <a:chExt cx="11378565" cy="5412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32432" y="1018032"/>
              <a:ext cx="9689592" cy="54117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840" y="2394204"/>
              <a:ext cx="3009900" cy="30099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23036" y="799338"/>
            <a:ext cx="3092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solidFill>
                  <a:srgbClr val="FDFFFF"/>
                </a:solidFill>
                <a:latin typeface="Century Gothic"/>
                <a:cs typeface="Century Gothic"/>
              </a:rPr>
              <a:t>32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1712</Words>
  <Application>Microsoft Macintosh PowerPoint</Application>
  <PresentationFormat>Widescreen</PresentationFormat>
  <Paragraphs>224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Century Gothic</vt:lpstr>
      <vt:lpstr>Palatino Linotype</vt:lpstr>
      <vt:lpstr>Times New Roman</vt:lpstr>
      <vt:lpstr>Wingdings 3</vt:lpstr>
      <vt:lpstr>Office Theme</vt:lpstr>
      <vt:lpstr>Introduction to Soft Computing</vt:lpstr>
      <vt:lpstr>Computing</vt:lpstr>
      <vt:lpstr>PowerPoint Presentation</vt:lpstr>
      <vt:lpstr>Soft Computing</vt:lpstr>
      <vt:lpstr>Continue...</vt:lpstr>
      <vt:lpstr>Few Facts on Soft Computing</vt:lpstr>
      <vt:lpstr>Advantages of Soft Computing</vt:lpstr>
      <vt:lpstr>Applications of Soft Computing</vt:lpstr>
      <vt:lpstr>Hard Computing</vt:lpstr>
      <vt:lpstr>Difference Between Hard Computing and Soft Computing</vt:lpstr>
      <vt:lpstr>Difference Between Hard Computing and Soft Computing....</vt:lpstr>
      <vt:lpstr>Artificial Intelligence (AI)</vt:lpstr>
      <vt:lpstr>Soft Computing</vt:lpstr>
      <vt:lpstr>Differentiate Between AI and Soft Computing</vt:lpstr>
      <vt:lpstr>Differentiate Between AI and Soft Computing</vt:lpstr>
      <vt:lpstr>Artificial Neural Network</vt:lpstr>
      <vt:lpstr>Artificial Neural Network</vt:lpstr>
      <vt:lpstr>PowerPoint Presentation</vt:lpstr>
      <vt:lpstr>Process of Neural Network Application</vt:lpstr>
      <vt:lpstr>PowerPoint Presentation</vt:lpstr>
      <vt:lpstr>PowerPoint Presentation</vt:lpstr>
      <vt:lpstr>Fuzzy Logic</vt:lpstr>
      <vt:lpstr>PowerPoint Presentation</vt:lpstr>
      <vt:lpstr>PowerPoint Presentation</vt:lpstr>
      <vt:lpstr>Process of Fuzzy Logic</vt:lpstr>
      <vt:lpstr>PowerPoint Presentation</vt:lpstr>
      <vt:lpstr>Evolutionary Computation</vt:lpstr>
      <vt:lpstr>PowerPoint Presentation</vt:lpstr>
      <vt:lpstr>PowerPoint Presentation</vt:lpstr>
      <vt:lpstr>Books</vt:lpstr>
      <vt:lpstr>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Subrat Nayak</dc:creator>
  <cp:lastModifiedBy>Abd Ul Hadi Mohammed ALIADI</cp:lastModifiedBy>
  <cp:revision>2</cp:revision>
  <dcterms:created xsi:type="dcterms:W3CDTF">2025-05-31T21:56:52Z</dcterms:created>
  <dcterms:modified xsi:type="dcterms:W3CDTF">2026-09-15T05:23:49Z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2020-12-24T00:00:00Z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2025-05-31T00:00:00Z</vt:filetime>
  </property>
  <property fmtid="{D5CDD505-2E9C-101B-9397-08002B2CF9AE}" pid="5" name="Producer">
    <vt:lpwstr>Microsoft® PowerPoint® for Microsoft 365</vt:lpwstr>
  </property>
</Properties>
</file>