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5" r:id="rId9"/>
    <p:sldId id="279" r:id="rId10"/>
    <p:sldId id="280" r:id="rId11"/>
    <p:sldId id="281" r:id="rId12"/>
    <p:sldId id="282" r:id="rId13"/>
    <p:sldId id="266" r:id="rId14"/>
    <p:sldId id="267" r:id="rId15"/>
    <p:sldId id="271" r:id="rId16"/>
    <p:sldId id="273" r:id="rId17"/>
    <p:sldId id="274" r:id="rId18"/>
    <p:sldId id="260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gel Mahmood" initials="RM" lastIdx="3" clrIdx="0">
    <p:extLst>
      <p:ext uri="{19B8F6BF-5375-455C-9EA6-DF929625EA0E}">
        <p15:presenceInfo xmlns:p15="http://schemas.microsoft.com/office/powerpoint/2012/main" userId="1917cedd7edea8f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7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1-29T18:25:49.973" idx="2">
    <p:pos x="10" y="10"/>
    <p:text>In the previous example, LLSO was used to determine model parameters of the slope and intercept. Now we will have 4 model parameters in aligning images - a, b, t1, and t2.</p:text>
    <p:extLst>
      <p:ext uri="{C676402C-5697-4E1C-873F-D02D1690AC5C}">
        <p15:threadingInfo xmlns:p15="http://schemas.microsoft.com/office/powerpoint/2012/main" timeZoneBias="30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0CE9F37-1558-4A49-9FA5-FD71AD692372}" type="datetimeFigureOut">
              <a:rPr lang="en-US" smtClean="0"/>
              <a:t>2/22/2019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C743299-0F81-469C-8D0D-46B2B52C161F}" type="slidenum">
              <a:rPr lang="en-US" smtClean="0"/>
              <a:t>‹#›</a:t>
            </a:fld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919136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E9F37-1558-4A49-9FA5-FD71AD692372}" type="datetimeFigureOut">
              <a:rPr lang="en-US" smtClean="0"/>
              <a:t>2/22/2019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43299-0F81-469C-8D0D-46B2B52C1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991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E9F37-1558-4A49-9FA5-FD71AD692372}" type="datetimeFigureOut">
              <a:rPr lang="en-US" smtClean="0"/>
              <a:t>2/22/2019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43299-0F81-469C-8D0D-46B2B52C1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950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E9F37-1558-4A49-9FA5-FD71AD692372}" type="datetimeFigureOut">
              <a:rPr lang="en-US" smtClean="0"/>
              <a:t>2/22/2019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43299-0F81-469C-8D0D-46B2B52C1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989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CE9F37-1558-4A49-9FA5-FD71AD692372}" type="datetimeFigureOut">
              <a:rPr lang="en-US" smtClean="0"/>
              <a:t>2/22/2019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C743299-0F81-469C-8D0D-46B2B52C161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1276480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E9F37-1558-4A49-9FA5-FD71AD692372}" type="datetimeFigureOut">
              <a:rPr lang="en-US" smtClean="0"/>
              <a:t>2/22/2019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43299-0F81-469C-8D0D-46B2B52C1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996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E9F37-1558-4A49-9FA5-FD71AD692372}" type="datetimeFigureOut">
              <a:rPr lang="en-US" smtClean="0"/>
              <a:t>2/22/2019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43299-0F81-469C-8D0D-46B2B52C1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337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E9F37-1558-4A49-9FA5-FD71AD692372}" type="datetimeFigureOut">
              <a:rPr lang="en-US" smtClean="0"/>
              <a:t>2/22/2019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43299-0F81-469C-8D0D-46B2B52C1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020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E9F37-1558-4A49-9FA5-FD71AD692372}" type="datetimeFigureOut">
              <a:rPr lang="en-US" smtClean="0"/>
              <a:t>2/22/2019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43299-0F81-469C-8D0D-46B2B52C1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990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CE9F37-1558-4A49-9FA5-FD71AD692372}" type="datetimeFigureOut">
              <a:rPr lang="en-US" smtClean="0"/>
              <a:t>2/22/2019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C743299-0F81-469C-8D0D-46B2B52C161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62927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CE9F37-1558-4A49-9FA5-FD71AD692372}" type="datetimeFigureOut">
              <a:rPr lang="en-US" smtClean="0"/>
              <a:t>2/22/2019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C743299-0F81-469C-8D0D-46B2B52C161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06617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70CE9F37-1558-4A49-9FA5-FD71AD692372}" type="datetimeFigureOut">
              <a:rPr lang="en-US" smtClean="0"/>
              <a:t>2/22/2019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EC743299-0F81-469C-8D0D-46B2B52C161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28629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1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66352F-A275-4F32-9A3D-F5079DD928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6" y="621438"/>
            <a:ext cx="8361229" cy="4502255"/>
          </a:xfrm>
        </p:spPr>
        <p:txBody>
          <a:bodyPr>
            <a:normAutofit/>
          </a:bodyPr>
          <a:lstStyle/>
          <a:p>
            <a:r>
              <a:rPr lang="en-US" sz="6000" dirty="0"/>
              <a:t>Linear Least Squares Optimization: A Computer Vision Application</a:t>
            </a:r>
            <a:br>
              <a:rPr lang="en-US" sz="6000" dirty="0"/>
            </a:br>
            <a:r>
              <a:rPr lang="en-US" sz="3200" dirty="0"/>
              <a:t>by Rigel Mahmood</a:t>
            </a:r>
          </a:p>
        </p:txBody>
      </p:sp>
    </p:spTree>
    <p:extLst>
      <p:ext uri="{BB962C8B-B14F-4D97-AF65-F5344CB8AC3E}">
        <p14:creationId xmlns:p14="http://schemas.microsoft.com/office/powerpoint/2010/main" val="34180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4BE372C-DD12-4A23-9905-B0F1F710A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428623"/>
            <a:ext cx="9601200" cy="1485900"/>
          </a:xfrm>
        </p:spPr>
        <p:txBody>
          <a:bodyPr/>
          <a:lstStyle/>
          <a:p>
            <a:r>
              <a:rPr lang="en-US" dirty="0"/>
              <a:t>Image Alignment Cont.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3784F96-E1BB-4B98-928F-DB8B3BD41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550" y="1533525"/>
            <a:ext cx="10820400" cy="1142999"/>
          </a:xfrm>
        </p:spPr>
        <p:txBody>
          <a:bodyPr>
            <a:normAutofit lnSpcReduction="10000"/>
          </a:bodyPr>
          <a:lstStyle/>
          <a:p>
            <a:r>
              <a:rPr lang="en-US" sz="4000" dirty="0"/>
              <a:t>Consider a rotation transformation on Image 2 as follows:</a:t>
            </a:r>
          </a:p>
          <a:p>
            <a:endParaRPr lang="en-US" sz="3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E44A95A-AD0C-4E3D-9A8A-E944DACE1F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048" y="2362199"/>
            <a:ext cx="4352926" cy="435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934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90AD1D4-8CAE-4D1C-A76F-4D9C51F63A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938" t="19583" r="25938" b="10000"/>
          <a:stretch/>
        </p:blipFill>
        <p:spPr>
          <a:xfrm>
            <a:off x="6219824" y="785808"/>
            <a:ext cx="5648325" cy="58682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DAEF71C8-2AD2-480B-ABF7-6B296776E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9225" y="314323"/>
            <a:ext cx="9601200" cy="1485900"/>
          </a:xfrm>
        </p:spPr>
        <p:txBody>
          <a:bodyPr/>
          <a:lstStyle/>
          <a:p>
            <a:r>
              <a:rPr lang="en-US" dirty="0"/>
              <a:t>Rotation Derivation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0C44106-8465-4C9B-B53F-44AE5B39FB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62" t="20416" r="37813" b="8194"/>
          <a:stretch/>
        </p:blipFill>
        <p:spPr>
          <a:xfrm>
            <a:off x="923925" y="1743076"/>
            <a:ext cx="5295899" cy="466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5044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434116-C0EB-419F-BA8C-EB7027183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57187"/>
            <a:ext cx="9601200" cy="1485900"/>
          </a:xfrm>
        </p:spPr>
        <p:txBody>
          <a:bodyPr/>
          <a:lstStyle/>
          <a:p>
            <a:r>
              <a:rPr lang="en-US" dirty="0"/>
              <a:t>Image Alignment: Final Result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7B51345-3EEE-43A6-A8F1-1432C18CB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347786"/>
            <a:ext cx="9601200" cy="3838575"/>
          </a:xfrm>
        </p:spPr>
        <p:txBody>
          <a:bodyPr>
            <a:normAutofit/>
          </a:bodyPr>
          <a:lstStyle/>
          <a:p>
            <a:r>
              <a:rPr lang="en-US" sz="3600" dirty="0"/>
              <a:t>Suppose there is a horizontal or vertical shift in addition to the point rotation: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65BDE11-F449-4E5A-8307-EEF5C6A970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728" y="2590799"/>
            <a:ext cx="4076701" cy="40767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D987A5C1-CBAB-42B6-9653-A7F2FCC993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36" t="46806" r="9453" b="29710"/>
          <a:stretch/>
        </p:blipFill>
        <p:spPr>
          <a:xfrm>
            <a:off x="5010629" y="2990461"/>
            <a:ext cx="7001834" cy="10485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947D95D-22D4-4AD9-B37A-91EC96DFF1E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657" t="32778" r="10625" b="22778"/>
          <a:stretch/>
        </p:blipFill>
        <p:spPr>
          <a:xfrm>
            <a:off x="5010629" y="4439188"/>
            <a:ext cx="7001834" cy="2142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193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B16E23-EA48-4BA8-A1CD-B436842C7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Development of Linear Least Squares for Computer Vision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215327BA-47BD-40CE-B9C0-A5AD9E815B8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2171699"/>
                <a:ext cx="10969101" cy="4005263"/>
              </a:xfrm>
            </p:spPr>
            <p:txBody>
              <a:bodyPr>
                <a:normAutofit/>
              </a:bodyPr>
              <a:lstStyle/>
              <a:p>
                <a:r>
                  <a:rPr lang="en-US" sz="3200" dirty="0"/>
                  <a:t>A set of points corresponds to the locations of eyes, a nose, and a chin for the images of two persons. Let the first image be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/>
                  <a:t> and the second be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/>
                  <a:t> </a:t>
                </a:r>
              </a:p>
              <a:p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5327BA-47BD-40CE-B9C0-A5AD9E815B8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2171699"/>
                <a:ext cx="10969101" cy="4005263"/>
              </a:xfrm>
              <a:blipFill>
                <a:blip r:embed="rId2"/>
                <a:stretch>
                  <a:fillRect l="-1278" t="-2588" r="-1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0053B23-2FE8-4582-AD5F-C70D7E81A8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87" t="40518" r="3811" b="29320"/>
          <a:stretch/>
        </p:blipFill>
        <p:spPr>
          <a:xfrm>
            <a:off x="838199" y="4069309"/>
            <a:ext cx="11155533" cy="2066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8678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4E38C1D8-3D30-4BCE-A756-A02B907DF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2722" y="295182"/>
            <a:ext cx="9601200" cy="1485900"/>
          </a:xfrm>
        </p:spPr>
        <p:txBody>
          <a:bodyPr>
            <a:normAutofit/>
          </a:bodyPr>
          <a:lstStyle/>
          <a:p>
            <a:r>
              <a:rPr lang="en-US" dirty="0"/>
              <a:t>Development of Linear Least Squares for Computer Vision Cont.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C3F4F93-4C49-4E3D-85DA-13D1CA090B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267" t="56699" r="9999" b="25049"/>
          <a:stretch/>
        </p:blipFill>
        <p:spPr>
          <a:xfrm>
            <a:off x="1671862" y="1701183"/>
            <a:ext cx="9462240" cy="121842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87EB861-397B-4474-9980-7B9EA83DFB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903" t="41424" r="10655" b="12363"/>
          <a:stretch/>
        </p:blipFill>
        <p:spPr>
          <a:xfrm>
            <a:off x="1020932" y="3187083"/>
            <a:ext cx="10974230" cy="359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5284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37B36133-0921-4383-A31B-4EADE0274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7111" y="259672"/>
            <a:ext cx="9601200" cy="1485900"/>
          </a:xfrm>
        </p:spPr>
        <p:txBody>
          <a:bodyPr>
            <a:normAutofit/>
          </a:bodyPr>
          <a:lstStyle/>
          <a:p>
            <a:r>
              <a:rPr lang="en-US" dirty="0"/>
              <a:t>Development of Linear Least Squares for Computer Vision Cont.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E448BF3F-812F-46B5-A639-BB0EFD4528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3302" y="1669001"/>
            <a:ext cx="10969101" cy="3842135"/>
          </a:xfrm>
        </p:spPr>
        <p:txBody>
          <a:bodyPr>
            <a:normAutofit/>
          </a:bodyPr>
          <a:lstStyle/>
          <a:p>
            <a:r>
              <a:rPr lang="en-US" sz="3600" dirty="0"/>
              <a:t>Assembling the four partial derivatives into a matrix equation: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9F5DB40-8AD6-413F-894A-3C3592EE16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7" t="22783" r="2063" b="20906"/>
          <a:stretch/>
        </p:blipFill>
        <p:spPr>
          <a:xfrm>
            <a:off x="798990" y="2938073"/>
            <a:ext cx="11313111" cy="371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7064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xmlns="" id="{6BC55503-F5BE-4230-98C2-3E2E5AC7B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9816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Manual Registration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2FF469E-5EC0-4363-BB8C-724280C34B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352" t="22237" r="24706" b="10221"/>
          <a:stretch/>
        </p:blipFill>
        <p:spPr>
          <a:xfrm>
            <a:off x="1700510" y="952454"/>
            <a:ext cx="9653290" cy="573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8920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C36AB9-9B4B-4BA8-82D6-7B144F359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8695"/>
            <a:ext cx="10515600" cy="1105780"/>
          </a:xfrm>
        </p:spPr>
        <p:txBody>
          <a:bodyPr/>
          <a:lstStyle/>
          <a:p>
            <a:r>
              <a:rPr lang="en-US" dirty="0"/>
              <a:t>Automated Registration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20DDF55B-38AE-4E73-941A-4CCA136F81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354" y="1053655"/>
            <a:ext cx="10937289" cy="1105780"/>
          </a:xfrm>
        </p:spPr>
        <p:txBody>
          <a:bodyPr>
            <a:normAutofit/>
          </a:bodyPr>
          <a:lstStyle/>
          <a:p>
            <a:r>
              <a:rPr lang="en-US" sz="3200" dirty="0"/>
              <a:t>Correspondence points between two images are obtained using Landmark Detection in Intel OpenCV library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E588CCD-0A5F-4116-AA1D-4CCFE7AEF3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047" t="25695" r="23047" b="7500"/>
          <a:stretch/>
        </p:blipFill>
        <p:spPr>
          <a:xfrm>
            <a:off x="2200272" y="2159435"/>
            <a:ext cx="7791451" cy="4581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700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CDE548-2EB6-4CC9-A989-43299C321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5784036-1F1B-41A8-BDAA-827CD90C3E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https://www.itl.nist.gov/div898/handbook/pmd/section1/pmd141.htm</a:t>
            </a:r>
          </a:p>
        </p:txBody>
      </p:sp>
    </p:spTree>
    <p:extLst>
      <p:ext uri="{BB962C8B-B14F-4D97-AF65-F5344CB8AC3E}">
        <p14:creationId xmlns:p14="http://schemas.microsoft.com/office/powerpoint/2010/main" val="932949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9D0B7AE-B53E-4E41-8AFA-0120B39E6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7027DE-45AD-4C48-80B4-C4C470F9FF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5320" y="1690688"/>
            <a:ext cx="10795246" cy="4667250"/>
          </a:xfrm>
        </p:spPr>
        <p:txBody>
          <a:bodyPr>
            <a:normAutofit fontScale="92500"/>
          </a:bodyPr>
          <a:lstStyle/>
          <a:p>
            <a:r>
              <a:rPr lang="en-US" sz="3600" dirty="0"/>
              <a:t>Introduction</a:t>
            </a:r>
          </a:p>
          <a:p>
            <a:r>
              <a:rPr lang="en-US" sz="3600" dirty="0"/>
              <a:t>Linear Least Squares Optimization</a:t>
            </a:r>
          </a:p>
          <a:p>
            <a:r>
              <a:rPr lang="en-US" sz="3600" dirty="0"/>
              <a:t>Development of Linear Least Squares for Computer Vision</a:t>
            </a:r>
          </a:p>
          <a:p>
            <a:r>
              <a:rPr lang="en-US" sz="3600" dirty="0"/>
              <a:t>Computer Vision Application for Face Registration</a:t>
            </a:r>
          </a:p>
          <a:p>
            <a:r>
              <a:rPr lang="en-US" sz="3600" dirty="0"/>
              <a:t>Results</a:t>
            </a:r>
          </a:p>
          <a:p>
            <a:r>
              <a:rPr lang="en-US" sz="3600" dirty="0"/>
              <a:t>Conclusion</a:t>
            </a:r>
          </a:p>
          <a:p>
            <a:r>
              <a:rPr lang="en-US" sz="3600" dirty="0"/>
              <a:t>Future Work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68421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2DF0D4-9540-408A-B129-19D70DBCD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19CDA33-F6CF-4928-9F42-AC398DA25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4614"/>
            <a:ext cx="7715250" cy="5080986"/>
          </a:xfrm>
        </p:spPr>
        <p:txBody>
          <a:bodyPr>
            <a:normAutofit fontScale="92500" lnSpcReduction="10000"/>
          </a:bodyPr>
          <a:lstStyle/>
          <a:p>
            <a:r>
              <a:rPr lang="en-US" sz="3600" b="1" dirty="0"/>
              <a:t>Main idea</a:t>
            </a:r>
            <a:r>
              <a:rPr lang="en-US" sz="3600" dirty="0"/>
              <a:t>: approximating the parameters of a model to given data </a:t>
            </a:r>
          </a:p>
          <a:p>
            <a:endParaRPr lang="en-US" sz="1400" dirty="0"/>
          </a:p>
          <a:p>
            <a:r>
              <a:rPr lang="en-US" sz="3600" b="1" dirty="0"/>
              <a:t>Definition</a:t>
            </a:r>
            <a:r>
              <a:rPr lang="en-US" sz="3600" dirty="0"/>
              <a:t>: minimizes the sum of squared differences between the given data and the function value obtained from the modeled parameters</a:t>
            </a:r>
          </a:p>
          <a:p>
            <a:endParaRPr lang="en-US" sz="1400" dirty="0"/>
          </a:p>
          <a:p>
            <a:r>
              <a:rPr lang="en-US" sz="3600" b="1" dirty="0"/>
              <a:t>Applications</a:t>
            </a:r>
            <a:r>
              <a:rPr lang="en-US" sz="3600" dirty="0"/>
              <a:t>: regression problems (curve fitting), computer vision (image alignment)</a:t>
            </a:r>
          </a:p>
        </p:txBody>
      </p:sp>
      <p:pic>
        <p:nvPicPr>
          <p:cNvPr id="1026" name="Picture 2" descr="Image result for linear least squares">
            <a:extLst>
              <a:ext uri="{FF2B5EF4-FFF2-40B4-BE49-F238E27FC236}">
                <a16:creationId xmlns:a16="http://schemas.microsoft.com/office/drawing/2014/main" xmlns="" id="{30A8BFB4-9B96-4839-9C3F-7638559785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8701" y="1788058"/>
            <a:ext cx="3199242" cy="4031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290B3F5-C950-4CF1-B811-C6D5DCE4CE37}"/>
              </a:ext>
            </a:extLst>
          </p:cNvPr>
          <p:cNvSpPr/>
          <p:nvPr/>
        </p:nvSpPr>
        <p:spPr>
          <a:xfrm>
            <a:off x="8648701" y="5819775"/>
            <a:ext cx="319924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https://www.google.com/search?q=linear+least+squares&amp;source=lnms&amp;tbm=isch&amp;sa=X&amp;ved=0ahUKEwic0qCO7fneAhViRN8KHZHbAOMQ_AUIDygC&amp;biw=1229&amp;bih=578#imgrc=iQpcdjZwUluwVM:</a:t>
            </a:r>
          </a:p>
        </p:txBody>
      </p:sp>
    </p:spTree>
    <p:extLst>
      <p:ext uri="{BB962C8B-B14F-4D97-AF65-F5344CB8AC3E}">
        <p14:creationId xmlns:p14="http://schemas.microsoft.com/office/powerpoint/2010/main" val="1419429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9CB860F-302A-434F-ABEF-83027F6A9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10426823" cy="921058"/>
          </a:xfrm>
        </p:spPr>
        <p:txBody>
          <a:bodyPr/>
          <a:lstStyle/>
          <a:p>
            <a:r>
              <a:rPr lang="en-US" dirty="0"/>
              <a:t>Linear Least Squares Optimization (LLSO)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4ED9DBEC-EC5D-49AD-8195-CADA4CA027B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36487"/>
                <a:ext cx="10515600" cy="4398149"/>
              </a:xfrm>
            </p:spPr>
            <p:txBody>
              <a:bodyPr>
                <a:normAutofit/>
              </a:bodyPr>
              <a:lstStyle/>
              <a:p>
                <a:r>
                  <a:rPr lang="en-US" sz="3200" dirty="0"/>
                  <a:t>Linear refers to the parameters, not the line fitting the data</a:t>
                </a:r>
              </a:p>
              <a:p>
                <a:r>
                  <a:rPr lang="en-US" sz="3200" dirty="0"/>
                  <a:t>LLSO for regression fits data using a function of the form: </a:t>
                </a:r>
                <a:endParaRPr lang="en-US" sz="32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</m:e>
                          </m:acc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acc>
                            <m:accPr>
                              <m:chr m:val="⃗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</m:e>
                          </m:acc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en-US" sz="3200" dirty="0"/>
              </a:p>
              <a:p>
                <a:endParaRPr lang="en-US" sz="3200" dirty="0"/>
              </a:p>
              <a:p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ED9DBEC-EC5D-49AD-8195-CADA4CA027B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36487"/>
                <a:ext cx="10515600" cy="4398149"/>
              </a:xfrm>
              <a:blipFill>
                <a:blip r:embed="rId2"/>
                <a:stretch>
                  <a:fillRect l="-1391" t="-2355" r="-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Image result for linear least squares">
            <a:extLst>
              <a:ext uri="{FF2B5EF4-FFF2-40B4-BE49-F238E27FC236}">
                <a16:creationId xmlns:a16="http://schemas.microsoft.com/office/drawing/2014/main" xmlns="" id="{1E0FAE36-A5E0-4522-A16E-341E2C10BD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338" y="3768978"/>
            <a:ext cx="4249930" cy="2812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2CA32DA-2E76-4488-97F4-2548ADF9BB91}"/>
              </a:ext>
            </a:extLst>
          </p:cNvPr>
          <p:cNvSpPr/>
          <p:nvPr/>
        </p:nvSpPr>
        <p:spPr>
          <a:xfrm>
            <a:off x="4722568" y="6581001"/>
            <a:ext cx="490082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https://en.wikipedia.org/wiki/Linear_least_squares</a:t>
            </a:r>
          </a:p>
        </p:txBody>
      </p:sp>
      <p:pic>
        <p:nvPicPr>
          <p:cNvPr id="6" name="Picture 4" descr="Image result for linear least squares">
            <a:extLst>
              <a:ext uri="{FF2B5EF4-FFF2-40B4-BE49-F238E27FC236}">
                <a16:creationId xmlns:a16="http://schemas.microsoft.com/office/drawing/2014/main" xmlns="" id="{C75F35A2-DE84-477B-9970-ECBDF19122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084" y="3768978"/>
            <a:ext cx="2363310" cy="2835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7479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1E2493-704F-4A92-A43A-D27D81B4F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0478" y="401715"/>
            <a:ext cx="9601200" cy="1485900"/>
          </a:xfrm>
        </p:spPr>
        <p:txBody>
          <a:bodyPr/>
          <a:lstStyle/>
          <a:p>
            <a:r>
              <a:rPr lang="en-US" dirty="0"/>
              <a:t>Linear Least Squares Optimization Algorithm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377FF220-ED6C-4A29-97E3-662C696A3E1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7868" y="1997476"/>
                <a:ext cx="11384132" cy="4776186"/>
              </a:xfrm>
            </p:spPr>
            <p:txBody>
              <a:bodyPr>
                <a:normAutofit/>
              </a:bodyPr>
              <a:lstStyle/>
              <a:p>
                <a:r>
                  <a:rPr lang="en-US" sz="3200" dirty="0">
                    <a:solidFill>
                      <a:schemeClr val="tx2"/>
                    </a:solidFill>
                  </a:rPr>
                  <a:t>Suppose we are given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3200" dirty="0">
                    <a:solidFill>
                      <a:schemeClr val="tx2"/>
                    </a:solidFill>
                  </a:rPr>
                  <a:t> data points and want to determine the equation of the line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2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𝑚𝑥</m:t>
                    </m:r>
                    <m:r>
                      <a:rPr lang="en-US" sz="32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3200" dirty="0">
                    <a:solidFill>
                      <a:schemeClr val="tx2"/>
                    </a:solidFill>
                  </a:rPr>
                  <a:t> that best fits the data. Then our objective will be set as: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sSub>
                                    <m:sSub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en-US" sz="3200" i="1">
                          <a:latin typeface="Cambria Math" panose="02040503050406030204" pitchFamily="18" charset="0"/>
                        </a:rPr>
                        <m:t>      </m:t>
                      </m:r>
                    </m:oMath>
                  </m:oMathPara>
                </a14:m>
                <a:endParaRPr lang="en-US" sz="32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+mj-lt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200" i="1" dirty="0"/>
                  <a:t> </a:t>
                </a:r>
                <a:r>
                  <a:rPr lang="en-US" sz="3200" dirty="0"/>
                  <a:t>the objective function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200" dirty="0"/>
                  <a:t> = given data points</a:t>
                </a:r>
                <a:endParaRPr lang="en-US" sz="500" dirty="0"/>
              </a:p>
              <a:p>
                <a:r>
                  <a:rPr lang="en-US" sz="3200" dirty="0"/>
                  <a:t>We need to determine model parameters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3200" dirty="0"/>
                  <a:t> and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3200" dirty="0"/>
                  <a:t> that minimize the above objective function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77FF220-ED6C-4A29-97E3-662C696A3E1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7868" y="1997476"/>
                <a:ext cx="11384132" cy="4776186"/>
              </a:xfrm>
              <a:blipFill>
                <a:blip r:embed="rId2"/>
                <a:stretch>
                  <a:fillRect l="-1393" t="-2171" r="-1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2115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7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5B4E5B48-DB95-43A0-9961-5BB6C38DA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6739" y="339571"/>
            <a:ext cx="10338417" cy="1485900"/>
          </a:xfrm>
        </p:spPr>
        <p:txBody>
          <a:bodyPr/>
          <a:lstStyle/>
          <a:p>
            <a:r>
              <a:rPr lang="en-US" dirty="0"/>
              <a:t>Linear Least Squares Optimization Cont.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3C20F3DB-3261-44D7-B7B3-B1405C2527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3581" y="1615736"/>
                <a:ext cx="11620869" cy="499812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sSub>
                                    <m:sSub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dirty="0"/>
              </a:p>
              <a:p>
                <a:r>
                  <a:rPr lang="en-US" sz="3200" dirty="0"/>
                  <a:t>To determine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3200" dirty="0"/>
                  <a:t> and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3200" dirty="0"/>
                  <a:t> that minimizes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3200" dirty="0"/>
                  <a:t>, we take the partial derivatives with respect to each parameter and equate to 0:</a:t>
                </a:r>
              </a:p>
              <a:p>
                <a:endParaRPr lang="en-US" sz="1400" dirty="0"/>
              </a:p>
              <a:p>
                <a:pPr marL="0" indent="0">
                  <a:buNone/>
                </a:pPr>
                <a:endParaRPr lang="en-US" sz="32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C20F3DB-3261-44D7-B7B3-B1405C2527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3581" y="1615736"/>
                <a:ext cx="11620869" cy="4998128"/>
              </a:xfrm>
              <a:blipFill>
                <a:blip r:embed="rId2"/>
                <a:stretch>
                  <a:fillRect l="-12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E3321BB-E473-47C5-809A-854C74974C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547" t="34027" r="38828" b="41389"/>
          <a:stretch/>
        </p:blipFill>
        <p:spPr>
          <a:xfrm>
            <a:off x="3577498" y="4022554"/>
            <a:ext cx="5037003" cy="271814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702D5AD8-8672-4873-A711-11BA62349469}"/>
              </a:ext>
            </a:extLst>
          </p:cNvPr>
          <p:cNvGrpSpPr/>
          <p:nvPr/>
        </p:nvGrpSpPr>
        <p:grpSpPr>
          <a:xfrm>
            <a:off x="8694400" y="4408836"/>
            <a:ext cx="1936980" cy="514170"/>
            <a:chOff x="377389" y="24206"/>
            <a:chExt cx="923091" cy="245034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xmlns="" id="{9CC1881D-36C8-4129-94AC-D771F9DA711C}"/>
                </a:ext>
              </a:extLst>
            </p:cNvPr>
            <p:cNvGrpSpPr/>
            <p:nvPr/>
          </p:nvGrpSpPr>
          <p:grpSpPr>
            <a:xfrm>
              <a:off x="377389" y="35560"/>
              <a:ext cx="907851" cy="233680"/>
              <a:chOff x="377389" y="0"/>
              <a:chExt cx="907851" cy="233680"/>
            </a:xfrm>
          </p:grpSpPr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xmlns="" id="{F0900C39-C656-4AE1-A167-6810D0FEEBC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7389" y="116840"/>
                <a:ext cx="674171" cy="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xmlns="" id="{43355179-4359-488A-A695-18DE91CE2240}"/>
                  </a:ext>
                </a:extLst>
              </p:cNvPr>
              <p:cNvSpPr/>
              <p:nvPr/>
            </p:nvSpPr>
            <p:spPr>
              <a:xfrm>
                <a:off x="1051560" y="0"/>
                <a:ext cx="233680" cy="233680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 Box 8">
                  <a:extLst>
                    <a:ext uri="{FF2B5EF4-FFF2-40B4-BE49-F238E27FC236}">
                      <a16:creationId xmlns:a16="http://schemas.microsoft.com/office/drawing/2014/main" xmlns="" id="{BFDF8262-3422-4F55-B448-FFE2B784178E}"/>
                    </a:ext>
                  </a:extLst>
                </p:cNvPr>
                <p:cNvSpPr txBox="1"/>
                <p:nvPr/>
              </p:nvSpPr>
              <p:spPr>
                <a:xfrm>
                  <a:off x="1051560" y="24206"/>
                  <a:ext cx="248920" cy="243840"/>
                </a:xfrm>
                <a:prstGeom prst="rect">
                  <a:avLst/>
                </a:prstGeom>
                <a:noFill/>
                <a:ln w="3810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𝟏</m:t>
                        </m:r>
                      </m:oMath>
                    </m:oMathPara>
                  </a14:m>
                  <a:endParaRPr lang="en-US" sz="24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" name="Text Box 8">
                  <a:extLst>
                    <a:ext uri="{FF2B5EF4-FFF2-40B4-BE49-F238E27FC236}">
                      <a16:creationId xmlns:a16="http://schemas.microsoft.com/office/drawing/2014/main" id="{BFDF8262-3422-4F55-B448-FFE2B784178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1560" y="24206"/>
                  <a:ext cx="248920" cy="24384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38100">
                  <a:noFill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D5ED295C-3EB2-47C7-A9B2-4A3EA147264A}"/>
              </a:ext>
            </a:extLst>
          </p:cNvPr>
          <p:cNvGrpSpPr/>
          <p:nvPr/>
        </p:nvGrpSpPr>
        <p:grpSpPr>
          <a:xfrm>
            <a:off x="8694400" y="5813358"/>
            <a:ext cx="1905002" cy="511665"/>
            <a:chOff x="392629" y="25400"/>
            <a:chExt cx="907852" cy="24384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xmlns="" id="{9DC2EEE1-7135-4816-BBAC-9AE63A79DCAF}"/>
                </a:ext>
              </a:extLst>
            </p:cNvPr>
            <p:cNvGrpSpPr/>
            <p:nvPr/>
          </p:nvGrpSpPr>
          <p:grpSpPr>
            <a:xfrm>
              <a:off x="392629" y="35560"/>
              <a:ext cx="892611" cy="233680"/>
              <a:chOff x="392629" y="0"/>
              <a:chExt cx="892611" cy="233680"/>
            </a:xfrm>
          </p:grpSpPr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xmlns="" id="{F8642471-EDB4-4A01-8C47-DD84B7564C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2629" y="111760"/>
                <a:ext cx="674171" cy="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xmlns="" id="{3A698959-7112-4380-9014-AE3289E826E8}"/>
                  </a:ext>
                </a:extLst>
              </p:cNvPr>
              <p:cNvSpPr/>
              <p:nvPr/>
            </p:nvSpPr>
            <p:spPr>
              <a:xfrm>
                <a:off x="1051560" y="0"/>
                <a:ext cx="233680" cy="233680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 Box 8">
                  <a:extLst>
                    <a:ext uri="{FF2B5EF4-FFF2-40B4-BE49-F238E27FC236}">
                      <a16:creationId xmlns:a16="http://schemas.microsoft.com/office/drawing/2014/main" xmlns="" id="{95414999-7841-4E23-908E-37BE38D888CA}"/>
                    </a:ext>
                  </a:extLst>
                </p:cNvPr>
                <p:cNvSpPr txBox="1"/>
                <p:nvPr/>
              </p:nvSpPr>
              <p:spPr>
                <a:xfrm>
                  <a:off x="1051561" y="25400"/>
                  <a:ext cx="248920" cy="243840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</m:oMath>
                    </m:oMathPara>
                  </a14:m>
                  <a:endParaRPr lang="en-US" sz="24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6" name="Text Box 8">
                  <a:extLst>
                    <a:ext uri="{FF2B5EF4-FFF2-40B4-BE49-F238E27FC236}">
                      <a16:creationId xmlns:a16="http://schemas.microsoft.com/office/drawing/2014/main" id="{95414999-7841-4E23-908E-37BE38D888C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1561" y="25400"/>
                  <a:ext cx="248920" cy="24384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6350">
                  <a:noFill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724127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6C02C81-EEE4-45C8-93B9-36A294236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0EE6CFE-6399-48CC-B914-DD1F8E5C26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44" t="26528" r="42655" b="21250"/>
          <a:stretch/>
        </p:blipFill>
        <p:spPr>
          <a:xfrm>
            <a:off x="4949007" y="104692"/>
            <a:ext cx="3699692" cy="21735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18D5E28-6A4E-4C6B-9D0B-C2EC600707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625" t="22223" r="5000" b="11250"/>
          <a:stretch/>
        </p:blipFill>
        <p:spPr>
          <a:xfrm>
            <a:off x="1371601" y="2428917"/>
            <a:ext cx="9986242" cy="442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117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B1BFFE3-CBA6-43A1-BBF1-730E76779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4425" y="636600"/>
            <a:ext cx="9601200" cy="1485900"/>
          </a:xfrm>
        </p:spPr>
        <p:txBody>
          <a:bodyPr/>
          <a:lstStyle/>
          <a:p>
            <a:r>
              <a:rPr lang="en-US" dirty="0"/>
              <a:t>Example Cont.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FE83C66-A5C7-4832-B4C2-91BB3678BB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07" t="24444" r="11874" b="12223"/>
          <a:stretch/>
        </p:blipFill>
        <p:spPr>
          <a:xfrm>
            <a:off x="1114425" y="1647825"/>
            <a:ext cx="10267950" cy="4343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EBF801F-723B-40B4-8FB4-579F3D2C47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49" t="21230" r="42767" b="26084"/>
          <a:stretch/>
        </p:blipFill>
        <p:spPr>
          <a:xfrm>
            <a:off x="6248400" y="2444775"/>
            <a:ext cx="5652117" cy="4178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8176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9578995-B54D-4CA4-9D88-8873B7F22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5825" y="1143000"/>
            <a:ext cx="11306175" cy="25145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Image Alignment:</a:t>
            </a:r>
          </a:p>
          <a:p>
            <a:r>
              <a:rPr lang="en-US" sz="3200" dirty="0"/>
              <a:t>Let Image 1 be our reference image</a:t>
            </a:r>
          </a:p>
          <a:p>
            <a:r>
              <a:rPr lang="en-US" sz="3200" dirty="0"/>
              <a:t>Let Image 2 be the image we wish to transform to resemble the reference image</a:t>
            </a:r>
          </a:p>
          <a:p>
            <a:endParaRPr lang="en-US" sz="2800" dirty="0"/>
          </a:p>
          <a:p>
            <a:endParaRPr lang="en-US" sz="25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EB7790AB-B2A5-40ED-A1DD-C0DDCB3050C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71600" y="180975"/>
            <a:ext cx="9601200" cy="1104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Application of LLSO to Computer Vision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9E0160C-1830-419A-A6C4-F4DAF2FF34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262" y="3542969"/>
            <a:ext cx="2400300" cy="24003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AE30EA24-851E-4C23-895C-03FB548F55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126" y="3076574"/>
            <a:ext cx="3086100" cy="3086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E611921F-C620-4BCE-8591-6C3C958ACF14}"/>
              </a:ext>
            </a:extLst>
          </p:cNvPr>
          <p:cNvSpPr/>
          <p:nvPr/>
        </p:nvSpPr>
        <p:spPr>
          <a:xfrm>
            <a:off x="3308039" y="6153805"/>
            <a:ext cx="15087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Image 1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85B7C654-AF8B-4954-A2CB-19743DE40C94}"/>
              </a:ext>
            </a:extLst>
          </p:cNvPr>
          <p:cNvSpPr/>
          <p:nvPr/>
        </p:nvSpPr>
        <p:spPr>
          <a:xfrm>
            <a:off x="7503803" y="6153805"/>
            <a:ext cx="15087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Image 2 </a:t>
            </a:r>
          </a:p>
        </p:txBody>
      </p:sp>
    </p:spTree>
    <p:extLst>
      <p:ext uri="{BB962C8B-B14F-4D97-AF65-F5344CB8AC3E}">
        <p14:creationId xmlns:p14="http://schemas.microsoft.com/office/powerpoint/2010/main" val="361112124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8407</TotalTime>
  <Words>336</Words>
  <Application>Microsoft Office PowerPoint</Application>
  <PresentationFormat>Widescreen</PresentationFormat>
  <Paragraphs>55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Calibri</vt:lpstr>
      <vt:lpstr>Cambria Math</vt:lpstr>
      <vt:lpstr>Franklin Gothic Book</vt:lpstr>
      <vt:lpstr>Times New Roman</vt:lpstr>
      <vt:lpstr>Crop</vt:lpstr>
      <vt:lpstr>Linear Least Squares Optimization: A Computer Vision Application by Rigel Mahmood</vt:lpstr>
      <vt:lpstr>Outline</vt:lpstr>
      <vt:lpstr>Introduction</vt:lpstr>
      <vt:lpstr>Linear Least Squares Optimization (LLSO)</vt:lpstr>
      <vt:lpstr>Linear Least Squares Optimization Algorithm</vt:lpstr>
      <vt:lpstr>Linear Least Squares Optimization Cont.</vt:lpstr>
      <vt:lpstr>Example</vt:lpstr>
      <vt:lpstr>Example Cont.</vt:lpstr>
      <vt:lpstr>Application of LLSO to Computer Vision</vt:lpstr>
      <vt:lpstr>Image Alignment Cont.</vt:lpstr>
      <vt:lpstr>Rotation Derivation</vt:lpstr>
      <vt:lpstr>Image Alignment: Final Result</vt:lpstr>
      <vt:lpstr>Development of Linear Least Squares for Computer Vision</vt:lpstr>
      <vt:lpstr>Development of Linear Least Squares for Computer Vision Cont.</vt:lpstr>
      <vt:lpstr>Development of Linear Least Squares for Computer Vision Cont.</vt:lpstr>
      <vt:lpstr>Manual Registration</vt:lpstr>
      <vt:lpstr>Automated Registration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Linear Least Squares Optimization: A Computer Vision Application</dc:title>
  <dc:creator>Rigel Mahmood</dc:creator>
  <cp:lastModifiedBy>admin</cp:lastModifiedBy>
  <cp:revision>103</cp:revision>
  <dcterms:created xsi:type="dcterms:W3CDTF">2018-11-23T17:03:06Z</dcterms:created>
  <dcterms:modified xsi:type="dcterms:W3CDTF">2019-02-22T19:46:39Z</dcterms:modified>
</cp:coreProperties>
</file>