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79" r:id="rId10"/>
    <p:sldId id="280" r:id="rId11"/>
    <p:sldId id="281" r:id="rId12"/>
    <p:sldId id="282" r:id="rId13"/>
    <p:sldId id="266" r:id="rId14"/>
    <p:sldId id="267" r:id="rId15"/>
    <p:sldId id="271" r:id="rId16"/>
    <p:sldId id="273" r:id="rId17"/>
    <p:sldId id="274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gel Mahmood" initials="RM" lastIdx="3" clrIdx="0">
    <p:extLst>
      <p:ext uri="{19B8F6BF-5375-455C-9EA6-DF929625EA0E}">
        <p15:presenceInfo xmlns:p15="http://schemas.microsoft.com/office/powerpoint/2012/main" userId="1917cedd7edea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9T18:25:49.973" idx="2">
    <p:pos x="10" y="10"/>
    <p:text>In the previous example, LLSO was used to determine model parameters of the slope and intercept. Now we will have 4 model parameters in aligning images - a, b, t1, and t2.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913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764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92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6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0CE9F37-1558-4A49-9FA5-FD71AD69237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C743299-0F81-469C-8D0D-46B2B52C16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6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6352F-A275-4F32-9A3D-F5079DD9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621438"/>
            <a:ext cx="8361229" cy="4502255"/>
          </a:xfrm>
        </p:spPr>
        <p:txBody>
          <a:bodyPr>
            <a:normAutofit/>
          </a:bodyPr>
          <a:lstStyle/>
          <a:p>
            <a:r>
              <a:rPr lang="en-US" sz="6000" dirty="0"/>
              <a:t>Linear Least Squares Optimization: A Computer Vision Application</a:t>
            </a:r>
            <a:br>
              <a:rPr lang="en-US" sz="6000" dirty="0"/>
            </a:br>
            <a:r>
              <a:rPr lang="en-US" sz="3200" dirty="0"/>
              <a:t>by Rigel Mahmood</a:t>
            </a:r>
          </a:p>
        </p:txBody>
      </p:sp>
    </p:spTree>
    <p:extLst>
      <p:ext uri="{BB962C8B-B14F-4D97-AF65-F5344CB8AC3E}">
        <p14:creationId xmlns:p14="http://schemas.microsoft.com/office/powerpoint/2010/main" val="3418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E372C-DD12-4A23-9905-B0F1F710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28623"/>
            <a:ext cx="9601200" cy="1485900"/>
          </a:xfrm>
        </p:spPr>
        <p:txBody>
          <a:bodyPr/>
          <a:lstStyle/>
          <a:p>
            <a:r>
              <a:rPr lang="en-US" dirty="0"/>
              <a:t>Image Alignment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784F96-E1BB-4B98-928F-DB8B3BD4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533525"/>
            <a:ext cx="10820400" cy="114299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Consider a rotation transformation on Image 2 as follows:</a:t>
            </a:r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44A95A-AD0C-4E3D-9A8A-E944DACE1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8" y="2362199"/>
            <a:ext cx="4352926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0AD1D4-8CAE-4D1C-A76F-4D9C51F63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8" t="19583" r="25938" b="10000"/>
          <a:stretch/>
        </p:blipFill>
        <p:spPr>
          <a:xfrm>
            <a:off x="6219824" y="785808"/>
            <a:ext cx="5648325" cy="586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F71C8-2AD2-480B-ABF7-6B296776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314323"/>
            <a:ext cx="9601200" cy="1485900"/>
          </a:xfrm>
        </p:spPr>
        <p:txBody>
          <a:bodyPr/>
          <a:lstStyle/>
          <a:p>
            <a:r>
              <a:rPr lang="en-US" dirty="0"/>
              <a:t>Rotation Derivation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44106-8465-4C9B-B53F-44AE5B39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2" t="20416" r="37813" b="8194"/>
          <a:stretch/>
        </p:blipFill>
        <p:spPr>
          <a:xfrm>
            <a:off x="923925" y="1743076"/>
            <a:ext cx="5295899" cy="46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34116-C0EB-419F-BA8C-EB702718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7187"/>
            <a:ext cx="9601200" cy="1485900"/>
          </a:xfrm>
        </p:spPr>
        <p:txBody>
          <a:bodyPr/>
          <a:lstStyle/>
          <a:p>
            <a:r>
              <a:rPr lang="en-US" dirty="0"/>
              <a:t>Image Alignment: Final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B51345-3EEE-43A6-A8F1-1432C18C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47786"/>
            <a:ext cx="9601200" cy="3838575"/>
          </a:xfrm>
        </p:spPr>
        <p:txBody>
          <a:bodyPr>
            <a:normAutofit/>
          </a:bodyPr>
          <a:lstStyle/>
          <a:p>
            <a:r>
              <a:rPr lang="en-US" sz="3600" dirty="0"/>
              <a:t>Suppose there is a horizontal or vertical shift in addition to the point rotation: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5BDE11-F449-4E5A-8307-EEF5C6A97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8" y="2590799"/>
            <a:ext cx="4076701" cy="4076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87A5C1-CBAB-42B6-9653-A7F2FCC99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" t="46806" r="9453" b="29710"/>
          <a:stretch/>
        </p:blipFill>
        <p:spPr>
          <a:xfrm>
            <a:off x="5010629" y="2990461"/>
            <a:ext cx="7001834" cy="1048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47D95D-22D4-4AD9-B37A-91EC96DFF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57" t="32778" r="10625" b="22778"/>
          <a:stretch/>
        </p:blipFill>
        <p:spPr>
          <a:xfrm>
            <a:off x="5010629" y="4439188"/>
            <a:ext cx="7001834" cy="21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16E23-EA48-4BA8-A1CD-B436842C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Linear Least Squares for Computer 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15327BA-47BD-40CE-B9C0-A5AD9E815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71699"/>
                <a:ext cx="10969101" cy="400526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set of points corresponds to the locations of eyes, a nose, and a chin for the images of two persons. Let the first image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the second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327BA-47BD-40CE-B9C0-A5AD9E815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71699"/>
                <a:ext cx="10969101" cy="4005263"/>
              </a:xfrm>
              <a:blipFill>
                <a:blip r:embed="rId2"/>
                <a:stretch>
                  <a:fillRect l="-1278" t="-2588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053B23-2FE8-4582-AD5F-C70D7E81A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" t="40518" r="3811" b="29320"/>
          <a:stretch/>
        </p:blipFill>
        <p:spPr>
          <a:xfrm>
            <a:off x="838199" y="4069309"/>
            <a:ext cx="11155533" cy="20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E38C1D8-3D30-4BCE-A756-A02B907D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22" y="29518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Development of Linear Least Squares for Computer Vision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3F4F93-4C49-4E3D-85DA-13D1CA09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7" t="56699" r="9999" b="25049"/>
          <a:stretch/>
        </p:blipFill>
        <p:spPr>
          <a:xfrm>
            <a:off x="1671862" y="1701183"/>
            <a:ext cx="9462240" cy="12184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7EB861-397B-4474-9980-7B9EA83DF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3" t="41424" r="10655" b="12363"/>
          <a:stretch/>
        </p:blipFill>
        <p:spPr>
          <a:xfrm>
            <a:off x="1020932" y="3187083"/>
            <a:ext cx="10974230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2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B36133-0921-4383-A31B-4EADE027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11" y="2596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Development of Linear Least Squares for Computer Vision Cont.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448BF3F-812F-46B5-A639-BB0EFD45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02" y="1669001"/>
            <a:ext cx="10969101" cy="3842135"/>
          </a:xfrm>
        </p:spPr>
        <p:txBody>
          <a:bodyPr>
            <a:normAutofit/>
          </a:bodyPr>
          <a:lstStyle/>
          <a:p>
            <a:r>
              <a:rPr lang="en-US" sz="3600" dirty="0"/>
              <a:t>Assembling the four partial derivatives into a matrix equation: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F5DB40-8AD6-413F-894A-3C3592EE1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" t="22783" r="2063" b="20906"/>
          <a:stretch/>
        </p:blipFill>
        <p:spPr>
          <a:xfrm>
            <a:off x="798990" y="2938073"/>
            <a:ext cx="11313111" cy="37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C55503-F5BE-4230-98C2-3E2E5AC7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Manual Registration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FF469E-5EC0-4363-BB8C-724280C34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2" t="22237" r="24706" b="10221"/>
          <a:stretch/>
        </p:blipFill>
        <p:spPr>
          <a:xfrm>
            <a:off x="1700510" y="952454"/>
            <a:ext cx="9653290" cy="57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36AB9-9B4B-4BA8-82D6-7B144F35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5"/>
            <a:ext cx="10515600" cy="1105780"/>
          </a:xfrm>
        </p:spPr>
        <p:txBody>
          <a:bodyPr/>
          <a:lstStyle/>
          <a:p>
            <a:r>
              <a:rPr lang="en-US" dirty="0"/>
              <a:t>Automated Registration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0DDF55B-38AE-4E73-941A-4CCA136F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54" y="1053655"/>
            <a:ext cx="10937289" cy="1105780"/>
          </a:xfrm>
        </p:spPr>
        <p:txBody>
          <a:bodyPr>
            <a:normAutofit/>
          </a:bodyPr>
          <a:lstStyle/>
          <a:p>
            <a:r>
              <a:rPr lang="en-US" sz="3200" dirty="0"/>
              <a:t>Correspondence points between two images are obtained using Landmark Detection in Intel OpenCV library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88CCD-0A5F-4116-AA1D-4CCFE7AEF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7" t="25695" r="23047" b="7500"/>
          <a:stretch/>
        </p:blipFill>
        <p:spPr>
          <a:xfrm>
            <a:off x="2200272" y="2159435"/>
            <a:ext cx="7791451" cy="4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DE548-2EB6-4CC9-A989-43299C32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84036-1F1B-41A8-BDAA-827CD90C3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https://www.itl.nist.gov/div898/handbook/pmd/section1/pmd141.htm</a:t>
            </a:r>
          </a:p>
        </p:txBody>
      </p:sp>
    </p:spTree>
    <p:extLst>
      <p:ext uri="{BB962C8B-B14F-4D97-AF65-F5344CB8AC3E}">
        <p14:creationId xmlns:p14="http://schemas.microsoft.com/office/powerpoint/2010/main" val="93294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0B7AE-B53E-4E41-8AFA-0120B39E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027DE-45AD-4C48-80B4-C4C470F9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1690688"/>
            <a:ext cx="10795246" cy="466725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Linear Least Squares Optimization</a:t>
            </a:r>
          </a:p>
          <a:p>
            <a:r>
              <a:rPr lang="en-US" sz="3600" dirty="0"/>
              <a:t>Development of Linear Least Squares for Computer Vision</a:t>
            </a:r>
          </a:p>
          <a:p>
            <a:r>
              <a:rPr lang="en-US" sz="3600" dirty="0"/>
              <a:t>Computer Vision Application for Face Registration</a:t>
            </a:r>
          </a:p>
          <a:p>
            <a:r>
              <a:rPr lang="en-US" sz="3600" dirty="0"/>
              <a:t>Results</a:t>
            </a:r>
          </a:p>
          <a:p>
            <a:r>
              <a:rPr lang="en-US" sz="3600" dirty="0"/>
              <a:t>Conclusion</a:t>
            </a:r>
          </a:p>
          <a:p>
            <a:r>
              <a:rPr lang="en-US" sz="3600" dirty="0"/>
              <a:t>Future Work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84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DF0D4-9540-408A-B129-19D70DBC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DA33-F6CF-4928-9F42-AC398DA2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7715250" cy="508098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Main idea</a:t>
            </a:r>
            <a:r>
              <a:rPr lang="en-US" sz="3600" dirty="0"/>
              <a:t>: approximating the parameters of a model to given data </a:t>
            </a:r>
          </a:p>
          <a:p>
            <a:endParaRPr lang="en-US" sz="1400" dirty="0"/>
          </a:p>
          <a:p>
            <a:r>
              <a:rPr lang="en-US" sz="3600" b="1" dirty="0"/>
              <a:t>Definition</a:t>
            </a:r>
            <a:r>
              <a:rPr lang="en-US" sz="3600" dirty="0"/>
              <a:t>: minimizes the sum of squared differences between the given data and the function value obtained from the modeled parameters</a:t>
            </a:r>
          </a:p>
          <a:p>
            <a:endParaRPr lang="en-US" sz="1400" dirty="0"/>
          </a:p>
          <a:p>
            <a:r>
              <a:rPr lang="en-US" sz="3600" b="1" dirty="0"/>
              <a:t>Applications</a:t>
            </a:r>
            <a:r>
              <a:rPr lang="en-US" sz="3600" dirty="0"/>
              <a:t>: regression problems (curve fitting), computer vision (image alignment)</a:t>
            </a:r>
          </a:p>
        </p:txBody>
      </p:sp>
      <p:pic>
        <p:nvPicPr>
          <p:cNvPr id="1026" name="Picture 2" descr="Image result for linear least squares">
            <a:extLst>
              <a:ext uri="{FF2B5EF4-FFF2-40B4-BE49-F238E27FC236}">
                <a16:creationId xmlns:a16="http://schemas.microsoft.com/office/drawing/2014/main" xmlns="" id="{30A8BFB4-9B96-4839-9C3F-76385597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1788058"/>
            <a:ext cx="3199242" cy="40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90B3F5-C950-4CF1-B811-C6D5DCE4CE37}"/>
              </a:ext>
            </a:extLst>
          </p:cNvPr>
          <p:cNvSpPr/>
          <p:nvPr/>
        </p:nvSpPr>
        <p:spPr>
          <a:xfrm>
            <a:off x="8648701" y="5819775"/>
            <a:ext cx="3199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https://www.google.com/search?q=linear+least+squares&amp;source=lnms&amp;tbm=isch&amp;sa=X&amp;ved=0ahUKEwic0qCO7fneAhViRN8KHZHbAOMQ_AUIDygC&amp;biw=1229&amp;bih=578#imgrc=iQpcdjZwUluwVM:</a:t>
            </a:r>
          </a:p>
        </p:txBody>
      </p:sp>
    </p:spTree>
    <p:extLst>
      <p:ext uri="{BB962C8B-B14F-4D97-AF65-F5344CB8AC3E}">
        <p14:creationId xmlns:p14="http://schemas.microsoft.com/office/powerpoint/2010/main" val="14194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B860F-302A-434F-ABEF-83027F6A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26823" cy="921058"/>
          </a:xfrm>
        </p:spPr>
        <p:txBody>
          <a:bodyPr/>
          <a:lstStyle/>
          <a:p>
            <a:r>
              <a:rPr lang="en-US" dirty="0"/>
              <a:t>Linear Least Squares Optimization (LLSO)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ED9DBEC-EC5D-49AD-8195-CADA4CA02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6487"/>
                <a:ext cx="10515600" cy="439814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Linear refers to the parameters, not the line fitting the data</a:t>
                </a:r>
              </a:p>
              <a:p>
                <a:r>
                  <a:rPr lang="en-US" sz="3200" dirty="0"/>
                  <a:t>LLSO for regression fits data using a function of the form: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9DBEC-EC5D-49AD-8195-CADA4CA02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6487"/>
                <a:ext cx="10515600" cy="4398149"/>
              </a:xfrm>
              <a:blipFill>
                <a:blip r:embed="rId2"/>
                <a:stretch>
                  <a:fillRect l="-1391" t="-2355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linear least squares">
            <a:extLst>
              <a:ext uri="{FF2B5EF4-FFF2-40B4-BE49-F238E27FC236}">
                <a16:creationId xmlns:a16="http://schemas.microsoft.com/office/drawing/2014/main" xmlns="" id="{1E0FAE36-A5E0-4522-A16E-341E2C10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38" y="3768978"/>
            <a:ext cx="4249930" cy="2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CA32DA-2E76-4488-97F4-2548ADF9BB91}"/>
              </a:ext>
            </a:extLst>
          </p:cNvPr>
          <p:cNvSpPr/>
          <p:nvPr/>
        </p:nvSpPr>
        <p:spPr>
          <a:xfrm>
            <a:off x="4722568" y="6581001"/>
            <a:ext cx="4900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https://en.wikipedia.org/wiki/Linear_least_squares</a:t>
            </a:r>
          </a:p>
        </p:txBody>
      </p:sp>
      <p:pic>
        <p:nvPicPr>
          <p:cNvPr id="6" name="Picture 4" descr="Image result for linear least squares">
            <a:extLst>
              <a:ext uri="{FF2B5EF4-FFF2-40B4-BE49-F238E27FC236}">
                <a16:creationId xmlns:a16="http://schemas.microsoft.com/office/drawing/2014/main" xmlns="" id="{C75F35A2-DE84-477B-9970-ECBDF191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84" y="3768978"/>
            <a:ext cx="2363310" cy="28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7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E2493-704F-4A92-A43A-D27D81B4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478" y="401715"/>
            <a:ext cx="9601200" cy="1485900"/>
          </a:xfrm>
        </p:spPr>
        <p:txBody>
          <a:bodyPr/>
          <a:lstStyle/>
          <a:p>
            <a:r>
              <a:rPr lang="en-US" dirty="0"/>
              <a:t>Linear Least Squares Optimization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77FF220-ED6C-4A29-97E3-662C696A3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868" y="1997476"/>
                <a:ext cx="11384132" cy="477618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</a:rPr>
                  <a:t>Suppose we are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data points and want to determine the equation of the line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that best fits the data. Then our objective will be set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the objective function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given data points</a:t>
                </a:r>
                <a:endParaRPr lang="en-US" sz="500" dirty="0"/>
              </a:p>
              <a:p>
                <a:r>
                  <a:rPr lang="en-US" sz="3200" dirty="0"/>
                  <a:t>We need to determine model parameters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that minimize the above objective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FF220-ED6C-4A29-97E3-662C696A3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868" y="1997476"/>
                <a:ext cx="11384132" cy="4776186"/>
              </a:xfrm>
              <a:blipFill>
                <a:blip r:embed="rId2"/>
                <a:stretch>
                  <a:fillRect l="-1393" t="-217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1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B4E5B48-DB95-43A0-9961-5BB6C38D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39" y="339571"/>
            <a:ext cx="10338417" cy="1485900"/>
          </a:xfrm>
        </p:spPr>
        <p:txBody>
          <a:bodyPr/>
          <a:lstStyle/>
          <a:p>
            <a:r>
              <a:rPr lang="en-US" dirty="0"/>
              <a:t>Linear Least Squares Optimization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C20F3DB-3261-44D7-B7B3-B1405C252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581" y="1615736"/>
                <a:ext cx="11620869" cy="4998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sz="3200" dirty="0"/>
                  <a:t>To determine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that minimizes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we take the partial derivatives with respect to each parameter and equate to 0: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0F3DB-3261-44D7-B7B3-B1405C252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81" y="1615736"/>
                <a:ext cx="11620869" cy="4998128"/>
              </a:xfrm>
              <a:blipFill>
                <a:blip r:embed="rId2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3321BB-E473-47C5-809A-854C7497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7" t="34027" r="38828" b="41389"/>
          <a:stretch/>
        </p:blipFill>
        <p:spPr>
          <a:xfrm>
            <a:off x="3577498" y="4022554"/>
            <a:ext cx="5037003" cy="27181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2D5AD8-8672-4873-A711-11BA62349469}"/>
              </a:ext>
            </a:extLst>
          </p:cNvPr>
          <p:cNvGrpSpPr/>
          <p:nvPr/>
        </p:nvGrpSpPr>
        <p:grpSpPr>
          <a:xfrm>
            <a:off x="8694400" y="4408836"/>
            <a:ext cx="1936980" cy="514170"/>
            <a:chOff x="377389" y="24206"/>
            <a:chExt cx="923091" cy="2450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CC1881D-36C8-4129-94AC-D771F9DA711C}"/>
                </a:ext>
              </a:extLst>
            </p:cNvPr>
            <p:cNvGrpSpPr/>
            <p:nvPr/>
          </p:nvGrpSpPr>
          <p:grpSpPr>
            <a:xfrm>
              <a:off x="377389" y="35560"/>
              <a:ext cx="907851" cy="233680"/>
              <a:chOff x="377389" y="0"/>
              <a:chExt cx="907851" cy="23368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F0900C39-C656-4AE1-A167-6810D0FEE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389" y="116840"/>
                <a:ext cx="67417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3355179-4359-488A-A695-18DE91CE2240}"/>
                  </a:ext>
                </a:extLst>
              </p:cNvPr>
              <p:cNvSpPr/>
              <p:nvPr/>
            </p:nvSpPr>
            <p:spPr>
              <a:xfrm>
                <a:off x="1051560" y="0"/>
                <a:ext cx="233680" cy="2336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>
                  <a:extLst>
                    <a:ext uri="{FF2B5EF4-FFF2-40B4-BE49-F238E27FC236}">
                      <a16:creationId xmlns:a16="http://schemas.microsoft.com/office/drawing/2014/main" xmlns="" id="{BFDF8262-3422-4F55-B448-FFE2B784178E}"/>
                    </a:ext>
                  </a:extLst>
                </p:cNvPr>
                <p:cNvSpPr txBox="1"/>
                <p:nvPr/>
              </p:nvSpPr>
              <p:spPr>
                <a:xfrm>
                  <a:off x="1051560" y="24206"/>
                  <a:ext cx="248920" cy="243840"/>
                </a:xfrm>
                <a:prstGeom prst="rect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8">
                  <a:extLst>
                    <a:ext uri="{FF2B5EF4-FFF2-40B4-BE49-F238E27FC236}">
                      <a16:creationId xmlns:a16="http://schemas.microsoft.com/office/drawing/2014/main" id="{BFDF8262-3422-4F55-B448-FFE2B7841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" y="24206"/>
                  <a:ext cx="248920" cy="2438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5ED295C-3EB2-47C7-A9B2-4A3EA147264A}"/>
              </a:ext>
            </a:extLst>
          </p:cNvPr>
          <p:cNvGrpSpPr/>
          <p:nvPr/>
        </p:nvGrpSpPr>
        <p:grpSpPr>
          <a:xfrm>
            <a:off x="8694400" y="5813358"/>
            <a:ext cx="1905002" cy="511665"/>
            <a:chOff x="392629" y="25400"/>
            <a:chExt cx="907852" cy="2438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DC2EEE1-7135-4816-BBAC-9AE63A79DCAF}"/>
                </a:ext>
              </a:extLst>
            </p:cNvPr>
            <p:cNvGrpSpPr/>
            <p:nvPr/>
          </p:nvGrpSpPr>
          <p:grpSpPr>
            <a:xfrm>
              <a:off x="392629" y="35560"/>
              <a:ext cx="892611" cy="233680"/>
              <a:chOff x="392629" y="0"/>
              <a:chExt cx="892611" cy="23368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F8642471-EDB4-4A01-8C47-DD84B7564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629" y="111760"/>
                <a:ext cx="67417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A698959-7112-4380-9014-AE3289E826E8}"/>
                  </a:ext>
                </a:extLst>
              </p:cNvPr>
              <p:cNvSpPr/>
              <p:nvPr/>
            </p:nvSpPr>
            <p:spPr>
              <a:xfrm>
                <a:off x="1051560" y="0"/>
                <a:ext cx="233680" cy="2336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">
                  <a:extLst>
                    <a:ext uri="{FF2B5EF4-FFF2-40B4-BE49-F238E27FC236}">
                      <a16:creationId xmlns:a16="http://schemas.microsoft.com/office/drawing/2014/main" xmlns="" id="{95414999-7841-4E23-908E-37BE38D888CA}"/>
                    </a:ext>
                  </a:extLst>
                </p:cNvPr>
                <p:cNvSpPr txBox="1"/>
                <p:nvPr/>
              </p:nvSpPr>
              <p:spPr>
                <a:xfrm>
                  <a:off x="1051561" y="25400"/>
                  <a:ext cx="248920" cy="2438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8">
                  <a:extLst>
                    <a:ext uri="{FF2B5EF4-FFF2-40B4-BE49-F238E27FC236}">
                      <a16:creationId xmlns:a16="http://schemas.microsoft.com/office/drawing/2014/main" id="{95414999-7841-4E23-908E-37BE38D88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1" y="25400"/>
                  <a:ext cx="248920" cy="2438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412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02C81-EEE4-45C8-93B9-36A29423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EE6CFE-6399-48CC-B914-DD1F8E5C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4" t="26528" r="42655" b="21250"/>
          <a:stretch/>
        </p:blipFill>
        <p:spPr>
          <a:xfrm>
            <a:off x="4949007" y="104692"/>
            <a:ext cx="3699692" cy="2173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D5E28-6A4E-4C6B-9D0B-C2EC6007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22223" r="5000" b="11250"/>
          <a:stretch/>
        </p:blipFill>
        <p:spPr>
          <a:xfrm>
            <a:off x="1371601" y="2428917"/>
            <a:ext cx="9986242" cy="44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BFFE3-CBA6-43A1-BBF1-730E7677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636600"/>
            <a:ext cx="9601200" cy="1485900"/>
          </a:xfrm>
        </p:spPr>
        <p:txBody>
          <a:bodyPr/>
          <a:lstStyle/>
          <a:p>
            <a:r>
              <a:rPr lang="en-US" dirty="0"/>
              <a:t>Example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E83C66-A5C7-4832-B4C2-91BB3678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7" t="24444" r="11874" b="12223"/>
          <a:stretch/>
        </p:blipFill>
        <p:spPr>
          <a:xfrm>
            <a:off x="1114425" y="1647825"/>
            <a:ext cx="10267950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BF801F-723B-40B4-8FB4-579F3D2C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9" t="21230" r="42767" b="26084"/>
          <a:stretch/>
        </p:blipFill>
        <p:spPr>
          <a:xfrm>
            <a:off x="6248400" y="2444775"/>
            <a:ext cx="5652117" cy="41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78995-B54D-4CA4-9D88-8873B7F2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143000"/>
            <a:ext cx="11306175" cy="251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Image Alignment:</a:t>
            </a:r>
          </a:p>
          <a:p>
            <a:r>
              <a:rPr lang="en-US" sz="3200" dirty="0"/>
              <a:t>Let Image 1 be our reference image</a:t>
            </a:r>
          </a:p>
          <a:p>
            <a:r>
              <a:rPr lang="en-US" sz="3200" dirty="0"/>
              <a:t>Let Image 2 be the image we wish to transform to resemble the reference image</a:t>
            </a:r>
          </a:p>
          <a:p>
            <a:endParaRPr lang="en-US" sz="2800" dirty="0"/>
          </a:p>
          <a:p>
            <a:endParaRPr lang="en-US" sz="2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7790AB-B2A5-40ED-A1DD-C0DDCB305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80975"/>
            <a:ext cx="9601200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 of LLSO to Computer Vision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E0160C-1830-419A-A6C4-F4DAF2FF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542969"/>
            <a:ext cx="2400300" cy="240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30EA24-851E-4C23-895C-03FB548F5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3076574"/>
            <a:ext cx="3086100" cy="3086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611921F-C620-4BCE-8591-6C3C958ACF14}"/>
              </a:ext>
            </a:extLst>
          </p:cNvPr>
          <p:cNvSpPr/>
          <p:nvPr/>
        </p:nvSpPr>
        <p:spPr>
          <a:xfrm>
            <a:off x="3308039" y="615380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Image 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B7C654-AF8B-4954-A2CB-19743DE40C94}"/>
              </a:ext>
            </a:extLst>
          </p:cNvPr>
          <p:cNvSpPr/>
          <p:nvPr/>
        </p:nvSpPr>
        <p:spPr>
          <a:xfrm>
            <a:off x="7503803" y="615380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Image 2 </a:t>
            </a:r>
          </a:p>
        </p:txBody>
      </p:sp>
    </p:spTree>
    <p:extLst>
      <p:ext uri="{BB962C8B-B14F-4D97-AF65-F5344CB8AC3E}">
        <p14:creationId xmlns:p14="http://schemas.microsoft.com/office/powerpoint/2010/main" val="3611121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8407</TotalTime>
  <Words>336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Franklin Gothic Book</vt:lpstr>
      <vt:lpstr>Times New Roman</vt:lpstr>
      <vt:lpstr>Crop</vt:lpstr>
      <vt:lpstr>Linear Least Squares Optimization: A Computer Vision Application by Rigel Mahmood</vt:lpstr>
      <vt:lpstr>Outline</vt:lpstr>
      <vt:lpstr>Introduction</vt:lpstr>
      <vt:lpstr>Linear Least Squares Optimization (LLSO)</vt:lpstr>
      <vt:lpstr>Linear Least Squares Optimization Algorithm</vt:lpstr>
      <vt:lpstr>Linear Least Squares Optimization Cont.</vt:lpstr>
      <vt:lpstr>Example</vt:lpstr>
      <vt:lpstr>Example Cont.</vt:lpstr>
      <vt:lpstr>Application of LLSO to Computer Vision</vt:lpstr>
      <vt:lpstr>Image Alignment Cont.</vt:lpstr>
      <vt:lpstr>Rotation Derivation</vt:lpstr>
      <vt:lpstr>Image Alignment: Final Result</vt:lpstr>
      <vt:lpstr>Development of Linear Least Squares for Computer Vision</vt:lpstr>
      <vt:lpstr>Development of Linear Least Squares for Computer Vision Cont.</vt:lpstr>
      <vt:lpstr>Development of Linear Least Squares for Computer Vision Cont.</vt:lpstr>
      <vt:lpstr>Manual Registration</vt:lpstr>
      <vt:lpstr>Automated Registration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Least Squares Optimization: A Computer Vision Application</dc:title>
  <dc:creator>Rigel Mahmood</dc:creator>
  <cp:lastModifiedBy>admin</cp:lastModifiedBy>
  <cp:revision>103</cp:revision>
  <dcterms:created xsi:type="dcterms:W3CDTF">2018-11-23T17:03:06Z</dcterms:created>
  <dcterms:modified xsi:type="dcterms:W3CDTF">2019-02-22T19:46:39Z</dcterms:modified>
</cp:coreProperties>
</file>