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4"/>
  </p:notesMasterIdLst>
  <p:sldIdLst>
    <p:sldId id="258" r:id="rId2"/>
    <p:sldId id="316" r:id="rId3"/>
    <p:sldId id="317" r:id="rId4"/>
    <p:sldId id="318" r:id="rId5"/>
    <p:sldId id="319" r:id="rId6"/>
    <p:sldId id="320" r:id="rId7"/>
    <p:sldId id="321" r:id="rId8"/>
    <p:sldId id="322" r:id="rId9"/>
    <p:sldId id="323" r:id="rId10"/>
    <p:sldId id="324" r:id="rId11"/>
    <p:sldId id="325" r:id="rId12"/>
    <p:sldId id="339" r:id="rId13"/>
    <p:sldId id="327" r:id="rId14"/>
    <p:sldId id="328" r:id="rId15"/>
    <p:sldId id="330" r:id="rId16"/>
    <p:sldId id="331" r:id="rId17"/>
    <p:sldId id="332" r:id="rId18"/>
    <p:sldId id="333" r:id="rId19"/>
    <p:sldId id="334" r:id="rId20"/>
    <p:sldId id="335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8" r:id="rId49"/>
    <p:sldId id="369" r:id="rId50"/>
    <p:sldId id="370" r:id="rId51"/>
    <p:sldId id="371" r:id="rId52"/>
    <p:sldId id="372" r:id="rId53"/>
    <p:sldId id="373" r:id="rId54"/>
    <p:sldId id="374" r:id="rId55"/>
    <p:sldId id="375" r:id="rId56"/>
    <p:sldId id="376" r:id="rId57"/>
    <p:sldId id="377" r:id="rId58"/>
    <p:sldId id="378" r:id="rId59"/>
    <p:sldId id="336" r:id="rId60"/>
    <p:sldId id="337" r:id="rId61"/>
    <p:sldId id="338" r:id="rId62"/>
    <p:sldId id="297" r:id="rId63"/>
  </p:sldIdLst>
  <p:sldSz cx="6858000" cy="51435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59" userDrawn="1">
          <p15:clr>
            <a:srgbClr val="A4A3A4"/>
          </p15:clr>
        </p15:guide>
        <p15:guide id="2" pos="17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FFFF00"/>
    <a:srgbClr val="005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979" autoAdjust="0"/>
    <p:restoredTop sz="86423" autoAdjust="0"/>
  </p:normalViewPr>
  <p:slideViewPr>
    <p:cSldViewPr snapToGrid="0" snapToObjects="1">
      <p:cViewPr varScale="1">
        <p:scale>
          <a:sx n="235" d="100"/>
          <a:sy n="235" d="100"/>
        </p:scale>
        <p:origin x="1944" y="168"/>
      </p:cViewPr>
      <p:guideLst>
        <p:guide orient="horz" pos="1859"/>
        <p:guide pos="176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153" d="100"/>
          <a:sy n="153" d="100"/>
        </p:scale>
        <p:origin x="573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2B5F3-CA21-B746-93BD-89BD39E53309}" type="datetimeFigureOut">
              <a:rPr lang="en-US" smtClean="0"/>
              <a:t>11/24/25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7D147-E104-D44D-A191-1057172D2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8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429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015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520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52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64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8747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593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992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9394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7631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62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215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789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400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5258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to the question: Well this set is described to be optimal i.e., this set contains maximum number of non-overlapping activities, but it is not necessary that they have been obtained by some order. Its just one set with maximum number of compatible activities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463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0853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7405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447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888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712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062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06778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9367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112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3281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Bigger piles if moved closed to the root then saving is done. Note that if we have n piles, n-1 merging needs to be done always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193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Exchanging piles at the same level does not matter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1007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29264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648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5226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84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82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56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8744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3543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2815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589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2639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2992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83208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6747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43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54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35203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378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64334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Answer to quiz: Yes. Optimal value of the obj </a:t>
            </a:r>
            <a:r>
              <a:rPr lang="en-US" dirty="0" err="1"/>
              <a:t>func</a:t>
            </a:r>
            <a:r>
              <a:rPr lang="en-US" dirty="0"/>
              <a:t> is unique but the argument (i.e., tree here) optimizing the obj </a:t>
            </a:r>
            <a:r>
              <a:rPr lang="en-US" dirty="0" err="1"/>
              <a:t>func</a:t>
            </a:r>
            <a:r>
              <a:rPr lang="en-US" dirty="0"/>
              <a:t> can be more than one. Just think of an optimal tree and switch the two leaves of the same parent at the bottom.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397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f(</a:t>
            </a:r>
            <a:r>
              <a:rPr lang="en-US" dirty="0" err="1"/>
              <a:t>d_x+d_y</a:t>
            </a:r>
            <a:r>
              <a:rPr lang="en-US" dirty="0"/>
              <a:t>)+f(</a:t>
            </a:r>
            <a:r>
              <a:rPr lang="en-US" dirty="0" err="1"/>
              <a:t>d_a+d_b</a:t>
            </a:r>
            <a:r>
              <a:rPr lang="en-US" dirty="0"/>
              <a:t>) – f(</a:t>
            </a:r>
            <a:r>
              <a:rPr lang="en-US" dirty="0" err="1"/>
              <a:t>d_a+d_b</a:t>
            </a:r>
            <a:r>
              <a:rPr lang="en-US" dirty="0"/>
              <a:t>)-f(</a:t>
            </a:r>
            <a:r>
              <a:rPr lang="en-US" dirty="0" err="1"/>
              <a:t>d_x+d_x</a:t>
            </a:r>
            <a:r>
              <a:rPr lang="en-US" dirty="0"/>
              <a:t>) =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7591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9102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13807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32073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257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48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6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3132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6527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121721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326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45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969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7D147-E104-D44D-A191-1057172D21D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252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6A5008C-C18C-CF49-B719-814D28DFB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7" y="4767264"/>
            <a:ext cx="660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IN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86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107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273845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9" y="273845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43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72BE35F-32F8-EF4B-BC4B-7E5EC806D6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7" y="4767264"/>
            <a:ext cx="660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IN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287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6"/>
            <a:ext cx="5915025" cy="2139553"/>
          </a:xfrm>
        </p:spPr>
        <p:txBody>
          <a:bodyPr anchor="b">
            <a:normAutofit/>
          </a:bodyPr>
          <a:lstStyle>
            <a:lvl1pPr algn="l">
              <a:defRPr sz="3038" b="1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9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2CB1A7C-221D-B945-8D8A-8E561D2D9F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7" y="4767264"/>
            <a:ext cx="660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IN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29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638648"/>
            <a:ext cx="2914650" cy="29940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638648"/>
            <a:ext cx="2914650" cy="2994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A6DC95EF-3978-E044-8602-2C5B2A265B3C}"/>
              </a:ext>
            </a:extLst>
          </p:cNvPr>
          <p:cNvSpPr>
            <a:spLocks noGrp="1"/>
          </p:cNvSpPr>
          <p:nvPr>
            <p:ph type="dt" sz="half" idx="13"/>
          </p:nvPr>
        </p:nvSpPr>
        <p:spPr>
          <a:xfrm>
            <a:off x="471487" y="4767264"/>
            <a:ext cx="660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IN" dirty="0"/>
              <a:t>
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0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597955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2215890"/>
            <a:ext cx="2901255" cy="24263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4" y="1597955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4" y="2215887"/>
            <a:ext cx="2915543" cy="2426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71488" y="730771"/>
            <a:ext cx="5915025" cy="77333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6265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660374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945539" y="4869209"/>
            <a:ext cx="440975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667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463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71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4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71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1"/>
            <a:ext cx="2211884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B8651-0143-4140-839E-3D36292080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575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730771"/>
            <a:ext cx="5915025" cy="773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573968"/>
            <a:ext cx="5915025" cy="30587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4767264"/>
            <a:ext cx="66037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45539" y="4767264"/>
            <a:ext cx="4409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fld id="{683B8651-0143-4140-839E-3D36292080E8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685798"/>
            <a:ext cx="6858000" cy="8069"/>
          </a:xfrm>
          <a:prstGeom prst="line">
            <a:avLst/>
          </a:prstGeom>
          <a:ln w="2222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599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/>
        <a:buChar char="•"/>
        <a:defRPr sz="1575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350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125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Segoe UI" charset="0"/>
          <a:ea typeface="Segoe UI" charset="0"/>
          <a:cs typeface="Segoe UI" charset="0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emf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emf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emf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y8BaMs_JuI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3" Type="http://schemas.openxmlformats.org/officeDocument/2006/relationships/image" Target="../media/image42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53.xml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5" Type="http://schemas.openxmlformats.org/officeDocument/2006/relationships/image" Target="../media/image69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33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ctrTitle"/>
          </p:nvPr>
        </p:nvSpPr>
        <p:spPr>
          <a:xfrm>
            <a:off x="85725" y="1855089"/>
            <a:ext cx="6686550" cy="8268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ctr" anchorCtr="0">
            <a:noAutofit/>
          </a:bodyPr>
          <a:lstStyle/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2025" dirty="0"/>
              <a:t>Algorithms</a:t>
            </a:r>
            <a:endParaRPr sz="2025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76B60-3941-56FE-895E-1EF8702705F0}"/>
              </a:ext>
            </a:extLst>
          </p:cNvPr>
          <p:cNvSpPr txBox="1"/>
          <p:nvPr/>
        </p:nvSpPr>
        <p:spPr>
          <a:xfrm>
            <a:off x="1712720" y="2755931"/>
            <a:ext cx="360400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Assist. Prof. Dr Abdul Hadi Mohammed </a:t>
            </a:r>
            <a:r>
              <a:rPr lang="en-US" sz="1350" dirty="0" err="1"/>
              <a:t>Alaidi</a:t>
            </a:r>
            <a:endParaRPr lang="en-US" sz="1350" dirty="0"/>
          </a:p>
        </p:txBody>
      </p:sp>
      <p:sp>
        <p:nvSpPr>
          <p:cNvPr id="2" name="Google Shape;78;p11">
            <a:extLst>
              <a:ext uri="{FF2B5EF4-FFF2-40B4-BE49-F238E27FC236}">
                <a16:creationId xmlns:a16="http://schemas.microsoft.com/office/drawing/2014/main" id="{1DE48748-150D-95F8-0A05-38DB6C0CBE94}"/>
              </a:ext>
            </a:extLst>
          </p:cNvPr>
          <p:cNvSpPr txBox="1">
            <a:spLocks/>
          </p:cNvSpPr>
          <p:nvPr/>
        </p:nvSpPr>
        <p:spPr>
          <a:xfrm>
            <a:off x="171450" y="3282615"/>
            <a:ext cx="6686550" cy="82688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rtlCol="0" anchor="ctr" anchorCtr="0">
            <a:noAutofit/>
          </a:bodyPr>
          <a:lstStyle>
            <a:lvl1pPr algn="ctr" defTabSz="5143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75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</a:lstStyle>
          <a:p>
            <a:pPr>
              <a:spcBef>
                <a:spcPts val="0"/>
              </a:spcBef>
              <a:buClr>
                <a:schemeClr val="dk1"/>
              </a:buClr>
              <a:buSzPts val="3600"/>
            </a:pPr>
            <a:r>
              <a:rPr lang="en-US" sz="2025" dirty="0"/>
              <a:t>Greedy Algorithms</a:t>
            </a:r>
          </a:p>
        </p:txBody>
      </p:sp>
    </p:spTree>
    <p:extLst>
      <p:ext uri="{BB962C8B-B14F-4D97-AF65-F5344CB8AC3E}">
        <p14:creationId xmlns:p14="http://schemas.microsoft.com/office/powerpoint/2010/main" val="1889717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10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Knapsack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1EA5DBE-D37B-4853-FEC7-6277A695F214}"/>
              </a:ext>
            </a:extLst>
          </p:cNvPr>
          <p:cNvSpPr txBox="1">
            <a:spLocks/>
          </p:cNvSpPr>
          <p:nvPr/>
        </p:nvSpPr>
        <p:spPr>
          <a:xfrm>
            <a:off x="5144783" y="4904310"/>
            <a:ext cx="18120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75" kern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>
                <a:solidFill>
                  <a:schemeClr val="bg1">
                    <a:lumMod val="65000"/>
                  </a:schemeClr>
                </a:solidFill>
              </a:ln>
              <a:latin typeface="+mn-lt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A661EFC-BBC9-8EAE-1230-48E3407A6E00}"/>
              </a:ext>
            </a:extLst>
          </p:cNvPr>
          <p:cNvSpPr/>
          <p:nvPr/>
        </p:nvSpPr>
        <p:spPr>
          <a:xfrm>
            <a:off x="471487" y="4041163"/>
            <a:ext cx="847288" cy="5008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1DC303D-BAFB-8CCA-0026-A33B8E8AF89B}"/>
              </a:ext>
            </a:extLst>
          </p:cNvPr>
          <p:cNvSpPr/>
          <p:nvPr/>
        </p:nvSpPr>
        <p:spPr>
          <a:xfrm>
            <a:off x="1794152" y="3783435"/>
            <a:ext cx="847288" cy="75860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A49C168-ED23-3D54-4F1B-4D301F080C2A}"/>
              </a:ext>
            </a:extLst>
          </p:cNvPr>
          <p:cNvSpPr/>
          <p:nvPr/>
        </p:nvSpPr>
        <p:spPr>
          <a:xfrm>
            <a:off x="3141983" y="3352160"/>
            <a:ext cx="847288" cy="125020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7CC15-B868-9615-B3FD-B5E666D4D5C3}"/>
              </a:ext>
            </a:extLst>
          </p:cNvPr>
          <p:cNvSpPr txBox="1"/>
          <p:nvPr/>
        </p:nvSpPr>
        <p:spPr>
          <a:xfrm>
            <a:off x="503873" y="4519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BFB0-7361-A770-9ADF-4BA8D6494510}"/>
              </a:ext>
            </a:extLst>
          </p:cNvPr>
          <p:cNvSpPr txBox="1"/>
          <p:nvPr/>
        </p:nvSpPr>
        <p:spPr>
          <a:xfrm>
            <a:off x="525513" y="41653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kg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F5AB0-7FA3-8E8C-D7FC-ABC9F68374BC}"/>
              </a:ext>
            </a:extLst>
          </p:cNvPr>
          <p:cNvSpPr txBox="1"/>
          <p:nvPr/>
        </p:nvSpPr>
        <p:spPr>
          <a:xfrm>
            <a:off x="1774925" y="451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7CFA-76D9-91AB-D31B-1357757B7512}"/>
              </a:ext>
            </a:extLst>
          </p:cNvPr>
          <p:cNvSpPr txBox="1"/>
          <p:nvPr/>
        </p:nvSpPr>
        <p:spPr>
          <a:xfrm>
            <a:off x="1867379" y="40309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kg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43E32-F901-4F4A-9189-B575FB76636C}"/>
              </a:ext>
            </a:extLst>
          </p:cNvPr>
          <p:cNvSpPr txBox="1"/>
          <p:nvPr/>
        </p:nvSpPr>
        <p:spPr>
          <a:xfrm>
            <a:off x="3163330" y="4534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B5C4A-440C-D8FF-52BF-08C8D9B834A4}"/>
              </a:ext>
            </a:extLst>
          </p:cNvPr>
          <p:cNvSpPr txBox="1"/>
          <p:nvPr/>
        </p:nvSpPr>
        <p:spPr>
          <a:xfrm>
            <a:off x="3234848" y="38228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kg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56500"/>
            <a:ext cx="6424393" cy="2228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Add a 4</a:t>
            </a:r>
            <a:r>
              <a:rPr lang="en-US" sz="1600" baseline="30000" dirty="0"/>
              <a:t>th</a:t>
            </a:r>
            <a:r>
              <a:rPr lang="en-US" sz="1600" dirty="0"/>
              <a:t> item with more weight but with slightly high value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Say a 4</a:t>
            </a:r>
            <a:r>
              <a:rPr lang="en-US" sz="1600" baseline="30000" dirty="0"/>
              <a:t>th</a:t>
            </a:r>
            <a:r>
              <a:rPr lang="en-US" sz="1600" dirty="0"/>
              <a:t> item weighs 40 kg with value $130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The greedy strategy gives the solution as 40 kg of item 4 and 10 kg of item 1. The total value is $190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However, the optimal solution is 30 kg of item 1 and 20 kg of item 2. The total value is $220</a:t>
            </a:r>
          </a:p>
        </p:txBody>
      </p:sp>
      <p:pic>
        <p:nvPicPr>
          <p:cNvPr id="19" name="Picture 2" descr="WESTWOODS Brown Canvas Backpack, Rs 550/piece WESTWOODS INC. | ID:  19951408633">
            <a:extLst>
              <a:ext uri="{FF2B5EF4-FFF2-40B4-BE49-F238E27FC236}">
                <a16:creationId xmlns:a16="http://schemas.microsoft.com/office/drawing/2014/main" id="{08683397-41D1-4A82-C8A9-8E1162B2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657" y="3209224"/>
            <a:ext cx="1828506" cy="1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ADFD7-4F3B-B265-1F6F-BD0383788B56}"/>
              </a:ext>
            </a:extLst>
          </p:cNvPr>
          <p:cNvSpPr txBox="1"/>
          <p:nvPr/>
        </p:nvSpPr>
        <p:spPr>
          <a:xfrm>
            <a:off x="5726082" y="3902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Kg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59C4E-3004-CE75-7AA1-C37982630304}"/>
              </a:ext>
            </a:extLst>
          </p:cNvPr>
          <p:cNvSpPr txBox="1"/>
          <p:nvPr/>
        </p:nvSpPr>
        <p:spPr>
          <a:xfrm>
            <a:off x="634393" y="3765840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BEBB9D-4BB8-854D-B784-A75B89D1EBB0}"/>
              </a:ext>
            </a:extLst>
          </p:cNvPr>
          <p:cNvSpPr txBox="1"/>
          <p:nvPr/>
        </p:nvSpPr>
        <p:spPr>
          <a:xfrm>
            <a:off x="1983635" y="3551804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2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2B1653-19C4-64EC-5A8D-9B59FABF5D80}"/>
              </a:ext>
            </a:extLst>
          </p:cNvPr>
          <p:cNvSpPr txBox="1"/>
          <p:nvPr/>
        </p:nvSpPr>
        <p:spPr>
          <a:xfrm>
            <a:off x="3278963" y="3072576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3</a:t>
            </a:r>
            <a:endParaRPr lang="en-US" sz="1400" dirty="0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FFCD3FCE-EB5F-BAD9-F62C-9233EBB80AA0}"/>
              </a:ext>
            </a:extLst>
          </p:cNvPr>
          <p:cNvSpPr/>
          <p:nvPr/>
        </p:nvSpPr>
        <p:spPr>
          <a:xfrm>
            <a:off x="4306254" y="2935019"/>
            <a:ext cx="847288" cy="1665068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8C2480-418A-23BB-1128-7850ED20D6B8}"/>
              </a:ext>
            </a:extLst>
          </p:cNvPr>
          <p:cNvSpPr txBox="1"/>
          <p:nvPr/>
        </p:nvSpPr>
        <p:spPr>
          <a:xfrm>
            <a:off x="4327601" y="45327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$130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CF6EF6-F745-61E2-39DC-3C57FFF3ABB2}"/>
              </a:ext>
            </a:extLst>
          </p:cNvPr>
          <p:cNvSpPr txBox="1"/>
          <p:nvPr/>
        </p:nvSpPr>
        <p:spPr>
          <a:xfrm>
            <a:off x="4387496" y="358713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kg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9C5CD-5608-F43D-3512-5F511299A966}"/>
              </a:ext>
            </a:extLst>
          </p:cNvPr>
          <p:cNvSpPr txBox="1"/>
          <p:nvPr/>
        </p:nvSpPr>
        <p:spPr>
          <a:xfrm>
            <a:off x="4443234" y="2627241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12625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11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Knapsack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1EA5DBE-D37B-4853-FEC7-6277A695F214}"/>
              </a:ext>
            </a:extLst>
          </p:cNvPr>
          <p:cNvSpPr txBox="1">
            <a:spLocks/>
          </p:cNvSpPr>
          <p:nvPr/>
        </p:nvSpPr>
        <p:spPr>
          <a:xfrm>
            <a:off x="5144783" y="4904310"/>
            <a:ext cx="18120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75" kern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>
                <a:solidFill>
                  <a:schemeClr val="bg1">
                    <a:lumMod val="65000"/>
                  </a:schemeClr>
                </a:solidFill>
              </a:ln>
              <a:latin typeface="+mn-lt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A661EFC-BBC9-8EAE-1230-48E3407A6E00}"/>
              </a:ext>
            </a:extLst>
          </p:cNvPr>
          <p:cNvSpPr/>
          <p:nvPr/>
        </p:nvSpPr>
        <p:spPr>
          <a:xfrm>
            <a:off x="471487" y="4041163"/>
            <a:ext cx="847288" cy="5008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1DC303D-BAFB-8CCA-0026-A33B8E8AF89B}"/>
              </a:ext>
            </a:extLst>
          </p:cNvPr>
          <p:cNvSpPr/>
          <p:nvPr/>
        </p:nvSpPr>
        <p:spPr>
          <a:xfrm>
            <a:off x="1794152" y="3783435"/>
            <a:ext cx="847288" cy="75860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A49C168-ED23-3D54-4F1B-4D301F080C2A}"/>
              </a:ext>
            </a:extLst>
          </p:cNvPr>
          <p:cNvSpPr/>
          <p:nvPr/>
        </p:nvSpPr>
        <p:spPr>
          <a:xfrm>
            <a:off x="3141983" y="3352160"/>
            <a:ext cx="847288" cy="125020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7CC15-B868-9615-B3FD-B5E666D4D5C3}"/>
              </a:ext>
            </a:extLst>
          </p:cNvPr>
          <p:cNvSpPr txBox="1"/>
          <p:nvPr/>
        </p:nvSpPr>
        <p:spPr>
          <a:xfrm>
            <a:off x="503873" y="4519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BFB0-7361-A770-9ADF-4BA8D6494510}"/>
              </a:ext>
            </a:extLst>
          </p:cNvPr>
          <p:cNvSpPr txBox="1"/>
          <p:nvPr/>
        </p:nvSpPr>
        <p:spPr>
          <a:xfrm>
            <a:off x="525513" y="41653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kg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F5AB0-7FA3-8E8C-D7FC-ABC9F68374BC}"/>
              </a:ext>
            </a:extLst>
          </p:cNvPr>
          <p:cNvSpPr txBox="1"/>
          <p:nvPr/>
        </p:nvSpPr>
        <p:spPr>
          <a:xfrm>
            <a:off x="1774925" y="451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7CFA-76D9-91AB-D31B-1357757B7512}"/>
              </a:ext>
            </a:extLst>
          </p:cNvPr>
          <p:cNvSpPr txBox="1"/>
          <p:nvPr/>
        </p:nvSpPr>
        <p:spPr>
          <a:xfrm>
            <a:off x="1867379" y="40309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kg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43E32-F901-4F4A-9189-B575FB76636C}"/>
              </a:ext>
            </a:extLst>
          </p:cNvPr>
          <p:cNvSpPr txBox="1"/>
          <p:nvPr/>
        </p:nvSpPr>
        <p:spPr>
          <a:xfrm>
            <a:off x="3163330" y="4534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B5C4A-440C-D8FF-52BF-08C8D9B834A4}"/>
              </a:ext>
            </a:extLst>
          </p:cNvPr>
          <p:cNvSpPr txBox="1"/>
          <p:nvPr/>
        </p:nvSpPr>
        <p:spPr>
          <a:xfrm>
            <a:off x="3234848" y="38228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kg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56500"/>
            <a:ext cx="6424393" cy="2228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We have tried two different greedy strategies to solve 0-1 Knapsack problem. But none of them worked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Do we have any greedy strategy that works for 0-1 Knapsack problem?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To the best of our knowledge there is no known greedy strategy that works for 0-1 Knapsack problem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Later we will see other approaches to solve a 0-1 Knapsack problem</a:t>
            </a:r>
          </a:p>
        </p:txBody>
      </p:sp>
      <p:pic>
        <p:nvPicPr>
          <p:cNvPr id="19" name="Picture 2" descr="WESTWOODS Brown Canvas Backpack, Rs 550/piece WESTWOODS INC. | ID:  19951408633">
            <a:extLst>
              <a:ext uri="{FF2B5EF4-FFF2-40B4-BE49-F238E27FC236}">
                <a16:creationId xmlns:a16="http://schemas.microsoft.com/office/drawing/2014/main" id="{08683397-41D1-4A82-C8A9-8E1162B2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4468" y="3245190"/>
            <a:ext cx="1828506" cy="1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ADFD7-4F3B-B265-1F6F-BD0383788B56}"/>
              </a:ext>
            </a:extLst>
          </p:cNvPr>
          <p:cNvSpPr txBox="1"/>
          <p:nvPr/>
        </p:nvSpPr>
        <p:spPr>
          <a:xfrm>
            <a:off x="5726082" y="3902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Kg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59C4E-3004-CE75-7AA1-C37982630304}"/>
              </a:ext>
            </a:extLst>
          </p:cNvPr>
          <p:cNvSpPr txBox="1"/>
          <p:nvPr/>
        </p:nvSpPr>
        <p:spPr>
          <a:xfrm>
            <a:off x="634393" y="3765840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BEBB9D-4BB8-854D-B784-A75B89D1EBB0}"/>
              </a:ext>
            </a:extLst>
          </p:cNvPr>
          <p:cNvSpPr txBox="1"/>
          <p:nvPr/>
        </p:nvSpPr>
        <p:spPr>
          <a:xfrm>
            <a:off x="1983635" y="3551804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2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2B1653-19C4-64EC-5A8D-9B59FABF5D80}"/>
              </a:ext>
            </a:extLst>
          </p:cNvPr>
          <p:cNvSpPr txBox="1"/>
          <p:nvPr/>
        </p:nvSpPr>
        <p:spPr>
          <a:xfrm>
            <a:off x="3278963" y="3072576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3</a:t>
            </a:r>
            <a:endParaRPr lang="en-US" sz="1400" dirty="0"/>
          </a:p>
        </p:txBody>
      </p:sp>
      <p:sp>
        <p:nvSpPr>
          <p:cNvPr id="23" name="Can 22">
            <a:extLst>
              <a:ext uri="{FF2B5EF4-FFF2-40B4-BE49-F238E27FC236}">
                <a16:creationId xmlns:a16="http://schemas.microsoft.com/office/drawing/2014/main" id="{FFCD3FCE-EB5F-BAD9-F62C-9233EBB80AA0}"/>
              </a:ext>
            </a:extLst>
          </p:cNvPr>
          <p:cNvSpPr/>
          <p:nvPr/>
        </p:nvSpPr>
        <p:spPr>
          <a:xfrm>
            <a:off x="4306254" y="2935019"/>
            <a:ext cx="847288" cy="1665068"/>
          </a:xfrm>
          <a:prstGeom prst="can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58C2480-418A-23BB-1128-7850ED20D6B8}"/>
              </a:ext>
            </a:extLst>
          </p:cNvPr>
          <p:cNvSpPr txBox="1"/>
          <p:nvPr/>
        </p:nvSpPr>
        <p:spPr>
          <a:xfrm>
            <a:off x="4327601" y="4532703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$130</a:t>
            </a:r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9CF6EF6-F745-61E2-39DC-3C57FFF3ABB2}"/>
              </a:ext>
            </a:extLst>
          </p:cNvPr>
          <p:cNvSpPr txBox="1"/>
          <p:nvPr/>
        </p:nvSpPr>
        <p:spPr>
          <a:xfrm>
            <a:off x="4387496" y="358713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40 kg</a:t>
            </a:r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89C5CD-5608-F43D-3512-5F511299A966}"/>
              </a:ext>
            </a:extLst>
          </p:cNvPr>
          <p:cNvSpPr txBox="1"/>
          <p:nvPr/>
        </p:nvSpPr>
        <p:spPr>
          <a:xfrm>
            <a:off x="4443234" y="2664949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4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6234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Fractional Knapsack Problem - Pseudocode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56499"/>
            <a:ext cx="6424393" cy="34589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FractionalKnapsack(w, V, C, n)</a:t>
            </a:r>
          </a:p>
          <a:p>
            <a:pPr marL="269875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Find V[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]/w[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for all item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ourier" pitchFamily="2" charset="0"/>
            </a:endParaRPr>
          </a:p>
          <a:p>
            <a:pPr marL="269875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Sort the items in both V[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and w[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by V[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]/w[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in descending order</a:t>
            </a:r>
          </a:p>
          <a:p>
            <a:pPr marL="269875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load = 0</a:t>
            </a:r>
          </a:p>
          <a:p>
            <a:pPr marL="269875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for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=1 to n</a:t>
            </a:r>
          </a:p>
          <a:p>
            <a:pPr marL="493713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if w[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&lt; C – load</a:t>
            </a:r>
          </a:p>
          <a:p>
            <a:pPr marL="717550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Take whole of item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ourier" pitchFamily="2" charset="0"/>
            </a:endParaRPr>
          </a:p>
          <a:p>
            <a:pPr marL="717550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load += w[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</a:t>
            </a:r>
          </a:p>
          <a:p>
            <a:pPr marL="493713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else</a:t>
            </a:r>
          </a:p>
          <a:p>
            <a:pPr marL="755650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Take (C-load) amount of item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ourier" pitchFamily="2" charset="0"/>
            </a:endParaRPr>
          </a:p>
          <a:p>
            <a:pPr marL="755650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Load = C</a:t>
            </a:r>
          </a:p>
          <a:p>
            <a:pPr marL="755650" indent="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625769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Fractional Knapsack Problem - Analysis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87" y="1056499"/>
                <a:ext cx="6424393" cy="3458940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FractionalKnapsack(w, V, C, n)</a:t>
                </a:r>
              </a:p>
              <a:p>
                <a:pPr marL="269875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Find V[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]/w[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] for all item 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ourier" pitchFamily="2" charset="0"/>
                </a:endParaRPr>
              </a:p>
              <a:p>
                <a:pPr marL="269875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Sort the items in both V[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] and w[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] by V[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]/w[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] in descending order</a:t>
                </a:r>
              </a:p>
              <a:p>
                <a:pPr marL="269875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load = 0</a:t>
                </a:r>
              </a:p>
              <a:p>
                <a:pPr marL="269875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for 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=1 to n</a:t>
                </a:r>
              </a:p>
              <a:p>
                <a:pPr marL="493713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if w[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]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 C – load</a:t>
                </a:r>
              </a:p>
              <a:p>
                <a:pPr marL="717550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Take whole of item 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ourier" pitchFamily="2" charset="0"/>
                </a:endParaRPr>
              </a:p>
              <a:p>
                <a:pPr marL="717550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load += w[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]</a:t>
                </a:r>
              </a:p>
              <a:p>
                <a:pPr marL="493713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else</a:t>
                </a:r>
              </a:p>
              <a:p>
                <a:pPr marL="755650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Take (C-load) amount of item </a:t>
                </a:r>
                <a:r>
                  <a:rPr lang="en-US" sz="1400" dirty="0" err="1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i</a:t>
                </a:r>
                <a:endParaRPr lang="en-US" sz="1400" dirty="0">
                  <a:solidFill>
                    <a:schemeClr val="bg2">
                      <a:lumMod val="50000"/>
                    </a:schemeClr>
                  </a:solidFill>
                  <a:latin typeface="Courier" pitchFamily="2" charset="0"/>
                </a:endParaRPr>
              </a:p>
              <a:p>
                <a:pPr marL="755650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Load = C</a:t>
                </a:r>
              </a:p>
              <a:p>
                <a:pPr marL="755650" indent="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buNone/>
                </a:pPr>
                <a:r>
                  <a:rPr lang="en-US" sz="1400" dirty="0">
                    <a:solidFill>
                      <a:schemeClr val="bg2">
                        <a:lumMod val="50000"/>
                      </a:schemeClr>
                    </a:solidFill>
                    <a:latin typeface="Courier" pitchFamily="2" charset="0"/>
                  </a:rPr>
                  <a:t>break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7" y="1056499"/>
                <a:ext cx="6424393" cy="3458940"/>
              </a:xfrm>
              <a:prstGeom prst="rect">
                <a:avLst/>
              </a:prstGeom>
              <a:blipFill>
                <a:blip r:embed="rId3"/>
                <a:stretch>
                  <a:fillRect l="-394" t="-366" b="-18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648D1E5B-2C04-1F2A-BC92-B4B5AF81D29E}"/>
              </a:ext>
            </a:extLst>
          </p:cNvPr>
          <p:cNvCxnSpPr/>
          <p:nvPr/>
        </p:nvCxnSpPr>
        <p:spPr>
          <a:xfrm>
            <a:off x="3770722" y="1470582"/>
            <a:ext cx="509047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9A8DF7-79E0-533B-D2EC-FEC308FD31B1}"/>
                  </a:ext>
                </a:extLst>
              </p:cNvPr>
              <p:cNvSpPr txBox="1"/>
              <p:nvPr/>
            </p:nvSpPr>
            <p:spPr>
              <a:xfrm>
                <a:off x="4279769" y="1316693"/>
                <a:ext cx="5090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09A8DF7-79E0-533B-D2EC-FEC308FD31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769" y="1316693"/>
                <a:ext cx="509047" cy="307777"/>
              </a:xfrm>
              <a:prstGeom prst="rect">
                <a:avLst/>
              </a:prstGeom>
              <a:blipFill>
                <a:blip r:embed="rId4"/>
                <a:stretch>
                  <a:fillRect r="-4762"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83B9A9-CC1A-C510-707A-2CE9AE48AAFA}"/>
              </a:ext>
            </a:extLst>
          </p:cNvPr>
          <p:cNvCxnSpPr/>
          <p:nvPr/>
        </p:nvCxnSpPr>
        <p:spPr>
          <a:xfrm>
            <a:off x="2282858" y="1971774"/>
            <a:ext cx="509047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1720C5-0A94-FE2B-2323-F01A4B537841}"/>
                  </a:ext>
                </a:extLst>
              </p:cNvPr>
              <p:cNvSpPr txBox="1"/>
              <p:nvPr/>
            </p:nvSpPr>
            <p:spPr>
              <a:xfrm>
                <a:off x="2791905" y="1817885"/>
                <a:ext cx="884549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71720C5-0A94-FE2B-2323-F01A4B5378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1905" y="1817885"/>
                <a:ext cx="884549" cy="307777"/>
              </a:xfrm>
              <a:prstGeom prst="rect">
                <a:avLst/>
              </a:prstGeom>
              <a:blipFill>
                <a:blip r:embed="rId5"/>
                <a:stretch>
                  <a:fillRect r="-5634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4BD2B95-6095-65CE-7023-9C039CABA935}"/>
              </a:ext>
            </a:extLst>
          </p:cNvPr>
          <p:cNvCxnSpPr/>
          <p:nvPr/>
        </p:nvCxnSpPr>
        <p:spPr>
          <a:xfrm>
            <a:off x="1434446" y="2214895"/>
            <a:ext cx="509047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D5304-982B-298D-1A4B-AE40530CE1DA}"/>
                  </a:ext>
                </a:extLst>
              </p:cNvPr>
              <p:cNvSpPr txBox="1"/>
              <p:nvPr/>
            </p:nvSpPr>
            <p:spPr>
              <a:xfrm>
                <a:off x="1943493" y="2061006"/>
                <a:ext cx="5090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F1D5304-982B-298D-1A4B-AE40530CE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3493" y="2061006"/>
                <a:ext cx="509047" cy="307777"/>
              </a:xfrm>
              <a:prstGeom prst="rect">
                <a:avLst/>
              </a:prstGeom>
              <a:blipFill>
                <a:blip r:embed="rId6"/>
                <a:stretch>
                  <a:fillRect r="-7500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4B8A2228-009C-2C3D-2731-C5DF6414CC04}"/>
              </a:ext>
            </a:extLst>
          </p:cNvPr>
          <p:cNvSpPr/>
          <p:nvPr/>
        </p:nvSpPr>
        <p:spPr>
          <a:xfrm>
            <a:off x="4279769" y="2460395"/>
            <a:ext cx="311085" cy="2045617"/>
          </a:xfrm>
          <a:prstGeom prst="righ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510B95E-70C0-EF6F-5FDD-428F2A7F48DC}"/>
              </a:ext>
            </a:extLst>
          </p:cNvPr>
          <p:cNvCxnSpPr/>
          <p:nvPr/>
        </p:nvCxnSpPr>
        <p:spPr>
          <a:xfrm>
            <a:off x="4679766" y="3480064"/>
            <a:ext cx="509047" cy="0"/>
          </a:xfrm>
          <a:prstGeom prst="straightConnector1">
            <a:avLst/>
          </a:prstGeom>
          <a:ln w="12700"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DF91B2-7A1E-F1B7-B20D-C12316251315}"/>
                  </a:ext>
                </a:extLst>
              </p:cNvPr>
              <p:cNvSpPr txBox="1"/>
              <p:nvPr/>
            </p:nvSpPr>
            <p:spPr>
              <a:xfrm>
                <a:off x="5188813" y="3326175"/>
                <a:ext cx="509047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ADF91B2-7A1E-F1B7-B20D-C12316251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8813" y="3326175"/>
                <a:ext cx="509047" cy="307777"/>
              </a:xfrm>
              <a:prstGeom prst="rect">
                <a:avLst/>
              </a:prstGeom>
              <a:blipFill>
                <a:blip r:embed="rId7"/>
                <a:stretch>
                  <a:fillRect r="-7317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90FC62-125D-D1E1-C0EB-EDF6C9B2BF96}"/>
                  </a:ext>
                </a:extLst>
              </p:cNvPr>
              <p:cNvSpPr txBox="1"/>
              <p:nvPr/>
            </p:nvSpPr>
            <p:spPr>
              <a:xfrm>
                <a:off x="4983053" y="2442416"/>
                <a:ext cx="148617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Overall runtime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6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r>
                            <a:rPr 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990FC62-125D-D1E1-C0EB-EDF6C9B2B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3053" y="2442416"/>
                <a:ext cx="1486176" cy="584775"/>
              </a:xfrm>
              <a:prstGeom prst="rect">
                <a:avLst/>
              </a:prstGeom>
              <a:blipFill>
                <a:blip r:embed="rId8"/>
                <a:stretch>
                  <a:fillRect l="-2542" t="-2128" r="-847" b="-63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5664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  <p:bldP spid="14" grpId="0" animBg="1"/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14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Activity Selection/Interval Scheduling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87" y="1064889"/>
                <a:ext cx="6424393" cy="140147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Imagine that you are trying to schedule as many classes as possible without any conflicting lectures.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Given a collection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of intervals, find a subset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so that</a:t>
                </a:r>
              </a:p>
              <a:p>
                <a:pPr lvl="1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400" dirty="0"/>
                  <a:t>No two intervals in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1400" dirty="0"/>
                  <a:t> overlap</a:t>
                </a:r>
              </a:p>
              <a:p>
                <a:pPr lvl="1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400" dirty="0"/>
                  <a:t> is as large as possible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7" y="1064889"/>
                <a:ext cx="6424393" cy="1401474"/>
              </a:xfrm>
              <a:prstGeom prst="rect">
                <a:avLst/>
              </a:prstGeom>
              <a:blipFill>
                <a:blip r:embed="rId3"/>
                <a:stretch>
                  <a:fillRect l="-394" t="-4505" r="-11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3">
                <a:extLst>
                  <a:ext uri="{FF2B5EF4-FFF2-40B4-BE49-F238E27FC236}">
                    <a16:creationId xmlns:a16="http://schemas.microsoft.com/office/drawing/2014/main" id="{67D4E7A6-069E-96ED-A8DF-DD584DA90A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167892"/>
                  </p:ext>
                </p:extLst>
              </p:nvPr>
            </p:nvGraphicFramePr>
            <p:xfrm>
              <a:off x="1070383" y="2466363"/>
              <a:ext cx="4594280" cy="83051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3">
                <a:extLst>
                  <a:ext uri="{FF2B5EF4-FFF2-40B4-BE49-F238E27FC236}">
                    <a16:creationId xmlns:a16="http://schemas.microsoft.com/office/drawing/2014/main" id="{67D4E7A6-069E-96ED-A8DF-DD584DA90A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5167892"/>
                  </p:ext>
                </p:extLst>
              </p:nvPr>
            </p:nvGraphicFramePr>
            <p:xfrm>
              <a:off x="1070383" y="2466363"/>
              <a:ext cx="4594280" cy="83051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4545" r="-911111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104545" r="-911111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204545" r="-911111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CF61D3EF-8658-0CF3-3AA4-36CD5CC463FE}"/>
              </a:ext>
            </a:extLst>
          </p:cNvPr>
          <p:cNvGrpSpPr/>
          <p:nvPr/>
        </p:nvGrpSpPr>
        <p:grpSpPr>
          <a:xfrm>
            <a:off x="1050639" y="3468559"/>
            <a:ext cx="4511412" cy="1309734"/>
            <a:chOff x="1050639" y="3468559"/>
            <a:chExt cx="4511412" cy="1309734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906022C2-9C50-FF0D-D6D2-5BA45EFF0878}"/>
                </a:ext>
              </a:extLst>
            </p:cNvPr>
            <p:cNvSpPr txBox="1"/>
            <p:nvPr/>
          </p:nvSpPr>
          <p:spPr>
            <a:xfrm>
              <a:off x="1050639" y="357008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7169187-7D9A-ADE5-2623-EE66C1B66FBB}"/>
                </a:ext>
              </a:extLst>
            </p:cNvPr>
            <p:cNvSpPr txBox="1"/>
            <p:nvPr/>
          </p:nvSpPr>
          <p:spPr>
            <a:xfrm>
              <a:off x="1050639" y="369418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8717270-BB2D-B810-4830-0506606B2FC5}"/>
                </a:ext>
              </a:extLst>
            </p:cNvPr>
            <p:cNvSpPr txBox="1"/>
            <p:nvPr/>
          </p:nvSpPr>
          <p:spPr>
            <a:xfrm>
              <a:off x="1050639" y="381827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BD935DB-D80D-410B-CEC3-6604A2DE7D0B}"/>
                </a:ext>
              </a:extLst>
            </p:cNvPr>
            <p:cNvSpPr txBox="1"/>
            <p:nvPr/>
          </p:nvSpPr>
          <p:spPr>
            <a:xfrm>
              <a:off x="1050639" y="394237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8A93C3-E225-662A-AD22-62D52C9CABB7}"/>
                </a:ext>
              </a:extLst>
            </p:cNvPr>
            <p:cNvSpPr txBox="1"/>
            <p:nvPr/>
          </p:nvSpPr>
          <p:spPr>
            <a:xfrm>
              <a:off x="1050639" y="406646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381B324-9A9E-684B-26FA-E64164204B34}"/>
                </a:ext>
              </a:extLst>
            </p:cNvPr>
            <p:cNvSpPr txBox="1"/>
            <p:nvPr/>
          </p:nvSpPr>
          <p:spPr>
            <a:xfrm>
              <a:off x="1050639" y="419056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9449158-8FB4-82F4-F069-1208FB363E24}"/>
                </a:ext>
              </a:extLst>
            </p:cNvPr>
            <p:cNvSpPr txBox="1"/>
            <p:nvPr/>
          </p:nvSpPr>
          <p:spPr>
            <a:xfrm>
              <a:off x="1050639" y="431465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610F826C-5391-23BA-C410-40ED8BFEBCC9}"/>
                </a:ext>
              </a:extLst>
            </p:cNvPr>
            <p:cNvSpPr txBox="1"/>
            <p:nvPr/>
          </p:nvSpPr>
          <p:spPr>
            <a:xfrm>
              <a:off x="1050639" y="443875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C36B2DE-66E5-79A6-9A57-47CED4AD34FF}"/>
                </a:ext>
              </a:extLst>
            </p:cNvPr>
            <p:cNvSpPr txBox="1"/>
            <p:nvPr/>
          </p:nvSpPr>
          <p:spPr>
            <a:xfrm>
              <a:off x="1050639" y="4562849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0BA974AD-A6E6-42AF-BCEF-49C5D0DB79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6601" y="3468559"/>
              <a:ext cx="4275450" cy="1309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0693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15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Activity Selection/Interval Scheduling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87" y="1064889"/>
                <a:ext cx="6424393" cy="140147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What would be a brute force solution?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Try all combinations, i.e., find the set of all subsets and check if the elements of the subset are compatible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Complexity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7" y="1064889"/>
                <a:ext cx="6424393" cy="1401474"/>
              </a:xfrm>
              <a:prstGeom prst="rect">
                <a:avLst/>
              </a:prstGeom>
              <a:blipFill>
                <a:blip r:embed="rId3"/>
                <a:stretch>
                  <a:fillRect l="-394" t="-4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3">
                <a:extLst>
                  <a:ext uri="{FF2B5EF4-FFF2-40B4-BE49-F238E27FC236}">
                    <a16:creationId xmlns:a16="http://schemas.microsoft.com/office/drawing/2014/main" id="{67D4E7A6-069E-96ED-A8DF-DD584DA90A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70383" y="2466363"/>
              <a:ext cx="4594280" cy="83051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3">
                <a:extLst>
                  <a:ext uri="{FF2B5EF4-FFF2-40B4-BE49-F238E27FC236}">
                    <a16:creationId xmlns:a16="http://schemas.microsoft.com/office/drawing/2014/main" id="{67D4E7A6-069E-96ED-A8DF-DD584DA90A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70383" y="2466363"/>
              <a:ext cx="4594280" cy="83051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4545" r="-911111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104545" r="-911111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204545" r="-911111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1C1C405A-C099-F908-FB1B-4DF4A3F475EB}"/>
              </a:ext>
            </a:extLst>
          </p:cNvPr>
          <p:cNvGrpSpPr/>
          <p:nvPr/>
        </p:nvGrpSpPr>
        <p:grpSpPr>
          <a:xfrm>
            <a:off x="1050639" y="3468559"/>
            <a:ext cx="4511412" cy="1309734"/>
            <a:chOff x="1050639" y="3468559"/>
            <a:chExt cx="4511412" cy="130973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739BBDE-6644-6E7A-1187-A0782EDDFF8B}"/>
                </a:ext>
              </a:extLst>
            </p:cNvPr>
            <p:cNvSpPr txBox="1"/>
            <p:nvPr/>
          </p:nvSpPr>
          <p:spPr>
            <a:xfrm>
              <a:off x="1050639" y="357008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047379-7954-0E0D-F719-9D1D8204552D}"/>
                </a:ext>
              </a:extLst>
            </p:cNvPr>
            <p:cNvSpPr txBox="1"/>
            <p:nvPr/>
          </p:nvSpPr>
          <p:spPr>
            <a:xfrm>
              <a:off x="1050639" y="369418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0CC3C58-4841-9BD5-1DC7-36342F9AE244}"/>
                </a:ext>
              </a:extLst>
            </p:cNvPr>
            <p:cNvSpPr txBox="1"/>
            <p:nvPr/>
          </p:nvSpPr>
          <p:spPr>
            <a:xfrm>
              <a:off x="1050639" y="381827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5DBA5D-76AF-DFE7-B093-1F41B9485CD7}"/>
                </a:ext>
              </a:extLst>
            </p:cNvPr>
            <p:cNvSpPr txBox="1"/>
            <p:nvPr/>
          </p:nvSpPr>
          <p:spPr>
            <a:xfrm>
              <a:off x="1050639" y="394237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59B1D2-6F83-2B09-276D-5D77EB88DB5B}"/>
                </a:ext>
              </a:extLst>
            </p:cNvPr>
            <p:cNvSpPr txBox="1"/>
            <p:nvPr/>
          </p:nvSpPr>
          <p:spPr>
            <a:xfrm>
              <a:off x="1050639" y="406646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3027BF6-5669-4810-C69C-C7549C8153A7}"/>
                </a:ext>
              </a:extLst>
            </p:cNvPr>
            <p:cNvSpPr txBox="1"/>
            <p:nvPr/>
          </p:nvSpPr>
          <p:spPr>
            <a:xfrm>
              <a:off x="1050639" y="419056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A5E9D9-6F2E-FFA3-737D-4BB15A5DBE7D}"/>
                </a:ext>
              </a:extLst>
            </p:cNvPr>
            <p:cNvSpPr txBox="1"/>
            <p:nvPr/>
          </p:nvSpPr>
          <p:spPr>
            <a:xfrm>
              <a:off x="1050639" y="431465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208D943-DF1C-BC9B-FEAA-AAD2F0CE4A78}"/>
                </a:ext>
              </a:extLst>
            </p:cNvPr>
            <p:cNvSpPr txBox="1"/>
            <p:nvPr/>
          </p:nvSpPr>
          <p:spPr>
            <a:xfrm>
              <a:off x="1050639" y="443875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95D6127-60C0-D632-7538-C014289598CA}"/>
                </a:ext>
              </a:extLst>
            </p:cNvPr>
            <p:cNvSpPr txBox="1"/>
            <p:nvPr/>
          </p:nvSpPr>
          <p:spPr>
            <a:xfrm>
              <a:off x="1050639" y="4562849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73D5A878-F733-4216-023A-7AED2654BB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86601" y="3468559"/>
              <a:ext cx="4275450" cy="1309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053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16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Activity Selection/Interval Scheduling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64889"/>
            <a:ext cx="6424393" cy="140147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What can be a greedy strategy?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Remember greedy implies choosing a criterion and according to the criterion, take a decision that seems best at the moment and repeat this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What about picking the shortest duration first, then the next shortest duration and so on?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3">
                <a:extLst>
                  <a:ext uri="{FF2B5EF4-FFF2-40B4-BE49-F238E27FC236}">
                    <a16:creationId xmlns:a16="http://schemas.microsoft.com/office/drawing/2014/main" id="{67D4E7A6-069E-96ED-A8DF-DD584DA90A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70383" y="2466363"/>
              <a:ext cx="4594280" cy="83051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3">
                <a:extLst>
                  <a:ext uri="{FF2B5EF4-FFF2-40B4-BE49-F238E27FC236}">
                    <a16:creationId xmlns:a16="http://schemas.microsoft.com/office/drawing/2014/main" id="{67D4E7A6-069E-96ED-A8DF-DD584DA90AB0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070383" y="2466363"/>
              <a:ext cx="4594280" cy="830511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8" t="-4545" r="-911111" b="-2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8" t="-104545" r="-911111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8" t="-204545" r="-911111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78C4FAB6-BF52-E674-A37E-9D959E33227E}"/>
              </a:ext>
            </a:extLst>
          </p:cNvPr>
          <p:cNvGrpSpPr/>
          <p:nvPr/>
        </p:nvGrpSpPr>
        <p:grpSpPr>
          <a:xfrm>
            <a:off x="1050639" y="3468559"/>
            <a:ext cx="4511412" cy="1309734"/>
            <a:chOff x="1050639" y="3468559"/>
            <a:chExt cx="4511412" cy="130973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7C23CB4-689F-DB60-1469-A35B30D64D9A}"/>
                </a:ext>
              </a:extLst>
            </p:cNvPr>
            <p:cNvSpPr txBox="1"/>
            <p:nvPr/>
          </p:nvSpPr>
          <p:spPr>
            <a:xfrm>
              <a:off x="1050639" y="357008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1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7F4E321-CE86-F77B-F473-CB6BAE81BE6F}"/>
                </a:ext>
              </a:extLst>
            </p:cNvPr>
            <p:cNvSpPr txBox="1"/>
            <p:nvPr/>
          </p:nvSpPr>
          <p:spPr>
            <a:xfrm>
              <a:off x="1050639" y="369418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2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1D3033C-675C-945E-7E18-7D9ACC794ED4}"/>
                </a:ext>
              </a:extLst>
            </p:cNvPr>
            <p:cNvSpPr txBox="1"/>
            <p:nvPr/>
          </p:nvSpPr>
          <p:spPr>
            <a:xfrm>
              <a:off x="1050639" y="381827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3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BBFA069-249B-FA75-E312-E7ED888C974A}"/>
                </a:ext>
              </a:extLst>
            </p:cNvPr>
            <p:cNvSpPr txBox="1"/>
            <p:nvPr/>
          </p:nvSpPr>
          <p:spPr>
            <a:xfrm>
              <a:off x="1050639" y="394237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4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C5F7C40-0761-FCDB-5F65-D88F8DCD5384}"/>
                </a:ext>
              </a:extLst>
            </p:cNvPr>
            <p:cNvSpPr txBox="1"/>
            <p:nvPr/>
          </p:nvSpPr>
          <p:spPr>
            <a:xfrm>
              <a:off x="1050639" y="406646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5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FB58F8A-ACC0-4EAF-3998-97E1402A76F3}"/>
                </a:ext>
              </a:extLst>
            </p:cNvPr>
            <p:cNvSpPr txBox="1"/>
            <p:nvPr/>
          </p:nvSpPr>
          <p:spPr>
            <a:xfrm>
              <a:off x="1050639" y="419056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6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0461A30-9A29-2E6C-03A5-1D150C4300D7}"/>
                </a:ext>
              </a:extLst>
            </p:cNvPr>
            <p:cNvSpPr txBox="1"/>
            <p:nvPr/>
          </p:nvSpPr>
          <p:spPr>
            <a:xfrm>
              <a:off x="1050639" y="4314658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7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18B5727-85F8-BE8E-5DAC-3E08BFF802B5}"/>
                </a:ext>
              </a:extLst>
            </p:cNvPr>
            <p:cNvSpPr txBox="1"/>
            <p:nvPr/>
          </p:nvSpPr>
          <p:spPr>
            <a:xfrm>
              <a:off x="1050639" y="4438753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2358A0C-7111-1C63-450B-7BB5A12A6FD5}"/>
                </a:ext>
              </a:extLst>
            </p:cNvPr>
            <p:cNvSpPr txBox="1"/>
            <p:nvPr/>
          </p:nvSpPr>
          <p:spPr>
            <a:xfrm>
              <a:off x="1050639" y="4562849"/>
              <a:ext cx="235962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/>
                <a:t>9</a:t>
              </a: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E6BCA3DD-DF67-66BD-1126-5DD53F460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86601" y="3468559"/>
              <a:ext cx="4275450" cy="13097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76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17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Shortest Duration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3" name="Table 33">
                <a:extLst>
                  <a:ext uri="{FF2B5EF4-FFF2-40B4-BE49-F238E27FC236}">
                    <a16:creationId xmlns:a16="http://schemas.microsoft.com/office/drawing/2014/main" id="{67D4E7A6-069E-96ED-A8DF-DD584DA90A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4295962"/>
                  </p:ext>
                </p:extLst>
              </p:nvPr>
            </p:nvGraphicFramePr>
            <p:xfrm>
              <a:off x="1131860" y="1148810"/>
              <a:ext cx="4594280" cy="110734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0864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3" name="Table 33">
                <a:extLst>
                  <a:ext uri="{FF2B5EF4-FFF2-40B4-BE49-F238E27FC236}">
                    <a16:creationId xmlns:a16="http://schemas.microsoft.com/office/drawing/2014/main" id="{67D4E7A6-069E-96ED-A8DF-DD584DA90AB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4295962"/>
                  </p:ext>
                </p:extLst>
              </p:nvPr>
            </p:nvGraphicFramePr>
            <p:xfrm>
              <a:off x="1131860" y="1148810"/>
              <a:ext cx="4594280" cy="110734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8" t="-4545" r="-911111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8" t="-104545" r="-911111" b="-2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8" t="-204545" r="-911111" b="-1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778" t="-304545" r="-911111" b="-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0864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84E10101-D92D-5CA8-D62C-C1E3EA727F5B}"/>
              </a:ext>
            </a:extLst>
          </p:cNvPr>
          <p:cNvSpPr txBox="1"/>
          <p:nvPr/>
        </p:nvSpPr>
        <p:spPr>
          <a:xfrm>
            <a:off x="3004075" y="22824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4E0FD4-B8DE-AB8E-87A0-6C14D0A12D15}"/>
              </a:ext>
            </a:extLst>
          </p:cNvPr>
          <p:cNvSpPr txBox="1"/>
          <p:nvPr/>
        </p:nvSpPr>
        <p:spPr>
          <a:xfrm>
            <a:off x="3929473" y="22824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B40954-DCDE-580D-DEDF-A78D522E8701}"/>
              </a:ext>
            </a:extLst>
          </p:cNvPr>
          <p:cNvSpPr txBox="1"/>
          <p:nvPr/>
        </p:nvSpPr>
        <p:spPr>
          <a:xfrm>
            <a:off x="4401599" y="229182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E5B6EB-C58E-24F1-7DE6-0F399CBDD46E}"/>
              </a:ext>
            </a:extLst>
          </p:cNvPr>
          <p:cNvSpPr txBox="1"/>
          <p:nvPr/>
        </p:nvSpPr>
        <p:spPr>
          <a:xfrm>
            <a:off x="2093600" y="229182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F096C6-66B7-5275-C8E9-0A99AFB8F694}"/>
              </a:ext>
            </a:extLst>
          </p:cNvPr>
          <p:cNvSpPr txBox="1"/>
          <p:nvPr/>
        </p:nvSpPr>
        <p:spPr>
          <a:xfrm>
            <a:off x="2534304" y="228240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9A4FB7-B66F-D4C4-942F-7BBAEC0E501C}"/>
              </a:ext>
            </a:extLst>
          </p:cNvPr>
          <p:cNvSpPr txBox="1"/>
          <p:nvPr/>
        </p:nvSpPr>
        <p:spPr>
          <a:xfrm>
            <a:off x="4854871" y="227644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8E52F-FBF7-450D-2A67-1E1E9567A475}"/>
              </a:ext>
            </a:extLst>
          </p:cNvPr>
          <p:cNvSpPr txBox="1"/>
          <p:nvPr/>
        </p:nvSpPr>
        <p:spPr>
          <a:xfrm>
            <a:off x="5324642" y="2282402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B90D5A-F8FE-4118-3F6D-97772F747D03}"/>
              </a:ext>
            </a:extLst>
          </p:cNvPr>
          <p:cNvSpPr txBox="1"/>
          <p:nvPr/>
        </p:nvSpPr>
        <p:spPr>
          <a:xfrm>
            <a:off x="3482995" y="229332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9E80B2-828B-D263-3C14-BAF348BE7C1C}"/>
              </a:ext>
            </a:extLst>
          </p:cNvPr>
          <p:cNvSpPr txBox="1"/>
          <p:nvPr/>
        </p:nvSpPr>
        <p:spPr>
          <a:xfrm>
            <a:off x="1643725" y="2291829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0798" y="2630347"/>
                <a:ext cx="6424393" cy="1629814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So, our greedy solution is the activity subset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Is it optimal?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In this case – yes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We can show that for this problem, we can at max choose 4 actions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We are deferring the formal proof for later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However, this greedy strategy may not be optimal for all instances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</p:txBody>
          </p:sp>
        </mc:Choice>
        <mc:Fallback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798" y="2630347"/>
                <a:ext cx="6424393" cy="1629814"/>
              </a:xfrm>
              <a:prstGeom prst="rect">
                <a:avLst/>
              </a:prstGeom>
              <a:blipFill>
                <a:blip r:embed="rId4"/>
                <a:stretch>
                  <a:fillRect l="-394" t="-3077" r="-394" b="-5385"/>
                </a:stretch>
              </a:blipFill>
            </p:spPr>
            <p:txBody>
              <a:bodyPr/>
              <a:lstStyle/>
              <a:p>
                <a:r>
                  <a:rPr lang="en-IQ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20F7718E-2C80-73B0-AE34-D0CC2104F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1627" y="4397537"/>
            <a:ext cx="4676396" cy="27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5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Earliest Start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96952"/>
            <a:ext cx="6424393" cy="9769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What about choosing by early start?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Is it optimal?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No – in general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9E7ED0-BF13-2B77-4824-60CC10429A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814" y="2141009"/>
            <a:ext cx="4676413" cy="273844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E2BE808-D7AA-C224-1B15-CBB4323547C2}"/>
              </a:ext>
            </a:extLst>
          </p:cNvPr>
          <p:cNvSpPr/>
          <p:nvPr/>
        </p:nvSpPr>
        <p:spPr>
          <a:xfrm>
            <a:off x="968602" y="2289018"/>
            <a:ext cx="326519" cy="1929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70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19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Earliest Finish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What about choosing by early finish?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Is it optimal?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Yes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So, our greedy solution is the activity subset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Note: optimal solution is not unique. Another candidate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33">
                <a:extLst>
                  <a:ext uri="{FF2B5EF4-FFF2-40B4-BE49-F238E27FC236}">
                    <a16:creationId xmlns:a16="http://schemas.microsoft.com/office/drawing/2014/main" id="{2C715F9D-8E61-CA49-E9EB-F662B534F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541718"/>
                  </p:ext>
                </p:extLst>
              </p:nvPr>
            </p:nvGraphicFramePr>
            <p:xfrm>
              <a:off x="1207275" y="2018076"/>
              <a:ext cx="4594280" cy="110734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100" b="1" i="1" smtClean="0"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11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100" dirty="0"/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086413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33">
                <a:extLst>
                  <a:ext uri="{FF2B5EF4-FFF2-40B4-BE49-F238E27FC236}">
                    <a16:creationId xmlns:a16="http://schemas.microsoft.com/office/drawing/2014/main" id="{2C715F9D-8E61-CA49-E9EB-F662B534FCA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541718"/>
                  </p:ext>
                </p:extLst>
              </p:nvPr>
            </p:nvGraphicFramePr>
            <p:xfrm>
              <a:off x="1207275" y="2018076"/>
              <a:ext cx="4594280" cy="1107348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459428">
                      <a:extLst>
                        <a:ext uri="{9D8B030D-6E8A-4147-A177-3AD203B41FA5}">
                          <a16:colId xmlns:a16="http://schemas.microsoft.com/office/drawing/2014/main" val="136903776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4665372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1990621618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929072645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711813056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3308692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457623032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024466323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2995888590"/>
                        </a:ext>
                      </a:extLst>
                    </a:gridCol>
                    <a:gridCol w="459428">
                      <a:extLst>
                        <a:ext uri="{9D8B030D-6E8A-4147-A177-3AD203B41FA5}">
                          <a16:colId xmlns:a16="http://schemas.microsoft.com/office/drawing/2014/main" val="3102664390"/>
                        </a:ext>
                      </a:extLst>
                    </a:gridCol>
                  </a:tblGrid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r="-911111" b="-30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6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88591753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95652" r="-911111" b="-19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436940694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204545" r="-911111" b="-10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8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5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9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10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16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0637961"/>
                      </a:ext>
                    </a:extLst>
                  </a:tr>
                  <a:tr h="27683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2778" t="-304545" r="-911111" b="-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7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1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4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2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3</a:t>
                          </a:r>
                        </a:p>
                      </a:txBody>
                      <a:tcP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040864133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8DBBF6E2-80A0-A755-F30A-BC59210AF61C}"/>
              </a:ext>
            </a:extLst>
          </p:cNvPr>
          <p:cNvSpPr txBox="1"/>
          <p:nvPr/>
        </p:nvSpPr>
        <p:spPr>
          <a:xfrm>
            <a:off x="3088917" y="31732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6D870D-7E9A-65C3-B01C-0A2C37FAEF70}"/>
              </a:ext>
            </a:extLst>
          </p:cNvPr>
          <p:cNvSpPr txBox="1"/>
          <p:nvPr/>
        </p:nvSpPr>
        <p:spPr>
          <a:xfrm>
            <a:off x="2181053" y="317013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5BCD50-82FE-9A0B-0BEA-16580C78A46E}"/>
              </a:ext>
            </a:extLst>
          </p:cNvPr>
          <p:cNvSpPr txBox="1"/>
          <p:nvPr/>
        </p:nvSpPr>
        <p:spPr>
          <a:xfrm>
            <a:off x="2622161" y="3173298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234E6F-1833-114D-3B01-FA27F6C3F576}"/>
              </a:ext>
            </a:extLst>
          </p:cNvPr>
          <p:cNvSpPr txBox="1"/>
          <p:nvPr/>
        </p:nvSpPr>
        <p:spPr>
          <a:xfrm>
            <a:off x="1700010" y="317013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AFF1A1F-49E9-D21B-5D65-23667F7EAF79}"/>
              </a:ext>
            </a:extLst>
          </p:cNvPr>
          <p:cNvSpPr txBox="1"/>
          <p:nvPr/>
        </p:nvSpPr>
        <p:spPr>
          <a:xfrm>
            <a:off x="3530025" y="3170131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3A4B79-8FF8-61E3-191A-52CB38EF6E8F}"/>
              </a:ext>
            </a:extLst>
          </p:cNvPr>
          <p:cNvSpPr txBox="1"/>
          <p:nvPr/>
        </p:nvSpPr>
        <p:spPr>
          <a:xfrm>
            <a:off x="3996743" y="31552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C7CDDD-D28C-D4FA-ED7C-346604FD1FE9}"/>
              </a:ext>
            </a:extLst>
          </p:cNvPr>
          <p:cNvSpPr txBox="1"/>
          <p:nvPr/>
        </p:nvSpPr>
        <p:spPr>
          <a:xfrm>
            <a:off x="4489109" y="316883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251D44-B104-6125-B9B2-AE9C1A5C9166}"/>
              </a:ext>
            </a:extLst>
          </p:cNvPr>
          <p:cNvSpPr txBox="1"/>
          <p:nvPr/>
        </p:nvSpPr>
        <p:spPr>
          <a:xfrm>
            <a:off x="4926553" y="31552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✅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1DFB1E0-9A7E-C56F-451F-35DE2F1A626C}"/>
              </a:ext>
            </a:extLst>
          </p:cNvPr>
          <p:cNvSpPr txBox="1"/>
          <p:nvPr/>
        </p:nvSpPr>
        <p:spPr>
          <a:xfrm>
            <a:off x="5389645" y="3168833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❌</a:t>
            </a:r>
          </a:p>
        </p:txBody>
      </p:sp>
    </p:spTree>
    <p:extLst>
      <p:ext uri="{BB962C8B-B14F-4D97-AF65-F5344CB8AC3E}">
        <p14:creationId xmlns:p14="http://schemas.microsoft.com/office/powerpoint/2010/main" val="1605762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Greedy Algorithms</a:t>
            </a:r>
            <a:endParaRPr sz="2400" dirty="0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90EAE0E-D68C-C7F9-EDEA-820A2964C81F}"/>
              </a:ext>
            </a:extLst>
          </p:cNvPr>
          <p:cNvSpPr txBox="1">
            <a:spLocks/>
          </p:cNvSpPr>
          <p:nvPr/>
        </p:nvSpPr>
        <p:spPr>
          <a:xfrm>
            <a:off x="144187" y="1157168"/>
            <a:ext cx="6424393" cy="357781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Greedy algorithm repeatedly makes locally best choice/decision ignoring what its effect will be in future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They are often intuitive, easy to understand and easy to implement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However the problem is that in many situations we can not solve a problem using a greedy approach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Greedy solution is not necessarily best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IN" sz="1600" dirty="0"/>
              <a:t>Sometimes greedy may also be good enough</a:t>
            </a:r>
          </a:p>
          <a:p>
            <a:pPr lvl="1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IN" sz="1400" dirty="0"/>
              <a:t>When you can prove it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99108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Alternate Strategy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96951"/>
            <a:ext cx="6424393" cy="3705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Given that ‘earliest finish’ strategy works, using symmetry what can be an alternate strategy that will also work?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u="sng" dirty="0"/>
              <a:t>Hint</a:t>
            </a:r>
            <a:r>
              <a:rPr lang="en-US" sz="1600" dirty="0"/>
              <a:t>: Think why ‘earliest finish’ strategy works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endParaRPr lang="en-US" sz="1600" dirty="0"/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Choosing earliest finish leaves maximum room for other activities to fill in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So, by symmetry, ‘latest start’ [looking from the other end] will also give optimal solution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1597D5-CFE3-A12B-D45F-361E97752316}"/>
              </a:ext>
            </a:extLst>
          </p:cNvPr>
          <p:cNvGrpSpPr/>
          <p:nvPr/>
        </p:nvGrpSpPr>
        <p:grpSpPr>
          <a:xfrm>
            <a:off x="1669409" y="2045616"/>
            <a:ext cx="3010015" cy="354843"/>
            <a:chOff x="1669409" y="2045616"/>
            <a:chExt cx="3010015" cy="354843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02A9A886-6DED-D316-0AFB-D98A9556B9D1}"/>
                </a:ext>
              </a:extLst>
            </p:cNvPr>
            <p:cNvCxnSpPr/>
            <p:nvPr/>
          </p:nvCxnSpPr>
          <p:spPr>
            <a:xfrm>
              <a:off x="1669409" y="2300141"/>
              <a:ext cx="3007151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1E35026-C1DA-CD10-2495-AA4D72BFCB63}"/>
                </a:ext>
              </a:extLst>
            </p:cNvPr>
            <p:cNvCxnSpPr/>
            <p:nvPr/>
          </p:nvCxnSpPr>
          <p:spPr>
            <a:xfrm>
              <a:off x="1669409" y="2045616"/>
              <a:ext cx="0" cy="34879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FE98C168-B78A-5F4A-1A3A-ED7810592537}"/>
                </a:ext>
              </a:extLst>
            </p:cNvPr>
            <p:cNvCxnSpPr/>
            <p:nvPr/>
          </p:nvCxnSpPr>
          <p:spPr>
            <a:xfrm>
              <a:off x="4678996" y="2045616"/>
              <a:ext cx="0" cy="348792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D9DEFB13-9488-F7A1-EA2D-85B4C41CC730}"/>
                </a:ext>
              </a:extLst>
            </p:cNvPr>
            <p:cNvCxnSpPr/>
            <p:nvPr/>
          </p:nvCxnSpPr>
          <p:spPr>
            <a:xfrm>
              <a:off x="1669409" y="2198018"/>
              <a:ext cx="252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803B93F9-3B0B-B291-42AB-E16764843F2C}"/>
                </a:ext>
              </a:extLst>
            </p:cNvPr>
            <p:cNvCxnSpPr/>
            <p:nvPr/>
          </p:nvCxnSpPr>
          <p:spPr>
            <a:xfrm>
              <a:off x="1921409" y="2130459"/>
              <a:ext cx="0" cy="27000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A3FD75B-0A6B-3F53-B068-5C8AFF8BED85}"/>
                </a:ext>
              </a:extLst>
            </p:cNvPr>
            <p:cNvCxnSpPr/>
            <p:nvPr/>
          </p:nvCxnSpPr>
          <p:spPr>
            <a:xfrm>
              <a:off x="1925424" y="2198018"/>
              <a:ext cx="2754000" cy="0"/>
            </a:xfrm>
            <a:prstGeom prst="line">
              <a:avLst/>
            </a:prstGeom>
            <a:ln w="9525">
              <a:headEnd type="stealth"/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7549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21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Activity Selection Problem - Pseudocode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56499"/>
            <a:ext cx="6495699" cy="350252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s: Array of start times, f: Array of finish times</a:t>
            </a:r>
          </a:p>
          <a:p>
            <a:pPr marL="0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R: Set of all requests, A: Set of accepted requests</a:t>
            </a:r>
          </a:p>
          <a:p>
            <a:pPr marL="0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n: Number of activities, k: Index of last accepted activity</a:t>
            </a:r>
          </a:p>
          <a:p>
            <a:pPr marL="0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ActivitySel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(s, f, A, n)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Sort the items in s, f </a:t>
            </a:r>
            <a:r>
              <a:rPr lang="en-US" sz="140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and R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by f[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in ascending order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Remove R[1] from R and add to A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k = 1;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 = 2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while R is not empty: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    if s[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&gt; f[k]: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        Remove R[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from R and add to A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	  k =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Courier" pitchFamily="2" charset="0"/>
            </a:endParaRP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    else: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        Remove R[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] from R</a:t>
            </a:r>
          </a:p>
          <a:p>
            <a:pPr marL="269875" indent="0">
              <a:lnSpc>
                <a:spcPts val="1500"/>
              </a:lnSpc>
              <a:spcBef>
                <a:spcPts val="200"/>
              </a:spcBef>
              <a:spcAft>
                <a:spcPts val="200"/>
              </a:spcAft>
              <a:buNone/>
            </a:pP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   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i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urier" pitchFamily="2" charset="0"/>
              </a:rPr>
              <a:t>++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9301C78-B789-3A57-0F2D-0D36E3808A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79839" y="4521315"/>
                <a:ext cx="6424393" cy="37999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The runtime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[Sorting dominates] 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99301C78-B789-3A57-0F2D-0D36E3808A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839" y="4521315"/>
                <a:ext cx="6424393" cy="379996"/>
              </a:xfrm>
              <a:prstGeom prst="rect">
                <a:avLst/>
              </a:prstGeom>
              <a:blipFill>
                <a:blip r:embed="rId3"/>
                <a:stretch>
                  <a:fillRect l="-395" t="-16667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2122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22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Greedy Activity Selection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It is not obvious how and whether the greedy activity selection strategy returns an optimal set of intervals i.e., whether or not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optimal is not clear yet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However, we can immediately say one thing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a compatible set of requests i.e., no two activities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overlap in time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need to show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optimal i.e.,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contains maximum possible non-overlapping activities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As we don’t know yet whether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optimal, for the purpose of comparison, let us take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/>
                  <a:t> to be </a:t>
                </a:r>
                <a:r>
                  <a:rPr lang="en-US" sz="1600" dirty="0">
                    <a:solidFill>
                      <a:srgbClr val="FF0000"/>
                    </a:solidFill>
                  </a:rPr>
                  <a:t>an</a:t>
                </a:r>
                <a:r>
                  <a:rPr lang="en-US" sz="1600" dirty="0"/>
                  <a:t> optimal set of activities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need to show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=|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That is -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contains the same number of intervals as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/>
                  <a:t> and hence is also an optimal solution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Note: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what we got using the greedy strategy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/>
                  <a:t> is an optimal set of activities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365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A9398B-FE6F-7EFF-11A8-8DFF1C8DAB01}"/>
              </a:ext>
            </a:extLst>
          </p:cNvPr>
          <p:cNvCxnSpPr>
            <a:cxnSpLocks/>
          </p:cNvCxnSpPr>
          <p:nvPr/>
        </p:nvCxnSpPr>
        <p:spPr>
          <a:xfrm>
            <a:off x="546755" y="2571750"/>
            <a:ext cx="14988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874934B-920B-B4EF-8FD8-56FDF8B82442}"/>
              </a:ext>
            </a:extLst>
          </p:cNvPr>
          <p:cNvCxnSpPr>
            <a:cxnSpLocks/>
          </p:cNvCxnSpPr>
          <p:nvPr/>
        </p:nvCxnSpPr>
        <p:spPr>
          <a:xfrm>
            <a:off x="537328" y="3591416"/>
            <a:ext cx="1498861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548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23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Greedy Activity Selection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are following the book by Kleinberg and </a:t>
                </a:r>
                <a:r>
                  <a:rPr lang="en-US" sz="1600" dirty="0" err="1"/>
                  <a:t>Tardos</a:t>
                </a:r>
                <a:r>
                  <a:rPr lang="en-US" sz="1600" dirty="0"/>
                  <a:t> for the proof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The idea underlying the proof will be to show that the greedy strategy “stays ahead” of the optimal solution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It will be very similar to proof by induction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be the set of activities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in the order they are added to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Similarly,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 be the set of activities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Why did we not tell “in the order they are added” for the second case?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The set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/>
                  <a:t> may have followed some other strategy to get these activities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However we can always sort the activities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𝑚</m:t>
                        </m:r>
                      </m:sub>
                    </m:sSub>
                  </m:oMath>
                </a14:m>
                <a:r>
                  <a:rPr lang="en-US" sz="1600" dirty="0"/>
                  <a:t> in increasing finishing time. Lets assume that and this do not cause any loss of generality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024" b="-51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3959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24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Greedy Activity Selection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So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1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b="0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; both are sorted in increasing order of the finishing times of the activities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𝒪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 and our goal is to prove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Lets start by comparing the first activity in both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has the least finishing time among all activities. So,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So, if we replace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/>
                  <a:t>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/>
                  <a:t>, the resulting set still remains optimal as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 still contains the same number of activities (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600" dirty="0"/>
                  <a:t>) which are still compatible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Now we will prove that for each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16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/>
                  <a:t> activity selected by the greedy strategy finishes no later than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/>
                  <a:t> activity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Thus we will prove that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𝑖𝑛𝑑𝑖𝑐𝑒𝑠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h𝑎𝑣𝑒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024" r="-3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280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25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Greedy Activity Selection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will prove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𝐹𝑜𝑟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𝑎𝑙𝑙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𝑖𝑛𝑑𝑖𝑐𝑒𝑠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𝑘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h𝑎𝑣𝑒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have already proved it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1600" dirty="0"/>
                  <a:t>, we will assume that the statement is true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600" dirty="0"/>
                  <a:t> and we will try to prove it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Thus we have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…(1)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Since,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/>
                  <a:t> consists of compatible intervals,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 …(2)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Combining (1) and (2),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</m:e>
                    </m:d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So,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/>
                  <a:t> is one of the possible candidates to be chosen by our greedy strategy. However, the greedy strategy always choses with earliest finish time.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So, among the available candidates (of which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/>
                  <a:t> is one), the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</m:oMath>
                </a14:m>
                <a:r>
                  <a:rPr lang="en-US" sz="1600" dirty="0"/>
                  <a:t> chosen by the greedy strategy has the smallest finish time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 This completes the induction step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024" r="-789" b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5116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26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Greedy Activity Selection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Thus we have proven that the greedy strategy always “stays ahead” of the optimal solution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This is in the sense that – for each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1600" dirty="0"/>
                  <a:t>,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/>
                  <a:t> activity the greedy algorithm selects finishes at least as soon as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/>
                  <a:t> activity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Now we will see why this implies optimality of the greedy algorithm’s set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This will be done by contradiction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024" r="-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14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27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Greedy Activity Selection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Suppose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is not optimal. Now, as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r>
                  <a:rPr lang="en-US" sz="1600" dirty="0"/>
                  <a:t> is an optimal set, we must have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As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[Putting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] … (3)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Now,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. So, there must be at least one activity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600" dirty="0"/>
                  <a:t> in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</m:oMath>
                </a14:m>
                <a:endParaRPr lang="en-US" sz="1600" dirty="0">
                  <a:ea typeface="Cambria Math" panose="02040503050406030204" pitchFamily="18" charset="0"/>
                </a:endParaRP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As it starts 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is complete, start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600" dirty="0"/>
                  <a:t> is after finish time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But, by (3),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 finishes before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. So, start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r>
                  <a:rPr lang="en-US" sz="1600" dirty="0"/>
                  <a:t> is after finish time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Thus, after deleting all activities that are not compatible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600" dirty="0"/>
                  <a:t>, the set of possible activities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/>
                  <a:t>, still contains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This is a contradiction as we have assumed that the greedy algorithm has stopped 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, and thus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1600" dirty="0"/>
                  <a:t> is empty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This completes the proof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𝑡h𝑒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𝑔𝑟𝑒𝑒𝑑𝑦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𝑎𝑙𝑔𝑜𝑟𝑖𝑡h𝑚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𝑟𝑒𝑡𝑢𝑟𝑛𝑠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𝑜𝑝𝑡𝑖𝑚𝑎𝑙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𝑠𝑒𝑡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𝑜𝑓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𝑎𝑐𝑡𝑖𝑣𝑖𝑡𝑖𝑒𝑠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024" r="-592" b="-4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828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28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Merge Pebbles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have piles of pebbles: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want to merge them into one pile, but</a:t>
                </a:r>
              </a:p>
              <a:p>
                <a:pPr marL="541338" lvl="1" indent="-271463"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dirty="0"/>
                  <a:t>We can only merge </a:t>
                </a:r>
                <a:r>
                  <a:rPr lang="en-US" sz="1400" u="sng" dirty="0"/>
                  <a:t>two of them</a:t>
                </a:r>
                <a:r>
                  <a:rPr lang="en-US" sz="1400" dirty="0"/>
                  <a:t> at a time</a:t>
                </a:r>
              </a:p>
              <a:p>
                <a:pPr marL="541338" lvl="1" indent="-271463"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dirty="0"/>
                  <a:t>Merging two piles of size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400" dirty="0"/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/>
                  <a:t> costs you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/>
                  <a:t> units of energy (Let’s assume we need to move both piles)</a:t>
                </a:r>
              </a:p>
              <a:p>
                <a:pPr marL="541338" lvl="1" indent="-271463"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400" dirty="0"/>
                  <a:t>It means merging piles of size 12 and 7 results in a new pile of size 19 and costs you 19 units of energy</a:t>
                </a:r>
              </a:p>
              <a:p>
                <a:pPr marL="84138" indent="-271463"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How can we merge all of them with </a:t>
                </a:r>
                <a:r>
                  <a:rPr lang="en-US" sz="1800" b="1" dirty="0"/>
                  <a:t>least energy</a:t>
                </a:r>
                <a:r>
                  <a:rPr lang="en-US" sz="1800" dirty="0"/>
                  <a:t>?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592" t="-10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3508F946-ABD1-8523-3741-F0B122112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457" y="1397443"/>
            <a:ext cx="6424393" cy="1075328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4FD33-7D70-71BB-E378-A8EBB00C4CEA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: UC Riverside, CS141 course, Fall 2021Source</a:t>
            </a:r>
          </a:p>
        </p:txBody>
      </p:sp>
    </p:spTree>
    <p:extLst>
      <p:ext uri="{BB962C8B-B14F-4D97-AF65-F5344CB8AC3E}">
        <p14:creationId xmlns:p14="http://schemas.microsoft.com/office/powerpoint/2010/main" val="116718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29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Merge Pebbles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78097"/>
            <a:ext cx="6424393" cy="3705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Lets try to merge the piles in the order they are given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We will use a tree to represent the trace of merging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4FD33-7D70-71BB-E378-A8EBB00C4CEA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UC Riverside, CS141 course, Fall 2021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4E787A-A0CE-C26E-E120-1B6EDF22270F}"/>
              </a:ext>
            </a:extLst>
          </p:cNvPr>
          <p:cNvGrpSpPr/>
          <p:nvPr/>
        </p:nvGrpSpPr>
        <p:grpSpPr>
          <a:xfrm>
            <a:off x="556180" y="1424210"/>
            <a:ext cx="468000" cy="360000"/>
            <a:chOff x="556180" y="1669305"/>
            <a:chExt cx="468000" cy="36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81DCC3-B9AD-1CE6-6A59-C35AAF1EFB48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4F960B-A1AC-DE07-668A-5C74AAFF5545}"/>
                </a:ext>
              </a:extLst>
            </p:cNvPr>
            <p:cNvSpPr txBox="1"/>
            <p:nvPr/>
          </p:nvSpPr>
          <p:spPr>
            <a:xfrm>
              <a:off x="597049" y="1685989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38066-7BAB-4CCD-8AB1-E6E63C33966A}"/>
              </a:ext>
            </a:extLst>
          </p:cNvPr>
          <p:cNvGrpSpPr/>
          <p:nvPr/>
        </p:nvGrpSpPr>
        <p:grpSpPr>
          <a:xfrm>
            <a:off x="1274467" y="1424210"/>
            <a:ext cx="468000" cy="360000"/>
            <a:chOff x="556180" y="1669305"/>
            <a:chExt cx="46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41F93F-8324-10E2-149D-CF8FB549CA9A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FCEAD7-0099-0596-9743-65449C1EBBA8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BF8766-E6CE-CF14-CDAB-815E62CA52F0}"/>
              </a:ext>
            </a:extLst>
          </p:cNvPr>
          <p:cNvGrpSpPr/>
          <p:nvPr/>
        </p:nvGrpSpPr>
        <p:grpSpPr>
          <a:xfrm>
            <a:off x="1992754" y="1424210"/>
            <a:ext cx="468000" cy="360000"/>
            <a:chOff x="556180" y="1669305"/>
            <a:chExt cx="468000" cy="36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F569BB-DBA4-C119-4076-EC1784A51902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7DE1C5-D170-AAFC-F177-4E9556798738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A77744-0901-0D90-D644-2B6D1AEA8A27}"/>
              </a:ext>
            </a:extLst>
          </p:cNvPr>
          <p:cNvGrpSpPr/>
          <p:nvPr/>
        </p:nvGrpSpPr>
        <p:grpSpPr>
          <a:xfrm>
            <a:off x="2711041" y="1424210"/>
            <a:ext cx="468000" cy="360000"/>
            <a:chOff x="556180" y="1669305"/>
            <a:chExt cx="468000" cy="36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FDC1F-EAA5-6682-1070-060DEA4F59F2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C831E7-33BE-23D1-77E5-CCDCE887B224}"/>
                </a:ext>
              </a:extLst>
            </p:cNvPr>
            <p:cNvSpPr txBox="1"/>
            <p:nvPr/>
          </p:nvSpPr>
          <p:spPr>
            <a:xfrm>
              <a:off x="597049" y="1685989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2C775-AAA0-EF6C-1533-BB7A777F4BD9}"/>
              </a:ext>
            </a:extLst>
          </p:cNvPr>
          <p:cNvGrpSpPr/>
          <p:nvPr/>
        </p:nvGrpSpPr>
        <p:grpSpPr>
          <a:xfrm>
            <a:off x="3429327" y="1419448"/>
            <a:ext cx="468000" cy="360000"/>
            <a:chOff x="556180" y="1669305"/>
            <a:chExt cx="468000" cy="3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7C1730-6C39-F61A-DCDC-BBBA078C377B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093EA9-8F07-E751-05C5-F19F8E1A7139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289DD-8524-2F48-B1E4-217AE6B82DC1}"/>
              </a:ext>
            </a:extLst>
          </p:cNvPr>
          <p:cNvGrpSpPr/>
          <p:nvPr/>
        </p:nvGrpSpPr>
        <p:grpSpPr>
          <a:xfrm>
            <a:off x="556180" y="3921810"/>
            <a:ext cx="1186287" cy="916872"/>
            <a:chOff x="556180" y="3818113"/>
            <a:chExt cx="1186287" cy="9168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99989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E3A520E-A4B2-CB57-1701-56E3262CC509}"/>
              </a:ext>
            </a:extLst>
          </p:cNvPr>
          <p:cNvSpPr txBox="1"/>
          <p:nvPr/>
        </p:nvSpPr>
        <p:spPr>
          <a:xfrm>
            <a:off x="3576932" y="4250442"/>
            <a:ext cx="145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Energy cost: 19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D83A19E5-5BA5-576E-4E5F-9D645948669A}"/>
              </a:ext>
            </a:extLst>
          </p:cNvPr>
          <p:cNvGrpSpPr/>
          <p:nvPr/>
        </p:nvGrpSpPr>
        <p:grpSpPr>
          <a:xfrm>
            <a:off x="1200034" y="3367200"/>
            <a:ext cx="1025168" cy="913762"/>
            <a:chOff x="1181180" y="3263503"/>
            <a:chExt cx="1025168" cy="913762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C12DBE09-8BF6-943B-B58D-22D880B79B02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9B19B84-DDA2-0E87-0126-355AAE0C8A00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27</a:t>
              </a: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FD7030C-4F2C-B552-B094-91C8B30BC26E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003B0D1-3086-2F2D-AC06-C9F3DFE85979}"/>
                </a:ext>
              </a:extLst>
            </p:cNvPr>
            <p:cNvSpPr txBox="1"/>
            <p:nvPr/>
          </p:nvSpPr>
          <p:spPr>
            <a:xfrm>
              <a:off x="1826352" y="38339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B9DC390A-F264-B200-5B53-346C2DDF4E8A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14B445EA-4C77-C6EA-39D8-7296FAD3E57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49BD3E1D-A59E-BBAB-379C-7A5A326486C1}"/>
              </a:ext>
            </a:extLst>
          </p:cNvPr>
          <p:cNvSpPr txBox="1"/>
          <p:nvPr/>
        </p:nvSpPr>
        <p:spPr>
          <a:xfrm>
            <a:off x="4833790" y="424426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+ 27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DDA4ECD5-6422-F358-5429-1AFDDF58650B}"/>
              </a:ext>
            </a:extLst>
          </p:cNvPr>
          <p:cNvGrpSpPr/>
          <p:nvPr/>
        </p:nvGrpSpPr>
        <p:grpSpPr>
          <a:xfrm>
            <a:off x="1658222" y="2821310"/>
            <a:ext cx="1025168" cy="913762"/>
            <a:chOff x="1181180" y="3263503"/>
            <a:chExt cx="1025168" cy="913762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1FD004-3231-E952-D555-FCFDEE12A434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2878E923-440D-BE8C-FC54-F8E72B095951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42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81FCB481-F9E8-97F7-2CB4-24EDC50A855B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46D9A284-868D-0FFC-D4F7-7CCF4A873CEE}"/>
                </a:ext>
              </a:extLst>
            </p:cNvPr>
            <p:cNvSpPr txBox="1"/>
            <p:nvPr/>
          </p:nvSpPr>
          <p:spPr>
            <a:xfrm>
              <a:off x="1779217" y="38339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DACDF13-5E96-FFAC-B3B5-A537FB505038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CDAFB5C-8ADB-6B77-52DE-A4AB6D1E96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99EB0AAC-2841-676D-B376-E49CFA89AEF2}"/>
              </a:ext>
            </a:extLst>
          </p:cNvPr>
          <p:cNvSpPr txBox="1"/>
          <p:nvPr/>
        </p:nvSpPr>
        <p:spPr>
          <a:xfrm>
            <a:off x="5206939" y="424426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+ 42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A82563C-5957-E967-136F-878399658AA5}"/>
              </a:ext>
            </a:extLst>
          </p:cNvPr>
          <p:cNvGrpSpPr/>
          <p:nvPr/>
        </p:nvGrpSpPr>
        <p:grpSpPr>
          <a:xfrm>
            <a:off x="2113768" y="2275420"/>
            <a:ext cx="1025168" cy="913762"/>
            <a:chOff x="1181180" y="3263503"/>
            <a:chExt cx="1025168" cy="913762"/>
          </a:xfrm>
        </p:grpSpPr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38FEBFC4-A5DF-39A4-C4D1-4377169E4802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4104FCE-8D92-162C-AA60-527237445130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46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951DDA68-7826-080D-395D-1C80A4819A39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36CC1C43-772E-E55A-7D23-DE8CCD875849}"/>
                </a:ext>
              </a:extLst>
            </p:cNvPr>
            <p:cNvSpPr txBox="1"/>
            <p:nvPr/>
          </p:nvSpPr>
          <p:spPr>
            <a:xfrm>
              <a:off x="1826352" y="38339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B42BA54-3673-D519-9B79-83B27E9C37EC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89620247-6036-3761-5D11-A475EDB309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EFB5E453-66DE-12EA-3DF9-C0592EC3D824}"/>
              </a:ext>
            </a:extLst>
          </p:cNvPr>
          <p:cNvSpPr txBox="1"/>
          <p:nvPr/>
        </p:nvSpPr>
        <p:spPr>
          <a:xfrm>
            <a:off x="5589597" y="4244266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+ 46 = 134</a:t>
            </a:r>
          </a:p>
        </p:txBody>
      </p:sp>
    </p:spTree>
    <p:extLst>
      <p:ext uri="{BB962C8B-B14F-4D97-AF65-F5344CB8AC3E}">
        <p14:creationId xmlns:p14="http://schemas.microsoft.com/office/powerpoint/2010/main" val="388381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1"/>
      <p:bldP spid="54" grpId="0"/>
      <p:bldP spid="6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Optimization Problems</a:t>
            </a:r>
            <a:endParaRPr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90EAE0E-D68C-C7F9-EDEA-820A2964C81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87" y="1115223"/>
                <a:ext cx="6424393" cy="3753986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A class of problems in which we are asked to</a:t>
                </a:r>
              </a:p>
              <a:p>
                <a:pPr marL="466725" lvl="1" indent="-2413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400" dirty="0"/>
                  <a:t>Find a set (or a sequence) of “items”</a:t>
                </a:r>
              </a:p>
              <a:p>
                <a:pPr marL="466725" lvl="1" indent="-2413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400" dirty="0"/>
                  <a:t>That satisfy some constraints and simultaneously optimize (i.e., maximize or minimize) some objective function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41275" algn="l"/>
                  </a:tabLst>
                </a:pPr>
                <a:r>
                  <a:rPr lang="en-US" sz="1600" dirty="0"/>
                  <a:t>Formally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mr-IN" sz="16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mr-IN" sz="16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mr-IN" sz="1600">
                                <a:latin typeface="Cambria Math" charset="0"/>
                              </a:rPr>
                              <m:t>min</m:t>
                            </m:r>
                            <m: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sz="1600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1600" i="1">
                                <a:latin typeface="Cambria Math" charset="0"/>
                              </a:rPr>
                              <m:t>𝑠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.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𝑡</m:t>
                            </m:r>
                            <m:r>
                              <a:rPr lang="en-US" sz="1600" i="1">
                                <a:latin typeface="Cambria Math" charset="0"/>
                              </a:rPr>
                              <m:t>.  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𝒈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1600" b="1" i="1">
                                <a:latin typeface="Cambria Math" charset="0"/>
                              </a:rPr>
                              <m:t>𝒙</m:t>
                            </m:r>
                            <m:r>
                              <a:rPr lang="en-US" sz="1600" b="1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⋛</m:t>
                            </m:r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lim>
                        </m:limLow>
                      </m:fName>
                      <m:e>
                        <m:r>
                          <a:rPr lang="en-US" sz="1600" i="1">
                            <a:latin typeface="Cambria Math" charset="0"/>
                          </a:rPr>
                          <m:t>𝑓</m:t>
                        </m:r>
                        <m:r>
                          <a:rPr lang="en-US" sz="1600" i="1">
                            <a:latin typeface="Cambria Math" charset="0"/>
                          </a:rPr>
                          <m:t>(</m:t>
                        </m:r>
                        <m:r>
                          <a:rPr lang="en-US" sz="1600" b="1" i="1">
                            <a:latin typeface="Cambria Math" charset="0"/>
                          </a:rPr>
                          <m:t>𝒙</m:t>
                        </m:r>
                        <m:r>
                          <a:rPr lang="en-US" sz="1600" i="1">
                            <a:latin typeface="Cambria Math" charset="0"/>
                          </a:rPr>
                          <m:t>)</m:t>
                        </m:r>
                      </m:e>
                    </m:func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A sequence of tasks with deadline, maximize reward while finishing before deadline</a:t>
                </a:r>
              </a:p>
              <a:p>
                <a:pPr marL="466725" lvl="1" indent="-2413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400" dirty="0"/>
                  <a:t>Items: tasks, constraints: finish before deadline, optimize: total reward</a:t>
                </a:r>
              </a:p>
              <a:p>
                <a:pPr marL="182563" indent="-174625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258763" algn="l"/>
                  </a:tabLst>
                </a:pPr>
                <a:r>
                  <a:rPr lang="en-US" sz="1600" dirty="0"/>
                  <a:t>A set of products with weights and values, put into a bag of weight limit </a:t>
                </a:r>
                <a14:m>
                  <m:oMath xmlns:m="http://schemas.openxmlformats.org/officeDocument/2006/math">
                    <m:r>
                      <a:rPr lang="en-US" sz="1600" b="0" i="1">
                        <a:latin typeface="Cambria Math" charset="0"/>
                      </a:rPr>
                      <m:t>𝑥</m:t>
                    </m:r>
                    <m:r>
                      <a:rPr lang="en-US" sz="1600" b="0" i="1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600" dirty="0"/>
                  <a:t>and maximize value</a:t>
                </a:r>
              </a:p>
              <a:p>
                <a:pPr marL="466725" lvl="1" indent="-2413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258763" algn="l"/>
                  </a:tabLst>
                </a:pPr>
                <a:r>
                  <a:rPr lang="en-US" sz="1400" i="1" dirty="0"/>
                  <a:t>Items</a:t>
                </a:r>
                <a:r>
                  <a:rPr lang="en-US" sz="1400" dirty="0"/>
                  <a:t>: products, </a:t>
                </a:r>
                <a:r>
                  <a:rPr lang="en-US" sz="1400" i="1" dirty="0"/>
                  <a:t>constraints</a:t>
                </a:r>
                <a:r>
                  <a:rPr lang="en-US" sz="1400" dirty="0"/>
                  <a:t>: weight limit, </a:t>
                </a:r>
                <a:r>
                  <a:rPr lang="en-US" sz="1400" i="1" dirty="0"/>
                  <a:t>optimize</a:t>
                </a:r>
                <a:r>
                  <a:rPr lang="en-US" sz="1400" dirty="0"/>
                  <a:t>: total value</a:t>
                </a:r>
              </a:p>
              <a:p>
                <a:pPr marL="9525" indent="-2413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258763" algn="l"/>
                  </a:tabLst>
                </a:pPr>
                <a:r>
                  <a:rPr lang="en-US" sz="1600" dirty="0"/>
                  <a:t>A file in computer, encode/compress it to minimize the length</a:t>
                </a:r>
              </a:p>
              <a:p>
                <a:pPr marL="466725" lvl="1" indent="-2413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  <a:tabLst>
                    <a:tab pos="258763" algn="l"/>
                  </a:tabLst>
                </a:pPr>
                <a:r>
                  <a:rPr lang="en-US" sz="1400" i="1" dirty="0"/>
                  <a:t>Items</a:t>
                </a:r>
                <a:r>
                  <a:rPr lang="en-US" sz="1400" dirty="0"/>
                  <a:t>: codewords for each character, </a:t>
                </a:r>
                <a:r>
                  <a:rPr lang="en-US" sz="1400" i="1" dirty="0"/>
                  <a:t>constraints</a:t>
                </a:r>
                <a:r>
                  <a:rPr lang="en-US" sz="1400" dirty="0"/>
                  <a:t>: original file recoverable, </a:t>
                </a:r>
                <a:r>
                  <a:rPr lang="en-US" sz="1400" i="1" dirty="0"/>
                  <a:t>optimize</a:t>
                </a:r>
                <a:r>
                  <a:rPr lang="en-US" sz="1400" dirty="0"/>
                  <a:t>: code length</a:t>
                </a:r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790EAE0E-D68C-C7F9-EDEA-820A2964C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7" y="1115223"/>
                <a:ext cx="6424393" cy="3753986"/>
              </a:xfrm>
              <a:prstGeom prst="rect">
                <a:avLst/>
              </a:prstGeom>
              <a:blipFill>
                <a:blip r:embed="rId3"/>
                <a:stretch>
                  <a:fillRect l="-394" t="-1347" r="-789" b="-23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3845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30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Merge Pebbles – Another Solution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78097"/>
            <a:ext cx="6424393" cy="3705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Lets try to merge the piles two at a time from original piles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We will use a tree to represent the trace of merging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4FD33-7D70-71BB-E378-A8EBB00C4CEA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UC Riverside, CS141 course, Fall 2021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4E787A-A0CE-C26E-E120-1B6EDF22270F}"/>
              </a:ext>
            </a:extLst>
          </p:cNvPr>
          <p:cNvGrpSpPr/>
          <p:nvPr/>
        </p:nvGrpSpPr>
        <p:grpSpPr>
          <a:xfrm>
            <a:off x="556180" y="1424210"/>
            <a:ext cx="468000" cy="360000"/>
            <a:chOff x="556180" y="1669305"/>
            <a:chExt cx="468000" cy="36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81DCC3-B9AD-1CE6-6A59-C35AAF1EFB48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4F960B-A1AC-DE07-668A-5C74AAFF5545}"/>
                </a:ext>
              </a:extLst>
            </p:cNvPr>
            <p:cNvSpPr txBox="1"/>
            <p:nvPr/>
          </p:nvSpPr>
          <p:spPr>
            <a:xfrm>
              <a:off x="597049" y="1685989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38066-7BAB-4CCD-8AB1-E6E63C33966A}"/>
              </a:ext>
            </a:extLst>
          </p:cNvPr>
          <p:cNvGrpSpPr/>
          <p:nvPr/>
        </p:nvGrpSpPr>
        <p:grpSpPr>
          <a:xfrm>
            <a:off x="1274467" y="1424210"/>
            <a:ext cx="468000" cy="360000"/>
            <a:chOff x="556180" y="1669305"/>
            <a:chExt cx="46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41F93F-8324-10E2-149D-CF8FB549CA9A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FCEAD7-0099-0596-9743-65449C1EBBA8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BF8766-E6CE-CF14-CDAB-815E62CA52F0}"/>
              </a:ext>
            </a:extLst>
          </p:cNvPr>
          <p:cNvGrpSpPr/>
          <p:nvPr/>
        </p:nvGrpSpPr>
        <p:grpSpPr>
          <a:xfrm>
            <a:off x="1992754" y="1424210"/>
            <a:ext cx="468000" cy="360000"/>
            <a:chOff x="556180" y="1669305"/>
            <a:chExt cx="468000" cy="36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F569BB-DBA4-C119-4076-EC1784A51902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7DE1C5-D170-AAFC-F177-4E9556798738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A77744-0901-0D90-D644-2B6D1AEA8A27}"/>
              </a:ext>
            </a:extLst>
          </p:cNvPr>
          <p:cNvGrpSpPr/>
          <p:nvPr/>
        </p:nvGrpSpPr>
        <p:grpSpPr>
          <a:xfrm>
            <a:off x="2711041" y="1424210"/>
            <a:ext cx="468000" cy="360000"/>
            <a:chOff x="556180" y="1669305"/>
            <a:chExt cx="468000" cy="36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FDC1F-EAA5-6682-1070-060DEA4F59F2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C831E7-33BE-23D1-77E5-CCDCE887B224}"/>
                </a:ext>
              </a:extLst>
            </p:cNvPr>
            <p:cNvSpPr txBox="1"/>
            <p:nvPr/>
          </p:nvSpPr>
          <p:spPr>
            <a:xfrm>
              <a:off x="597049" y="1685989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2C775-AAA0-EF6C-1533-BB7A777F4BD9}"/>
              </a:ext>
            </a:extLst>
          </p:cNvPr>
          <p:cNvGrpSpPr/>
          <p:nvPr/>
        </p:nvGrpSpPr>
        <p:grpSpPr>
          <a:xfrm>
            <a:off x="3429327" y="1419448"/>
            <a:ext cx="468000" cy="360000"/>
            <a:chOff x="556180" y="1669305"/>
            <a:chExt cx="468000" cy="3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7C1730-6C39-F61A-DCDC-BBBA078C377B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093EA9-8F07-E751-05C5-F19F8E1A7139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289DD-8524-2F48-B1E4-217AE6B82DC1}"/>
              </a:ext>
            </a:extLst>
          </p:cNvPr>
          <p:cNvGrpSpPr/>
          <p:nvPr/>
        </p:nvGrpSpPr>
        <p:grpSpPr>
          <a:xfrm>
            <a:off x="556180" y="3921810"/>
            <a:ext cx="1186287" cy="916872"/>
            <a:chOff x="556180" y="3818113"/>
            <a:chExt cx="1186287" cy="9168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99989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E3A520E-A4B2-CB57-1701-56E3262CC509}"/>
              </a:ext>
            </a:extLst>
          </p:cNvPr>
          <p:cNvSpPr txBox="1"/>
          <p:nvPr/>
        </p:nvSpPr>
        <p:spPr>
          <a:xfrm>
            <a:off x="3576932" y="4250442"/>
            <a:ext cx="145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Energy cost: 19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BD3E1D-A59E-BBAB-379C-7A5A326486C1}"/>
              </a:ext>
            </a:extLst>
          </p:cNvPr>
          <p:cNvSpPr txBox="1"/>
          <p:nvPr/>
        </p:nvSpPr>
        <p:spPr>
          <a:xfrm>
            <a:off x="4833790" y="424426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+ 23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0905FAC-AFB2-B5DA-D36F-678995FE8BFA}"/>
              </a:ext>
            </a:extLst>
          </p:cNvPr>
          <p:cNvGrpSpPr/>
          <p:nvPr/>
        </p:nvGrpSpPr>
        <p:grpSpPr>
          <a:xfrm>
            <a:off x="1867610" y="3921810"/>
            <a:ext cx="1186287" cy="916872"/>
            <a:chOff x="556180" y="3818113"/>
            <a:chExt cx="1186287" cy="9168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2CD39DF-AC54-E2DA-9949-5A2C2E78A3FE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4B96CC0-71FF-2E34-C137-7C08B924DAB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9105229-8507-09E2-F2A0-53B98487F9F7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8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A0854D9-934A-C218-A05C-9194EF66D29C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58C3C1D7-2AC9-1FFB-22B0-A67D6560CF63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626EFA28-56F5-B7A9-DC37-5F200E346BA6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0604A54A-DC81-6E32-B14E-5E2FE5A3B9F7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753FCD7F-9B3E-D928-A41D-830B7B1D5CB0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1E08A2C9-DCF3-3AF4-1F05-3AB796AB4C0A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23</a:t>
                </a:r>
              </a:p>
            </p:txBody>
          </p:sp>
        </p:grp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C38A610E-112E-2F0A-0AB8-507116007374}"/>
                </a:ext>
              </a:extLst>
            </p:cNvPr>
            <p:cNvCxnSpPr>
              <a:cxnSpLocks/>
              <a:endCxn id="71" idx="0"/>
            </p:cNvCxnSpPr>
            <p:nvPr/>
          </p:nvCxnSpPr>
          <p:spPr>
            <a:xfrm flipH="1">
              <a:off x="788615" y="4137726"/>
              <a:ext cx="200623" cy="2539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1B0CCD4D-E365-79AE-788E-107631173E52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595F1FF-DF6F-495B-1050-35AE7E8E41D6}"/>
              </a:ext>
            </a:extLst>
          </p:cNvPr>
          <p:cNvGrpSpPr/>
          <p:nvPr/>
        </p:nvGrpSpPr>
        <p:grpSpPr>
          <a:xfrm>
            <a:off x="1272915" y="3320185"/>
            <a:ext cx="1062695" cy="643316"/>
            <a:chOff x="1272915" y="3320185"/>
            <a:chExt cx="1062695" cy="643316"/>
          </a:xfrm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D5D99377-6258-D4D0-45D0-1255C48ABC53}"/>
                </a:ext>
              </a:extLst>
            </p:cNvPr>
            <p:cNvSpPr/>
            <p:nvPr/>
          </p:nvSpPr>
          <p:spPr>
            <a:xfrm>
              <a:off x="1595667" y="3320185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55F0145-A533-335C-0D02-6AA0506E21E4}"/>
                </a:ext>
              </a:extLst>
            </p:cNvPr>
            <p:cNvSpPr txBox="1"/>
            <p:nvPr/>
          </p:nvSpPr>
          <p:spPr>
            <a:xfrm>
              <a:off x="1636536" y="333686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42</a:t>
              </a: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EE6977C6-A9B2-D079-03A6-7D6C601B40E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72915" y="3640821"/>
              <a:ext cx="433574" cy="31215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316E96A-5F8B-7084-0023-003DBA3F9534}"/>
                </a:ext>
              </a:extLst>
            </p:cNvPr>
            <p:cNvCxnSpPr>
              <a:cxnSpLocks/>
            </p:cNvCxnSpPr>
            <p:nvPr/>
          </p:nvCxnSpPr>
          <p:spPr>
            <a:xfrm>
              <a:off x="1962717" y="3640821"/>
              <a:ext cx="372893" cy="32268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0" name="TextBox 79">
            <a:extLst>
              <a:ext uri="{FF2B5EF4-FFF2-40B4-BE49-F238E27FC236}">
                <a16:creationId xmlns:a16="http://schemas.microsoft.com/office/drawing/2014/main" id="{A7B4C1D1-E951-B981-29BC-08A7E8CF03F5}"/>
              </a:ext>
            </a:extLst>
          </p:cNvPr>
          <p:cNvSpPr txBox="1"/>
          <p:nvPr/>
        </p:nvSpPr>
        <p:spPr>
          <a:xfrm>
            <a:off x="5226215" y="424472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+ 42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97C11717-F5D2-5EE4-C32E-5D6AA28D4D75}"/>
              </a:ext>
            </a:extLst>
          </p:cNvPr>
          <p:cNvGrpSpPr/>
          <p:nvPr/>
        </p:nvGrpSpPr>
        <p:grpSpPr>
          <a:xfrm>
            <a:off x="1980831" y="2794492"/>
            <a:ext cx="1134225" cy="913762"/>
            <a:chOff x="1181180" y="3263503"/>
            <a:chExt cx="1134225" cy="913762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3F4A7F06-12A5-1E9F-CA21-F918EDBD6E68}"/>
                </a:ext>
              </a:extLst>
            </p:cNvPr>
            <p:cNvSpPr/>
            <p:nvPr/>
          </p:nvSpPr>
          <p:spPr>
            <a:xfrm>
              <a:off x="1414498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F9C3617-B99A-9790-2F7C-BC36C9C1AD13}"/>
                </a:ext>
              </a:extLst>
            </p:cNvPr>
            <p:cNvSpPr txBox="1"/>
            <p:nvPr/>
          </p:nvSpPr>
          <p:spPr>
            <a:xfrm>
              <a:off x="1455367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46</a:t>
              </a:r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5732B34B-57D6-3FF8-F3E3-84ECE620E46D}"/>
                </a:ext>
              </a:extLst>
            </p:cNvPr>
            <p:cNvSpPr/>
            <p:nvPr/>
          </p:nvSpPr>
          <p:spPr>
            <a:xfrm>
              <a:off x="1847405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12B9F621-BE6A-408F-12C9-87DAAC532350}"/>
                </a:ext>
              </a:extLst>
            </p:cNvPr>
            <p:cNvSpPr txBox="1"/>
            <p:nvPr/>
          </p:nvSpPr>
          <p:spPr>
            <a:xfrm>
              <a:off x="1935409" y="38339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6C11C006-6B4C-3504-705A-A87B85C696F8}"/>
                </a:ext>
              </a:extLst>
            </p:cNvPr>
            <p:cNvCxnSpPr>
              <a:cxnSpLocks/>
            </p:cNvCxnSpPr>
            <p:nvPr/>
          </p:nvCxnSpPr>
          <p:spPr>
            <a:xfrm>
              <a:off x="1792547" y="3589716"/>
              <a:ext cx="285226" cy="2348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86E6656-70BF-34C1-EE80-4E3DCBB7D6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5141"/>
              <a:ext cx="319837" cy="25131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C368F3FB-F372-C322-6448-79FB8EADAD53}"/>
              </a:ext>
            </a:extLst>
          </p:cNvPr>
          <p:cNvSpPr txBox="1"/>
          <p:nvPr/>
        </p:nvSpPr>
        <p:spPr>
          <a:xfrm>
            <a:off x="5608114" y="4244266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+ 46 = 130</a:t>
            </a:r>
          </a:p>
        </p:txBody>
      </p:sp>
    </p:spTree>
    <p:extLst>
      <p:ext uri="{BB962C8B-B14F-4D97-AF65-F5344CB8AC3E}">
        <p14:creationId xmlns:p14="http://schemas.microsoft.com/office/powerpoint/2010/main" val="70991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/>
      <p:bldP spid="80" grpId="0"/>
      <p:bldP spid="8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31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Merge Pebbles – Any Greedy Idea?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78097"/>
            <a:ext cx="6424393" cy="3705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Always merge two smallest piles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We will use a tree to represent the trace of merging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8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4FD33-7D70-71BB-E378-A8EBB00C4CEA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UC Riverside, CS141 course, Fall 2021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4E787A-A0CE-C26E-E120-1B6EDF22270F}"/>
              </a:ext>
            </a:extLst>
          </p:cNvPr>
          <p:cNvGrpSpPr/>
          <p:nvPr/>
        </p:nvGrpSpPr>
        <p:grpSpPr>
          <a:xfrm>
            <a:off x="556180" y="1424210"/>
            <a:ext cx="468000" cy="360000"/>
            <a:chOff x="556180" y="1669305"/>
            <a:chExt cx="468000" cy="36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81DCC3-B9AD-1CE6-6A59-C35AAF1EFB48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4F960B-A1AC-DE07-668A-5C74AAFF5545}"/>
                </a:ext>
              </a:extLst>
            </p:cNvPr>
            <p:cNvSpPr txBox="1"/>
            <p:nvPr/>
          </p:nvSpPr>
          <p:spPr>
            <a:xfrm>
              <a:off x="597049" y="1685989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38066-7BAB-4CCD-8AB1-E6E63C33966A}"/>
              </a:ext>
            </a:extLst>
          </p:cNvPr>
          <p:cNvGrpSpPr/>
          <p:nvPr/>
        </p:nvGrpSpPr>
        <p:grpSpPr>
          <a:xfrm>
            <a:off x="1274467" y="1424210"/>
            <a:ext cx="468000" cy="360000"/>
            <a:chOff x="556180" y="1669305"/>
            <a:chExt cx="46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41F93F-8324-10E2-149D-CF8FB549CA9A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FCEAD7-0099-0596-9743-65449C1EBBA8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7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BF8766-E6CE-CF14-CDAB-815E62CA52F0}"/>
              </a:ext>
            </a:extLst>
          </p:cNvPr>
          <p:cNvGrpSpPr/>
          <p:nvPr/>
        </p:nvGrpSpPr>
        <p:grpSpPr>
          <a:xfrm>
            <a:off x="1992754" y="1424210"/>
            <a:ext cx="468000" cy="360000"/>
            <a:chOff x="556180" y="1669305"/>
            <a:chExt cx="468000" cy="36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F569BB-DBA4-C119-4076-EC1784A51902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7DE1C5-D170-AAFC-F177-4E9556798738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A77744-0901-0D90-D644-2B6D1AEA8A27}"/>
              </a:ext>
            </a:extLst>
          </p:cNvPr>
          <p:cNvGrpSpPr/>
          <p:nvPr/>
        </p:nvGrpSpPr>
        <p:grpSpPr>
          <a:xfrm>
            <a:off x="2711041" y="1424210"/>
            <a:ext cx="468000" cy="360000"/>
            <a:chOff x="556180" y="1669305"/>
            <a:chExt cx="468000" cy="36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FDC1F-EAA5-6682-1070-060DEA4F59F2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C831E7-33BE-23D1-77E5-CCDCE887B224}"/>
                </a:ext>
              </a:extLst>
            </p:cNvPr>
            <p:cNvSpPr txBox="1"/>
            <p:nvPr/>
          </p:nvSpPr>
          <p:spPr>
            <a:xfrm>
              <a:off x="597049" y="1685989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2C775-AAA0-EF6C-1533-BB7A777F4BD9}"/>
              </a:ext>
            </a:extLst>
          </p:cNvPr>
          <p:cNvGrpSpPr/>
          <p:nvPr/>
        </p:nvGrpSpPr>
        <p:grpSpPr>
          <a:xfrm>
            <a:off x="3429327" y="1419448"/>
            <a:ext cx="468000" cy="360000"/>
            <a:chOff x="556180" y="1669305"/>
            <a:chExt cx="468000" cy="3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7C1730-6C39-F61A-DCDC-BBBA078C377B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093EA9-8F07-E751-05C5-F19F8E1A7139}"/>
                </a:ext>
              </a:extLst>
            </p:cNvPr>
            <p:cNvSpPr txBox="1"/>
            <p:nvPr/>
          </p:nvSpPr>
          <p:spPr>
            <a:xfrm>
              <a:off x="644184" y="1685989"/>
              <a:ext cx="29527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289DD-8524-2F48-B1E4-217AE6B82DC1}"/>
              </a:ext>
            </a:extLst>
          </p:cNvPr>
          <p:cNvGrpSpPr/>
          <p:nvPr/>
        </p:nvGrpSpPr>
        <p:grpSpPr>
          <a:xfrm>
            <a:off x="556180" y="3921810"/>
            <a:ext cx="1186287" cy="916872"/>
            <a:chOff x="556180" y="3818113"/>
            <a:chExt cx="1186287" cy="9168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11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46745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E3A520E-A4B2-CB57-1701-56E3262CC509}"/>
              </a:ext>
            </a:extLst>
          </p:cNvPr>
          <p:cNvSpPr txBox="1"/>
          <p:nvPr/>
        </p:nvSpPr>
        <p:spPr>
          <a:xfrm>
            <a:off x="3576932" y="4250442"/>
            <a:ext cx="1450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Energy cost: 11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9BD3E1D-A59E-BBAB-379C-7A5A326486C1}"/>
              </a:ext>
            </a:extLst>
          </p:cNvPr>
          <p:cNvSpPr txBox="1"/>
          <p:nvPr/>
        </p:nvSpPr>
        <p:spPr>
          <a:xfrm>
            <a:off x="4833790" y="4244266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+ 19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7B4C1D1-E951-B981-29BC-08A7E8CF03F5}"/>
              </a:ext>
            </a:extLst>
          </p:cNvPr>
          <p:cNvSpPr txBox="1"/>
          <p:nvPr/>
        </p:nvSpPr>
        <p:spPr>
          <a:xfrm>
            <a:off x="5226215" y="4244720"/>
            <a:ext cx="5886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+ 27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C368F3FB-F372-C322-6448-79FB8EADAD53}"/>
              </a:ext>
            </a:extLst>
          </p:cNvPr>
          <p:cNvSpPr txBox="1"/>
          <p:nvPr/>
        </p:nvSpPr>
        <p:spPr>
          <a:xfrm>
            <a:off x="5608114" y="4244266"/>
            <a:ext cx="10967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 + 46 = 103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907EE2-EC07-4951-B391-846AFE2A942D}"/>
              </a:ext>
            </a:extLst>
          </p:cNvPr>
          <p:cNvGrpSpPr/>
          <p:nvPr/>
        </p:nvGrpSpPr>
        <p:grpSpPr>
          <a:xfrm>
            <a:off x="1272915" y="3320185"/>
            <a:ext cx="1293665" cy="1000013"/>
            <a:chOff x="1272915" y="3320185"/>
            <a:chExt cx="1293665" cy="100001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595F1FF-DF6F-495B-1050-35AE7E8E41D6}"/>
                </a:ext>
              </a:extLst>
            </p:cNvPr>
            <p:cNvGrpSpPr/>
            <p:nvPr/>
          </p:nvGrpSpPr>
          <p:grpSpPr>
            <a:xfrm>
              <a:off x="1272915" y="3320185"/>
              <a:ext cx="1062695" cy="643316"/>
              <a:chOff x="1272915" y="3320185"/>
              <a:chExt cx="1062695" cy="64331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5D99377-6258-D4D0-45D0-1255C48ABC53}"/>
                  </a:ext>
                </a:extLst>
              </p:cNvPr>
              <p:cNvSpPr/>
              <p:nvPr/>
            </p:nvSpPr>
            <p:spPr>
              <a:xfrm>
                <a:off x="1595667" y="332018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5F0145-A533-335C-0D02-6AA0506E21E4}"/>
                  </a:ext>
                </a:extLst>
              </p:cNvPr>
              <p:cNvSpPr txBox="1"/>
              <p:nvPr/>
            </p:nvSpPr>
            <p:spPr>
              <a:xfrm>
                <a:off x="1636536" y="333686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E6977C6-A9B2-D079-03A6-7D6C601B4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2915" y="3640821"/>
                <a:ext cx="433574" cy="31215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316E96A-5F8B-7084-0023-003DBA3F9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717" y="3640821"/>
                <a:ext cx="372893" cy="32268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949F1B-CA2C-ECA4-4CE1-BB49B0806BDE}"/>
                </a:ext>
              </a:extLst>
            </p:cNvPr>
            <p:cNvGrpSpPr/>
            <p:nvPr/>
          </p:nvGrpSpPr>
          <p:grpSpPr>
            <a:xfrm>
              <a:off x="2098580" y="3960198"/>
              <a:ext cx="468000" cy="360000"/>
              <a:chOff x="556180" y="1669305"/>
              <a:chExt cx="468000" cy="360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BB5C0E-8DFC-D745-FFD1-BC3C0F4E46C1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FDCE31-22A8-8158-98F2-0B8668C6FF3E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8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9D0546-A392-F2D8-5976-5917DD051384}"/>
              </a:ext>
            </a:extLst>
          </p:cNvPr>
          <p:cNvGrpSpPr/>
          <p:nvPr/>
        </p:nvGrpSpPr>
        <p:grpSpPr>
          <a:xfrm>
            <a:off x="2762447" y="3308357"/>
            <a:ext cx="1186287" cy="992288"/>
            <a:chOff x="556180" y="3742697"/>
            <a:chExt cx="1186287" cy="99228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B3B56FE-A711-40DC-316C-C55E4878BB8F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F5D5837-9268-00A5-55F3-485328227D92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FFE8F7-32DE-4758-E889-E5941D084AC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8D975A2-F151-E72A-E280-B94408CF92D3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9AC6BFD-A445-A178-DB37-DF897E130983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676E552-CFB7-2AD4-7E43-E3D29D48430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16330E-291B-FDC4-4E8F-F80D03868582}"/>
                </a:ext>
              </a:extLst>
            </p:cNvPr>
            <p:cNvGrpSpPr/>
            <p:nvPr/>
          </p:nvGrpSpPr>
          <p:grpSpPr>
            <a:xfrm>
              <a:off x="905865" y="3742697"/>
              <a:ext cx="468000" cy="360000"/>
              <a:chOff x="556180" y="1593889"/>
              <a:chExt cx="468000" cy="36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FE7BF45-ED7E-F768-F1D9-4B8F2D4AFE99}"/>
                  </a:ext>
                </a:extLst>
              </p:cNvPr>
              <p:cNvSpPr/>
              <p:nvPr/>
            </p:nvSpPr>
            <p:spPr>
              <a:xfrm>
                <a:off x="556180" y="1593889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EF4DA2C-9002-CF81-93CC-CA621E5C62DA}"/>
                  </a:ext>
                </a:extLst>
              </p:cNvPr>
              <p:cNvSpPr txBox="1"/>
              <p:nvPr/>
            </p:nvSpPr>
            <p:spPr>
              <a:xfrm>
                <a:off x="597049" y="1610573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27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10E0B9D-E62E-A149-9DB0-982AA947ED26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 flipH="1">
              <a:off x="793577" y="4069665"/>
              <a:ext cx="206013" cy="3220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CCF582-8DFF-5092-F476-B893180D4460}"/>
                </a:ext>
              </a:extLst>
            </p:cNvPr>
            <p:cNvCxnSpPr>
              <a:cxnSpLocks/>
            </p:cNvCxnSpPr>
            <p:nvPr/>
          </p:nvCxnSpPr>
          <p:spPr>
            <a:xfrm>
              <a:off x="1287063" y="4060238"/>
              <a:ext cx="193123" cy="3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1232F14-8DF3-FB8B-EC7C-BC8A597045D5}"/>
              </a:ext>
            </a:extLst>
          </p:cNvPr>
          <p:cNvGrpSpPr/>
          <p:nvPr/>
        </p:nvGrpSpPr>
        <p:grpSpPr>
          <a:xfrm>
            <a:off x="1833064" y="2711724"/>
            <a:ext cx="1516465" cy="625145"/>
            <a:chOff x="1056542" y="3320185"/>
            <a:chExt cx="1516465" cy="625145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1AE8A50-971F-0811-1B65-C3F599CB7316}"/>
                </a:ext>
              </a:extLst>
            </p:cNvPr>
            <p:cNvSpPr/>
            <p:nvPr/>
          </p:nvSpPr>
          <p:spPr>
            <a:xfrm>
              <a:off x="1595667" y="3320185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F4BFFB0-27A9-59D3-E3DB-8A418D3F0C88}"/>
                </a:ext>
              </a:extLst>
            </p:cNvPr>
            <p:cNvSpPr txBox="1"/>
            <p:nvPr/>
          </p:nvSpPr>
          <p:spPr>
            <a:xfrm>
              <a:off x="1636536" y="333686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46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94990F-44B8-655C-D814-9AC1097EF9CB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H="1">
              <a:off x="1056542" y="3640821"/>
              <a:ext cx="649947" cy="30450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36AA471-D8D4-7835-DF8F-F0B31D095610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1962717" y="3640821"/>
              <a:ext cx="610290" cy="2926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2" name="TextBox 101">
            <a:extLst>
              <a:ext uri="{FF2B5EF4-FFF2-40B4-BE49-F238E27FC236}">
                <a16:creationId xmlns:a16="http://schemas.microsoft.com/office/drawing/2014/main" id="{624A7DF3-A0BE-2FD5-CC2F-D7E52C7877B6}"/>
              </a:ext>
            </a:extLst>
          </p:cNvPr>
          <p:cNvSpPr txBox="1"/>
          <p:nvPr/>
        </p:nvSpPr>
        <p:spPr>
          <a:xfrm>
            <a:off x="3948734" y="2814945"/>
            <a:ext cx="28533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One thing to notice: The total cost sums all the internal nodes</a:t>
            </a:r>
          </a:p>
        </p:txBody>
      </p:sp>
    </p:spTree>
    <p:extLst>
      <p:ext uri="{BB962C8B-B14F-4D97-AF65-F5344CB8AC3E}">
        <p14:creationId xmlns:p14="http://schemas.microsoft.com/office/powerpoint/2010/main" val="207087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6" grpId="0"/>
      <p:bldP spid="80" grpId="0"/>
      <p:bldP spid="88" grpId="0"/>
      <p:bldP spid="10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32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Merge Pebbles – Why Greedy is Good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78097"/>
            <a:ext cx="6424393" cy="3705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You may need to move a pile </a:t>
            </a:r>
            <a:r>
              <a:rPr lang="en-US" sz="1800" dirty="0">
                <a:solidFill>
                  <a:srgbClr val="FF0000"/>
                </a:solidFill>
              </a:rPr>
              <a:t>multiple times</a:t>
            </a:r>
            <a:r>
              <a:rPr lang="en-US" sz="1800" dirty="0"/>
              <a:t> (Cost for moving the same pile is incurred multiple times)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The pile will be charged at </a:t>
            </a:r>
            <a:r>
              <a:rPr lang="en-US" sz="1800" dirty="0">
                <a:solidFill>
                  <a:srgbClr val="FF0000"/>
                </a:solidFill>
              </a:rPr>
              <a:t>all of its ancestors</a:t>
            </a:r>
            <a:r>
              <a:rPr lang="en-US" sz="1800" dirty="0"/>
              <a:t>!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Lets consider moving the pile of size 8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4FD33-7D70-71BB-E378-A8EBB00C4CEA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UC Riverside, CS141 course, Fall 2021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289DD-8524-2F48-B1E4-217AE6B82DC1}"/>
              </a:ext>
            </a:extLst>
          </p:cNvPr>
          <p:cNvGrpSpPr/>
          <p:nvPr/>
        </p:nvGrpSpPr>
        <p:grpSpPr>
          <a:xfrm>
            <a:off x="122548" y="3921810"/>
            <a:ext cx="1186287" cy="916872"/>
            <a:chOff x="556180" y="3818113"/>
            <a:chExt cx="1186287" cy="9168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11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46745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E3A520E-A4B2-CB57-1701-56E3262CC509}"/>
              </a:ext>
            </a:extLst>
          </p:cNvPr>
          <p:cNvSpPr txBox="1"/>
          <p:nvPr/>
        </p:nvSpPr>
        <p:spPr>
          <a:xfrm>
            <a:off x="2229146" y="4530655"/>
            <a:ext cx="963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Cost: 103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907EE2-EC07-4951-B391-846AFE2A942D}"/>
              </a:ext>
            </a:extLst>
          </p:cNvPr>
          <p:cNvGrpSpPr/>
          <p:nvPr/>
        </p:nvGrpSpPr>
        <p:grpSpPr>
          <a:xfrm>
            <a:off x="839283" y="3320185"/>
            <a:ext cx="1293665" cy="1000013"/>
            <a:chOff x="1272915" y="3320185"/>
            <a:chExt cx="1293665" cy="100001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595F1FF-DF6F-495B-1050-35AE7E8E41D6}"/>
                </a:ext>
              </a:extLst>
            </p:cNvPr>
            <p:cNvGrpSpPr/>
            <p:nvPr/>
          </p:nvGrpSpPr>
          <p:grpSpPr>
            <a:xfrm>
              <a:off x="1272915" y="3320185"/>
              <a:ext cx="1062695" cy="643316"/>
              <a:chOff x="1272915" y="3320185"/>
              <a:chExt cx="1062695" cy="64331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5D99377-6258-D4D0-45D0-1255C48ABC53}"/>
                  </a:ext>
                </a:extLst>
              </p:cNvPr>
              <p:cNvSpPr/>
              <p:nvPr/>
            </p:nvSpPr>
            <p:spPr>
              <a:xfrm>
                <a:off x="1595667" y="332018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5F0145-A533-335C-0D02-6AA0506E21E4}"/>
                  </a:ext>
                </a:extLst>
              </p:cNvPr>
              <p:cNvSpPr txBox="1"/>
              <p:nvPr/>
            </p:nvSpPr>
            <p:spPr>
              <a:xfrm>
                <a:off x="1636536" y="333686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E6977C6-A9B2-D079-03A6-7D6C601B4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2915" y="3640821"/>
                <a:ext cx="433574" cy="31215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316E96A-5F8B-7084-0023-003DBA3F9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717" y="3640821"/>
                <a:ext cx="372893" cy="32268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949F1B-CA2C-ECA4-4CE1-BB49B0806BDE}"/>
                </a:ext>
              </a:extLst>
            </p:cNvPr>
            <p:cNvGrpSpPr/>
            <p:nvPr/>
          </p:nvGrpSpPr>
          <p:grpSpPr>
            <a:xfrm>
              <a:off x="2098580" y="3960198"/>
              <a:ext cx="468000" cy="360000"/>
              <a:chOff x="556180" y="1669305"/>
              <a:chExt cx="468000" cy="360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BB5C0E-8DFC-D745-FFD1-BC3C0F4E46C1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FDCE31-22A8-8158-98F2-0B8668C6FF3E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8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9D0546-A392-F2D8-5976-5917DD051384}"/>
              </a:ext>
            </a:extLst>
          </p:cNvPr>
          <p:cNvGrpSpPr/>
          <p:nvPr/>
        </p:nvGrpSpPr>
        <p:grpSpPr>
          <a:xfrm>
            <a:off x="2328815" y="3308357"/>
            <a:ext cx="1186287" cy="992288"/>
            <a:chOff x="556180" y="3742697"/>
            <a:chExt cx="1186287" cy="99228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B3B56FE-A711-40DC-316C-C55E4878BB8F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F5D5837-9268-00A5-55F3-485328227D92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FFE8F7-32DE-4758-E889-E5941D084AC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8D975A2-F151-E72A-E280-B94408CF92D3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9AC6BFD-A445-A178-DB37-DF897E130983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676E552-CFB7-2AD4-7E43-E3D29D48430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16330E-291B-FDC4-4E8F-F80D03868582}"/>
                </a:ext>
              </a:extLst>
            </p:cNvPr>
            <p:cNvGrpSpPr/>
            <p:nvPr/>
          </p:nvGrpSpPr>
          <p:grpSpPr>
            <a:xfrm>
              <a:off x="905865" y="3742697"/>
              <a:ext cx="468000" cy="360000"/>
              <a:chOff x="556180" y="1593889"/>
              <a:chExt cx="468000" cy="36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FE7BF45-ED7E-F768-F1D9-4B8F2D4AFE99}"/>
                  </a:ext>
                </a:extLst>
              </p:cNvPr>
              <p:cNvSpPr/>
              <p:nvPr/>
            </p:nvSpPr>
            <p:spPr>
              <a:xfrm>
                <a:off x="556180" y="1593889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EF4DA2C-9002-CF81-93CC-CA621E5C62DA}"/>
                  </a:ext>
                </a:extLst>
              </p:cNvPr>
              <p:cNvSpPr txBox="1"/>
              <p:nvPr/>
            </p:nvSpPr>
            <p:spPr>
              <a:xfrm>
                <a:off x="597049" y="1610573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27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10E0B9D-E62E-A149-9DB0-982AA947ED26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 flipH="1">
              <a:off x="793577" y="4069665"/>
              <a:ext cx="206013" cy="3220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CCF582-8DFF-5092-F476-B893180D4460}"/>
                </a:ext>
              </a:extLst>
            </p:cNvPr>
            <p:cNvCxnSpPr>
              <a:cxnSpLocks/>
            </p:cNvCxnSpPr>
            <p:nvPr/>
          </p:nvCxnSpPr>
          <p:spPr>
            <a:xfrm>
              <a:off x="1287063" y="4060238"/>
              <a:ext cx="193123" cy="3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1232F14-8DF3-FB8B-EC7C-BC8A597045D5}"/>
              </a:ext>
            </a:extLst>
          </p:cNvPr>
          <p:cNvGrpSpPr/>
          <p:nvPr/>
        </p:nvGrpSpPr>
        <p:grpSpPr>
          <a:xfrm>
            <a:off x="1399432" y="2711724"/>
            <a:ext cx="1516465" cy="625145"/>
            <a:chOff x="622910" y="3320185"/>
            <a:chExt cx="1516465" cy="625145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1AE8A50-971F-0811-1B65-C3F599CB7316}"/>
                </a:ext>
              </a:extLst>
            </p:cNvPr>
            <p:cNvSpPr/>
            <p:nvPr/>
          </p:nvSpPr>
          <p:spPr>
            <a:xfrm>
              <a:off x="1159237" y="3320185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F4BFFB0-27A9-59D3-E3DB-8A418D3F0C88}"/>
                </a:ext>
              </a:extLst>
            </p:cNvPr>
            <p:cNvSpPr txBox="1"/>
            <p:nvPr/>
          </p:nvSpPr>
          <p:spPr>
            <a:xfrm>
              <a:off x="1200106" y="333686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46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94990F-44B8-655C-D814-9AC1097EF9CB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H="1">
              <a:off x="622910" y="3640821"/>
              <a:ext cx="649947" cy="30450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36AA471-D8D4-7835-DF8F-F0B31D095610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1529085" y="3640821"/>
              <a:ext cx="610290" cy="2926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47C3E6-B288-C515-7AFD-664CE2D3EFEF}"/>
              </a:ext>
            </a:extLst>
          </p:cNvPr>
          <p:cNvGrpSpPr/>
          <p:nvPr/>
        </p:nvGrpSpPr>
        <p:grpSpPr>
          <a:xfrm>
            <a:off x="4166652" y="3723845"/>
            <a:ext cx="1186287" cy="916872"/>
            <a:chOff x="556180" y="3818113"/>
            <a:chExt cx="1186287" cy="9168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ED9C5E2-8BEC-3072-DDB6-C11598001D39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DECE386-E7FF-7171-5470-629616057E6B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4496D5-B3C0-E2D7-6E04-504C1A4A64E3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5435C8-F45F-403D-E275-D7A2207D90EF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5BFC5E9-D345-0767-51E5-77A2E045DAA9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290270-68FF-554C-4214-70198267FCCF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31DE227-E426-0738-C19C-EB553E113ED7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39EC124-695B-A2D7-F3DC-D420D6BC6AF7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4B39AA-44C8-CEBE-30DB-034D9EF74A46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87CB73-FFE6-D990-482A-ABCB64E258BF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 flipH="1">
              <a:off x="799989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8FEC5E-D419-7A8C-92F8-97160136FFA5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E6959C-1676-5BA4-F958-5F53DC55716F}"/>
              </a:ext>
            </a:extLst>
          </p:cNvPr>
          <p:cNvGrpSpPr/>
          <p:nvPr/>
        </p:nvGrpSpPr>
        <p:grpSpPr>
          <a:xfrm>
            <a:off x="4810506" y="3169235"/>
            <a:ext cx="1025168" cy="913762"/>
            <a:chOff x="1181180" y="3263503"/>
            <a:chExt cx="1025168" cy="9137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6F88E4F-ED58-A226-BB5D-F90990AB5875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132976-8413-7AD5-03C3-9956068DA400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27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3606F1B-692A-07D6-EC53-565D63710C7E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9B3CC44-34E1-145B-7D9B-AEFAF6A3B050}"/>
                </a:ext>
              </a:extLst>
            </p:cNvPr>
            <p:cNvSpPr txBox="1"/>
            <p:nvPr/>
          </p:nvSpPr>
          <p:spPr>
            <a:xfrm>
              <a:off x="1826352" y="38339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2D0180B-C3AC-4C79-865E-2BB9F460A91E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16A877-04BA-720C-51D3-074A2D23F5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AF5267-BAE1-DD25-D7D6-B6E2CB7789FD}"/>
              </a:ext>
            </a:extLst>
          </p:cNvPr>
          <p:cNvGrpSpPr/>
          <p:nvPr/>
        </p:nvGrpSpPr>
        <p:grpSpPr>
          <a:xfrm>
            <a:off x="5268694" y="2623345"/>
            <a:ext cx="1025168" cy="913762"/>
            <a:chOff x="1181180" y="3263503"/>
            <a:chExt cx="1025168" cy="91376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DD12C9-C932-E25A-77DB-537D12B315C9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3B76FC7-1ADA-A3E2-D44A-BAC35DB56D89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42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E109C5-8707-D2C3-8463-BE47D9F9DC5D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35BE0E-EE15-4242-313F-E54CEB344E3B}"/>
                </a:ext>
              </a:extLst>
            </p:cNvPr>
            <p:cNvSpPr txBox="1"/>
            <p:nvPr/>
          </p:nvSpPr>
          <p:spPr>
            <a:xfrm>
              <a:off x="1779217" y="38339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6BD306C-44E8-5890-A199-760A7DE04884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FE463D-81EB-9F91-7668-25BB632C23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1CE6CE-982F-CB39-2A04-66D0B052921F}"/>
              </a:ext>
            </a:extLst>
          </p:cNvPr>
          <p:cNvGrpSpPr/>
          <p:nvPr/>
        </p:nvGrpSpPr>
        <p:grpSpPr>
          <a:xfrm>
            <a:off x="5724240" y="2077455"/>
            <a:ext cx="1025168" cy="913762"/>
            <a:chOff x="1181180" y="3263503"/>
            <a:chExt cx="1025168" cy="91376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723427C-68B4-7431-C85B-C7D78EC81643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2069618-78E4-D7DB-F880-058E8DCC9837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46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EDF0C3F-7D33-E7BF-BDCC-21886969FA6E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51A0FD3-FB44-BD77-C1B6-1747FB34643B}"/>
                </a:ext>
              </a:extLst>
            </p:cNvPr>
            <p:cNvSpPr txBox="1"/>
            <p:nvPr/>
          </p:nvSpPr>
          <p:spPr>
            <a:xfrm>
              <a:off x="1826352" y="38339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34D8D3-89AA-BE41-72EF-6734D8CA93CA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118B629-D42F-E4E8-E584-3E2769B866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A9DA2AAC-5295-3C18-69C6-5D7FE1F6A775}"/>
              </a:ext>
            </a:extLst>
          </p:cNvPr>
          <p:cNvSpPr txBox="1"/>
          <p:nvPr/>
        </p:nvSpPr>
        <p:spPr>
          <a:xfrm>
            <a:off x="5804421" y="4361378"/>
            <a:ext cx="963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Cost: 134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87B2498E-1CF7-704E-C9EC-D42E8AF0FDC5}"/>
              </a:ext>
            </a:extLst>
          </p:cNvPr>
          <p:cNvSpPr txBox="1"/>
          <p:nvPr/>
        </p:nvSpPr>
        <p:spPr>
          <a:xfrm>
            <a:off x="31273" y="3110235"/>
            <a:ext cx="1175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Paying once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E6D4D9F4-20BC-F9A2-6B4F-3326C88CE6FF}"/>
              </a:ext>
            </a:extLst>
          </p:cNvPr>
          <p:cNvSpPr txBox="1"/>
          <p:nvPr/>
        </p:nvSpPr>
        <p:spPr>
          <a:xfrm>
            <a:off x="786122" y="2517492"/>
            <a:ext cx="122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Paying twice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D3B6A1D-2F4B-B44E-E766-277CD3C44B05}"/>
              </a:ext>
            </a:extLst>
          </p:cNvPr>
          <p:cNvSpPr txBox="1"/>
          <p:nvPr/>
        </p:nvSpPr>
        <p:spPr>
          <a:xfrm>
            <a:off x="3812532" y="2949704"/>
            <a:ext cx="11751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Paying once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6D01C828-0ED4-1908-B326-4A473CECF00B}"/>
              </a:ext>
            </a:extLst>
          </p:cNvPr>
          <p:cNvSpPr txBox="1"/>
          <p:nvPr/>
        </p:nvSpPr>
        <p:spPr>
          <a:xfrm>
            <a:off x="4247147" y="2397594"/>
            <a:ext cx="12216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Paying twice</a:t>
            </a: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23016204-953B-0946-B8C2-C37486A05919}"/>
              </a:ext>
            </a:extLst>
          </p:cNvPr>
          <p:cNvSpPr txBox="1"/>
          <p:nvPr/>
        </p:nvSpPr>
        <p:spPr>
          <a:xfrm>
            <a:off x="4719322" y="1849741"/>
            <a:ext cx="12536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Paying thrice</a:t>
            </a:r>
          </a:p>
        </p:txBody>
      </p:sp>
    </p:spTree>
    <p:extLst>
      <p:ext uri="{BB962C8B-B14F-4D97-AF65-F5344CB8AC3E}">
        <p14:creationId xmlns:p14="http://schemas.microsoft.com/office/powerpoint/2010/main" val="403015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100" grpId="0"/>
      <p:bldP spid="101" grpId="0"/>
      <p:bldP spid="103" grpId="0"/>
      <p:bldP spid="10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33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Merge Pebbles – Why Greedy is Good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78097"/>
            <a:ext cx="6424393" cy="370514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You may need to move a pile </a:t>
            </a:r>
            <a:r>
              <a:rPr lang="en-US" sz="1800" dirty="0">
                <a:solidFill>
                  <a:srgbClr val="FF0000"/>
                </a:solidFill>
              </a:rPr>
              <a:t>multiple times</a:t>
            </a:r>
            <a:r>
              <a:rPr lang="en-US" sz="1800" dirty="0"/>
              <a:t> (Cost for moving the same pile is incurred multiple times)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The pile will be charged at </a:t>
            </a:r>
            <a:r>
              <a:rPr lang="en-US" sz="1800" dirty="0">
                <a:solidFill>
                  <a:srgbClr val="FF0000"/>
                </a:solidFill>
              </a:rPr>
              <a:t>all of its ancestors</a:t>
            </a:r>
            <a:r>
              <a:rPr lang="en-US" sz="1800" dirty="0"/>
              <a:t>!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800" dirty="0"/>
              <a:t>How many times do we move the pile of size 8?</a:t>
            </a:r>
          </a:p>
          <a:p>
            <a:pPr marL="447675" lvl="1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The height of it (number of ancestors)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4FD33-7D70-71BB-E378-A8EBB00C4CEA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UC Riverside, CS141 course, Fall 2021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289DD-8524-2F48-B1E4-217AE6B82DC1}"/>
              </a:ext>
            </a:extLst>
          </p:cNvPr>
          <p:cNvGrpSpPr/>
          <p:nvPr/>
        </p:nvGrpSpPr>
        <p:grpSpPr>
          <a:xfrm>
            <a:off x="122548" y="3921810"/>
            <a:ext cx="1186287" cy="916872"/>
            <a:chOff x="556180" y="3818113"/>
            <a:chExt cx="1186287" cy="9168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11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46745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E3A520E-A4B2-CB57-1701-56E3262CC509}"/>
              </a:ext>
            </a:extLst>
          </p:cNvPr>
          <p:cNvSpPr txBox="1"/>
          <p:nvPr/>
        </p:nvSpPr>
        <p:spPr>
          <a:xfrm>
            <a:off x="2229146" y="4530655"/>
            <a:ext cx="963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Cost: 103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907EE2-EC07-4951-B391-846AFE2A942D}"/>
              </a:ext>
            </a:extLst>
          </p:cNvPr>
          <p:cNvGrpSpPr/>
          <p:nvPr/>
        </p:nvGrpSpPr>
        <p:grpSpPr>
          <a:xfrm>
            <a:off x="839283" y="3320185"/>
            <a:ext cx="1293665" cy="1000013"/>
            <a:chOff x="1272915" y="3320185"/>
            <a:chExt cx="1293665" cy="100001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595F1FF-DF6F-495B-1050-35AE7E8E41D6}"/>
                </a:ext>
              </a:extLst>
            </p:cNvPr>
            <p:cNvGrpSpPr/>
            <p:nvPr/>
          </p:nvGrpSpPr>
          <p:grpSpPr>
            <a:xfrm>
              <a:off x="1272915" y="3320185"/>
              <a:ext cx="1062695" cy="643316"/>
              <a:chOff x="1272915" y="3320185"/>
              <a:chExt cx="1062695" cy="64331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5D99377-6258-D4D0-45D0-1255C48ABC53}"/>
                  </a:ext>
                </a:extLst>
              </p:cNvPr>
              <p:cNvSpPr/>
              <p:nvPr/>
            </p:nvSpPr>
            <p:spPr>
              <a:xfrm>
                <a:off x="1595667" y="332018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5F0145-A533-335C-0D02-6AA0506E21E4}"/>
                  </a:ext>
                </a:extLst>
              </p:cNvPr>
              <p:cNvSpPr txBox="1"/>
              <p:nvPr/>
            </p:nvSpPr>
            <p:spPr>
              <a:xfrm>
                <a:off x="1636536" y="333686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E6977C6-A9B2-D079-03A6-7D6C601B4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2915" y="3640821"/>
                <a:ext cx="433574" cy="31215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316E96A-5F8B-7084-0023-003DBA3F9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717" y="3640821"/>
                <a:ext cx="372893" cy="32268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949F1B-CA2C-ECA4-4CE1-BB49B0806BDE}"/>
                </a:ext>
              </a:extLst>
            </p:cNvPr>
            <p:cNvGrpSpPr/>
            <p:nvPr/>
          </p:nvGrpSpPr>
          <p:grpSpPr>
            <a:xfrm>
              <a:off x="2098580" y="3960198"/>
              <a:ext cx="468000" cy="360000"/>
              <a:chOff x="556180" y="1669305"/>
              <a:chExt cx="468000" cy="360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BB5C0E-8DFC-D745-FFD1-BC3C0F4E46C1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FDCE31-22A8-8158-98F2-0B8668C6FF3E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8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9D0546-A392-F2D8-5976-5917DD051384}"/>
              </a:ext>
            </a:extLst>
          </p:cNvPr>
          <p:cNvGrpSpPr/>
          <p:nvPr/>
        </p:nvGrpSpPr>
        <p:grpSpPr>
          <a:xfrm>
            <a:off x="2328815" y="3308357"/>
            <a:ext cx="1186287" cy="992288"/>
            <a:chOff x="556180" y="3742697"/>
            <a:chExt cx="1186287" cy="99228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B3B56FE-A711-40DC-316C-C55E4878BB8F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F5D5837-9268-00A5-55F3-485328227D92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FFE8F7-32DE-4758-E889-E5941D084AC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8D975A2-F151-E72A-E280-B94408CF92D3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9AC6BFD-A445-A178-DB37-DF897E130983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676E552-CFB7-2AD4-7E43-E3D29D48430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16330E-291B-FDC4-4E8F-F80D03868582}"/>
                </a:ext>
              </a:extLst>
            </p:cNvPr>
            <p:cNvGrpSpPr/>
            <p:nvPr/>
          </p:nvGrpSpPr>
          <p:grpSpPr>
            <a:xfrm>
              <a:off x="905865" y="3742697"/>
              <a:ext cx="468000" cy="360000"/>
              <a:chOff x="556180" y="1593889"/>
              <a:chExt cx="468000" cy="36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FE7BF45-ED7E-F768-F1D9-4B8F2D4AFE99}"/>
                  </a:ext>
                </a:extLst>
              </p:cNvPr>
              <p:cNvSpPr/>
              <p:nvPr/>
            </p:nvSpPr>
            <p:spPr>
              <a:xfrm>
                <a:off x="556180" y="1593889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EF4DA2C-9002-CF81-93CC-CA621E5C62DA}"/>
                  </a:ext>
                </a:extLst>
              </p:cNvPr>
              <p:cNvSpPr txBox="1"/>
              <p:nvPr/>
            </p:nvSpPr>
            <p:spPr>
              <a:xfrm>
                <a:off x="597049" y="1610573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27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10E0B9D-E62E-A149-9DB0-982AA947ED26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 flipH="1">
              <a:off x="793577" y="4069665"/>
              <a:ext cx="206013" cy="3220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CCF582-8DFF-5092-F476-B893180D4460}"/>
                </a:ext>
              </a:extLst>
            </p:cNvPr>
            <p:cNvCxnSpPr>
              <a:cxnSpLocks/>
            </p:cNvCxnSpPr>
            <p:nvPr/>
          </p:nvCxnSpPr>
          <p:spPr>
            <a:xfrm>
              <a:off x="1287063" y="4060238"/>
              <a:ext cx="193123" cy="3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A1232F14-8DF3-FB8B-EC7C-BC8A597045D5}"/>
              </a:ext>
            </a:extLst>
          </p:cNvPr>
          <p:cNvGrpSpPr/>
          <p:nvPr/>
        </p:nvGrpSpPr>
        <p:grpSpPr>
          <a:xfrm>
            <a:off x="1399432" y="2711724"/>
            <a:ext cx="1516465" cy="625145"/>
            <a:chOff x="622910" y="3320185"/>
            <a:chExt cx="1516465" cy="625145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D1AE8A50-971F-0811-1B65-C3F599CB7316}"/>
                </a:ext>
              </a:extLst>
            </p:cNvPr>
            <p:cNvSpPr/>
            <p:nvPr/>
          </p:nvSpPr>
          <p:spPr>
            <a:xfrm>
              <a:off x="1159237" y="3320185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5F4BFFB0-27A9-59D3-E3DB-8A418D3F0C88}"/>
                </a:ext>
              </a:extLst>
            </p:cNvPr>
            <p:cNvSpPr txBox="1"/>
            <p:nvPr/>
          </p:nvSpPr>
          <p:spPr>
            <a:xfrm>
              <a:off x="1200106" y="333686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46</a:t>
              </a:r>
            </a:p>
          </p:txBody>
        </p: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8394990F-44B8-655C-D814-9AC1097EF9CB}"/>
                </a:ext>
              </a:extLst>
            </p:cNvPr>
            <p:cNvCxnSpPr>
              <a:cxnSpLocks/>
              <a:endCxn id="74" idx="0"/>
            </p:cNvCxnSpPr>
            <p:nvPr/>
          </p:nvCxnSpPr>
          <p:spPr>
            <a:xfrm flipH="1">
              <a:off x="622910" y="3640821"/>
              <a:ext cx="649947" cy="304509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936AA471-D8D4-7835-DF8F-F0B31D095610}"/>
                </a:ext>
              </a:extLst>
            </p:cNvPr>
            <p:cNvCxnSpPr>
              <a:cxnSpLocks/>
              <a:endCxn id="77" idx="0"/>
            </p:cNvCxnSpPr>
            <p:nvPr/>
          </p:nvCxnSpPr>
          <p:spPr>
            <a:xfrm>
              <a:off x="1529085" y="3640821"/>
              <a:ext cx="610290" cy="29268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647C3E6-B288-C515-7AFD-664CE2D3EFEF}"/>
              </a:ext>
            </a:extLst>
          </p:cNvPr>
          <p:cNvGrpSpPr/>
          <p:nvPr/>
        </p:nvGrpSpPr>
        <p:grpSpPr>
          <a:xfrm>
            <a:off x="4166652" y="3723845"/>
            <a:ext cx="1186287" cy="916872"/>
            <a:chOff x="556180" y="3818113"/>
            <a:chExt cx="1186287" cy="916872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5ED9C5E2-8BEC-3072-DDB6-C11598001D39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5DECE386-E7FF-7171-5470-629616057E6B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A44496D5-B3C0-E2D7-6E04-504C1A4A64E3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95435C8-F45F-403D-E275-D7A2207D90EF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F5BFC5E9-D345-0767-51E5-77A2E045DAA9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18290270-68FF-554C-4214-70198267FCCF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31DE227-E426-0738-C19C-EB553E113ED7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B39EC124-695B-A2D7-F3DC-D420D6BC6AF7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1A4B39AA-44C8-CEBE-30DB-034D9EF74A46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40588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</p:grp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F387CB73-FFE6-D990-482A-ABCB64E258BF}"/>
                </a:ext>
              </a:extLst>
            </p:cNvPr>
            <p:cNvCxnSpPr>
              <a:cxnSpLocks/>
              <a:endCxn id="52" idx="0"/>
            </p:cNvCxnSpPr>
            <p:nvPr/>
          </p:nvCxnSpPr>
          <p:spPr>
            <a:xfrm flipH="1">
              <a:off x="799989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BA8FEC5E-D419-7A8C-92F8-97160136FFA5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87E6959C-1676-5BA4-F958-5F53DC55716F}"/>
              </a:ext>
            </a:extLst>
          </p:cNvPr>
          <p:cNvGrpSpPr/>
          <p:nvPr/>
        </p:nvGrpSpPr>
        <p:grpSpPr>
          <a:xfrm>
            <a:off x="4810506" y="3169235"/>
            <a:ext cx="1025168" cy="913762"/>
            <a:chOff x="1181180" y="3263503"/>
            <a:chExt cx="1025168" cy="913762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A6F88E4F-ED58-A226-BB5D-F90990AB5875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9132976-8413-7AD5-03C3-9956068DA400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27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3606F1B-692A-07D6-EC53-565D63710C7E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9B3CC44-34E1-145B-7D9B-AEFAF6A3B050}"/>
                </a:ext>
              </a:extLst>
            </p:cNvPr>
            <p:cNvSpPr txBox="1"/>
            <p:nvPr/>
          </p:nvSpPr>
          <p:spPr>
            <a:xfrm>
              <a:off x="1826352" y="38339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8</a:t>
              </a:r>
            </a:p>
          </p:txBody>
        </p: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42D0180B-C3AC-4C79-865E-2BB9F460A91E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7F16A877-04BA-720C-51D3-074A2D23F5A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9AF5267-BAE1-DD25-D7D6-B6E2CB7789FD}"/>
              </a:ext>
            </a:extLst>
          </p:cNvPr>
          <p:cNvGrpSpPr/>
          <p:nvPr/>
        </p:nvGrpSpPr>
        <p:grpSpPr>
          <a:xfrm>
            <a:off x="5268694" y="2623345"/>
            <a:ext cx="1025168" cy="913762"/>
            <a:chOff x="1181180" y="3263503"/>
            <a:chExt cx="1025168" cy="913762"/>
          </a:xfrm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96DD12C9-C932-E25A-77DB-537D12B315C9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3B76FC7-1ADA-A3E2-D44A-BAC35DB56D89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42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51E109C5-8707-D2C3-8463-BE47D9F9DC5D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6E35BE0E-EE15-4242-313F-E54CEB344E3B}"/>
                </a:ext>
              </a:extLst>
            </p:cNvPr>
            <p:cNvSpPr txBox="1"/>
            <p:nvPr/>
          </p:nvSpPr>
          <p:spPr>
            <a:xfrm>
              <a:off x="1779217" y="383394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6BD306C-44E8-5890-A199-760A7DE04884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94FE463D-81EB-9F91-7668-25BB632C238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A51CE6CE-982F-CB39-2A04-66D0B052921F}"/>
              </a:ext>
            </a:extLst>
          </p:cNvPr>
          <p:cNvGrpSpPr/>
          <p:nvPr/>
        </p:nvGrpSpPr>
        <p:grpSpPr>
          <a:xfrm>
            <a:off x="5724240" y="2077455"/>
            <a:ext cx="1025168" cy="913762"/>
            <a:chOff x="1181180" y="3263503"/>
            <a:chExt cx="1025168" cy="913762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D723427C-68B4-7431-C85B-C7D78EC81643}"/>
                </a:ext>
              </a:extLst>
            </p:cNvPr>
            <p:cNvSpPr/>
            <p:nvPr/>
          </p:nvSpPr>
          <p:spPr>
            <a:xfrm>
              <a:off x="1322219" y="326350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82069618-78E4-D7DB-F880-058E8DCC9837}"/>
                </a:ext>
              </a:extLst>
            </p:cNvPr>
            <p:cNvSpPr txBox="1"/>
            <p:nvPr/>
          </p:nvSpPr>
          <p:spPr>
            <a:xfrm>
              <a:off x="1363088" y="328018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46</a:t>
              </a:r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EDF0C3F-7D33-E7BF-BDCC-21886969FA6E}"/>
                </a:ext>
              </a:extLst>
            </p:cNvPr>
            <p:cNvSpPr/>
            <p:nvPr/>
          </p:nvSpPr>
          <p:spPr>
            <a:xfrm>
              <a:off x="1738348" y="381726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251A0FD3-FB44-BD77-C1B6-1747FB34643B}"/>
                </a:ext>
              </a:extLst>
            </p:cNvPr>
            <p:cNvSpPr txBox="1"/>
            <p:nvPr/>
          </p:nvSpPr>
          <p:spPr>
            <a:xfrm>
              <a:off x="1826352" y="383394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</a:t>
              </a:r>
            </a:p>
          </p:txBody>
        </p: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CC34D8D3-89AA-BE41-72EF-6734D8CA93CA}"/>
                </a:ext>
              </a:extLst>
            </p:cNvPr>
            <p:cNvCxnSpPr>
              <a:cxnSpLocks/>
            </p:cNvCxnSpPr>
            <p:nvPr/>
          </p:nvCxnSpPr>
          <p:spPr>
            <a:xfrm>
              <a:off x="1709014" y="3575141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F118B629-D42F-E4E8-E584-3E2769B866B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1180" y="3573539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3" name="TextBox 92">
            <a:extLst>
              <a:ext uri="{FF2B5EF4-FFF2-40B4-BE49-F238E27FC236}">
                <a16:creationId xmlns:a16="http://schemas.microsoft.com/office/drawing/2014/main" id="{A9DA2AAC-5295-3C18-69C6-5D7FE1F6A775}"/>
              </a:ext>
            </a:extLst>
          </p:cNvPr>
          <p:cNvSpPr txBox="1"/>
          <p:nvPr/>
        </p:nvSpPr>
        <p:spPr>
          <a:xfrm>
            <a:off x="5804421" y="4361378"/>
            <a:ext cx="9630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Cost: 134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CE3FFC-6D65-B018-4400-A2C2269637E6}"/>
              </a:ext>
            </a:extLst>
          </p:cNvPr>
          <p:cNvSpPr txBox="1"/>
          <p:nvPr/>
        </p:nvSpPr>
        <p:spPr>
          <a:xfrm>
            <a:off x="19251" y="2449263"/>
            <a:ext cx="3577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Total cost: 4x3 + 7x3 + </a:t>
            </a:r>
            <a:r>
              <a:rPr lang="en-US" sz="1400" dirty="0">
                <a:solidFill>
                  <a:srgbClr val="FF0000"/>
                </a:solidFill>
              </a:rPr>
              <a:t>8x2</a:t>
            </a:r>
            <a:r>
              <a:rPr lang="en-US" sz="1400" dirty="0"/>
              <a:t> + 12x2 + 15x2 = 103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96D660-99A1-2B94-821E-6725A9ADD319}"/>
              </a:ext>
            </a:extLst>
          </p:cNvPr>
          <p:cNvSpPr txBox="1"/>
          <p:nvPr/>
        </p:nvSpPr>
        <p:spPr>
          <a:xfrm>
            <a:off x="3855006" y="2263416"/>
            <a:ext cx="173246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cost: 12x4 + 7x4 + </a:t>
            </a:r>
            <a:r>
              <a:rPr lang="en-US" sz="1400" dirty="0">
                <a:solidFill>
                  <a:srgbClr val="FF0000"/>
                </a:solidFill>
              </a:rPr>
              <a:t>8x3</a:t>
            </a:r>
            <a:r>
              <a:rPr lang="en-US" sz="1400" dirty="0"/>
              <a:t> + 15x2 + 4x1 = 134</a:t>
            </a:r>
          </a:p>
        </p:txBody>
      </p:sp>
    </p:spTree>
    <p:extLst>
      <p:ext uri="{BB962C8B-B14F-4D97-AF65-F5344CB8AC3E}">
        <p14:creationId xmlns:p14="http://schemas.microsoft.com/office/powerpoint/2010/main" val="39506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34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Merge Pebbles – Why Greedy is Good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424393" cy="120245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/>
                  <a:t> is the set of leaf nodes,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the height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/>
                  <a:t> leaf node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will try to see what if we do not exactly follow the greedy strategy and exchange the order of merging of two piles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424393" cy="1202459"/>
              </a:xfrm>
              <a:prstGeom prst="rect">
                <a:avLst/>
              </a:prstGeom>
              <a:blipFill>
                <a:blip r:embed="rId3"/>
                <a:stretch>
                  <a:fillRect l="-394" t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4FD33-7D70-71BB-E378-A8EBB00C4CEA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UC Riverside, CS141 course, Fall 2021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289DD-8524-2F48-B1E4-217AE6B82DC1}"/>
              </a:ext>
            </a:extLst>
          </p:cNvPr>
          <p:cNvGrpSpPr/>
          <p:nvPr/>
        </p:nvGrpSpPr>
        <p:grpSpPr>
          <a:xfrm>
            <a:off x="84840" y="3309068"/>
            <a:ext cx="1186287" cy="916872"/>
            <a:chOff x="556180" y="3818113"/>
            <a:chExt cx="1186287" cy="9168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11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46745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907EE2-EC07-4951-B391-846AFE2A942D}"/>
              </a:ext>
            </a:extLst>
          </p:cNvPr>
          <p:cNvGrpSpPr/>
          <p:nvPr/>
        </p:nvGrpSpPr>
        <p:grpSpPr>
          <a:xfrm>
            <a:off x="801575" y="2707443"/>
            <a:ext cx="1293665" cy="1000013"/>
            <a:chOff x="1272915" y="3320185"/>
            <a:chExt cx="1293665" cy="100001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595F1FF-DF6F-495B-1050-35AE7E8E41D6}"/>
                </a:ext>
              </a:extLst>
            </p:cNvPr>
            <p:cNvGrpSpPr/>
            <p:nvPr/>
          </p:nvGrpSpPr>
          <p:grpSpPr>
            <a:xfrm>
              <a:off x="1272915" y="3320185"/>
              <a:ext cx="1062695" cy="643316"/>
              <a:chOff x="1272915" y="3320185"/>
              <a:chExt cx="1062695" cy="64331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5D99377-6258-D4D0-45D0-1255C48ABC53}"/>
                  </a:ext>
                </a:extLst>
              </p:cNvPr>
              <p:cNvSpPr/>
              <p:nvPr/>
            </p:nvSpPr>
            <p:spPr>
              <a:xfrm>
                <a:off x="1595667" y="332018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5F0145-A533-335C-0D02-6AA0506E21E4}"/>
                  </a:ext>
                </a:extLst>
              </p:cNvPr>
              <p:cNvSpPr txBox="1"/>
              <p:nvPr/>
            </p:nvSpPr>
            <p:spPr>
              <a:xfrm>
                <a:off x="1636536" y="333686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E6977C6-A9B2-D079-03A6-7D6C601B4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2915" y="3640821"/>
                <a:ext cx="433574" cy="31215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316E96A-5F8B-7084-0023-003DBA3F9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717" y="3640821"/>
                <a:ext cx="372893" cy="32268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949F1B-CA2C-ECA4-4CE1-BB49B0806BDE}"/>
                </a:ext>
              </a:extLst>
            </p:cNvPr>
            <p:cNvGrpSpPr/>
            <p:nvPr/>
          </p:nvGrpSpPr>
          <p:grpSpPr>
            <a:xfrm>
              <a:off x="2098580" y="3960198"/>
              <a:ext cx="468000" cy="360000"/>
              <a:chOff x="556180" y="1669305"/>
              <a:chExt cx="468000" cy="360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BB5C0E-8DFC-D745-FFD1-BC3C0F4E46C1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FDCE31-22A8-8158-98F2-0B8668C6FF3E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8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9D0546-A392-F2D8-5976-5917DD051384}"/>
              </a:ext>
            </a:extLst>
          </p:cNvPr>
          <p:cNvGrpSpPr/>
          <p:nvPr/>
        </p:nvGrpSpPr>
        <p:grpSpPr>
          <a:xfrm>
            <a:off x="2291107" y="2695615"/>
            <a:ext cx="1186287" cy="992288"/>
            <a:chOff x="556180" y="3742697"/>
            <a:chExt cx="1186287" cy="99228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B3B56FE-A711-40DC-316C-C55E4878BB8F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F5D5837-9268-00A5-55F3-485328227D92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FFE8F7-32DE-4758-E889-E5941D084AC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8D975A2-F151-E72A-E280-B94408CF92D3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9AC6BFD-A445-A178-DB37-DF897E130983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676E552-CFB7-2AD4-7E43-E3D29D48430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16330E-291B-FDC4-4E8F-F80D03868582}"/>
                </a:ext>
              </a:extLst>
            </p:cNvPr>
            <p:cNvGrpSpPr/>
            <p:nvPr/>
          </p:nvGrpSpPr>
          <p:grpSpPr>
            <a:xfrm>
              <a:off x="905865" y="3742697"/>
              <a:ext cx="468000" cy="360000"/>
              <a:chOff x="556180" y="1593889"/>
              <a:chExt cx="468000" cy="36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FE7BF45-ED7E-F768-F1D9-4B8F2D4AFE99}"/>
                  </a:ext>
                </a:extLst>
              </p:cNvPr>
              <p:cNvSpPr/>
              <p:nvPr/>
            </p:nvSpPr>
            <p:spPr>
              <a:xfrm>
                <a:off x="556180" y="1593889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EF4DA2C-9002-CF81-93CC-CA621E5C62DA}"/>
                  </a:ext>
                </a:extLst>
              </p:cNvPr>
              <p:cNvSpPr txBox="1"/>
              <p:nvPr/>
            </p:nvSpPr>
            <p:spPr>
              <a:xfrm>
                <a:off x="597049" y="1610573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27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10E0B9D-E62E-A149-9DB0-982AA947ED26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 flipH="1">
              <a:off x="793577" y="4069665"/>
              <a:ext cx="206013" cy="3220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CCF582-8DFF-5092-F476-B893180D4460}"/>
                </a:ext>
              </a:extLst>
            </p:cNvPr>
            <p:cNvCxnSpPr>
              <a:cxnSpLocks/>
            </p:cNvCxnSpPr>
            <p:nvPr/>
          </p:nvCxnSpPr>
          <p:spPr>
            <a:xfrm>
              <a:off x="1287063" y="4060238"/>
              <a:ext cx="193123" cy="3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D1AE8A50-971F-0811-1B65-C3F599CB7316}"/>
              </a:ext>
            </a:extLst>
          </p:cNvPr>
          <p:cNvSpPr/>
          <p:nvPr/>
        </p:nvSpPr>
        <p:spPr>
          <a:xfrm>
            <a:off x="1898051" y="2164843"/>
            <a:ext cx="468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F4BFFB0-27A9-59D3-E3DB-8A418D3F0C88}"/>
              </a:ext>
            </a:extLst>
          </p:cNvPr>
          <p:cNvSpPr txBox="1"/>
          <p:nvPr/>
        </p:nvSpPr>
        <p:spPr>
          <a:xfrm>
            <a:off x="1938920" y="2181527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46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394990F-44B8-655C-D814-9AC1097EF9CB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1361724" y="2447084"/>
            <a:ext cx="589450" cy="2770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36AA471-D8D4-7835-DF8F-F0B31D095610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2307711" y="2462856"/>
            <a:ext cx="570478" cy="2494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CE3FFC-6D65-B018-4400-A2C2269637E6}"/>
              </a:ext>
            </a:extLst>
          </p:cNvPr>
          <p:cNvSpPr txBox="1"/>
          <p:nvPr/>
        </p:nvSpPr>
        <p:spPr>
          <a:xfrm>
            <a:off x="47170" y="4447401"/>
            <a:ext cx="3577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Total cost: 4x3 + </a:t>
            </a:r>
            <a:r>
              <a:rPr lang="en-US" sz="1400" dirty="0">
                <a:solidFill>
                  <a:srgbClr val="FF0000"/>
                </a:solidFill>
              </a:rPr>
              <a:t>7x3</a:t>
            </a:r>
            <a:r>
              <a:rPr lang="en-US" sz="1400" dirty="0"/>
              <a:t> + 8x2 + </a:t>
            </a:r>
            <a:r>
              <a:rPr lang="en-US" sz="1400" dirty="0">
                <a:solidFill>
                  <a:srgbClr val="FF0000"/>
                </a:solidFill>
              </a:rPr>
              <a:t>12x2</a:t>
            </a:r>
            <a:r>
              <a:rPr lang="en-US" sz="1400" dirty="0"/>
              <a:t> + 15x2 = 103</a:t>
            </a:r>
          </a:p>
        </p:txBody>
      </p: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FF194775-F52E-08E0-4943-7C595BAEF505}"/>
              </a:ext>
            </a:extLst>
          </p:cNvPr>
          <p:cNvGrpSpPr/>
          <p:nvPr/>
        </p:nvGrpSpPr>
        <p:grpSpPr>
          <a:xfrm>
            <a:off x="3407559" y="2160081"/>
            <a:ext cx="3392554" cy="2061097"/>
            <a:chOff x="3407559" y="2160081"/>
            <a:chExt cx="3392554" cy="206109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EBD0E1-15E2-F61E-BB71-8DA828A0C6B6}"/>
                </a:ext>
              </a:extLst>
            </p:cNvPr>
            <p:cNvGrpSpPr/>
            <p:nvPr/>
          </p:nvGrpSpPr>
          <p:grpSpPr>
            <a:xfrm>
              <a:off x="3407559" y="3304306"/>
              <a:ext cx="1186287" cy="916872"/>
              <a:chOff x="556180" y="3818113"/>
              <a:chExt cx="1186287" cy="916872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4D72CD43-7093-0ECB-5988-EE4F20443FBF}"/>
                  </a:ext>
                </a:extLst>
              </p:cNvPr>
              <p:cNvGrpSpPr/>
              <p:nvPr/>
            </p:nvGrpSpPr>
            <p:grpSpPr>
              <a:xfrm>
                <a:off x="556180" y="4374985"/>
                <a:ext cx="468000" cy="360000"/>
                <a:chOff x="556180" y="1669305"/>
                <a:chExt cx="468000" cy="36000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E2C9A7FB-996C-F327-65E1-2A48E4977F44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29823FB4-841F-C470-2F76-52F115BFE1CD}"/>
                    </a:ext>
                  </a:extLst>
                </p:cNvPr>
                <p:cNvSpPr txBox="1"/>
                <p:nvPr/>
              </p:nvSpPr>
              <p:spPr>
                <a:xfrm>
                  <a:off x="644184" y="1685989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4</a:t>
                  </a:r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0C15B1C-4DDC-0813-C463-CEE07EA11810}"/>
                  </a:ext>
                </a:extLst>
              </p:cNvPr>
              <p:cNvGrpSpPr/>
              <p:nvPr/>
            </p:nvGrpSpPr>
            <p:grpSpPr>
              <a:xfrm>
                <a:off x="1274467" y="4374985"/>
                <a:ext cx="468000" cy="360000"/>
                <a:chOff x="556180" y="1669305"/>
                <a:chExt cx="468000" cy="36000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7D85B3A5-D073-EF54-616F-3C6CD421ADDD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90B74BF-050E-23E7-6DBC-4BD281DFB147}"/>
                    </a:ext>
                  </a:extLst>
                </p:cNvPr>
                <p:cNvSpPr txBox="1"/>
                <p:nvPr/>
              </p:nvSpPr>
              <p:spPr>
                <a:xfrm>
                  <a:off x="587622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12</a:t>
                  </a:r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951E3FF1-690E-928F-65A9-B502DB6D87F0}"/>
                  </a:ext>
                </a:extLst>
              </p:cNvPr>
              <p:cNvGrpSpPr/>
              <p:nvPr/>
            </p:nvGrpSpPr>
            <p:grpSpPr>
              <a:xfrm>
                <a:off x="905865" y="3818113"/>
                <a:ext cx="468000" cy="360000"/>
                <a:chOff x="556180" y="1669305"/>
                <a:chExt cx="468000" cy="360000"/>
              </a:xfrm>
            </p:grpSpPr>
            <p:sp>
              <p:nvSpPr>
                <p:cNvPr id="19" name="Oval 18">
                  <a:extLst>
                    <a:ext uri="{FF2B5EF4-FFF2-40B4-BE49-F238E27FC236}">
                      <a16:creationId xmlns:a16="http://schemas.microsoft.com/office/drawing/2014/main" id="{D75F7120-455D-E457-9A7B-2EE9F1476411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4BC1556-0FCA-E763-757C-E4676B258308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16</a:t>
                  </a:r>
                </a:p>
              </p:txBody>
            </p:sp>
          </p:grp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06533FF0-6206-1E23-3A45-12A0866755D1}"/>
                  </a:ext>
                </a:extLst>
              </p:cNvPr>
              <p:cNvCxnSpPr>
                <a:cxnSpLocks/>
                <a:endCxn id="46" idx="0"/>
              </p:cNvCxnSpPr>
              <p:nvPr/>
            </p:nvCxnSpPr>
            <p:spPr>
              <a:xfrm flipH="1">
                <a:off x="788615" y="4146745"/>
                <a:ext cx="214314" cy="2449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AF2EBB1-FF87-D06B-F7F0-E3F7C2E1B4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2915" y="4138753"/>
                <a:ext cx="216698" cy="2529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B9B916F8-9E1D-7B1E-E994-A5A5C61AC26A}"/>
                </a:ext>
              </a:extLst>
            </p:cNvPr>
            <p:cNvGrpSpPr/>
            <p:nvPr/>
          </p:nvGrpSpPr>
          <p:grpSpPr>
            <a:xfrm>
              <a:off x="4124294" y="2702681"/>
              <a:ext cx="1293665" cy="1000013"/>
              <a:chOff x="1272915" y="3320185"/>
              <a:chExt cx="1293665" cy="1000013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823D71BC-2A80-1102-E890-0B132E505949}"/>
                  </a:ext>
                </a:extLst>
              </p:cNvPr>
              <p:cNvGrpSpPr/>
              <p:nvPr/>
            </p:nvGrpSpPr>
            <p:grpSpPr>
              <a:xfrm>
                <a:off x="1272915" y="3320185"/>
                <a:ext cx="1062695" cy="643316"/>
                <a:chOff x="1272915" y="3320185"/>
                <a:chExt cx="1062695" cy="643316"/>
              </a:xfrm>
            </p:grpSpPr>
            <p:sp>
              <p:nvSpPr>
                <p:cNvPr id="102" name="Oval 101">
                  <a:extLst>
                    <a:ext uri="{FF2B5EF4-FFF2-40B4-BE49-F238E27FC236}">
                      <a16:creationId xmlns:a16="http://schemas.microsoft.com/office/drawing/2014/main" id="{78995871-4C94-BE69-2008-9B819E0E5C72}"/>
                    </a:ext>
                  </a:extLst>
                </p:cNvPr>
                <p:cNvSpPr/>
                <p:nvPr/>
              </p:nvSpPr>
              <p:spPr>
                <a:xfrm>
                  <a:off x="1595667" y="3320185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02A75143-7205-86EA-A3E2-56F7ED7CB65D}"/>
                    </a:ext>
                  </a:extLst>
                </p:cNvPr>
                <p:cNvSpPr txBox="1"/>
                <p:nvPr/>
              </p:nvSpPr>
              <p:spPr>
                <a:xfrm>
                  <a:off x="1636536" y="333686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24</a:t>
                  </a:r>
                </a:p>
              </p:txBody>
            </p:sp>
            <p:cxnSp>
              <p:nvCxnSpPr>
                <p:cNvPr id="104" name="Straight Connector 103">
                  <a:extLst>
                    <a:ext uri="{FF2B5EF4-FFF2-40B4-BE49-F238E27FC236}">
                      <a16:creationId xmlns:a16="http://schemas.microsoft.com/office/drawing/2014/main" id="{443C4714-D126-B896-06B3-DF80954C125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1272915" y="3640821"/>
                  <a:ext cx="433574" cy="312154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Straight Connector 104">
                  <a:extLst>
                    <a:ext uri="{FF2B5EF4-FFF2-40B4-BE49-F238E27FC236}">
                      <a16:creationId xmlns:a16="http://schemas.microsoft.com/office/drawing/2014/main" id="{5F1258B0-3654-F1B9-DC67-A9E5569344D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62717" y="3640821"/>
                  <a:ext cx="372893" cy="322680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222EA31E-938A-FCE2-CAF6-18E22038EF20}"/>
                  </a:ext>
                </a:extLst>
              </p:cNvPr>
              <p:cNvGrpSpPr/>
              <p:nvPr/>
            </p:nvGrpSpPr>
            <p:grpSpPr>
              <a:xfrm>
                <a:off x="2098580" y="3960198"/>
                <a:ext cx="468000" cy="360000"/>
                <a:chOff x="556180" y="1669305"/>
                <a:chExt cx="468000" cy="360000"/>
              </a:xfrm>
            </p:grpSpPr>
            <p:sp>
              <p:nvSpPr>
                <p:cNvPr id="100" name="Oval 99">
                  <a:extLst>
                    <a:ext uri="{FF2B5EF4-FFF2-40B4-BE49-F238E27FC236}">
                      <a16:creationId xmlns:a16="http://schemas.microsoft.com/office/drawing/2014/main" id="{0836CEC4-309C-9A8D-1B53-6739B88ABEAF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endParaRPr>
                </a:p>
              </p:txBody>
            </p:sp>
            <p:sp>
              <p:nvSpPr>
                <p:cNvPr id="101" name="TextBox 100">
                  <a:extLst>
                    <a:ext uri="{FF2B5EF4-FFF2-40B4-BE49-F238E27FC236}">
                      <a16:creationId xmlns:a16="http://schemas.microsoft.com/office/drawing/2014/main" id="{1B0B7FBD-3583-ECF6-16BA-5BA304373A5D}"/>
                    </a:ext>
                  </a:extLst>
                </p:cNvPr>
                <p:cNvSpPr txBox="1"/>
                <p:nvPr/>
              </p:nvSpPr>
              <p:spPr>
                <a:xfrm>
                  <a:off x="644184" y="1685989"/>
                  <a:ext cx="295274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8</a:t>
                  </a:r>
                </a:p>
              </p:txBody>
            </p:sp>
          </p:grpSp>
        </p:grpSp>
        <p:grpSp>
          <p:nvGrpSpPr>
            <p:cNvPr id="106" name="Group 105">
              <a:extLst>
                <a:ext uri="{FF2B5EF4-FFF2-40B4-BE49-F238E27FC236}">
                  <a16:creationId xmlns:a16="http://schemas.microsoft.com/office/drawing/2014/main" id="{3277D08B-0C42-51D2-6BFE-16B8DE2CA3C5}"/>
                </a:ext>
              </a:extLst>
            </p:cNvPr>
            <p:cNvGrpSpPr/>
            <p:nvPr/>
          </p:nvGrpSpPr>
          <p:grpSpPr>
            <a:xfrm>
              <a:off x="5613826" y="2690853"/>
              <a:ext cx="1186287" cy="992288"/>
              <a:chOff x="556180" y="3742697"/>
              <a:chExt cx="1186287" cy="992288"/>
            </a:xfrm>
          </p:grpSpPr>
          <p:grpSp>
            <p:nvGrpSpPr>
              <p:cNvPr id="107" name="Group 106">
                <a:extLst>
                  <a:ext uri="{FF2B5EF4-FFF2-40B4-BE49-F238E27FC236}">
                    <a16:creationId xmlns:a16="http://schemas.microsoft.com/office/drawing/2014/main" id="{B23ED061-33A6-97EB-EE4B-CC88E8333217}"/>
                  </a:ext>
                </a:extLst>
              </p:cNvPr>
              <p:cNvGrpSpPr/>
              <p:nvPr/>
            </p:nvGrpSpPr>
            <p:grpSpPr>
              <a:xfrm>
                <a:off x="556180" y="4374985"/>
                <a:ext cx="468000" cy="360000"/>
                <a:chOff x="556180" y="1669305"/>
                <a:chExt cx="468000" cy="360000"/>
              </a:xfrm>
            </p:grpSpPr>
            <p:sp>
              <p:nvSpPr>
                <p:cNvPr id="116" name="Oval 115">
                  <a:extLst>
                    <a:ext uri="{FF2B5EF4-FFF2-40B4-BE49-F238E27FC236}">
                      <a16:creationId xmlns:a16="http://schemas.microsoft.com/office/drawing/2014/main" id="{139E20C2-9D85-E299-94BC-4B30D74F5A93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4E403941-DB50-F9B6-0C23-58B827A22988}"/>
                    </a:ext>
                  </a:extLst>
                </p:cNvPr>
                <p:cNvSpPr txBox="1"/>
                <p:nvPr/>
              </p:nvSpPr>
              <p:spPr>
                <a:xfrm>
                  <a:off x="644184" y="1685989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7</a:t>
                  </a:r>
                </a:p>
              </p:txBody>
            </p:sp>
          </p:grpSp>
          <p:grpSp>
            <p:nvGrpSpPr>
              <p:cNvPr id="108" name="Group 107">
                <a:extLst>
                  <a:ext uri="{FF2B5EF4-FFF2-40B4-BE49-F238E27FC236}">
                    <a16:creationId xmlns:a16="http://schemas.microsoft.com/office/drawing/2014/main" id="{C009CBBB-0703-58EF-8A1E-64C56AFAF5A2}"/>
                  </a:ext>
                </a:extLst>
              </p:cNvPr>
              <p:cNvGrpSpPr/>
              <p:nvPr/>
            </p:nvGrpSpPr>
            <p:grpSpPr>
              <a:xfrm>
                <a:off x="1274467" y="4374985"/>
                <a:ext cx="468000" cy="360000"/>
                <a:chOff x="556180" y="1669305"/>
                <a:chExt cx="468000" cy="360000"/>
              </a:xfrm>
            </p:grpSpPr>
            <p:sp>
              <p:nvSpPr>
                <p:cNvPr id="114" name="Oval 113">
                  <a:extLst>
                    <a:ext uri="{FF2B5EF4-FFF2-40B4-BE49-F238E27FC236}">
                      <a16:creationId xmlns:a16="http://schemas.microsoft.com/office/drawing/2014/main" id="{BCB0FAD6-6312-576A-5410-688885829963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EE298E7B-398B-2E3B-0871-818F3B64D471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15</a:t>
                  </a:r>
                </a:p>
              </p:txBody>
            </p:sp>
          </p:grpSp>
          <p:grpSp>
            <p:nvGrpSpPr>
              <p:cNvPr id="109" name="Group 108">
                <a:extLst>
                  <a:ext uri="{FF2B5EF4-FFF2-40B4-BE49-F238E27FC236}">
                    <a16:creationId xmlns:a16="http://schemas.microsoft.com/office/drawing/2014/main" id="{19D4C732-60EB-89B6-B184-8CAFCD0D9AAE}"/>
                  </a:ext>
                </a:extLst>
              </p:cNvPr>
              <p:cNvGrpSpPr/>
              <p:nvPr/>
            </p:nvGrpSpPr>
            <p:grpSpPr>
              <a:xfrm>
                <a:off x="905865" y="3742697"/>
                <a:ext cx="468000" cy="360000"/>
                <a:chOff x="556180" y="1593889"/>
                <a:chExt cx="468000" cy="360000"/>
              </a:xfrm>
            </p:grpSpPr>
            <p:sp>
              <p:nvSpPr>
                <p:cNvPr id="112" name="Oval 111">
                  <a:extLst>
                    <a:ext uri="{FF2B5EF4-FFF2-40B4-BE49-F238E27FC236}">
                      <a16:creationId xmlns:a16="http://schemas.microsoft.com/office/drawing/2014/main" id="{076F0B04-2E14-80AE-9300-C6555C0FBA95}"/>
                    </a:ext>
                  </a:extLst>
                </p:cNvPr>
                <p:cNvSpPr/>
                <p:nvPr/>
              </p:nvSpPr>
              <p:spPr>
                <a:xfrm>
                  <a:off x="556180" y="1593889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10C0176-955B-11D7-6D74-8B251D93ED73}"/>
                    </a:ext>
                  </a:extLst>
                </p:cNvPr>
                <p:cNvSpPr txBox="1"/>
                <p:nvPr/>
              </p:nvSpPr>
              <p:spPr>
                <a:xfrm>
                  <a:off x="597049" y="1610573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22</a:t>
                  </a:r>
                </a:p>
              </p:txBody>
            </p:sp>
          </p:grp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CB023D28-E71B-B9ED-33C9-06BD9C99D56E}"/>
                  </a:ext>
                </a:extLst>
              </p:cNvPr>
              <p:cNvCxnSpPr>
                <a:cxnSpLocks/>
                <a:endCxn id="117" idx="0"/>
              </p:cNvCxnSpPr>
              <p:nvPr/>
            </p:nvCxnSpPr>
            <p:spPr>
              <a:xfrm flipH="1">
                <a:off x="788615" y="4069665"/>
                <a:ext cx="258110" cy="32200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40A807F4-7F15-7442-986B-F98C68487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87063" y="4060238"/>
                <a:ext cx="193123" cy="32400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3D36390-3490-E682-4C6C-1D3C94FC55C0}"/>
                </a:ext>
              </a:extLst>
            </p:cNvPr>
            <p:cNvSpPr/>
            <p:nvPr/>
          </p:nvSpPr>
          <p:spPr>
            <a:xfrm>
              <a:off x="5220770" y="2160081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4496F5BA-4FFF-545D-0E56-690DF204FBE3}"/>
                </a:ext>
              </a:extLst>
            </p:cNvPr>
            <p:cNvSpPr txBox="1"/>
            <p:nvPr/>
          </p:nvSpPr>
          <p:spPr>
            <a:xfrm>
              <a:off x="5261639" y="2176765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46</a:t>
              </a: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E36F2532-870F-4E0B-987F-261895833A3E}"/>
                </a:ext>
              </a:extLst>
            </p:cNvPr>
            <p:cNvCxnSpPr>
              <a:cxnSpLocks/>
              <a:endCxn id="103" idx="0"/>
            </p:cNvCxnSpPr>
            <p:nvPr/>
          </p:nvCxnSpPr>
          <p:spPr>
            <a:xfrm flipH="1">
              <a:off x="4684443" y="2442322"/>
              <a:ext cx="589450" cy="2770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942A5D8E-426E-06CD-D79D-DC0BE5D67156}"/>
                </a:ext>
              </a:extLst>
            </p:cNvPr>
            <p:cNvCxnSpPr>
              <a:cxnSpLocks/>
              <a:endCxn id="113" idx="0"/>
            </p:cNvCxnSpPr>
            <p:nvPr/>
          </p:nvCxnSpPr>
          <p:spPr>
            <a:xfrm>
              <a:off x="5630430" y="2458094"/>
              <a:ext cx="570478" cy="24944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7" name="Freeform 126">
            <a:extLst>
              <a:ext uri="{FF2B5EF4-FFF2-40B4-BE49-F238E27FC236}">
                <a16:creationId xmlns:a16="http://schemas.microsoft.com/office/drawing/2014/main" id="{C8E07E25-4307-C733-83E1-11739D6F4B4B}"/>
              </a:ext>
            </a:extLst>
          </p:cNvPr>
          <p:cNvSpPr/>
          <p:nvPr/>
        </p:nvSpPr>
        <p:spPr>
          <a:xfrm>
            <a:off x="1253765" y="3685880"/>
            <a:ext cx="1310326" cy="531599"/>
          </a:xfrm>
          <a:custGeom>
            <a:avLst/>
            <a:gdLst>
              <a:gd name="connsiteX0" fmla="*/ 0 w 1310326"/>
              <a:gd name="connsiteY0" fmla="*/ 452487 h 531599"/>
              <a:gd name="connsiteX1" fmla="*/ 546755 w 1310326"/>
              <a:gd name="connsiteY1" fmla="*/ 527901 h 531599"/>
              <a:gd name="connsiteX2" fmla="*/ 1112363 w 1310326"/>
              <a:gd name="connsiteY2" fmla="*/ 348792 h 531599"/>
              <a:gd name="connsiteX3" fmla="*/ 1310326 w 1310326"/>
              <a:gd name="connsiteY3" fmla="*/ 0 h 531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10326" h="531599">
                <a:moveTo>
                  <a:pt x="0" y="452487"/>
                </a:moveTo>
                <a:cubicBezTo>
                  <a:pt x="180680" y="498835"/>
                  <a:pt x="361361" y="545183"/>
                  <a:pt x="546755" y="527901"/>
                </a:cubicBezTo>
                <a:cubicBezTo>
                  <a:pt x="732149" y="510619"/>
                  <a:pt x="985101" y="436775"/>
                  <a:pt x="1112363" y="348792"/>
                </a:cubicBezTo>
                <a:cubicBezTo>
                  <a:pt x="1239625" y="260809"/>
                  <a:pt x="1274975" y="130404"/>
                  <a:pt x="1310326" y="0"/>
                </a:cubicBezTo>
              </a:path>
            </a:pathLst>
          </a:custGeom>
          <a:ln w="19050">
            <a:solidFill>
              <a:srgbClr val="FF0000"/>
            </a:solidFill>
            <a:headEnd type="stealth" w="lg" len="lg"/>
            <a:tailEnd type="stealth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3EA44C1D-812A-97B8-18D1-BC67DFA692BC}"/>
              </a:ext>
            </a:extLst>
          </p:cNvPr>
          <p:cNvSpPr txBox="1"/>
          <p:nvPr/>
        </p:nvSpPr>
        <p:spPr>
          <a:xfrm>
            <a:off x="3243394" y="4220336"/>
            <a:ext cx="35774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Total cost: 4x3 + </a:t>
            </a:r>
            <a:r>
              <a:rPr lang="en-US" sz="1400" dirty="0">
                <a:solidFill>
                  <a:srgbClr val="FF0000"/>
                </a:solidFill>
              </a:rPr>
              <a:t>7x2</a:t>
            </a:r>
            <a:r>
              <a:rPr lang="en-US" sz="1400" dirty="0"/>
              <a:t> + 8x2 + </a:t>
            </a:r>
            <a:r>
              <a:rPr lang="en-US" sz="1400" dirty="0">
                <a:solidFill>
                  <a:srgbClr val="FF0000"/>
                </a:solidFill>
              </a:rPr>
              <a:t>12x3</a:t>
            </a:r>
            <a:r>
              <a:rPr lang="en-US" sz="1400" dirty="0"/>
              <a:t> + 15x2 = 108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38495ED1-D00B-7309-343E-C97C4521B0AD}"/>
              </a:ext>
            </a:extLst>
          </p:cNvPr>
          <p:cNvSpPr txBox="1"/>
          <p:nvPr/>
        </p:nvSpPr>
        <p:spPr>
          <a:xfrm>
            <a:off x="3203684" y="2222902"/>
            <a:ext cx="708848" cy="338554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+12 -7</a:t>
            </a:r>
          </a:p>
        </p:txBody>
      </p:sp>
    </p:spTree>
    <p:extLst>
      <p:ext uri="{BB962C8B-B14F-4D97-AF65-F5344CB8AC3E}">
        <p14:creationId xmlns:p14="http://schemas.microsoft.com/office/powerpoint/2010/main" val="41400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7" grpId="0" animBg="1"/>
      <p:bldP spid="129" grpId="0"/>
      <p:bldP spid="13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35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Merge Pebbles – Some Observations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424393" cy="53865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𝑐𝑜𝑠𝑡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 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h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600" dirty="0"/>
                  <a:t> is the set of leaf nodes,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is the height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sz="1600" dirty="0"/>
                  <a:t> leaf node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424393" cy="538653"/>
              </a:xfrm>
              <a:prstGeom prst="rect">
                <a:avLst/>
              </a:prstGeom>
              <a:blipFill>
                <a:blip r:embed="rId3"/>
                <a:stretch>
                  <a:fillRect l="-394" t="-70455" b="-704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914FD33-7D70-71BB-E378-A8EBB00C4CEA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UC Riverside, CS141 course, Fall 2021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90289DD-8524-2F48-B1E4-217AE6B82DC1}"/>
              </a:ext>
            </a:extLst>
          </p:cNvPr>
          <p:cNvGrpSpPr/>
          <p:nvPr/>
        </p:nvGrpSpPr>
        <p:grpSpPr>
          <a:xfrm>
            <a:off x="84840" y="2771741"/>
            <a:ext cx="1186287" cy="916872"/>
            <a:chOff x="556180" y="3818113"/>
            <a:chExt cx="1186287" cy="91687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7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818113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11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46745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38753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DD907EE2-EC07-4951-B391-846AFE2A942D}"/>
              </a:ext>
            </a:extLst>
          </p:cNvPr>
          <p:cNvGrpSpPr/>
          <p:nvPr/>
        </p:nvGrpSpPr>
        <p:grpSpPr>
          <a:xfrm>
            <a:off x="801575" y="2170116"/>
            <a:ext cx="1293665" cy="1000013"/>
            <a:chOff x="1272915" y="3320185"/>
            <a:chExt cx="1293665" cy="1000013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4595F1FF-DF6F-495B-1050-35AE7E8E41D6}"/>
                </a:ext>
              </a:extLst>
            </p:cNvPr>
            <p:cNvGrpSpPr/>
            <p:nvPr/>
          </p:nvGrpSpPr>
          <p:grpSpPr>
            <a:xfrm>
              <a:off x="1272915" y="3320185"/>
              <a:ext cx="1062695" cy="643316"/>
              <a:chOff x="1272915" y="3320185"/>
              <a:chExt cx="1062695" cy="643316"/>
            </a:xfrm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D5D99377-6258-D4D0-45D0-1255C48ABC53}"/>
                  </a:ext>
                </a:extLst>
              </p:cNvPr>
              <p:cNvSpPr/>
              <p:nvPr/>
            </p:nvSpPr>
            <p:spPr>
              <a:xfrm>
                <a:off x="1595667" y="332018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155F0145-A533-335C-0D02-6AA0506E21E4}"/>
                  </a:ext>
                </a:extLst>
              </p:cNvPr>
              <p:cNvSpPr txBox="1"/>
              <p:nvPr/>
            </p:nvSpPr>
            <p:spPr>
              <a:xfrm>
                <a:off x="1636536" y="333686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19</a:t>
                </a:r>
              </a:p>
            </p:txBody>
          </p: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EE6977C6-A9B2-D079-03A6-7D6C601B40E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272915" y="3640821"/>
                <a:ext cx="433574" cy="31215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6316E96A-5F8B-7084-0023-003DBA3F953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62717" y="3640821"/>
                <a:ext cx="372893" cy="322680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1949F1B-CA2C-ECA4-4CE1-BB49B0806BDE}"/>
                </a:ext>
              </a:extLst>
            </p:cNvPr>
            <p:cNvGrpSpPr/>
            <p:nvPr/>
          </p:nvGrpSpPr>
          <p:grpSpPr>
            <a:xfrm>
              <a:off x="2098580" y="3960198"/>
              <a:ext cx="468000" cy="360000"/>
              <a:chOff x="556180" y="1669305"/>
              <a:chExt cx="468000" cy="360000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10BB5C0E-8DFC-D745-FFD1-BC3C0F4E46C1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CFDCE31-22A8-8158-98F2-0B8668C6FF3E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95274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8</a:t>
                </a: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A9D0546-A392-F2D8-5976-5917DD051384}"/>
              </a:ext>
            </a:extLst>
          </p:cNvPr>
          <p:cNvGrpSpPr/>
          <p:nvPr/>
        </p:nvGrpSpPr>
        <p:grpSpPr>
          <a:xfrm>
            <a:off x="2291107" y="2158288"/>
            <a:ext cx="1186287" cy="992288"/>
            <a:chOff x="556180" y="3742697"/>
            <a:chExt cx="1186287" cy="992288"/>
          </a:xfrm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8B3B56FE-A711-40DC-316C-C55E4878BB8F}"/>
                </a:ext>
              </a:extLst>
            </p:cNvPr>
            <p:cNvGrpSpPr/>
            <p:nvPr/>
          </p:nvGrpSpPr>
          <p:grpSpPr>
            <a:xfrm>
              <a:off x="556180" y="4374985"/>
              <a:ext cx="468000" cy="360000"/>
              <a:chOff x="556180" y="1669305"/>
              <a:chExt cx="468000" cy="3600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7F5D5837-9268-00A5-55F3-485328227D92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CFFE8F7-32DE-4758-E889-E5941D084AC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12</a:t>
                </a:r>
              </a:p>
            </p:txBody>
          </p:sp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78D975A2-F151-E72A-E280-B94408CF92D3}"/>
                </a:ext>
              </a:extLst>
            </p:cNvPr>
            <p:cNvGrpSpPr/>
            <p:nvPr/>
          </p:nvGrpSpPr>
          <p:grpSpPr>
            <a:xfrm>
              <a:off x="1274467" y="4374985"/>
              <a:ext cx="468000" cy="360000"/>
              <a:chOff x="556180" y="1669305"/>
              <a:chExt cx="468000" cy="360000"/>
            </a:xfrm>
          </p:grpSpPr>
          <p:sp>
            <p:nvSpPr>
              <p:cNvPr id="78" name="Oval 77">
                <a:extLst>
                  <a:ext uri="{FF2B5EF4-FFF2-40B4-BE49-F238E27FC236}">
                    <a16:creationId xmlns:a16="http://schemas.microsoft.com/office/drawing/2014/main" id="{09AC6BFD-A445-A178-DB37-DF897E130983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676E552-CFB7-2AD4-7E43-E3D29D48430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A16330E-291B-FDC4-4E8F-F80D03868582}"/>
                </a:ext>
              </a:extLst>
            </p:cNvPr>
            <p:cNvGrpSpPr/>
            <p:nvPr/>
          </p:nvGrpSpPr>
          <p:grpSpPr>
            <a:xfrm>
              <a:off x="905865" y="3742697"/>
              <a:ext cx="468000" cy="360000"/>
              <a:chOff x="556180" y="1593889"/>
              <a:chExt cx="468000" cy="36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FE7BF45-ED7E-F768-F1D9-4B8F2D4AFE99}"/>
                  </a:ext>
                </a:extLst>
              </p:cNvPr>
              <p:cNvSpPr/>
              <p:nvPr/>
            </p:nvSpPr>
            <p:spPr>
              <a:xfrm>
                <a:off x="556180" y="1593889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2EF4DA2C-9002-CF81-93CC-CA621E5C62DA}"/>
                  </a:ext>
                </a:extLst>
              </p:cNvPr>
              <p:cNvSpPr txBox="1"/>
              <p:nvPr/>
            </p:nvSpPr>
            <p:spPr>
              <a:xfrm>
                <a:off x="597049" y="1610573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27</a:t>
                </a:r>
              </a:p>
            </p:txBody>
          </p:sp>
        </p:grp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310E0B9D-E62E-A149-9DB0-982AA947ED26}"/>
                </a:ext>
              </a:extLst>
            </p:cNvPr>
            <p:cNvCxnSpPr>
              <a:cxnSpLocks/>
              <a:endCxn id="91" idx="0"/>
            </p:cNvCxnSpPr>
            <p:nvPr/>
          </p:nvCxnSpPr>
          <p:spPr>
            <a:xfrm flipH="1">
              <a:off x="793577" y="4069665"/>
              <a:ext cx="206013" cy="32200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BCCCF582-8DFF-5092-F476-B893180D4460}"/>
                </a:ext>
              </a:extLst>
            </p:cNvPr>
            <p:cNvCxnSpPr>
              <a:cxnSpLocks/>
            </p:cNvCxnSpPr>
            <p:nvPr/>
          </p:nvCxnSpPr>
          <p:spPr>
            <a:xfrm>
              <a:off x="1287063" y="4060238"/>
              <a:ext cx="193123" cy="324000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6" name="Oval 95">
            <a:extLst>
              <a:ext uri="{FF2B5EF4-FFF2-40B4-BE49-F238E27FC236}">
                <a16:creationId xmlns:a16="http://schemas.microsoft.com/office/drawing/2014/main" id="{D1AE8A50-971F-0811-1B65-C3F599CB7316}"/>
              </a:ext>
            </a:extLst>
          </p:cNvPr>
          <p:cNvSpPr/>
          <p:nvPr/>
        </p:nvSpPr>
        <p:spPr>
          <a:xfrm>
            <a:off x="1898051" y="1627516"/>
            <a:ext cx="468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50800" dist="38100" dir="2700000" algn="tl" rotWithShape="0">
              <a:schemeClr val="accent5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5F4BFFB0-27A9-59D3-E3DB-8A418D3F0C88}"/>
              </a:ext>
            </a:extLst>
          </p:cNvPr>
          <p:cNvSpPr txBox="1"/>
          <p:nvPr/>
        </p:nvSpPr>
        <p:spPr>
          <a:xfrm>
            <a:off x="1938920" y="1644200"/>
            <a:ext cx="3930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46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8394990F-44B8-655C-D814-9AC1097EF9CB}"/>
              </a:ext>
            </a:extLst>
          </p:cNvPr>
          <p:cNvCxnSpPr>
            <a:cxnSpLocks/>
            <a:endCxn id="74" idx="0"/>
          </p:cNvCxnSpPr>
          <p:nvPr/>
        </p:nvCxnSpPr>
        <p:spPr>
          <a:xfrm flipH="1">
            <a:off x="1361724" y="1909757"/>
            <a:ext cx="589450" cy="2770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936AA471-D8D4-7835-DF8F-F0B31D095610}"/>
              </a:ext>
            </a:extLst>
          </p:cNvPr>
          <p:cNvCxnSpPr>
            <a:cxnSpLocks/>
            <a:endCxn id="77" idx="0"/>
          </p:cNvCxnSpPr>
          <p:nvPr/>
        </p:nvCxnSpPr>
        <p:spPr>
          <a:xfrm>
            <a:off x="2307711" y="1925529"/>
            <a:ext cx="570478" cy="24944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CE3FFC-6D65-B018-4400-A2C2269637E6}"/>
              </a:ext>
            </a:extLst>
          </p:cNvPr>
          <p:cNvSpPr txBox="1"/>
          <p:nvPr/>
        </p:nvSpPr>
        <p:spPr>
          <a:xfrm>
            <a:off x="47170" y="3910074"/>
            <a:ext cx="35774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Total cost: 4x3 + </a:t>
            </a:r>
            <a:r>
              <a:rPr lang="en-US" sz="1400" dirty="0">
                <a:solidFill>
                  <a:srgbClr val="FF0000"/>
                </a:solidFill>
              </a:rPr>
              <a:t>7x3</a:t>
            </a:r>
            <a:r>
              <a:rPr lang="en-US" sz="1400" dirty="0"/>
              <a:t> + 8x2 + </a:t>
            </a:r>
            <a:r>
              <a:rPr lang="en-US" sz="1400" dirty="0">
                <a:solidFill>
                  <a:srgbClr val="FF0000"/>
                </a:solidFill>
              </a:rPr>
              <a:t>12x2</a:t>
            </a:r>
            <a:r>
              <a:rPr lang="en-US" sz="1400" dirty="0"/>
              <a:t> + 15x2 = 103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31511E8E-C7DC-3692-3AE0-B1E9DDB9CE1A}"/>
              </a:ext>
            </a:extLst>
          </p:cNvPr>
          <p:cNvSpPr txBox="1">
            <a:spLocks/>
          </p:cNvSpPr>
          <p:nvPr/>
        </p:nvSpPr>
        <p:spPr>
          <a:xfrm>
            <a:off x="3567806" y="1618634"/>
            <a:ext cx="3182167" cy="291819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It makes sense to put the smallest piles the deepest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Since </a:t>
            </a:r>
            <a:r>
              <a:rPr lang="en-US" sz="1600" dirty="0" err="1"/>
              <a:t>everytime</a:t>
            </a:r>
            <a:r>
              <a:rPr lang="en-US" sz="1600" dirty="0"/>
              <a:t> we merge two piles, there are always two leaves in the deepest level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Once we merge two smallest piles we have the same problem decreased in size by 1 (optimal substructure)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Why do we care about moving pebble piles?</a:t>
            </a:r>
          </a:p>
        </p:txBody>
      </p:sp>
    </p:spTree>
    <p:extLst>
      <p:ext uri="{BB962C8B-B14F-4D97-AF65-F5344CB8AC3E}">
        <p14:creationId xmlns:p14="http://schemas.microsoft.com/office/powerpoint/2010/main" val="2539921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36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Huffman Codes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78097"/>
            <a:ext cx="6424393" cy="3577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How data is represented in computers?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Using binary (0’s and 1’s) codes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Fixed-size codes, e.g., ASCII</a:t>
            </a:r>
          </a:p>
          <a:p>
            <a:pPr marL="447675" lvl="1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A: 1000001 (65)</a:t>
            </a:r>
          </a:p>
          <a:p>
            <a:pPr marL="447675" lvl="1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B: 1000010 (66)</a:t>
            </a:r>
          </a:p>
          <a:p>
            <a:pPr marL="185738" indent="-177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800" dirty="0"/>
              <a:t>Fixed size codes may not necessarily be the best way to store/communicate data</a:t>
            </a:r>
          </a:p>
          <a:p>
            <a:pPr marL="185738" indent="-177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800" dirty="0"/>
              <a:t>Any other ways?</a:t>
            </a:r>
          </a:p>
          <a:p>
            <a:pPr marL="185738" indent="-177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59756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37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Huffman Codes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78097"/>
            <a:ext cx="6424393" cy="357775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5738" indent="-17780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600" dirty="0"/>
              <a:t>Variable size codes like Morse codes</a:t>
            </a:r>
          </a:p>
          <a:p>
            <a:pPr marL="447675" lvl="1" indent="-22383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400" dirty="0"/>
              <a:t>A: </a:t>
            </a:r>
          </a:p>
          <a:p>
            <a:pPr marL="447675" lvl="1" indent="-22383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400" dirty="0"/>
              <a:t>B: </a:t>
            </a:r>
          </a:p>
          <a:p>
            <a:pPr marL="447675" lvl="1" indent="-22383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400" dirty="0"/>
              <a:t>E: </a:t>
            </a:r>
          </a:p>
          <a:p>
            <a:pPr marL="447675" lvl="1" indent="-223838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400" dirty="0"/>
              <a:t>T: </a:t>
            </a:r>
          </a:p>
          <a:p>
            <a:pPr marL="0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600" dirty="0"/>
              <a:t>Invented in 1800s.</a:t>
            </a:r>
          </a:p>
          <a:p>
            <a:pPr marL="0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600" dirty="0"/>
              <a:t>Not used for storing in computers, rather for communication</a:t>
            </a:r>
          </a:p>
          <a:p>
            <a:pPr marL="0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600" dirty="0"/>
              <a:t>Get more information in </a:t>
            </a:r>
            <a:r>
              <a:rPr lang="en-US" sz="1600" dirty="0">
                <a:hlinkClick r:id="rId3"/>
              </a:rPr>
              <a:t>www.youtube.com/watch?v=iy8BaMs_JuI</a:t>
            </a:r>
            <a:endParaRPr lang="en-US" sz="1600" dirty="0"/>
          </a:p>
          <a:p>
            <a:pPr marL="0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600" dirty="0"/>
              <a:t>Note: The length of each code is not same.</a:t>
            </a:r>
          </a:p>
          <a:p>
            <a:pPr marL="0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tabLst>
                <a:tab pos="130175" algn="l"/>
              </a:tabLst>
            </a:pPr>
            <a:r>
              <a:rPr lang="en-US" sz="1600" dirty="0"/>
              <a:t>Why? Any advantage?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111E358-3F4A-D756-38FE-19BD0524805F}"/>
              </a:ext>
            </a:extLst>
          </p:cNvPr>
          <p:cNvSpPr/>
          <p:nvPr/>
        </p:nvSpPr>
        <p:spPr>
          <a:xfrm>
            <a:off x="928950" y="1517715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4F42DA6-668C-DA99-053B-4E8E7A3DDF7C}"/>
              </a:ext>
            </a:extLst>
          </p:cNvPr>
          <p:cNvCxnSpPr>
            <a:cxnSpLocks/>
          </p:cNvCxnSpPr>
          <p:nvPr/>
        </p:nvCxnSpPr>
        <p:spPr>
          <a:xfrm>
            <a:off x="1042716" y="1555423"/>
            <a:ext cx="21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9BF29CC-6719-D24F-0B00-BD8547C1047D}"/>
              </a:ext>
            </a:extLst>
          </p:cNvPr>
          <p:cNvCxnSpPr>
            <a:cxnSpLocks/>
          </p:cNvCxnSpPr>
          <p:nvPr/>
        </p:nvCxnSpPr>
        <p:spPr>
          <a:xfrm>
            <a:off x="948446" y="1840777"/>
            <a:ext cx="21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B31CA2F4-AE9E-C2B6-C693-A5DE0731B403}"/>
              </a:ext>
            </a:extLst>
          </p:cNvPr>
          <p:cNvSpPr/>
          <p:nvPr/>
        </p:nvSpPr>
        <p:spPr>
          <a:xfrm>
            <a:off x="1202329" y="18030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54615D5-10E0-0015-C875-CABD9D454732}"/>
              </a:ext>
            </a:extLst>
          </p:cNvPr>
          <p:cNvSpPr/>
          <p:nvPr/>
        </p:nvSpPr>
        <p:spPr>
          <a:xfrm>
            <a:off x="1315449" y="1803069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BE0172D-6D2F-1BBF-9719-0646864FFBDD}"/>
              </a:ext>
            </a:extLst>
          </p:cNvPr>
          <p:cNvSpPr/>
          <p:nvPr/>
        </p:nvSpPr>
        <p:spPr>
          <a:xfrm>
            <a:off x="1430145" y="180463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0F09585-8BD2-D4C3-8822-FE8220DF9E17}"/>
              </a:ext>
            </a:extLst>
          </p:cNvPr>
          <p:cNvSpPr/>
          <p:nvPr/>
        </p:nvSpPr>
        <p:spPr>
          <a:xfrm>
            <a:off x="928950" y="2104727"/>
            <a:ext cx="72000" cy="72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BD98A7-349B-27C8-C604-721A3D4739D6}"/>
              </a:ext>
            </a:extLst>
          </p:cNvPr>
          <p:cNvCxnSpPr>
            <a:cxnSpLocks/>
          </p:cNvCxnSpPr>
          <p:nvPr/>
        </p:nvCxnSpPr>
        <p:spPr>
          <a:xfrm>
            <a:off x="940587" y="2455094"/>
            <a:ext cx="216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698" name="Picture 2" descr="Morse Code telegraph">
            <a:extLst>
              <a:ext uri="{FF2B5EF4-FFF2-40B4-BE49-F238E27FC236}">
                <a16:creationId xmlns:a16="http://schemas.microsoft.com/office/drawing/2014/main" id="{9E251031-D6E7-0FDA-1793-C668EACA4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01" y="1385575"/>
            <a:ext cx="1853398" cy="118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B2BCC5A-34A0-209E-6CD3-13A26BEF026B}"/>
              </a:ext>
            </a:extLst>
          </p:cNvPr>
          <p:cNvSpPr txBox="1">
            <a:spLocks/>
          </p:cNvSpPr>
          <p:nvPr/>
        </p:nvSpPr>
        <p:spPr>
          <a:xfrm>
            <a:off x="3501496" y="2564817"/>
            <a:ext cx="2756608" cy="223684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Image source: https://</a:t>
            </a:r>
            <a:r>
              <a:rPr lang="en-US" sz="105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tinyurl.com</a:t>
            </a: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/4mncb26k</a:t>
            </a:r>
          </a:p>
        </p:txBody>
      </p:sp>
    </p:spTree>
    <p:extLst>
      <p:ext uri="{BB962C8B-B14F-4D97-AF65-F5344CB8AC3E}">
        <p14:creationId xmlns:p14="http://schemas.microsoft.com/office/powerpoint/2010/main" val="54106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38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Fixed Length vs Variable Length Code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7CF9F717-C39F-7276-E82E-0B770F34672D}"/>
              </a:ext>
            </a:extLst>
          </p:cNvPr>
          <p:cNvSpPr txBox="1">
            <a:spLocks/>
          </p:cNvSpPr>
          <p:nvPr/>
        </p:nvSpPr>
        <p:spPr>
          <a:xfrm>
            <a:off x="181150" y="1078096"/>
            <a:ext cx="6424393" cy="37094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Suppose we have a 100,000-character data file that we wish to store compactly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The file contains only 6 characters, appearing with the following frequencies</a:t>
            </a:r>
          </a:p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We would like to find a binary code that encodes the file using as few bits as possible, i.e., the compression is maximum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Fixed length code requires 300,000 bits to encode the file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The variable length code requires (45*1 + 13*3 + 12*3 + 16*3 + 9*4 + 5*4)*1000 = 224,000 bits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A savings of approximately 25%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AB10596-157E-10E5-0870-4510EA50C2E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25" t="11139" r="1954" b="12757"/>
          <a:stretch/>
        </p:blipFill>
        <p:spPr>
          <a:xfrm>
            <a:off x="1737885" y="2053199"/>
            <a:ext cx="3382230" cy="396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F25FE-C54B-B25F-FB96-81EEE96D56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53"/>
          <a:stretch/>
        </p:blipFill>
        <p:spPr>
          <a:xfrm>
            <a:off x="1432874" y="2985562"/>
            <a:ext cx="3811814" cy="612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9267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39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Lets Go Back to Morse Codes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26A77DB-0568-7561-5047-22F87A460E5E}"/>
              </a:ext>
            </a:extLst>
          </p:cNvPr>
          <p:cNvSpPr txBox="1">
            <a:spLocks/>
          </p:cNvSpPr>
          <p:nvPr/>
        </p:nvSpPr>
        <p:spPr>
          <a:xfrm>
            <a:off x="3899126" y="4655855"/>
            <a:ext cx="2911740" cy="183950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5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Source: UC Riverside, CS141 course, Fall 2021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F68A1F5-DF13-8BBE-73CF-56C48A386D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7532" y="1106379"/>
            <a:ext cx="4259240" cy="21478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7A9D0D0-E636-4802-9EF2-E0EA018E9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114" y="3433975"/>
            <a:ext cx="603309" cy="21600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F048434-1E70-A835-7064-2793C07506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412" y="3469975"/>
            <a:ext cx="1865143" cy="1440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15F00D5-06F0-8F7D-6031-D2F3105A3A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754" y="3717087"/>
            <a:ext cx="1765943" cy="1080000"/>
          </a:xfrm>
          <a:prstGeom prst="rect">
            <a:avLst/>
          </a:prstGeom>
        </p:spPr>
      </p:pic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9A0CB4-B1F3-6888-F739-C678D2A6BCE9}"/>
              </a:ext>
            </a:extLst>
          </p:cNvPr>
          <p:cNvSpPr txBox="1">
            <a:spLocks/>
          </p:cNvSpPr>
          <p:nvPr/>
        </p:nvSpPr>
        <p:spPr>
          <a:xfrm>
            <a:off x="3193221" y="3550055"/>
            <a:ext cx="3182167" cy="10800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Anything you can notice?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All the coded words are same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Actually ‘pause’ plays a role in Morse code</a:t>
            </a:r>
          </a:p>
        </p:txBody>
      </p:sp>
    </p:spTree>
    <p:extLst>
      <p:ext uri="{BB962C8B-B14F-4D97-AF65-F5344CB8AC3E}">
        <p14:creationId xmlns:p14="http://schemas.microsoft.com/office/powerpoint/2010/main" val="832652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Knapsack Problem</a:t>
            </a:r>
            <a:endParaRPr sz="2400" dirty="0"/>
          </a:p>
        </p:txBody>
      </p:sp>
      <p:pic>
        <p:nvPicPr>
          <p:cNvPr id="2050" name="Picture 2" descr="WESTWOODS Brown Canvas Backpack, Rs 550/piece WESTWOODS INC. | ID:  19951408633">
            <a:extLst>
              <a:ext uri="{FF2B5EF4-FFF2-40B4-BE49-F238E27FC236}">
                <a16:creationId xmlns:a16="http://schemas.microsoft.com/office/drawing/2014/main" id="{2318348B-A391-5E0D-2762-FEB4E36450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06" y="3245190"/>
            <a:ext cx="1828506" cy="1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n 7">
            <a:extLst>
              <a:ext uri="{FF2B5EF4-FFF2-40B4-BE49-F238E27FC236}">
                <a16:creationId xmlns:a16="http://schemas.microsoft.com/office/drawing/2014/main" id="{6A661EFC-BBC9-8EAE-1230-48E3407A6E00}"/>
              </a:ext>
            </a:extLst>
          </p:cNvPr>
          <p:cNvSpPr/>
          <p:nvPr/>
        </p:nvSpPr>
        <p:spPr>
          <a:xfrm>
            <a:off x="471487" y="4041163"/>
            <a:ext cx="847288" cy="5008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1DC303D-BAFB-8CCA-0026-A33B8E8AF89B}"/>
              </a:ext>
            </a:extLst>
          </p:cNvPr>
          <p:cNvSpPr/>
          <p:nvPr/>
        </p:nvSpPr>
        <p:spPr>
          <a:xfrm>
            <a:off x="1794152" y="3783435"/>
            <a:ext cx="847288" cy="75860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A49C168-ED23-3D54-4F1B-4D301F080C2A}"/>
              </a:ext>
            </a:extLst>
          </p:cNvPr>
          <p:cNvSpPr/>
          <p:nvPr/>
        </p:nvSpPr>
        <p:spPr>
          <a:xfrm>
            <a:off x="3141983" y="3352160"/>
            <a:ext cx="847288" cy="125020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7CC15-B868-9615-B3FD-B5E666D4D5C3}"/>
              </a:ext>
            </a:extLst>
          </p:cNvPr>
          <p:cNvSpPr txBox="1"/>
          <p:nvPr/>
        </p:nvSpPr>
        <p:spPr>
          <a:xfrm>
            <a:off x="503873" y="4519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BFB0-7361-A770-9ADF-4BA8D6494510}"/>
              </a:ext>
            </a:extLst>
          </p:cNvPr>
          <p:cNvSpPr txBox="1"/>
          <p:nvPr/>
        </p:nvSpPr>
        <p:spPr>
          <a:xfrm>
            <a:off x="525513" y="4165309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Kg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F5AB0-7FA3-8E8C-D7FC-ABC9F68374BC}"/>
              </a:ext>
            </a:extLst>
          </p:cNvPr>
          <p:cNvSpPr txBox="1"/>
          <p:nvPr/>
        </p:nvSpPr>
        <p:spPr>
          <a:xfrm>
            <a:off x="1774925" y="451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7CFA-76D9-91AB-D31B-1357757B7512}"/>
              </a:ext>
            </a:extLst>
          </p:cNvPr>
          <p:cNvSpPr txBox="1"/>
          <p:nvPr/>
        </p:nvSpPr>
        <p:spPr>
          <a:xfrm>
            <a:off x="1867379" y="4030976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Kg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43E32-F901-4F4A-9189-B575FB76636C}"/>
              </a:ext>
            </a:extLst>
          </p:cNvPr>
          <p:cNvSpPr txBox="1"/>
          <p:nvPr/>
        </p:nvSpPr>
        <p:spPr>
          <a:xfrm>
            <a:off x="3163330" y="4534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B5C4A-440C-D8FF-52BF-08C8D9B834A4}"/>
              </a:ext>
            </a:extLst>
          </p:cNvPr>
          <p:cNvSpPr txBox="1"/>
          <p:nvPr/>
        </p:nvSpPr>
        <p:spPr>
          <a:xfrm>
            <a:off x="3234848" y="3822833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Kg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87" y="1056500"/>
                <a:ext cx="6424393" cy="222854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$n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items of known weights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and values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1600" dirty="0"/>
                  <a:t> and a knapsack of capacity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sz="1600" dirty="0"/>
                  <a:t>, find the most valuable subset of the items that fit into the knapsack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Two variations of Knapsack problem is there</a:t>
                </a:r>
              </a:p>
              <a:p>
                <a:pPr marL="450850" lvl="1" indent="-18415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400" dirty="0"/>
                  <a:t>(Fractional Knapsack): You are allowed to take fractions of items</a:t>
                </a:r>
              </a:p>
              <a:p>
                <a:pPr marL="450850" lvl="1" indent="-18415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400" dirty="0"/>
                  <a:t>(0-1 Knapsack): You have to take an item either whole or none</a:t>
                </a:r>
              </a:p>
              <a:p>
                <a:pPr marL="0" indent="-1905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u="sng" dirty="0"/>
                  <a:t>Objective</a:t>
                </a:r>
                <a:r>
                  <a:rPr lang="en-US" sz="1600" dirty="0"/>
                  <a:t>: Total value in the knapsack</a:t>
                </a:r>
              </a:p>
              <a:p>
                <a:pPr marL="0" indent="-1905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u="sng" dirty="0"/>
                  <a:t>Constraints</a:t>
                </a:r>
                <a:r>
                  <a:rPr lang="en-US" sz="1600" dirty="0"/>
                  <a:t>: Sum of weights of items in Knapsack can’t exceed the knapsack capacity. (In 0-1 version) Only whole item or none</a:t>
                </a:r>
              </a:p>
              <a:p>
                <a:pPr marL="0" indent="-190500"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</p:txBody>
          </p:sp>
        </mc:Choice>
        <mc:Fallback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7" y="1056500"/>
                <a:ext cx="6424393" cy="2228548"/>
              </a:xfrm>
              <a:prstGeom prst="rect">
                <a:avLst/>
              </a:prstGeom>
              <a:blipFill>
                <a:blip r:embed="rId4"/>
                <a:stretch>
                  <a:fillRect l="-592" t="-2841" r="-197" b="-6250"/>
                </a:stretch>
              </a:blipFill>
            </p:spPr>
            <p:txBody>
              <a:bodyPr/>
              <a:lstStyle/>
              <a:p>
                <a:r>
                  <a:rPr lang="en-IQ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B9489D08-D51C-78A7-D277-9C30F7A6F69C}"/>
              </a:ext>
            </a:extLst>
          </p:cNvPr>
          <p:cNvSpPr txBox="1"/>
          <p:nvPr/>
        </p:nvSpPr>
        <p:spPr>
          <a:xfrm>
            <a:off x="4755120" y="3902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Kg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26E665-9098-4DC7-2338-A975C81E9CA1}"/>
              </a:ext>
            </a:extLst>
          </p:cNvPr>
          <p:cNvSpPr txBox="1"/>
          <p:nvPr/>
        </p:nvSpPr>
        <p:spPr>
          <a:xfrm>
            <a:off x="634393" y="3765840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</a:t>
            </a:r>
            <a:endParaRPr lang="en-US" sz="14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74228A-BB10-062B-E639-19AFFC11925B}"/>
              </a:ext>
            </a:extLst>
          </p:cNvPr>
          <p:cNvSpPr txBox="1"/>
          <p:nvPr/>
        </p:nvSpPr>
        <p:spPr>
          <a:xfrm>
            <a:off x="1983635" y="3551804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2</a:t>
            </a:r>
            <a:endParaRPr lang="en-US" sz="14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40DB79E-B2FA-F775-D038-4B2A3F66F7FD}"/>
              </a:ext>
            </a:extLst>
          </p:cNvPr>
          <p:cNvSpPr txBox="1"/>
          <p:nvPr/>
        </p:nvSpPr>
        <p:spPr>
          <a:xfrm>
            <a:off x="3259052" y="3295549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4719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40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Prefix Codes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9A0CB4-B1F3-6888-F739-C678D2A6BCE9}"/>
              </a:ext>
            </a:extLst>
          </p:cNvPr>
          <p:cNvSpPr txBox="1">
            <a:spLocks/>
          </p:cNvSpPr>
          <p:nvPr/>
        </p:nvSpPr>
        <p:spPr>
          <a:xfrm>
            <a:off x="211180" y="1096951"/>
            <a:ext cx="6599686" cy="3558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No code should sit in front of any other code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Termed as “Prefix code” [Though the book rightly says “Perhaps </a:t>
            </a:r>
            <a:r>
              <a:rPr lang="en-US" sz="1600" u="sng" dirty="0"/>
              <a:t>prefix-free codes</a:t>
            </a:r>
            <a:r>
              <a:rPr lang="en-US" sz="1600" dirty="0"/>
              <a:t> would be a better name”]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Morse code is not “Prefix code” [Or called as Non-prefix code]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Encoding means simply concatenate all the codes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 err="1"/>
              <a:t>abd</a:t>
            </a:r>
            <a:r>
              <a:rPr lang="en-US" sz="1600" dirty="0"/>
              <a:t> -&gt; 0101111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24F9415-E0B0-ADBC-CCB7-48F2B2C872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3645214"/>
              </p:ext>
            </p:extLst>
          </p:nvPr>
        </p:nvGraphicFramePr>
        <p:xfrm>
          <a:off x="1998483" y="2571750"/>
          <a:ext cx="2604937" cy="18031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0568">
                  <a:extLst>
                    <a:ext uri="{9D8B030D-6E8A-4147-A177-3AD203B41FA5}">
                      <a16:colId xmlns:a16="http://schemas.microsoft.com/office/drawing/2014/main" val="449310237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2286875028"/>
                    </a:ext>
                  </a:extLst>
                </a:gridCol>
                <a:gridCol w="1066014">
                  <a:extLst>
                    <a:ext uri="{9D8B030D-6E8A-4147-A177-3AD203B41FA5}">
                      <a16:colId xmlns:a16="http://schemas.microsoft.com/office/drawing/2014/main" val="1666992713"/>
                    </a:ext>
                  </a:extLst>
                </a:gridCol>
              </a:tblGrid>
              <a:tr h="248645">
                <a:tc>
                  <a:txBody>
                    <a:bodyPr/>
                    <a:lstStyle/>
                    <a:p>
                      <a:r>
                        <a:rPr lang="en-US" dirty="0"/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Non-prefix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75898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76697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39516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32205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823270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464456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08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76641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41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Prefix Codes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9A0CB4-B1F3-6888-F739-C678D2A6BCE9}"/>
              </a:ext>
            </a:extLst>
          </p:cNvPr>
          <p:cNvSpPr txBox="1">
            <a:spLocks/>
          </p:cNvSpPr>
          <p:nvPr/>
        </p:nvSpPr>
        <p:spPr>
          <a:xfrm>
            <a:off x="211180" y="1096951"/>
            <a:ext cx="6599686" cy="355890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endParaRPr lang="en-US" sz="1600" dirty="0"/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Decoding is unambiguous</a:t>
            </a:r>
          </a:p>
          <a:p>
            <a:pPr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600" dirty="0"/>
              <a:t>Example:</a:t>
            </a:r>
          </a:p>
          <a:p>
            <a:pPr marL="447675" lvl="1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Message: ‘DABA’</a:t>
            </a:r>
          </a:p>
          <a:p>
            <a:pPr marL="447675" lvl="1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Encoded message: 11101010</a:t>
            </a:r>
          </a:p>
          <a:p>
            <a:pPr marL="447675" lvl="1" indent="-233363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</a:pPr>
            <a:r>
              <a:rPr lang="en-US" sz="1400" dirty="0"/>
              <a:t>Decoding “</a:t>
            </a:r>
            <a:r>
              <a:rPr lang="en-US" sz="1400" dirty="0">
                <a:solidFill>
                  <a:srgbClr val="FF0000"/>
                </a:solidFill>
              </a:rPr>
              <a:t>111</a:t>
            </a:r>
            <a:r>
              <a:rPr lang="en-US" sz="1400" dirty="0">
                <a:solidFill>
                  <a:srgbClr val="00B050"/>
                </a:solidFill>
              </a:rPr>
              <a:t>0</a:t>
            </a:r>
            <a:r>
              <a:rPr lang="en-US" sz="1400" dirty="0">
                <a:solidFill>
                  <a:srgbClr val="7030A0"/>
                </a:solidFill>
              </a:rPr>
              <a:t>101</a:t>
            </a:r>
            <a:r>
              <a:rPr lang="en-US" sz="1400" dirty="0">
                <a:solidFill>
                  <a:srgbClr val="00B050"/>
                </a:solidFill>
              </a:rPr>
              <a:t>0</a:t>
            </a:r>
            <a:r>
              <a:rPr lang="en-US" sz="1400" dirty="0"/>
              <a:t>” – greedily decode it!</a:t>
            </a:r>
          </a:p>
        </p:txBody>
      </p:sp>
      <p:graphicFrame>
        <p:nvGraphicFramePr>
          <p:cNvPr id="2" name="Table 8">
            <a:extLst>
              <a:ext uri="{FF2B5EF4-FFF2-40B4-BE49-F238E27FC236}">
                <a16:creationId xmlns:a16="http://schemas.microsoft.com/office/drawing/2014/main" id="{86A4507D-FE30-7619-7F4A-8389211E90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544743"/>
              </p:ext>
            </p:extLst>
          </p:nvPr>
        </p:nvGraphicFramePr>
        <p:xfrm>
          <a:off x="1989057" y="1104609"/>
          <a:ext cx="2604937" cy="180312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30568">
                  <a:extLst>
                    <a:ext uri="{9D8B030D-6E8A-4147-A177-3AD203B41FA5}">
                      <a16:colId xmlns:a16="http://schemas.microsoft.com/office/drawing/2014/main" val="449310237"/>
                    </a:ext>
                  </a:extLst>
                </a:gridCol>
                <a:gridCol w="808355">
                  <a:extLst>
                    <a:ext uri="{9D8B030D-6E8A-4147-A177-3AD203B41FA5}">
                      <a16:colId xmlns:a16="http://schemas.microsoft.com/office/drawing/2014/main" val="2286875028"/>
                    </a:ext>
                  </a:extLst>
                </a:gridCol>
                <a:gridCol w="1066014">
                  <a:extLst>
                    <a:ext uri="{9D8B030D-6E8A-4147-A177-3AD203B41FA5}">
                      <a16:colId xmlns:a16="http://schemas.microsoft.com/office/drawing/2014/main" val="1666992713"/>
                    </a:ext>
                  </a:extLst>
                </a:gridCol>
              </a:tblGrid>
              <a:tr h="248645">
                <a:tc>
                  <a:txBody>
                    <a:bodyPr/>
                    <a:lstStyle/>
                    <a:p>
                      <a:r>
                        <a:rPr lang="en-US" dirty="0"/>
                        <a:t>Character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Prefix 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Non-prefix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75898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5276697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0039516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8632205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9823270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464456"/>
                  </a:ext>
                </a:extLst>
              </a:tr>
              <a:tr h="248645">
                <a:tc>
                  <a:txBody>
                    <a:bodyPr/>
                    <a:lstStyle/>
                    <a:p>
                      <a:r>
                        <a:rPr lang="en-US" sz="11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1100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6080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59929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42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Optimum Prefix Codes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359A0CB4-B1F3-6888-F739-C678D2A6B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180" y="1096951"/>
                <a:ext cx="6547839" cy="355890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Given the codewords for different characters, we can easily compute the number of bits required to encode a file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Given an alphabet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 with frequency distribution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600" dirty="0"/>
                  <a:t>, codeword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and length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𝑐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, the number of bits required to encode the file is</a:t>
                </a:r>
                <a:br>
                  <a:rPr lang="en-US" sz="1600" dirty="0"/>
                </a:b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An optimum prefix code is a binary prefix code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600" dirty="0"/>
                  <a:t>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such that it minimizes the total number of bits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Huffman developed a nice greedy algorithm for solving this problem and producing a minimum-cost prefix code.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The code that it produces is called a Huffman code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359A0CB4-B1F3-6888-F739-C678D2A6B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0" y="1096951"/>
                <a:ext cx="6547839" cy="3558903"/>
              </a:xfrm>
              <a:prstGeom prst="rect">
                <a:avLst/>
              </a:prstGeom>
              <a:blipFill>
                <a:blip r:embed="rId3"/>
                <a:stretch>
                  <a:fillRect l="-387" t="-1068" r="-1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7729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43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Relation between Prefix Codes and Tree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359A0CB4-B1F3-6888-F739-C678D2A6BCE9}"/>
              </a:ext>
            </a:extLst>
          </p:cNvPr>
          <p:cNvSpPr txBox="1">
            <a:spLocks/>
          </p:cNvSpPr>
          <p:nvPr/>
        </p:nvSpPr>
        <p:spPr>
          <a:xfrm>
            <a:off x="211180" y="1096951"/>
            <a:ext cx="6547839" cy="77633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Prefix codes can be represented by the leaves of a binary tree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An optimal code for a file is always represented by a </a:t>
            </a:r>
            <a:r>
              <a:rPr lang="en-US" sz="1600" u="sng" dirty="0"/>
              <a:t>full binary tree</a:t>
            </a:r>
            <a:r>
              <a:rPr lang="en-US" sz="1600" dirty="0"/>
              <a:t>, in which every </a:t>
            </a:r>
            <a:r>
              <a:rPr lang="en-US" sz="1600" dirty="0" err="1"/>
              <a:t>nonleaf</a:t>
            </a:r>
            <a:r>
              <a:rPr lang="en-US" sz="1600" dirty="0"/>
              <a:t> node has two children</a:t>
            </a: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169F5D6B-D053-53A2-6BC9-090C9629B5E0}"/>
              </a:ext>
            </a:extLst>
          </p:cNvPr>
          <p:cNvSpPr txBox="1">
            <a:spLocks/>
          </p:cNvSpPr>
          <p:nvPr/>
        </p:nvSpPr>
        <p:spPr>
          <a:xfrm>
            <a:off x="3164656" y="1808866"/>
            <a:ext cx="3520746" cy="290008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A left edge means 0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A right edge means 1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Each leaf is a character with its code found by traversing to the leaf from the root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Each leaf is labeled with the frequency of occurrence of the corresponding character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Each internal node contains the sum of the frequencies of the leaves of its subtrees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>
                <a:solidFill>
                  <a:srgbClr val="FF0000"/>
                </a:solidFill>
              </a:rPr>
              <a:t>Any similarity to something we have seen earlier?</a:t>
            </a:r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6C12429-380C-6FA6-9B0B-635E33FF06D4}"/>
              </a:ext>
            </a:extLst>
          </p:cNvPr>
          <p:cNvGrpSpPr/>
          <p:nvPr/>
        </p:nvGrpSpPr>
        <p:grpSpPr>
          <a:xfrm>
            <a:off x="47123" y="1855834"/>
            <a:ext cx="3461564" cy="3034790"/>
            <a:chOff x="47123" y="1855834"/>
            <a:chExt cx="3461564" cy="30347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8D05B7-E259-5E13-39C8-597FAA62DA0E}"/>
                </a:ext>
              </a:extLst>
            </p:cNvPr>
            <p:cNvGrpSpPr/>
            <p:nvPr/>
          </p:nvGrpSpPr>
          <p:grpSpPr>
            <a:xfrm>
              <a:off x="47123" y="2554111"/>
              <a:ext cx="468000" cy="360000"/>
              <a:chOff x="197958" y="1810710"/>
              <a:chExt cx="468000" cy="360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FE8CED6-BDC3-4DAE-36EE-87DCE0888A68}"/>
                  </a:ext>
                </a:extLst>
              </p:cNvPr>
              <p:cNvSpPr/>
              <p:nvPr/>
            </p:nvSpPr>
            <p:spPr>
              <a:xfrm>
                <a:off x="197958" y="1810710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C75DF7-B094-1EFF-75C0-C75E0A679247}"/>
                  </a:ext>
                </a:extLst>
              </p:cNvPr>
              <p:cNvSpPr txBox="1"/>
              <p:nvPr/>
            </p:nvSpPr>
            <p:spPr>
              <a:xfrm>
                <a:off x="238827" y="182739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BFCB31-A932-EB29-4D1A-9A0286660B68}"/>
                </a:ext>
              </a:extLst>
            </p:cNvPr>
            <p:cNvGrpSpPr/>
            <p:nvPr/>
          </p:nvGrpSpPr>
          <p:grpSpPr>
            <a:xfrm>
              <a:off x="1519558" y="2525830"/>
              <a:ext cx="468000" cy="360000"/>
              <a:chOff x="952106" y="1782429"/>
              <a:chExt cx="468000" cy="3600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F258FCE-EFC9-11EB-F98A-C886275C8113}"/>
                  </a:ext>
                </a:extLst>
              </p:cNvPr>
              <p:cNvSpPr/>
              <p:nvPr/>
            </p:nvSpPr>
            <p:spPr>
              <a:xfrm>
                <a:off x="952106" y="1782429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0861DD-DB5E-FAAC-E651-E7B6A748264F}"/>
                  </a:ext>
                </a:extLst>
              </p:cNvPr>
              <p:cNvSpPr txBox="1"/>
              <p:nvPr/>
            </p:nvSpPr>
            <p:spPr>
              <a:xfrm>
                <a:off x="1002402" y="1799113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4FFFF-8C52-00F3-467C-F6C6452BB3FE}"/>
                </a:ext>
              </a:extLst>
            </p:cNvPr>
            <p:cNvGrpSpPr/>
            <p:nvPr/>
          </p:nvGrpSpPr>
          <p:grpSpPr>
            <a:xfrm>
              <a:off x="739337" y="1855834"/>
              <a:ext cx="497252" cy="360000"/>
              <a:chOff x="540487" y="1669305"/>
              <a:chExt cx="497252" cy="360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15C76DE-AC56-CDAF-CB9C-CB82D3365629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459594-D818-302B-2B20-4ADA05D26B0D}"/>
                  </a:ext>
                </a:extLst>
              </p:cNvPr>
              <p:cNvSpPr txBox="1"/>
              <p:nvPr/>
            </p:nvSpPr>
            <p:spPr>
              <a:xfrm>
                <a:off x="540487" y="1676562"/>
                <a:ext cx="4972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100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CF135D-5BF7-2807-850C-58197EC498AD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284520" y="2120447"/>
              <a:ext cx="554459" cy="4503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58C472-2385-8ED5-9BDB-237984ABFD41}"/>
                </a:ext>
              </a:extLst>
            </p:cNvPr>
            <p:cNvCxnSpPr>
              <a:cxnSpLocks/>
            </p:cNvCxnSpPr>
            <p:nvPr/>
          </p:nvCxnSpPr>
          <p:spPr>
            <a:xfrm>
              <a:off x="1160378" y="2120447"/>
              <a:ext cx="574326" cy="4220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BD4EDB-51A3-AC2E-3490-8A297D220C5A}"/>
                </a:ext>
              </a:extLst>
            </p:cNvPr>
            <p:cNvSpPr/>
            <p:nvPr/>
          </p:nvSpPr>
          <p:spPr>
            <a:xfrm>
              <a:off x="932952" y="324018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1FB16A-B770-79C9-708C-E5195714A1C0}"/>
                </a:ext>
              </a:extLst>
            </p:cNvPr>
            <p:cNvSpPr txBox="1"/>
            <p:nvPr/>
          </p:nvSpPr>
          <p:spPr>
            <a:xfrm>
              <a:off x="983248" y="325686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0DC929-19FD-CC60-B09C-166746F329FE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1179776" y="2831351"/>
              <a:ext cx="460481" cy="4255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D29A76-A84A-342B-86CC-597DD59FEC75}"/>
                </a:ext>
              </a:extLst>
            </p:cNvPr>
            <p:cNvSpPr/>
            <p:nvPr/>
          </p:nvSpPr>
          <p:spPr>
            <a:xfrm>
              <a:off x="2239571" y="324018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7FD7E7-28A7-3ECD-095D-DAC8AD0538F5}"/>
                </a:ext>
              </a:extLst>
            </p:cNvPr>
            <p:cNvSpPr txBox="1"/>
            <p:nvPr/>
          </p:nvSpPr>
          <p:spPr>
            <a:xfrm>
              <a:off x="2289867" y="325686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D77F5F-727A-4BEB-71D1-496A243EC6D8}"/>
                </a:ext>
              </a:extLst>
            </p:cNvPr>
            <p:cNvCxnSpPr>
              <a:cxnSpLocks/>
            </p:cNvCxnSpPr>
            <p:nvPr/>
          </p:nvCxnSpPr>
          <p:spPr>
            <a:xfrm>
              <a:off x="1887081" y="2831351"/>
              <a:ext cx="567636" cy="4255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4121A3-37F4-267B-7EF1-A4E27FE6810B}"/>
                </a:ext>
              </a:extLst>
            </p:cNvPr>
            <p:cNvSpPr/>
            <p:nvPr/>
          </p:nvSpPr>
          <p:spPr>
            <a:xfrm>
              <a:off x="1825577" y="3924430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311592-E5FE-BEC1-8357-BF0DB25E52A1}"/>
                </a:ext>
              </a:extLst>
            </p:cNvPr>
            <p:cNvSpPr txBox="1"/>
            <p:nvPr/>
          </p:nvSpPr>
          <p:spPr>
            <a:xfrm>
              <a:off x="1875873" y="39411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ECA4E1-6CBB-1A53-8C9A-CF8E69835B7E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2072401" y="3554323"/>
              <a:ext cx="271472" cy="3867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52ED5E-E8DD-9E91-1FF4-C20CB3604538}"/>
                </a:ext>
              </a:extLst>
            </p:cNvPr>
            <p:cNvSpPr/>
            <p:nvPr/>
          </p:nvSpPr>
          <p:spPr>
            <a:xfrm>
              <a:off x="613392" y="3998889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B19671-BC89-5265-890B-425101F38A64}"/>
                </a:ext>
              </a:extLst>
            </p:cNvPr>
            <p:cNvSpPr txBox="1"/>
            <p:nvPr/>
          </p:nvSpPr>
          <p:spPr>
            <a:xfrm>
              <a:off x="663688" y="401557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12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BB48B0-A2C3-25B1-8091-033C12848C0A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860216" y="3545839"/>
              <a:ext cx="191400" cy="4697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BC7F7A1-ECD4-3F8D-8EC0-094327594ADF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1285616" y="3554323"/>
              <a:ext cx="170880" cy="4751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FF4FEB-0AF9-1E5A-5D37-F91B48BF9505}"/>
                </a:ext>
              </a:extLst>
            </p:cNvPr>
            <p:cNvSpPr/>
            <p:nvPr/>
          </p:nvSpPr>
          <p:spPr>
            <a:xfrm>
              <a:off x="1209672" y="4012786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6FA70A0-F673-2360-148B-D6447E6C8EFB}"/>
                </a:ext>
              </a:extLst>
            </p:cNvPr>
            <p:cNvSpPr txBox="1"/>
            <p:nvPr/>
          </p:nvSpPr>
          <p:spPr>
            <a:xfrm>
              <a:off x="1259968" y="402947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B78822C-0D56-4685-654A-9186F1ED1590}"/>
                </a:ext>
              </a:extLst>
            </p:cNvPr>
            <p:cNvSpPr/>
            <p:nvPr/>
          </p:nvSpPr>
          <p:spPr>
            <a:xfrm>
              <a:off x="2712954" y="3924430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7EDEB4-7778-ECE6-24B1-53EF3FB208F4}"/>
                </a:ext>
              </a:extLst>
            </p:cNvPr>
            <p:cNvSpPr txBox="1"/>
            <p:nvPr/>
          </p:nvSpPr>
          <p:spPr>
            <a:xfrm>
              <a:off x="2763250" y="39411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16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BB38A36-FD21-F5AD-BD89-FF922412689E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2634455" y="3554323"/>
              <a:ext cx="325323" cy="3867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E8F5AF8-3395-7AAA-36D9-318C75043D31}"/>
                </a:ext>
              </a:extLst>
            </p:cNvPr>
            <p:cNvSpPr/>
            <p:nvPr/>
          </p:nvSpPr>
          <p:spPr>
            <a:xfrm>
              <a:off x="2293577" y="4513971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227E57-F202-F8D5-6EB3-580F8981D59C}"/>
                </a:ext>
              </a:extLst>
            </p:cNvPr>
            <p:cNvSpPr txBox="1"/>
            <p:nvPr/>
          </p:nvSpPr>
          <p:spPr>
            <a:xfrm>
              <a:off x="2391008" y="453065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DE320A-7C5B-554B-03EF-B83BA83B78E2}"/>
                </a:ext>
              </a:extLst>
            </p:cNvPr>
            <p:cNvSpPr/>
            <p:nvPr/>
          </p:nvSpPr>
          <p:spPr>
            <a:xfrm>
              <a:off x="1488712" y="4530453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F480F93-860B-E758-DF06-C142A5552A97}"/>
                </a:ext>
              </a:extLst>
            </p:cNvPr>
            <p:cNvSpPr txBox="1"/>
            <p:nvPr/>
          </p:nvSpPr>
          <p:spPr>
            <a:xfrm>
              <a:off x="1576716" y="454713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EC3AE29-72ED-AA7F-DBE1-7C26C8EFE4BD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H="1">
              <a:off x="1721147" y="4252726"/>
              <a:ext cx="199699" cy="2944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A3B88B-273A-B126-0FA0-A301B1CEB113}"/>
                </a:ext>
              </a:extLst>
            </p:cNvPr>
            <p:cNvCxnSpPr>
              <a:cxnSpLocks/>
            </p:cNvCxnSpPr>
            <p:nvPr/>
          </p:nvCxnSpPr>
          <p:spPr>
            <a:xfrm>
              <a:off x="2211428" y="4252726"/>
              <a:ext cx="230054" cy="3031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765463-C12F-9502-DE07-568F28ED53F6}"/>
                </a:ext>
              </a:extLst>
            </p:cNvPr>
            <p:cNvSpPr txBox="1"/>
            <p:nvPr/>
          </p:nvSpPr>
          <p:spPr>
            <a:xfrm>
              <a:off x="339387" y="20674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F7EF15-9194-5B74-1A1B-FE97577E7B75}"/>
                </a:ext>
              </a:extLst>
            </p:cNvPr>
            <p:cNvSpPr txBox="1"/>
            <p:nvPr/>
          </p:nvSpPr>
          <p:spPr>
            <a:xfrm>
              <a:off x="1404810" y="20674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BD731E-6DAF-3961-DA7F-F954F3EFC63D}"/>
                </a:ext>
              </a:extLst>
            </p:cNvPr>
            <p:cNvSpPr txBox="1"/>
            <p:nvPr/>
          </p:nvSpPr>
          <p:spPr>
            <a:xfrm>
              <a:off x="1177142" y="27463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149AFD-02FD-5434-34DD-94D783491FD8}"/>
                </a:ext>
              </a:extLst>
            </p:cNvPr>
            <p:cNvSpPr txBox="1"/>
            <p:nvPr/>
          </p:nvSpPr>
          <p:spPr>
            <a:xfrm>
              <a:off x="2091959" y="27388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635D1BF-DD88-BBD7-C594-98F4CE54F02F}"/>
                </a:ext>
              </a:extLst>
            </p:cNvPr>
            <p:cNvSpPr txBox="1"/>
            <p:nvPr/>
          </p:nvSpPr>
          <p:spPr>
            <a:xfrm>
              <a:off x="676434" y="35458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5308044-AD5D-5ED2-A48A-19CAC103B772}"/>
                </a:ext>
              </a:extLst>
            </p:cNvPr>
            <p:cNvSpPr txBox="1"/>
            <p:nvPr/>
          </p:nvSpPr>
          <p:spPr>
            <a:xfrm>
              <a:off x="1328012" y="35568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203EAD-667A-3B3B-AAEA-CEC38D380DFD}"/>
                </a:ext>
              </a:extLst>
            </p:cNvPr>
            <p:cNvSpPr txBox="1"/>
            <p:nvPr/>
          </p:nvSpPr>
          <p:spPr>
            <a:xfrm>
              <a:off x="1959156" y="35011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C59C69F-B733-E574-C223-625D2FE70CBC}"/>
                </a:ext>
              </a:extLst>
            </p:cNvPr>
            <p:cNvSpPr txBox="1"/>
            <p:nvPr/>
          </p:nvSpPr>
          <p:spPr>
            <a:xfrm>
              <a:off x="2752179" y="3486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0E4947-C8CF-8CB7-E19B-F550FCCCA6DE}"/>
                </a:ext>
              </a:extLst>
            </p:cNvPr>
            <p:cNvSpPr txBox="1"/>
            <p:nvPr/>
          </p:nvSpPr>
          <p:spPr>
            <a:xfrm>
              <a:off x="1554563" y="41978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F0F1151-7979-89C4-FDB7-BE5D972CB1ED}"/>
                </a:ext>
              </a:extLst>
            </p:cNvPr>
            <p:cNvSpPr txBox="1"/>
            <p:nvPr/>
          </p:nvSpPr>
          <p:spPr>
            <a:xfrm>
              <a:off x="2319263" y="41899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71D5455-D81E-D1CC-9FCF-656F4F1E89AF}"/>
                </a:ext>
              </a:extLst>
            </p:cNvPr>
            <p:cNvSpPr txBox="1"/>
            <p:nvPr/>
          </p:nvSpPr>
          <p:spPr>
            <a:xfrm>
              <a:off x="87992" y="2893551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0: a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AB20914-78E7-E785-5537-D0D9D31AE40C}"/>
                </a:ext>
              </a:extLst>
            </p:cNvPr>
            <p:cNvSpPr txBox="1"/>
            <p:nvPr/>
          </p:nvSpPr>
          <p:spPr>
            <a:xfrm>
              <a:off x="532345" y="4323682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100: 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12EFC82-7DB9-A325-6A40-48EA1A6620FF}"/>
                </a:ext>
              </a:extLst>
            </p:cNvPr>
            <p:cNvSpPr txBox="1"/>
            <p:nvPr/>
          </p:nvSpPr>
          <p:spPr>
            <a:xfrm>
              <a:off x="1070448" y="4336214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101: b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28FBB2F-4930-F35C-F641-F5790758D453}"/>
                </a:ext>
              </a:extLst>
            </p:cNvPr>
            <p:cNvSpPr txBox="1"/>
            <p:nvPr/>
          </p:nvSpPr>
          <p:spPr>
            <a:xfrm>
              <a:off x="846458" y="4582847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1100: f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0E3E3BC-2A9A-E02A-51D0-68EB7F2EFB98}"/>
                </a:ext>
              </a:extLst>
            </p:cNvPr>
            <p:cNvSpPr txBox="1"/>
            <p:nvPr/>
          </p:nvSpPr>
          <p:spPr>
            <a:xfrm>
              <a:off x="2780603" y="4547137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1101: 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D5F6E8-5FFB-0AF0-1C6C-63D06F5D2559}"/>
                </a:ext>
              </a:extLst>
            </p:cNvPr>
            <p:cNvSpPr txBox="1"/>
            <p:nvPr/>
          </p:nvSpPr>
          <p:spPr>
            <a:xfrm>
              <a:off x="2649774" y="4253430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111: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7267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44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Relation between Prefix Codes and Tree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169F5D6B-D053-53A2-6BC9-090C9629B5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164656" y="1046618"/>
                <a:ext cx="3520746" cy="3772257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500" dirty="0"/>
                  <a:t>If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500" dirty="0"/>
                  <a:t> is the alphabet set, then the tree for an optimal prefix code has exactly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1500" dirty="0"/>
                  <a:t> leaves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500" dirty="0"/>
                  <a:t>And exactly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500" dirty="0"/>
                  <a:t> internal nodes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500" dirty="0"/>
                  <a:t>Given a tree the number of bits required to encode the file is</a:t>
                </a:r>
                <a:br>
                  <a:rPr lang="en-US" sz="1500" dirty="0"/>
                </a:br>
                <a:br>
                  <a:rPr lang="en-US" sz="1400" dirty="0"/>
                </a:b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nary>
                  </m:oMath>
                </a14:m>
                <a:br>
                  <a:rPr lang="en-US" sz="1400" dirty="0"/>
                </a:br>
                <a:br>
                  <a:rPr lang="en-US" sz="1400" dirty="0"/>
                </a:br>
                <a:br>
                  <a:rPr lang="en-US" sz="1400" dirty="0"/>
                </a:br>
                <a14:m>
                  <m:oMath xmlns:m="http://schemas.openxmlformats.org/officeDocument/2006/math">
                    <m:r>
                      <a:rPr lang="en-US" sz="1400" b="0" i="0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14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4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15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1500" dirty="0"/>
                  <a:t> is the depth (or height) of the leaf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500" dirty="0"/>
                  <a:t> which is also equal to the length </a:t>
                </a:r>
                <a14:m>
                  <m:oMath xmlns:m="http://schemas.openxmlformats.org/officeDocument/2006/math"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15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15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15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500" dirty="0"/>
                  <a:t> of the codeword associated with that leaf</a:t>
                </a:r>
              </a:p>
            </p:txBody>
          </p:sp>
        </mc:Choice>
        <mc:Fallback xmlns="">
          <p:sp>
            <p:nvSpPr>
              <p:cNvPr id="63" name="Content Placeholder 2">
                <a:extLst>
                  <a:ext uri="{FF2B5EF4-FFF2-40B4-BE49-F238E27FC236}">
                    <a16:creationId xmlns:a16="http://schemas.microsoft.com/office/drawing/2014/main" id="{169F5D6B-D053-53A2-6BC9-090C9629B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4656" y="1046618"/>
                <a:ext cx="3520746" cy="3772257"/>
              </a:xfrm>
              <a:prstGeom prst="rect">
                <a:avLst/>
              </a:prstGeom>
              <a:blipFill>
                <a:blip r:embed="rId3"/>
                <a:stretch>
                  <a:fillRect l="-719" t="-671" r="-719" b="-7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1" name="Group 80">
            <a:extLst>
              <a:ext uri="{FF2B5EF4-FFF2-40B4-BE49-F238E27FC236}">
                <a16:creationId xmlns:a16="http://schemas.microsoft.com/office/drawing/2014/main" id="{B6C12429-380C-6FA6-9B0B-635E33FF06D4}"/>
              </a:ext>
            </a:extLst>
          </p:cNvPr>
          <p:cNvGrpSpPr/>
          <p:nvPr/>
        </p:nvGrpSpPr>
        <p:grpSpPr>
          <a:xfrm>
            <a:off x="47123" y="1309079"/>
            <a:ext cx="3461564" cy="3034790"/>
            <a:chOff x="47123" y="1855834"/>
            <a:chExt cx="3461564" cy="303479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F8D05B7-E259-5E13-39C8-597FAA62DA0E}"/>
                </a:ext>
              </a:extLst>
            </p:cNvPr>
            <p:cNvGrpSpPr/>
            <p:nvPr/>
          </p:nvGrpSpPr>
          <p:grpSpPr>
            <a:xfrm>
              <a:off x="47123" y="2554111"/>
              <a:ext cx="468000" cy="360000"/>
              <a:chOff x="197958" y="1810710"/>
              <a:chExt cx="468000" cy="360000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FE8CED6-BDC3-4DAE-36EE-87DCE0888A68}"/>
                  </a:ext>
                </a:extLst>
              </p:cNvPr>
              <p:cNvSpPr/>
              <p:nvPr/>
            </p:nvSpPr>
            <p:spPr>
              <a:xfrm>
                <a:off x="197958" y="1810710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5C75DF7-B094-1EFF-75C0-C75E0A679247}"/>
                  </a:ext>
                </a:extLst>
              </p:cNvPr>
              <p:cNvSpPr txBox="1"/>
              <p:nvPr/>
            </p:nvSpPr>
            <p:spPr>
              <a:xfrm>
                <a:off x="238827" y="1827394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45</a:t>
                </a: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56BFCB31-A932-EB29-4D1A-9A0286660B68}"/>
                </a:ext>
              </a:extLst>
            </p:cNvPr>
            <p:cNvGrpSpPr/>
            <p:nvPr/>
          </p:nvGrpSpPr>
          <p:grpSpPr>
            <a:xfrm>
              <a:off x="1519558" y="2525830"/>
              <a:ext cx="468000" cy="360000"/>
              <a:chOff x="952106" y="1782429"/>
              <a:chExt cx="468000" cy="36000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F258FCE-EFC9-11EB-F98A-C886275C8113}"/>
                  </a:ext>
                </a:extLst>
              </p:cNvPr>
              <p:cNvSpPr/>
              <p:nvPr/>
            </p:nvSpPr>
            <p:spPr>
              <a:xfrm>
                <a:off x="952106" y="1782429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C0861DD-DB5E-FAAC-E651-E7B6A748264F}"/>
                  </a:ext>
                </a:extLst>
              </p:cNvPr>
              <p:cNvSpPr txBox="1"/>
              <p:nvPr/>
            </p:nvSpPr>
            <p:spPr>
              <a:xfrm>
                <a:off x="1002402" y="1799113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55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144FFFF-8C52-00F3-467C-F6C6452BB3FE}"/>
                </a:ext>
              </a:extLst>
            </p:cNvPr>
            <p:cNvGrpSpPr/>
            <p:nvPr/>
          </p:nvGrpSpPr>
          <p:grpSpPr>
            <a:xfrm>
              <a:off x="739337" y="1855834"/>
              <a:ext cx="497252" cy="360000"/>
              <a:chOff x="540487" y="1669305"/>
              <a:chExt cx="497252" cy="3600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315C76DE-AC56-CDAF-CB9C-CB82D3365629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459594-D818-302B-2B20-4ADA05D26B0D}"/>
                  </a:ext>
                </a:extLst>
              </p:cNvPr>
              <p:cNvSpPr txBox="1"/>
              <p:nvPr/>
            </p:nvSpPr>
            <p:spPr>
              <a:xfrm>
                <a:off x="540487" y="1676562"/>
                <a:ext cx="49725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100</a:t>
                </a:r>
              </a:p>
            </p:txBody>
          </p: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ACF135D-5BF7-2807-850C-58197EC498AD}"/>
                </a:ext>
              </a:extLst>
            </p:cNvPr>
            <p:cNvCxnSpPr>
              <a:cxnSpLocks/>
              <a:endCxn id="17" idx="0"/>
            </p:cNvCxnSpPr>
            <p:nvPr/>
          </p:nvCxnSpPr>
          <p:spPr>
            <a:xfrm flipH="1">
              <a:off x="284520" y="2120447"/>
              <a:ext cx="554459" cy="450348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B58C472-2385-8ED5-9BDB-237984ABFD41}"/>
                </a:ext>
              </a:extLst>
            </p:cNvPr>
            <p:cNvCxnSpPr>
              <a:cxnSpLocks/>
            </p:cNvCxnSpPr>
            <p:nvPr/>
          </p:nvCxnSpPr>
          <p:spPr>
            <a:xfrm>
              <a:off x="1160378" y="2120447"/>
              <a:ext cx="574326" cy="42206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BD4EDB-51A3-AC2E-3490-8A297D220C5A}"/>
                </a:ext>
              </a:extLst>
            </p:cNvPr>
            <p:cNvSpPr/>
            <p:nvPr/>
          </p:nvSpPr>
          <p:spPr>
            <a:xfrm>
              <a:off x="932952" y="324018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41FB16A-B770-79C9-708C-E5195714A1C0}"/>
                </a:ext>
              </a:extLst>
            </p:cNvPr>
            <p:cNvSpPr txBox="1"/>
            <p:nvPr/>
          </p:nvSpPr>
          <p:spPr>
            <a:xfrm>
              <a:off x="983248" y="325686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25</a:t>
              </a:r>
            </a:p>
          </p:txBody>
        </p: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010DC929-19FD-CC60-B09C-166746F329FE}"/>
                </a:ext>
              </a:extLst>
            </p:cNvPr>
            <p:cNvCxnSpPr>
              <a:cxnSpLocks/>
              <a:endCxn id="20" idx="0"/>
            </p:cNvCxnSpPr>
            <p:nvPr/>
          </p:nvCxnSpPr>
          <p:spPr>
            <a:xfrm flipH="1">
              <a:off x="1179776" y="2831351"/>
              <a:ext cx="460481" cy="4255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BD29A76-A84A-342B-86CC-597DD59FEC75}"/>
                </a:ext>
              </a:extLst>
            </p:cNvPr>
            <p:cNvSpPr/>
            <p:nvPr/>
          </p:nvSpPr>
          <p:spPr>
            <a:xfrm>
              <a:off x="2239571" y="3240183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17FD7E7-28A7-3ECD-095D-DAC8AD0538F5}"/>
                </a:ext>
              </a:extLst>
            </p:cNvPr>
            <p:cNvSpPr txBox="1"/>
            <p:nvPr/>
          </p:nvSpPr>
          <p:spPr>
            <a:xfrm>
              <a:off x="2289867" y="3256867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30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3D77F5F-727A-4BEB-71D1-496A243EC6D8}"/>
                </a:ext>
              </a:extLst>
            </p:cNvPr>
            <p:cNvCxnSpPr>
              <a:cxnSpLocks/>
            </p:cNvCxnSpPr>
            <p:nvPr/>
          </p:nvCxnSpPr>
          <p:spPr>
            <a:xfrm>
              <a:off x="1887081" y="2831351"/>
              <a:ext cx="567636" cy="4255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104121A3-37F4-267B-7EF1-A4E27FE6810B}"/>
                </a:ext>
              </a:extLst>
            </p:cNvPr>
            <p:cNvSpPr/>
            <p:nvPr/>
          </p:nvSpPr>
          <p:spPr>
            <a:xfrm>
              <a:off x="1825577" y="3924430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2311592-E5FE-BEC1-8357-BF0DB25E52A1}"/>
                </a:ext>
              </a:extLst>
            </p:cNvPr>
            <p:cNvSpPr txBox="1"/>
            <p:nvPr/>
          </p:nvSpPr>
          <p:spPr>
            <a:xfrm>
              <a:off x="1875873" y="39411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14</a:t>
              </a:r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BECA4E1-6CBB-1A53-8C9A-CF8E69835B7E}"/>
                </a:ext>
              </a:extLst>
            </p:cNvPr>
            <p:cNvCxnSpPr>
              <a:cxnSpLocks/>
              <a:endCxn id="30" idx="0"/>
            </p:cNvCxnSpPr>
            <p:nvPr/>
          </p:nvCxnSpPr>
          <p:spPr>
            <a:xfrm flipH="1">
              <a:off x="2072401" y="3554323"/>
              <a:ext cx="271472" cy="3867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AC52ED5E-E8DD-9E91-1FF4-C20CB3604538}"/>
                </a:ext>
              </a:extLst>
            </p:cNvPr>
            <p:cNvSpPr/>
            <p:nvPr/>
          </p:nvSpPr>
          <p:spPr>
            <a:xfrm>
              <a:off x="613392" y="3998889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DB19671-BC89-5265-890B-425101F38A64}"/>
                </a:ext>
              </a:extLst>
            </p:cNvPr>
            <p:cNvSpPr txBox="1"/>
            <p:nvPr/>
          </p:nvSpPr>
          <p:spPr>
            <a:xfrm>
              <a:off x="663688" y="4015573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12</a:t>
              </a:r>
            </a:p>
          </p:txBody>
        </p: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DBB48B0-A2C3-25B1-8091-033C12848C0A}"/>
                </a:ext>
              </a:extLst>
            </p:cNvPr>
            <p:cNvCxnSpPr>
              <a:cxnSpLocks/>
              <a:endCxn id="40" idx="0"/>
            </p:cNvCxnSpPr>
            <p:nvPr/>
          </p:nvCxnSpPr>
          <p:spPr>
            <a:xfrm flipH="1">
              <a:off x="860216" y="3545839"/>
              <a:ext cx="191400" cy="46973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5BC7F7A1-ECD4-3F8D-8EC0-094327594ADF}"/>
                </a:ext>
              </a:extLst>
            </p:cNvPr>
            <p:cNvCxnSpPr>
              <a:cxnSpLocks/>
              <a:endCxn id="45" idx="0"/>
            </p:cNvCxnSpPr>
            <p:nvPr/>
          </p:nvCxnSpPr>
          <p:spPr>
            <a:xfrm>
              <a:off x="1285616" y="3554323"/>
              <a:ext cx="170880" cy="47514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E3FF4FEB-0AF9-1E5A-5D37-F91B48BF9505}"/>
                </a:ext>
              </a:extLst>
            </p:cNvPr>
            <p:cNvSpPr/>
            <p:nvPr/>
          </p:nvSpPr>
          <p:spPr>
            <a:xfrm>
              <a:off x="1209672" y="4012786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6FA70A0-F673-2360-148B-D6447E6C8EFB}"/>
                </a:ext>
              </a:extLst>
            </p:cNvPr>
            <p:cNvSpPr txBox="1"/>
            <p:nvPr/>
          </p:nvSpPr>
          <p:spPr>
            <a:xfrm>
              <a:off x="1259968" y="4029470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13</a:t>
              </a: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2B78822C-0D56-4685-654A-9186F1ED1590}"/>
                </a:ext>
              </a:extLst>
            </p:cNvPr>
            <p:cNvSpPr/>
            <p:nvPr/>
          </p:nvSpPr>
          <p:spPr>
            <a:xfrm>
              <a:off x="2712954" y="3924430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D7EDEB4-7778-ECE6-24B1-53EF3FB208F4}"/>
                </a:ext>
              </a:extLst>
            </p:cNvPr>
            <p:cNvSpPr txBox="1"/>
            <p:nvPr/>
          </p:nvSpPr>
          <p:spPr>
            <a:xfrm>
              <a:off x="2763250" y="3941114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16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BB38A36-FD21-F5AD-BD89-FF922412689E}"/>
                </a:ext>
              </a:extLst>
            </p:cNvPr>
            <p:cNvCxnSpPr>
              <a:cxnSpLocks/>
              <a:endCxn id="51" idx="0"/>
            </p:cNvCxnSpPr>
            <p:nvPr/>
          </p:nvCxnSpPr>
          <p:spPr>
            <a:xfrm>
              <a:off x="2634455" y="3554323"/>
              <a:ext cx="325323" cy="38679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9E8F5AF8-3395-7AAA-36D9-318C75043D31}"/>
                </a:ext>
              </a:extLst>
            </p:cNvPr>
            <p:cNvSpPr/>
            <p:nvPr/>
          </p:nvSpPr>
          <p:spPr>
            <a:xfrm>
              <a:off x="2293577" y="4513971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227E57-F202-F8D5-6EB3-580F8981D59C}"/>
                </a:ext>
              </a:extLst>
            </p:cNvPr>
            <p:cNvSpPr txBox="1"/>
            <p:nvPr/>
          </p:nvSpPr>
          <p:spPr>
            <a:xfrm>
              <a:off x="2391008" y="4530655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CEDE320A-7C5B-554B-03EF-B83BA83B78E2}"/>
                </a:ext>
              </a:extLst>
            </p:cNvPr>
            <p:cNvSpPr/>
            <p:nvPr/>
          </p:nvSpPr>
          <p:spPr>
            <a:xfrm>
              <a:off x="1488712" y="4530453"/>
              <a:ext cx="468000" cy="360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F480F93-860B-E758-DF06-C142A5552A97}"/>
                </a:ext>
              </a:extLst>
            </p:cNvPr>
            <p:cNvSpPr txBox="1"/>
            <p:nvPr/>
          </p:nvSpPr>
          <p:spPr>
            <a:xfrm>
              <a:off x="1576716" y="4547137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</a:p>
          </p:txBody>
        </p: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EC3AE29-72ED-AA7F-DBE1-7C26C8EFE4BD}"/>
                </a:ext>
              </a:extLst>
            </p:cNvPr>
            <p:cNvCxnSpPr>
              <a:cxnSpLocks/>
              <a:endCxn id="58" idx="0"/>
            </p:cNvCxnSpPr>
            <p:nvPr/>
          </p:nvCxnSpPr>
          <p:spPr>
            <a:xfrm flipH="1">
              <a:off x="1721147" y="4252726"/>
              <a:ext cx="199699" cy="294411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FA3B88B-273A-B126-0FA0-A301B1CEB113}"/>
                </a:ext>
              </a:extLst>
            </p:cNvPr>
            <p:cNvCxnSpPr>
              <a:cxnSpLocks/>
            </p:cNvCxnSpPr>
            <p:nvPr/>
          </p:nvCxnSpPr>
          <p:spPr>
            <a:xfrm>
              <a:off x="2211428" y="4252726"/>
              <a:ext cx="230054" cy="30314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93765463-C12F-9502-DE07-568F28ED53F6}"/>
                </a:ext>
              </a:extLst>
            </p:cNvPr>
            <p:cNvSpPr txBox="1"/>
            <p:nvPr/>
          </p:nvSpPr>
          <p:spPr>
            <a:xfrm>
              <a:off x="339387" y="20674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2BF7EF15-9194-5B74-1A1B-FE97577E7B75}"/>
                </a:ext>
              </a:extLst>
            </p:cNvPr>
            <p:cNvSpPr txBox="1"/>
            <p:nvPr/>
          </p:nvSpPr>
          <p:spPr>
            <a:xfrm>
              <a:off x="1404810" y="206743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24BD731E-6DAF-3961-DA7F-F954F3EFC63D}"/>
                </a:ext>
              </a:extLst>
            </p:cNvPr>
            <p:cNvSpPr txBox="1"/>
            <p:nvPr/>
          </p:nvSpPr>
          <p:spPr>
            <a:xfrm>
              <a:off x="1177142" y="274636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9C149AFD-02FD-5434-34DD-94D783491FD8}"/>
                </a:ext>
              </a:extLst>
            </p:cNvPr>
            <p:cNvSpPr txBox="1"/>
            <p:nvPr/>
          </p:nvSpPr>
          <p:spPr>
            <a:xfrm>
              <a:off x="2091959" y="27388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635D1BF-DD88-BBD7-C594-98F4CE54F02F}"/>
                </a:ext>
              </a:extLst>
            </p:cNvPr>
            <p:cNvSpPr txBox="1"/>
            <p:nvPr/>
          </p:nvSpPr>
          <p:spPr>
            <a:xfrm>
              <a:off x="676434" y="354583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5308044-AD5D-5ED2-A48A-19CAC103B772}"/>
                </a:ext>
              </a:extLst>
            </p:cNvPr>
            <p:cNvSpPr txBox="1"/>
            <p:nvPr/>
          </p:nvSpPr>
          <p:spPr>
            <a:xfrm>
              <a:off x="1328012" y="3556825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CD203EAD-667A-3B3B-AAEA-CEC38D380DFD}"/>
                </a:ext>
              </a:extLst>
            </p:cNvPr>
            <p:cNvSpPr txBox="1"/>
            <p:nvPr/>
          </p:nvSpPr>
          <p:spPr>
            <a:xfrm>
              <a:off x="1959156" y="350111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C59C69F-B733-E574-C223-625D2FE70CBC}"/>
                </a:ext>
              </a:extLst>
            </p:cNvPr>
            <p:cNvSpPr txBox="1"/>
            <p:nvPr/>
          </p:nvSpPr>
          <p:spPr>
            <a:xfrm>
              <a:off x="2752179" y="348686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4E0E4947-C8CF-8CB7-E19B-F550FCCCA6DE}"/>
                </a:ext>
              </a:extLst>
            </p:cNvPr>
            <p:cNvSpPr txBox="1"/>
            <p:nvPr/>
          </p:nvSpPr>
          <p:spPr>
            <a:xfrm>
              <a:off x="1554563" y="419780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AF0F1151-7979-89C4-FDB7-BE5D972CB1ED}"/>
                </a:ext>
              </a:extLst>
            </p:cNvPr>
            <p:cNvSpPr txBox="1"/>
            <p:nvPr/>
          </p:nvSpPr>
          <p:spPr>
            <a:xfrm>
              <a:off x="2319263" y="418994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771D5455-D81E-D1CC-9FCF-656F4F1E89AF}"/>
                </a:ext>
              </a:extLst>
            </p:cNvPr>
            <p:cNvSpPr txBox="1"/>
            <p:nvPr/>
          </p:nvSpPr>
          <p:spPr>
            <a:xfrm>
              <a:off x="87992" y="2893551"/>
              <a:ext cx="4507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0: a</a:t>
              </a: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6AB20914-78E7-E785-5537-D0D9D31AE40C}"/>
                </a:ext>
              </a:extLst>
            </p:cNvPr>
            <p:cNvSpPr txBox="1"/>
            <p:nvPr/>
          </p:nvSpPr>
          <p:spPr>
            <a:xfrm>
              <a:off x="532345" y="4323682"/>
              <a:ext cx="62228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100: c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A12EFC82-7DB9-A325-6A40-48EA1A6620FF}"/>
                </a:ext>
              </a:extLst>
            </p:cNvPr>
            <p:cNvSpPr txBox="1"/>
            <p:nvPr/>
          </p:nvSpPr>
          <p:spPr>
            <a:xfrm>
              <a:off x="1070448" y="4336214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101: b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028FBB2F-4930-F35C-F641-F5790758D453}"/>
                </a:ext>
              </a:extLst>
            </p:cNvPr>
            <p:cNvSpPr txBox="1"/>
            <p:nvPr/>
          </p:nvSpPr>
          <p:spPr>
            <a:xfrm>
              <a:off x="846458" y="4582847"/>
              <a:ext cx="69281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1100: f</a:t>
              </a: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0E3E3BC-2A9A-E02A-51D0-68EB7F2EFB98}"/>
                </a:ext>
              </a:extLst>
            </p:cNvPr>
            <p:cNvSpPr txBox="1"/>
            <p:nvPr/>
          </p:nvSpPr>
          <p:spPr>
            <a:xfrm>
              <a:off x="2780603" y="4547137"/>
              <a:ext cx="72808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1101: e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64D5F6E8-5FFB-0AF0-1C6C-63D06F5D2559}"/>
                </a:ext>
              </a:extLst>
            </p:cNvPr>
            <p:cNvSpPr txBox="1"/>
            <p:nvPr/>
          </p:nvSpPr>
          <p:spPr>
            <a:xfrm>
              <a:off x="2649774" y="4253430"/>
              <a:ext cx="641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rgbClr val="0432FF"/>
                  </a:solidFill>
                </a:rPr>
                <a:t>111: 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443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45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Morse Code is Non-prefix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37890" name="Picture 2">
            <a:extLst>
              <a:ext uri="{FF2B5EF4-FFF2-40B4-BE49-F238E27FC236}">
                <a16:creationId xmlns:a16="http://schemas.microsoft.com/office/drawing/2014/main" id="{065C8C5F-6340-1706-6910-5767A24D0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9" y="1470580"/>
            <a:ext cx="6240131" cy="2004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EE02960-DA11-4564-884C-43513A07BC8F}"/>
              </a:ext>
            </a:extLst>
          </p:cNvPr>
          <p:cNvSpPr txBox="1"/>
          <p:nvPr/>
        </p:nvSpPr>
        <p:spPr>
          <a:xfrm>
            <a:off x="218114" y="4205352"/>
            <a:ext cx="647491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Taken from </a:t>
            </a:r>
            <a:r>
              <a:rPr lang="en-US" sz="1000" dirty="0" err="1"/>
              <a:t>wikipedia</a:t>
            </a:r>
            <a:r>
              <a:rPr lang="en-US" sz="1000" dirty="0"/>
              <a:t>. Attribution to author: By The original uploader was Aris00 at English Wikipedia. - Transferred from </a:t>
            </a:r>
            <a:r>
              <a:rPr lang="en-US" sz="1000" dirty="0" err="1"/>
              <a:t>en.wikipedia</a:t>
            </a:r>
            <a:r>
              <a:rPr lang="en-US" sz="1000" dirty="0"/>
              <a:t> to Commons. Transfer was stated to be made by </a:t>
            </a:r>
            <a:r>
              <a:rPr lang="en-US" sz="1000" dirty="0" err="1"/>
              <a:t>User:Ddxc</a:t>
            </a:r>
            <a:r>
              <a:rPr lang="en-US" sz="1000" dirty="0"/>
              <a:t>., CC BY-SA 3.0, https://</a:t>
            </a:r>
            <a:r>
              <a:rPr lang="en-US" sz="1000" dirty="0" err="1"/>
              <a:t>commons.wikimedia.org</a:t>
            </a:r>
            <a:r>
              <a:rPr lang="en-US" sz="1000" dirty="0"/>
              <a:t>/w/</a:t>
            </a:r>
            <a:r>
              <a:rPr lang="en-US" sz="1000" dirty="0" err="1"/>
              <a:t>index.php?curid</a:t>
            </a:r>
            <a:r>
              <a:rPr lang="en-US" sz="1000" dirty="0"/>
              <a:t>=3177632</a:t>
            </a:r>
          </a:p>
        </p:txBody>
      </p:sp>
    </p:spTree>
    <p:extLst>
      <p:ext uri="{BB962C8B-B14F-4D97-AF65-F5344CB8AC3E}">
        <p14:creationId xmlns:p14="http://schemas.microsoft.com/office/powerpoint/2010/main" val="3326662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46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Finding Huffman Code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359A0CB4-B1F3-6888-F739-C678D2A6BCE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11180" y="1096951"/>
                <a:ext cx="6547839" cy="3558903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u="sng" dirty="0"/>
                  <a:t>Step 1</a:t>
                </a:r>
                <a:r>
                  <a:rPr lang="en-US" sz="1600" dirty="0"/>
                  <a:t>: Pick two letters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from alphabet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with the smallest frequencies and create a subtree that has these two characters as leaves (</a:t>
                </a:r>
                <a:r>
                  <a:rPr lang="en-US" sz="1600" dirty="0">
                    <a:solidFill>
                      <a:srgbClr val="FF0000"/>
                    </a:solidFill>
                  </a:rPr>
                  <a:t>greedy idea</a:t>
                </a:r>
                <a:r>
                  <a:rPr lang="en-US" sz="1600" dirty="0"/>
                  <a:t>)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Label the root of this subtree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u="sng" dirty="0"/>
                  <a:t>Step 2</a:t>
                </a:r>
                <a:r>
                  <a:rPr lang="en-US" sz="1600" dirty="0"/>
                  <a:t>: Set frequency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>
                    <a:solidFill>
                      <a:srgbClr val="0432FF"/>
                    </a:solidFill>
                  </a:rPr>
                  <a:t>Remove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and </a:t>
                </a:r>
                <a:r>
                  <a:rPr lang="en-US" sz="1600" dirty="0">
                    <a:solidFill>
                      <a:srgbClr val="0432FF"/>
                    </a:solidFill>
                  </a:rPr>
                  <a:t>add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/>
                  <a:t> creating new alphabet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⋃</m:t>
                        </m:r>
                        <m:d>
                          <m:dPr>
                            <m:begChr m:val="{"/>
                            <m:endChr m:val="}"/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sz="1600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Note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1600" b="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Repeat this procedure, called </a:t>
                </a:r>
                <a:r>
                  <a:rPr lang="en-US" sz="1600" dirty="0">
                    <a:solidFill>
                      <a:srgbClr val="0432FF"/>
                    </a:solidFill>
                  </a:rPr>
                  <a:t>merge</a:t>
                </a:r>
                <a:r>
                  <a:rPr lang="en-US" sz="1600" dirty="0"/>
                  <a:t> with new alphabet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until an alphabet with only one symbol is left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The resulting tree is the Huffman tree giving Huffman code</a:t>
                </a:r>
              </a:p>
            </p:txBody>
          </p:sp>
        </mc:Choice>
        <mc:Fallback xmlns="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359A0CB4-B1F3-6888-F739-C678D2A6B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80" y="1096951"/>
                <a:ext cx="6547839" cy="3558903"/>
              </a:xfrm>
              <a:prstGeom prst="rect">
                <a:avLst/>
              </a:prstGeom>
              <a:blipFill>
                <a:blip r:embed="rId3"/>
                <a:stretch>
                  <a:fillRect l="-387" t="-10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0089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47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Example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8"/>
                <a:ext cx="6424393" cy="3461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Let the alphabet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800" dirty="0"/>
                  <a:t> along with its frequency distribution is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8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8"/>
                <a:ext cx="6424393" cy="346112"/>
              </a:xfrm>
              <a:prstGeom prst="rect">
                <a:avLst/>
              </a:prstGeom>
              <a:blipFill>
                <a:blip r:embed="rId3"/>
                <a:stretch>
                  <a:fillRect l="-592" t="-2069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C14E787A-A0CE-C26E-E120-1B6EDF22270F}"/>
              </a:ext>
            </a:extLst>
          </p:cNvPr>
          <p:cNvGrpSpPr/>
          <p:nvPr/>
        </p:nvGrpSpPr>
        <p:grpSpPr>
          <a:xfrm>
            <a:off x="556180" y="1424210"/>
            <a:ext cx="468000" cy="360000"/>
            <a:chOff x="556180" y="1669305"/>
            <a:chExt cx="468000" cy="36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81DCC3-B9AD-1CE6-6A59-C35AAF1EFB48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4F960B-A1AC-DE07-668A-5C74AAFF5545}"/>
                </a:ext>
              </a:extLst>
            </p:cNvPr>
            <p:cNvSpPr txBox="1"/>
            <p:nvPr/>
          </p:nvSpPr>
          <p:spPr>
            <a:xfrm>
              <a:off x="597049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38066-7BAB-4CCD-8AB1-E6E63C33966A}"/>
              </a:ext>
            </a:extLst>
          </p:cNvPr>
          <p:cNvGrpSpPr/>
          <p:nvPr/>
        </p:nvGrpSpPr>
        <p:grpSpPr>
          <a:xfrm>
            <a:off x="1274467" y="1424210"/>
            <a:ext cx="468000" cy="360000"/>
            <a:chOff x="556180" y="1669305"/>
            <a:chExt cx="46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41F93F-8324-10E2-149D-CF8FB549CA9A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FCEAD7-0099-0596-9743-65449C1EBBA8}"/>
                </a:ext>
              </a:extLst>
            </p:cNvPr>
            <p:cNvSpPr txBox="1"/>
            <p:nvPr/>
          </p:nvSpPr>
          <p:spPr>
            <a:xfrm>
              <a:off x="587622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BF8766-E6CE-CF14-CDAB-815E62CA52F0}"/>
              </a:ext>
            </a:extLst>
          </p:cNvPr>
          <p:cNvGrpSpPr/>
          <p:nvPr/>
        </p:nvGrpSpPr>
        <p:grpSpPr>
          <a:xfrm>
            <a:off x="1992754" y="1424210"/>
            <a:ext cx="468000" cy="360000"/>
            <a:chOff x="556180" y="1669305"/>
            <a:chExt cx="468000" cy="360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EF569BB-DBA4-C119-4076-EC1784A51902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E7DE1C5-D170-AAFC-F177-4E9556798738}"/>
                </a:ext>
              </a:extLst>
            </p:cNvPr>
            <p:cNvSpPr txBox="1"/>
            <p:nvPr/>
          </p:nvSpPr>
          <p:spPr>
            <a:xfrm>
              <a:off x="644184" y="1685989"/>
              <a:ext cx="288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7A77744-0901-0D90-D644-2B6D1AEA8A27}"/>
              </a:ext>
            </a:extLst>
          </p:cNvPr>
          <p:cNvGrpSpPr/>
          <p:nvPr/>
        </p:nvGrpSpPr>
        <p:grpSpPr>
          <a:xfrm>
            <a:off x="2711041" y="1424210"/>
            <a:ext cx="468000" cy="360000"/>
            <a:chOff x="556180" y="1669305"/>
            <a:chExt cx="468000" cy="360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DFDC1F-EAA5-6682-1070-060DEA4F59F2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C831E7-33BE-23D1-77E5-CCDCE887B224}"/>
                </a:ext>
              </a:extLst>
            </p:cNvPr>
            <p:cNvSpPr txBox="1"/>
            <p:nvPr/>
          </p:nvSpPr>
          <p:spPr>
            <a:xfrm>
              <a:off x="597049" y="1685989"/>
              <a:ext cx="4058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2C775-AAA0-EF6C-1533-BB7A777F4BD9}"/>
              </a:ext>
            </a:extLst>
          </p:cNvPr>
          <p:cNvGrpSpPr/>
          <p:nvPr/>
        </p:nvGrpSpPr>
        <p:grpSpPr>
          <a:xfrm>
            <a:off x="3429327" y="1419448"/>
            <a:ext cx="468000" cy="360000"/>
            <a:chOff x="556180" y="1669305"/>
            <a:chExt cx="468000" cy="3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7C1730-6C39-F61A-DCDC-BBBA078C377B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093EA9-8F07-E751-05C5-F19F8E1A7139}"/>
                </a:ext>
              </a:extLst>
            </p:cNvPr>
            <p:cNvSpPr txBox="1"/>
            <p:nvPr/>
          </p:nvSpPr>
          <p:spPr>
            <a:xfrm>
              <a:off x="597049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8E8F83-6B88-FDB0-73C9-24F3F91A759C}"/>
              </a:ext>
            </a:extLst>
          </p:cNvPr>
          <p:cNvSpPr txBox="1"/>
          <p:nvPr/>
        </p:nvSpPr>
        <p:spPr>
          <a:xfrm>
            <a:off x="645458" y="17204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E24BE9-2453-68AC-C7C7-910736EFB218}"/>
              </a:ext>
            </a:extLst>
          </p:cNvPr>
          <p:cNvSpPr txBox="1"/>
          <p:nvPr/>
        </p:nvSpPr>
        <p:spPr>
          <a:xfrm>
            <a:off x="1387349" y="17204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AEB963E-3D75-F320-A02D-41A9BB9C6099}"/>
              </a:ext>
            </a:extLst>
          </p:cNvPr>
          <p:cNvSpPr txBox="1"/>
          <p:nvPr/>
        </p:nvSpPr>
        <p:spPr>
          <a:xfrm>
            <a:off x="2098580" y="1720414"/>
            <a:ext cx="282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FBAC5B-B293-F0EC-396F-631B1793DDE4}"/>
              </a:ext>
            </a:extLst>
          </p:cNvPr>
          <p:cNvSpPr txBox="1"/>
          <p:nvPr/>
        </p:nvSpPr>
        <p:spPr>
          <a:xfrm>
            <a:off x="2819289" y="1729841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A685E2-7C39-3440-08BF-0C24398744A7}"/>
              </a:ext>
            </a:extLst>
          </p:cNvPr>
          <p:cNvSpPr txBox="1"/>
          <p:nvPr/>
        </p:nvSpPr>
        <p:spPr>
          <a:xfrm>
            <a:off x="3550732" y="17204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124598-FECD-A74F-3C9D-F2C8CD202EA0}"/>
                  </a:ext>
                </a:extLst>
              </p:cNvPr>
              <p:cNvSpPr txBox="1"/>
              <p:nvPr/>
            </p:nvSpPr>
            <p:spPr>
              <a:xfrm>
                <a:off x="4697354" y="1397248"/>
                <a:ext cx="21105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In the first step, merge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124598-FECD-A74F-3C9D-F2C8CD202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54" y="1397248"/>
                <a:ext cx="2110557" cy="646331"/>
              </a:xfrm>
              <a:prstGeom prst="rect">
                <a:avLst/>
              </a:prstGeom>
              <a:blipFill>
                <a:blip r:embed="rId4"/>
                <a:stretch>
                  <a:fillRect l="-2994" t="-1923"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D04F9E5-5430-357B-B82F-E34D8FAA1D7B}"/>
              </a:ext>
            </a:extLst>
          </p:cNvPr>
          <p:cNvGrpSpPr/>
          <p:nvPr/>
        </p:nvGrpSpPr>
        <p:grpSpPr>
          <a:xfrm>
            <a:off x="3074400" y="3780405"/>
            <a:ext cx="1186287" cy="1223209"/>
            <a:chOff x="556180" y="3780405"/>
            <a:chExt cx="1186287" cy="12232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20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09037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FE61DD-4777-EBB5-5ED0-DC7C06A8EB3E}"/>
                </a:ext>
              </a:extLst>
            </p:cNvPr>
            <p:cNvSpPr txBox="1"/>
            <p:nvPr/>
          </p:nvSpPr>
          <p:spPr>
            <a:xfrm>
              <a:off x="637772" y="3957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3108D8-4F0E-B4F9-FE47-A327FFDAD597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02797B-A0A4-94CF-337B-025BB75BE094}"/>
                </a:ext>
              </a:extLst>
            </p:cNvPr>
            <p:cNvSpPr txBox="1"/>
            <p:nvPr/>
          </p:nvSpPr>
          <p:spPr>
            <a:xfrm>
              <a:off x="657352" y="462485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2DDC4-913B-A18C-8B1B-C3AEC920B796}"/>
                </a:ext>
              </a:extLst>
            </p:cNvPr>
            <p:cNvSpPr txBox="1"/>
            <p:nvPr/>
          </p:nvSpPr>
          <p:spPr>
            <a:xfrm>
              <a:off x="1378061" y="46342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F23656-7CCE-63AA-0814-6C07149D18CD}"/>
              </a:ext>
            </a:extLst>
          </p:cNvPr>
          <p:cNvGrpSpPr/>
          <p:nvPr/>
        </p:nvGrpSpPr>
        <p:grpSpPr>
          <a:xfrm>
            <a:off x="1995863" y="1435910"/>
            <a:ext cx="1186287" cy="1223209"/>
            <a:chOff x="556180" y="3780405"/>
            <a:chExt cx="1186287" cy="12232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1DA249F-73B4-9D12-6B79-E15B19AFFE4F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DAC6BE5-1DDF-1D44-8037-3327F20173AD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E24A074-3D28-E499-DF65-8A54D7768D49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8217A-3844-EA02-3092-2D5C60BFC6DA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760E985-B3A8-2607-E34B-23E02787BCF2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311832A-21D0-514F-18DC-6282A074DE71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A81EA8-7141-C75F-A416-7FCE1AA6B36C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1FDE1BE-ED6C-0A12-4BB8-F352DA1AFB0B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196DC4F-5ABE-2CAE-7FDB-29E7049FB340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20</a:t>
                </a: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68FFB2-18DA-7DE0-F0DD-18408ACB3545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flipH="1">
              <a:off x="788615" y="4109037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0F9E1E5-5D3B-E459-F96A-666E4147FFD2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822881-CA2E-2540-28D4-9C6A405A74AD}"/>
                </a:ext>
              </a:extLst>
            </p:cNvPr>
            <p:cNvSpPr txBox="1"/>
            <p:nvPr/>
          </p:nvSpPr>
          <p:spPr>
            <a:xfrm>
              <a:off x="637772" y="3957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77C630-8CCA-AD18-D0CC-596A26566988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F43F980-3A17-B766-9EFB-57E9B005C5F4}"/>
                </a:ext>
              </a:extLst>
            </p:cNvPr>
            <p:cNvSpPr txBox="1"/>
            <p:nvPr/>
          </p:nvSpPr>
          <p:spPr>
            <a:xfrm>
              <a:off x="657352" y="462485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8196F-4714-C214-0F91-BEA91150CDDE}"/>
                </a:ext>
              </a:extLst>
            </p:cNvPr>
            <p:cNvSpPr txBox="1"/>
            <p:nvPr/>
          </p:nvSpPr>
          <p:spPr>
            <a:xfrm>
              <a:off x="1378061" y="46342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8"/>
                <a:ext cx="6424393" cy="3461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New alphabet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is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8"/>
                <a:ext cx="6424393" cy="346112"/>
              </a:xfrm>
              <a:prstGeom prst="rect">
                <a:avLst/>
              </a:prstGeom>
              <a:blipFill>
                <a:blip r:embed="rId5"/>
                <a:stretch>
                  <a:fillRect l="-592" t="-2069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030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9" grpId="0"/>
      <p:bldP spid="48" grpId="0"/>
      <p:bldP spid="8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35F23656-7CCE-63AA-0814-6C07149D18CD}"/>
              </a:ext>
            </a:extLst>
          </p:cNvPr>
          <p:cNvGrpSpPr/>
          <p:nvPr/>
        </p:nvGrpSpPr>
        <p:grpSpPr>
          <a:xfrm>
            <a:off x="1995863" y="1435910"/>
            <a:ext cx="1186287" cy="1223209"/>
            <a:chOff x="556180" y="3780405"/>
            <a:chExt cx="1186287" cy="12232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1DA249F-73B4-9D12-6B79-E15B19AFFE4F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DAC6BE5-1DDF-1D44-8037-3327F20173AD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E24A074-3D28-E499-DF65-8A54D7768D49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8217A-3844-EA02-3092-2D5C60BFC6DA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760E985-B3A8-2607-E34B-23E02787BCF2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311832A-21D0-514F-18DC-6282A074DE71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A81EA8-7141-C75F-A416-7FCE1AA6B36C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1FDE1BE-ED6C-0A12-4BB8-F352DA1AFB0B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196DC4F-5ABE-2CAE-7FDB-29E7049FB340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20</a:t>
                </a: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68FFB2-18DA-7DE0-F0DD-18408ACB3545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flipH="1">
              <a:off x="788615" y="4109037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0F9E1E5-5D3B-E459-F96A-666E4147FFD2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822881-CA2E-2540-28D4-9C6A405A74AD}"/>
                </a:ext>
              </a:extLst>
            </p:cNvPr>
            <p:cNvSpPr txBox="1"/>
            <p:nvPr/>
          </p:nvSpPr>
          <p:spPr>
            <a:xfrm>
              <a:off x="637772" y="3957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77C630-8CCA-AD18-D0CC-596A26566988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F43F980-3A17-B766-9EFB-57E9B005C5F4}"/>
                </a:ext>
              </a:extLst>
            </p:cNvPr>
            <p:cNvSpPr txBox="1"/>
            <p:nvPr/>
          </p:nvSpPr>
          <p:spPr>
            <a:xfrm>
              <a:off x="657352" y="462485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8196F-4714-C214-0F91-BEA91150CDDE}"/>
                </a:ext>
              </a:extLst>
            </p:cNvPr>
            <p:cNvSpPr txBox="1"/>
            <p:nvPr/>
          </p:nvSpPr>
          <p:spPr>
            <a:xfrm>
              <a:off x="1378061" y="46342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48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Example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4E787A-A0CE-C26E-E120-1B6EDF22270F}"/>
              </a:ext>
            </a:extLst>
          </p:cNvPr>
          <p:cNvGrpSpPr/>
          <p:nvPr/>
        </p:nvGrpSpPr>
        <p:grpSpPr>
          <a:xfrm>
            <a:off x="556180" y="1424210"/>
            <a:ext cx="468000" cy="360000"/>
            <a:chOff x="556180" y="1669305"/>
            <a:chExt cx="468000" cy="3600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D81DCC3-B9AD-1CE6-6A59-C35AAF1EFB48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D4F960B-A1AC-DE07-668A-5C74AAFF5545}"/>
                </a:ext>
              </a:extLst>
            </p:cNvPr>
            <p:cNvSpPr txBox="1"/>
            <p:nvPr/>
          </p:nvSpPr>
          <p:spPr>
            <a:xfrm>
              <a:off x="597049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18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F3D38066-7BAB-4CCD-8AB1-E6E63C33966A}"/>
              </a:ext>
            </a:extLst>
          </p:cNvPr>
          <p:cNvGrpSpPr/>
          <p:nvPr/>
        </p:nvGrpSpPr>
        <p:grpSpPr>
          <a:xfrm>
            <a:off x="1274467" y="1424210"/>
            <a:ext cx="468000" cy="360000"/>
            <a:chOff x="556180" y="1669305"/>
            <a:chExt cx="468000" cy="360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541F93F-8324-10E2-149D-CF8FB549CA9A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0FCEAD7-0099-0596-9743-65449C1EBBA8}"/>
                </a:ext>
              </a:extLst>
            </p:cNvPr>
            <p:cNvSpPr txBox="1"/>
            <p:nvPr/>
          </p:nvSpPr>
          <p:spPr>
            <a:xfrm>
              <a:off x="587622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15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2C775-AAA0-EF6C-1533-BB7A777F4BD9}"/>
              </a:ext>
            </a:extLst>
          </p:cNvPr>
          <p:cNvGrpSpPr/>
          <p:nvPr/>
        </p:nvGrpSpPr>
        <p:grpSpPr>
          <a:xfrm>
            <a:off x="3429327" y="1419448"/>
            <a:ext cx="468000" cy="360000"/>
            <a:chOff x="556180" y="1669305"/>
            <a:chExt cx="468000" cy="3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7C1730-6C39-F61A-DCDC-BBBA078C377B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093EA9-8F07-E751-05C5-F19F8E1A7139}"/>
                </a:ext>
              </a:extLst>
            </p:cNvPr>
            <p:cNvSpPr txBox="1"/>
            <p:nvPr/>
          </p:nvSpPr>
          <p:spPr>
            <a:xfrm>
              <a:off x="597049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45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D8E8F83-6B88-FDB0-73C9-24F3F91A759C}"/>
              </a:ext>
            </a:extLst>
          </p:cNvPr>
          <p:cNvSpPr txBox="1"/>
          <p:nvPr/>
        </p:nvSpPr>
        <p:spPr>
          <a:xfrm>
            <a:off x="645458" y="1720414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2E24BE9-2453-68AC-C7C7-910736EFB218}"/>
              </a:ext>
            </a:extLst>
          </p:cNvPr>
          <p:cNvSpPr txBox="1"/>
          <p:nvPr/>
        </p:nvSpPr>
        <p:spPr>
          <a:xfrm>
            <a:off x="1387349" y="1720414"/>
            <a:ext cx="306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4A685E2-7C39-3440-08BF-0C24398744A7}"/>
              </a:ext>
            </a:extLst>
          </p:cNvPr>
          <p:cNvSpPr txBox="1"/>
          <p:nvPr/>
        </p:nvSpPr>
        <p:spPr>
          <a:xfrm>
            <a:off x="3550732" y="17204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124598-FECD-A74F-3C9D-F2C8CD202EA0}"/>
                  </a:ext>
                </a:extLst>
              </p:cNvPr>
              <p:cNvSpPr txBox="1"/>
              <p:nvPr/>
            </p:nvSpPr>
            <p:spPr>
              <a:xfrm>
                <a:off x="4697354" y="1397248"/>
                <a:ext cx="211055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Next, merge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124598-FECD-A74F-3C9D-F2C8CD202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54" y="1397248"/>
                <a:ext cx="2110557" cy="369332"/>
              </a:xfrm>
              <a:prstGeom prst="rect">
                <a:avLst/>
              </a:prstGeom>
              <a:blipFill>
                <a:blip r:embed="rId3"/>
                <a:stretch>
                  <a:fillRect l="-2994" t="-322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D04F9E5-5430-357B-B82F-E34D8FAA1D7B}"/>
              </a:ext>
            </a:extLst>
          </p:cNvPr>
          <p:cNvGrpSpPr/>
          <p:nvPr/>
        </p:nvGrpSpPr>
        <p:grpSpPr>
          <a:xfrm>
            <a:off x="3074400" y="3780405"/>
            <a:ext cx="1186287" cy="1223209"/>
            <a:chOff x="556180" y="3780405"/>
            <a:chExt cx="1186287" cy="12232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20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09037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FE61DD-4777-EBB5-5ED0-DC7C06A8EB3E}"/>
                </a:ext>
              </a:extLst>
            </p:cNvPr>
            <p:cNvSpPr txBox="1"/>
            <p:nvPr/>
          </p:nvSpPr>
          <p:spPr>
            <a:xfrm>
              <a:off x="637772" y="3957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3108D8-4F0E-B4F9-FE47-A327FFDAD597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02797B-A0A4-94CF-337B-025BB75BE094}"/>
                </a:ext>
              </a:extLst>
            </p:cNvPr>
            <p:cNvSpPr txBox="1"/>
            <p:nvPr/>
          </p:nvSpPr>
          <p:spPr>
            <a:xfrm>
              <a:off x="657352" y="462485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2DDC4-913B-A18C-8B1B-C3AEC920B796}"/>
                </a:ext>
              </a:extLst>
            </p:cNvPr>
            <p:cNvSpPr txBox="1"/>
            <p:nvPr/>
          </p:nvSpPr>
          <p:spPr>
            <a:xfrm>
              <a:off x="1378061" y="46342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8"/>
                <a:ext cx="6424393" cy="3461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New alphabet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is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8"/>
                <a:ext cx="6424393" cy="346112"/>
              </a:xfrm>
              <a:prstGeom prst="rect">
                <a:avLst/>
              </a:prstGeom>
              <a:blipFill>
                <a:blip r:embed="rId4"/>
                <a:stretch>
                  <a:fillRect l="-592" t="-2069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8D29F8C-8ABF-3479-E398-82CA0E452425}"/>
              </a:ext>
            </a:extLst>
          </p:cNvPr>
          <p:cNvGrpSpPr/>
          <p:nvPr/>
        </p:nvGrpSpPr>
        <p:grpSpPr>
          <a:xfrm>
            <a:off x="4503600" y="3783146"/>
            <a:ext cx="1186287" cy="1223209"/>
            <a:chOff x="556180" y="3780405"/>
            <a:chExt cx="1186287" cy="122320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F7E5D6F-60D8-F340-9EDD-C6B602C1EC60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3F63E1E-9A4D-5AC8-36D0-8506338DC72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5EE311-1A60-959A-E71F-DE97F0AA3CDC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2CAADDA-EDD6-D6CC-C1CE-4783175FC911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43D7C05-D1BC-C423-C492-B34835C7A1FD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9A22B4-1831-3127-B90C-BBAEF0B8735E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AF3C86-12BA-0119-10C6-AB93E740FFFF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C63EC06-234C-941D-7C99-8792BCA7A4D9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272FE7A-694D-F632-3B24-6EDF40FBE12A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33</a:t>
                </a: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C7BA94-1221-3FF3-2EBB-6F016B31B3BC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793577" y="4098304"/>
              <a:ext cx="194798" cy="2556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187D77-98BE-BF26-3799-10BE8B9ADEF0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F85284-40E7-B527-0055-57AF5D3ED501}"/>
                </a:ext>
              </a:extLst>
            </p:cNvPr>
            <p:cNvSpPr txBox="1"/>
            <p:nvPr/>
          </p:nvSpPr>
          <p:spPr>
            <a:xfrm>
              <a:off x="620806" y="39157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739BF9-D50E-F4D2-F5B4-6318FB6B4DAF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48CA93-0891-2B23-7B99-56993C5AD097}"/>
                </a:ext>
              </a:extLst>
            </p:cNvPr>
            <p:cNvSpPr txBox="1"/>
            <p:nvPr/>
          </p:nvSpPr>
          <p:spPr>
            <a:xfrm>
              <a:off x="657352" y="46248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4FF19B-1073-BEE7-1A47-94916C5FDAA2}"/>
                </a:ext>
              </a:extLst>
            </p:cNvPr>
            <p:cNvSpPr txBox="1"/>
            <p:nvPr/>
          </p:nvSpPr>
          <p:spPr>
            <a:xfrm>
              <a:off x="1378061" y="463428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F6664E91-5A41-7CF5-9CD8-90E8BAF0D5C7}"/>
              </a:ext>
            </a:extLst>
          </p:cNvPr>
          <p:cNvGrpSpPr/>
          <p:nvPr/>
        </p:nvGrpSpPr>
        <p:grpSpPr>
          <a:xfrm>
            <a:off x="537787" y="1417592"/>
            <a:ext cx="1186287" cy="1223209"/>
            <a:chOff x="556180" y="3780405"/>
            <a:chExt cx="1186287" cy="122320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7B8377F-1726-997E-72ED-F75FD4CC644B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293591C-4F98-D313-81B0-3E2E11300AD7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C29F846-D64D-97A7-95E7-4951721449CE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992394B-B40B-4CF6-D309-484EC3CEB1D1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CF55257-1CB9-59AD-B33A-B62408725053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9E41DD9-3F47-F6DB-94DE-BF10FF760DB9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18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08EF7C3-3B44-4C87-7DE9-5CC4A72E648C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D04A262-401B-00A6-3F5E-29ECD369DCF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BB9F4A-E514-BC45-7C47-DAB3C7D2808D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33</a:t>
                </a: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8962C33-4D52-100F-9111-BCEB6E938C95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 flipH="1">
              <a:off x="793577" y="4098304"/>
              <a:ext cx="194798" cy="2556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3785616-B35F-5F43-3380-4EDE9470D8E4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A79C08-420A-6B09-1EBF-8063006C1F85}"/>
                </a:ext>
              </a:extLst>
            </p:cNvPr>
            <p:cNvSpPr txBox="1"/>
            <p:nvPr/>
          </p:nvSpPr>
          <p:spPr>
            <a:xfrm>
              <a:off x="620806" y="39157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F9D6377-C93F-7CF2-30DE-7A9261C7FB58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897861-2537-F018-9AB5-5213D87C992D}"/>
                </a:ext>
              </a:extLst>
            </p:cNvPr>
            <p:cNvSpPr txBox="1"/>
            <p:nvPr/>
          </p:nvSpPr>
          <p:spPr>
            <a:xfrm>
              <a:off x="657352" y="46248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6B337A7-3054-77BF-D609-EC0F531E951F}"/>
                </a:ext>
              </a:extLst>
            </p:cNvPr>
            <p:cNvSpPr txBox="1"/>
            <p:nvPr/>
          </p:nvSpPr>
          <p:spPr>
            <a:xfrm>
              <a:off x="1378061" y="463428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757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>
            <a:extLst>
              <a:ext uri="{FF2B5EF4-FFF2-40B4-BE49-F238E27FC236}">
                <a16:creationId xmlns:a16="http://schemas.microsoft.com/office/drawing/2014/main" id="{F6664E91-5A41-7CF5-9CD8-90E8BAF0D5C7}"/>
              </a:ext>
            </a:extLst>
          </p:cNvPr>
          <p:cNvGrpSpPr/>
          <p:nvPr/>
        </p:nvGrpSpPr>
        <p:grpSpPr>
          <a:xfrm>
            <a:off x="537787" y="1417592"/>
            <a:ext cx="1186287" cy="1223209"/>
            <a:chOff x="556180" y="3780405"/>
            <a:chExt cx="1186287" cy="1223209"/>
          </a:xfrm>
        </p:grpSpPr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57B8377F-1726-997E-72ED-F75FD4CC644B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293591C-4F98-D313-81B0-3E2E11300AD7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9C29F846-D64D-97A7-95E7-4951721449CE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77" name="Group 76">
              <a:extLst>
                <a:ext uri="{FF2B5EF4-FFF2-40B4-BE49-F238E27FC236}">
                  <a16:creationId xmlns:a16="http://schemas.microsoft.com/office/drawing/2014/main" id="{2992394B-B40B-4CF6-D309-484EC3CEB1D1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8CF55257-1CB9-59AD-B33A-B62408725053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A9E41DD9-3F47-F6DB-94DE-BF10FF760DB9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18</a:t>
                </a:r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908EF7C3-3B44-4C87-7DE9-5CC4A72E648C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4D04A262-401B-00A6-3F5E-29ECD369DCF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58BB9F4A-E514-BC45-7C47-DAB3C7D2808D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33</a:t>
                </a:r>
              </a:p>
            </p:txBody>
          </p:sp>
        </p:grp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88962C33-4D52-100F-9111-BCEB6E938C95}"/>
                </a:ext>
              </a:extLst>
            </p:cNvPr>
            <p:cNvCxnSpPr>
              <a:cxnSpLocks/>
              <a:endCxn id="93" idx="0"/>
            </p:cNvCxnSpPr>
            <p:nvPr/>
          </p:nvCxnSpPr>
          <p:spPr>
            <a:xfrm flipH="1">
              <a:off x="793577" y="4098304"/>
              <a:ext cx="194798" cy="2556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D3785616-B35F-5F43-3380-4EDE9470D8E4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0DA79C08-420A-6B09-1EBF-8063006C1F85}"/>
                </a:ext>
              </a:extLst>
            </p:cNvPr>
            <p:cNvSpPr txBox="1"/>
            <p:nvPr/>
          </p:nvSpPr>
          <p:spPr>
            <a:xfrm>
              <a:off x="620806" y="39157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6F9D6377-C93F-7CF2-30DE-7A9261C7FB58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84897861-2537-F018-9AB5-5213D87C992D}"/>
                </a:ext>
              </a:extLst>
            </p:cNvPr>
            <p:cNvSpPr txBox="1"/>
            <p:nvPr/>
          </p:nvSpPr>
          <p:spPr>
            <a:xfrm>
              <a:off x="657352" y="46248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66B337A7-3054-77BF-D609-EC0F531E951F}"/>
                </a:ext>
              </a:extLst>
            </p:cNvPr>
            <p:cNvSpPr txBox="1"/>
            <p:nvPr/>
          </p:nvSpPr>
          <p:spPr>
            <a:xfrm>
              <a:off x="1378061" y="463428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35F23656-7CCE-63AA-0814-6C07149D18CD}"/>
              </a:ext>
            </a:extLst>
          </p:cNvPr>
          <p:cNvGrpSpPr/>
          <p:nvPr/>
        </p:nvGrpSpPr>
        <p:grpSpPr>
          <a:xfrm>
            <a:off x="1995863" y="1435910"/>
            <a:ext cx="1186287" cy="1223209"/>
            <a:chOff x="556180" y="3780405"/>
            <a:chExt cx="1186287" cy="12232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1DA249F-73B4-9D12-6B79-E15B19AFFE4F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BDAC6BE5-1DDF-1D44-8037-3327F20173AD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FE24A074-3D28-E499-DF65-8A54D7768D49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2FC8217A-3844-EA02-3092-2D5C60BFC6DA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760E985-B3A8-2607-E34B-23E02787BCF2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8311832A-21D0-514F-18DC-6282A074DE71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82A81EA8-7141-C75F-A416-7FCE1AA6B36C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21FDE1BE-ED6C-0A12-4BB8-F352DA1AFB0B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196DC4F-5ABE-2CAE-7FDB-29E7049FB340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20</a:t>
                </a:r>
              </a:p>
            </p:txBody>
          </p:sp>
        </p:grp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68FFB2-18DA-7DE0-F0DD-18408ACB3545}"/>
                </a:ext>
              </a:extLst>
            </p:cNvPr>
            <p:cNvCxnSpPr>
              <a:cxnSpLocks/>
              <a:endCxn id="82" idx="0"/>
            </p:cNvCxnSpPr>
            <p:nvPr/>
          </p:nvCxnSpPr>
          <p:spPr>
            <a:xfrm flipH="1">
              <a:off x="788615" y="4109037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C0F9E1E5-5D3B-E459-F96A-666E4147FFD2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67822881-CA2E-2540-28D4-9C6A405A74AD}"/>
                </a:ext>
              </a:extLst>
            </p:cNvPr>
            <p:cNvSpPr txBox="1"/>
            <p:nvPr/>
          </p:nvSpPr>
          <p:spPr>
            <a:xfrm>
              <a:off x="637772" y="3957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777C630-8CCA-AD18-D0CC-596A26566988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AF43F980-3A17-B766-9EFB-57E9B005C5F4}"/>
                </a:ext>
              </a:extLst>
            </p:cNvPr>
            <p:cNvSpPr txBox="1"/>
            <p:nvPr/>
          </p:nvSpPr>
          <p:spPr>
            <a:xfrm>
              <a:off x="657352" y="462485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8A8196F-4714-C214-0F91-BEA91150CDDE}"/>
                </a:ext>
              </a:extLst>
            </p:cNvPr>
            <p:cNvSpPr txBox="1"/>
            <p:nvPr/>
          </p:nvSpPr>
          <p:spPr>
            <a:xfrm>
              <a:off x="1378061" y="46342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49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Example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2C775-AAA0-EF6C-1533-BB7A777F4BD9}"/>
              </a:ext>
            </a:extLst>
          </p:cNvPr>
          <p:cNvGrpSpPr/>
          <p:nvPr/>
        </p:nvGrpSpPr>
        <p:grpSpPr>
          <a:xfrm>
            <a:off x="3429327" y="1419448"/>
            <a:ext cx="468000" cy="360000"/>
            <a:chOff x="556180" y="1669305"/>
            <a:chExt cx="468000" cy="3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7C1730-6C39-F61A-DCDC-BBBA078C377B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093EA9-8F07-E751-05C5-F19F8E1A7139}"/>
                </a:ext>
              </a:extLst>
            </p:cNvPr>
            <p:cNvSpPr txBox="1"/>
            <p:nvPr/>
          </p:nvSpPr>
          <p:spPr>
            <a:xfrm>
              <a:off x="597049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45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A685E2-7C39-3440-08BF-0C24398744A7}"/>
              </a:ext>
            </a:extLst>
          </p:cNvPr>
          <p:cNvSpPr txBox="1"/>
          <p:nvPr/>
        </p:nvSpPr>
        <p:spPr>
          <a:xfrm>
            <a:off x="3550732" y="17204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1124598-FECD-A74F-3C9D-F2C8CD202EA0}"/>
              </a:ext>
            </a:extLst>
          </p:cNvPr>
          <p:cNvSpPr txBox="1"/>
          <p:nvPr/>
        </p:nvSpPr>
        <p:spPr>
          <a:xfrm>
            <a:off x="4697354" y="1397248"/>
            <a:ext cx="2110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Next, merge nodes with </a:t>
            </a:r>
            <a:r>
              <a:rPr lang="en-US" dirty="0" err="1"/>
              <a:t>freq</a:t>
            </a:r>
            <a:r>
              <a:rPr lang="en-US" dirty="0"/>
              <a:t> 20 and 33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AD04F9E5-5430-357B-B82F-E34D8FAA1D7B}"/>
              </a:ext>
            </a:extLst>
          </p:cNvPr>
          <p:cNvGrpSpPr/>
          <p:nvPr/>
        </p:nvGrpSpPr>
        <p:grpSpPr>
          <a:xfrm>
            <a:off x="3074400" y="3780405"/>
            <a:ext cx="1186287" cy="1223209"/>
            <a:chOff x="556180" y="3780405"/>
            <a:chExt cx="1186287" cy="12232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20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09037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FE61DD-4777-EBB5-5ED0-DC7C06A8EB3E}"/>
                </a:ext>
              </a:extLst>
            </p:cNvPr>
            <p:cNvSpPr txBox="1"/>
            <p:nvPr/>
          </p:nvSpPr>
          <p:spPr>
            <a:xfrm>
              <a:off x="637772" y="3957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3108D8-4F0E-B4F9-FE47-A327FFDAD597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02797B-A0A4-94CF-337B-025BB75BE094}"/>
                </a:ext>
              </a:extLst>
            </p:cNvPr>
            <p:cNvSpPr txBox="1"/>
            <p:nvPr/>
          </p:nvSpPr>
          <p:spPr>
            <a:xfrm>
              <a:off x="657352" y="462485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2DDC4-913B-A18C-8B1B-C3AEC920B796}"/>
                </a:ext>
              </a:extLst>
            </p:cNvPr>
            <p:cNvSpPr txBox="1"/>
            <p:nvPr/>
          </p:nvSpPr>
          <p:spPr>
            <a:xfrm>
              <a:off x="1378061" y="46342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8"/>
                <a:ext cx="6424393" cy="3461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New alphabet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is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8"/>
                <a:ext cx="6424393" cy="346112"/>
              </a:xfrm>
              <a:prstGeom prst="rect">
                <a:avLst/>
              </a:prstGeom>
              <a:blipFill>
                <a:blip r:embed="rId3"/>
                <a:stretch>
                  <a:fillRect l="-592" t="-2069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8D29F8C-8ABF-3479-E398-82CA0E452425}"/>
              </a:ext>
            </a:extLst>
          </p:cNvPr>
          <p:cNvGrpSpPr/>
          <p:nvPr/>
        </p:nvGrpSpPr>
        <p:grpSpPr>
          <a:xfrm>
            <a:off x="4503600" y="3783146"/>
            <a:ext cx="1186287" cy="1223209"/>
            <a:chOff x="556180" y="3780405"/>
            <a:chExt cx="1186287" cy="122320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F7E5D6F-60D8-F340-9EDD-C6B602C1EC60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3F63E1E-9A4D-5AC8-36D0-8506338DC72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5EE311-1A60-959A-E71F-DE97F0AA3CDC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2CAADDA-EDD6-D6CC-C1CE-4783175FC911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43D7C05-D1BC-C423-C492-B34835C7A1FD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9A22B4-1831-3127-B90C-BBAEF0B8735E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AF3C86-12BA-0119-10C6-AB93E740FFFF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C63EC06-234C-941D-7C99-8792BCA7A4D9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272FE7A-694D-F632-3B24-6EDF40FBE12A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33</a:t>
                </a: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C7BA94-1221-3FF3-2EBB-6F016B31B3BC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793577" y="4098304"/>
              <a:ext cx="194798" cy="2556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187D77-98BE-BF26-3799-10BE8B9ADEF0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F85284-40E7-B527-0055-57AF5D3ED501}"/>
                </a:ext>
              </a:extLst>
            </p:cNvPr>
            <p:cNvSpPr txBox="1"/>
            <p:nvPr/>
          </p:nvSpPr>
          <p:spPr>
            <a:xfrm>
              <a:off x="620806" y="39157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739BF9-D50E-F4D2-F5B4-6318FB6B4DAF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48CA93-0891-2B23-7B99-56993C5AD097}"/>
                </a:ext>
              </a:extLst>
            </p:cNvPr>
            <p:cNvSpPr txBox="1"/>
            <p:nvPr/>
          </p:nvSpPr>
          <p:spPr>
            <a:xfrm>
              <a:off x="657352" y="46248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4FF19B-1073-BEE7-1A47-94916C5FDAA2}"/>
                </a:ext>
              </a:extLst>
            </p:cNvPr>
            <p:cNvSpPr txBox="1"/>
            <p:nvPr/>
          </p:nvSpPr>
          <p:spPr>
            <a:xfrm>
              <a:off x="1378061" y="463428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CEAB83-A65D-2326-D51F-8B2A7A30F50B}"/>
              </a:ext>
            </a:extLst>
          </p:cNvPr>
          <p:cNvGrpSpPr/>
          <p:nvPr/>
        </p:nvGrpSpPr>
        <p:grpSpPr>
          <a:xfrm>
            <a:off x="3661482" y="3297882"/>
            <a:ext cx="1429200" cy="501948"/>
            <a:chOff x="3661482" y="3297882"/>
            <a:chExt cx="1429200" cy="5019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F100BE-A778-36C1-8372-FBB25AC3E970}"/>
                </a:ext>
              </a:extLst>
            </p:cNvPr>
            <p:cNvSpPr/>
            <p:nvPr/>
          </p:nvSpPr>
          <p:spPr>
            <a:xfrm>
              <a:off x="4125721" y="3297882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BC49FC-DBA8-F837-8E2F-54A4E7711505}"/>
                </a:ext>
              </a:extLst>
            </p:cNvPr>
            <p:cNvSpPr txBox="1"/>
            <p:nvPr/>
          </p:nvSpPr>
          <p:spPr>
            <a:xfrm>
              <a:off x="4166590" y="331456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53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703850-C3BB-59DB-1086-BA87F5F4635C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3661482" y="3629556"/>
              <a:ext cx="573543" cy="1675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B7C9BD-E454-5F71-9245-A718F874955F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4505011" y="3621564"/>
              <a:ext cx="585671" cy="1782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4D6315-6651-97EA-604B-3321BB767E54}"/>
                </a:ext>
              </a:extLst>
            </p:cNvPr>
            <p:cNvSpPr txBox="1"/>
            <p:nvPr/>
          </p:nvSpPr>
          <p:spPr>
            <a:xfrm>
              <a:off x="3764662" y="33835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4F1C1F-B3ED-1B99-856A-81B29BAB6A8F}"/>
                </a:ext>
              </a:extLst>
            </p:cNvPr>
            <p:cNvSpPr txBox="1"/>
            <p:nvPr/>
          </p:nvSpPr>
          <p:spPr>
            <a:xfrm>
              <a:off x="4668827" y="33646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FFAC2F6-E751-4FFE-6983-A68F1B55A5B7}"/>
              </a:ext>
            </a:extLst>
          </p:cNvPr>
          <p:cNvGrpSpPr/>
          <p:nvPr/>
        </p:nvGrpSpPr>
        <p:grpSpPr>
          <a:xfrm>
            <a:off x="569150" y="1413882"/>
            <a:ext cx="2615487" cy="1722335"/>
            <a:chOff x="259239" y="3001986"/>
            <a:chExt cx="2615487" cy="17223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E5818D3-38E5-4100-AD3E-96D12EB78502}"/>
                </a:ext>
              </a:extLst>
            </p:cNvPr>
            <p:cNvGrpSpPr/>
            <p:nvPr/>
          </p:nvGrpSpPr>
          <p:grpSpPr>
            <a:xfrm>
              <a:off x="259239" y="3498371"/>
              <a:ext cx="1186287" cy="1223209"/>
              <a:chOff x="556180" y="3780405"/>
              <a:chExt cx="1186287" cy="1223209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1376B054-50D3-FF13-A855-4C60B4AACA2A}"/>
                  </a:ext>
                </a:extLst>
              </p:cNvPr>
              <p:cNvGrpSpPr/>
              <p:nvPr/>
            </p:nvGrpSpPr>
            <p:grpSpPr>
              <a:xfrm>
                <a:off x="556180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955E3B49-CCCB-141C-990D-3B95536EB0D7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E25598D-E8EC-91E0-AFC7-3384D2C57A13}"/>
                    </a:ext>
                  </a:extLst>
                </p:cNvPr>
                <p:cNvSpPr txBox="1"/>
                <p:nvPr/>
              </p:nvSpPr>
              <p:spPr>
                <a:xfrm>
                  <a:off x="644184" y="1685989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5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74D03736-7F56-D18E-1A94-0F92D76ADFEE}"/>
                  </a:ext>
                </a:extLst>
              </p:cNvPr>
              <p:cNvGrpSpPr/>
              <p:nvPr/>
            </p:nvGrpSpPr>
            <p:grpSpPr>
              <a:xfrm>
                <a:off x="1274467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BBCC4B32-D96A-DE6A-AD07-C643DCDAC4F3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B2FF5DAB-10A6-B118-7937-8F4DEA079269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15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1F649E2-7C3C-69EF-2F56-979408E79D7E}"/>
                  </a:ext>
                </a:extLst>
              </p:cNvPr>
              <p:cNvGrpSpPr/>
              <p:nvPr/>
            </p:nvGrpSpPr>
            <p:grpSpPr>
              <a:xfrm>
                <a:off x="905865" y="3780405"/>
                <a:ext cx="468000" cy="360000"/>
                <a:chOff x="556180" y="1669305"/>
                <a:chExt cx="468000" cy="360000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36BA68DD-7FDA-BEFC-F0CC-73F933BF0EE8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57786BAA-70F7-E554-F57A-FB7988B10C65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20</a:t>
                  </a:r>
                </a:p>
              </p:txBody>
            </p:sp>
          </p:grp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8A12644-3A35-6174-8D3D-DE6C849DED8D}"/>
                  </a:ext>
                </a:extLst>
              </p:cNvPr>
              <p:cNvCxnSpPr>
                <a:cxnSpLocks/>
                <a:endCxn id="148" idx="0"/>
              </p:cNvCxnSpPr>
              <p:nvPr/>
            </p:nvCxnSpPr>
            <p:spPr>
              <a:xfrm flipH="1">
                <a:off x="788615" y="4109037"/>
                <a:ext cx="214314" cy="2449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A08F324C-F129-F138-4F87-F779515E5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2915" y="4101045"/>
                <a:ext cx="216698" cy="2529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9734D98-E4AF-ECE6-D267-22FB3D579AFF}"/>
                  </a:ext>
                </a:extLst>
              </p:cNvPr>
              <p:cNvSpPr txBox="1"/>
              <p:nvPr/>
            </p:nvSpPr>
            <p:spPr>
              <a:xfrm>
                <a:off x="637772" y="395747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41A2E01-A2CA-8D51-3656-6BB6ED7A68B1}"/>
                  </a:ext>
                </a:extLst>
              </p:cNvPr>
              <p:cNvSpPr txBox="1"/>
              <p:nvPr/>
            </p:nvSpPr>
            <p:spPr>
              <a:xfrm>
                <a:off x="1346684" y="39363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C75C094-D2B6-F3AF-27E6-BC6B0A1694A7}"/>
                  </a:ext>
                </a:extLst>
              </p:cNvPr>
              <p:cNvSpPr txBox="1"/>
              <p:nvPr/>
            </p:nvSpPr>
            <p:spPr>
              <a:xfrm>
                <a:off x="657352" y="4624855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611F0A0-7C46-FAD5-7D71-393E934495F8}"/>
                  </a:ext>
                </a:extLst>
              </p:cNvPr>
              <p:cNvSpPr txBox="1"/>
              <p:nvPr/>
            </p:nvSpPr>
            <p:spPr>
              <a:xfrm>
                <a:off x="1378061" y="463428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C1C854C-D17A-F206-D264-B15F7B6F7803}"/>
                </a:ext>
              </a:extLst>
            </p:cNvPr>
            <p:cNvGrpSpPr/>
            <p:nvPr/>
          </p:nvGrpSpPr>
          <p:grpSpPr>
            <a:xfrm>
              <a:off x="1688439" y="3501112"/>
              <a:ext cx="1186287" cy="1223209"/>
              <a:chOff x="556180" y="3780405"/>
              <a:chExt cx="1186287" cy="1223209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43A4BBDC-5653-FE44-A081-ED6CC8F2F087}"/>
                  </a:ext>
                </a:extLst>
              </p:cNvPr>
              <p:cNvGrpSpPr/>
              <p:nvPr/>
            </p:nvGrpSpPr>
            <p:grpSpPr>
              <a:xfrm>
                <a:off x="556180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1F25C37B-FCB4-B458-145D-9925E13A9676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68BD0E56-91F7-CC32-B373-1B530CF434A8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15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2E20187-5E02-2617-5CD0-5D4045FC943A}"/>
                  </a:ext>
                </a:extLst>
              </p:cNvPr>
              <p:cNvGrpSpPr/>
              <p:nvPr/>
            </p:nvGrpSpPr>
            <p:grpSpPr>
              <a:xfrm>
                <a:off x="1274467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D712B942-C245-1F25-6559-ABFAA65CFBD1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E4418E2A-2EB1-1FCA-0E86-B62170BF9B74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18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8B8B6797-E3B8-AA97-C3E5-8D2EB0208E3A}"/>
                  </a:ext>
                </a:extLst>
              </p:cNvPr>
              <p:cNvGrpSpPr/>
              <p:nvPr/>
            </p:nvGrpSpPr>
            <p:grpSpPr>
              <a:xfrm>
                <a:off x="905865" y="3780405"/>
                <a:ext cx="468000" cy="360000"/>
                <a:chOff x="556180" y="1669305"/>
                <a:chExt cx="468000" cy="360000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881C9CAB-CD06-C2D4-8E1C-C894E01BF696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4D292626-27CA-14F2-C72E-4165B36D6266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33</a:t>
                  </a:r>
                </a:p>
              </p:txBody>
            </p:sp>
          </p:grp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1623270-5D91-098B-E84D-B0A715D907DC}"/>
                  </a:ext>
                </a:extLst>
              </p:cNvPr>
              <p:cNvCxnSpPr>
                <a:cxnSpLocks/>
                <a:endCxn id="164" idx="0"/>
              </p:cNvCxnSpPr>
              <p:nvPr/>
            </p:nvCxnSpPr>
            <p:spPr>
              <a:xfrm flipH="1">
                <a:off x="793577" y="4098304"/>
                <a:ext cx="194798" cy="25565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EB966EC-44CC-E528-16DF-5E0BEF574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2915" y="4101045"/>
                <a:ext cx="216698" cy="2529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A694FF98-CE18-04FE-2863-766063214779}"/>
                  </a:ext>
                </a:extLst>
              </p:cNvPr>
              <p:cNvSpPr txBox="1"/>
              <p:nvPr/>
            </p:nvSpPr>
            <p:spPr>
              <a:xfrm>
                <a:off x="620806" y="39157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56A764D-DB42-7DB9-F99A-036542C7B0CD}"/>
                  </a:ext>
                </a:extLst>
              </p:cNvPr>
              <p:cNvSpPr txBox="1"/>
              <p:nvPr/>
            </p:nvSpPr>
            <p:spPr>
              <a:xfrm>
                <a:off x="1346684" y="39363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82520D4E-684F-F76B-ECDA-301C2D12E80C}"/>
                  </a:ext>
                </a:extLst>
              </p:cNvPr>
              <p:cNvSpPr txBox="1"/>
              <p:nvPr/>
            </p:nvSpPr>
            <p:spPr>
              <a:xfrm>
                <a:off x="657352" y="4624855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88DC576-61D3-A9D9-3F11-80581F45BFB4}"/>
                  </a:ext>
                </a:extLst>
              </p:cNvPr>
              <p:cNvSpPr txBox="1"/>
              <p:nvPr/>
            </p:nvSpPr>
            <p:spPr>
              <a:xfrm>
                <a:off x="1378061" y="4634282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3BC3FF5-5B96-CD48-7F2B-15FCC7B5B14D}"/>
                </a:ext>
              </a:extLst>
            </p:cNvPr>
            <p:cNvGrpSpPr/>
            <p:nvPr/>
          </p:nvGrpSpPr>
          <p:grpSpPr>
            <a:xfrm>
              <a:off x="854485" y="3001986"/>
              <a:ext cx="1429200" cy="502605"/>
              <a:chOff x="693921" y="2862791"/>
              <a:chExt cx="1429200" cy="502605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BB21E9D-4F14-AA67-CCCA-F2E25A74C9BA}"/>
                  </a:ext>
                </a:extLst>
              </p:cNvPr>
              <p:cNvSpPr/>
              <p:nvPr/>
            </p:nvSpPr>
            <p:spPr>
              <a:xfrm>
                <a:off x="1157512" y="2862791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26CF73F-3693-7AD1-3C14-12D29BDCCBF5}"/>
                  </a:ext>
                </a:extLst>
              </p:cNvPr>
              <p:cNvSpPr txBox="1"/>
              <p:nvPr/>
            </p:nvSpPr>
            <p:spPr>
              <a:xfrm>
                <a:off x="1194984" y="2870237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53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4001AAD-D920-0947-ADA4-66A31C50F5E3}"/>
                  </a:ext>
                </a:extLst>
              </p:cNvPr>
              <p:cNvCxnSpPr>
                <a:cxnSpLocks/>
                <a:endCxn id="144" idx="0"/>
              </p:cNvCxnSpPr>
              <p:nvPr/>
            </p:nvCxnSpPr>
            <p:spPr>
              <a:xfrm flipH="1">
                <a:off x="693921" y="3195122"/>
                <a:ext cx="573543" cy="16753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5E697-7AD6-AAF0-6753-026D60F10B48}"/>
                  </a:ext>
                </a:extLst>
              </p:cNvPr>
              <p:cNvCxnSpPr>
                <a:cxnSpLocks/>
                <a:endCxn id="160" idx="0"/>
              </p:cNvCxnSpPr>
              <p:nvPr/>
            </p:nvCxnSpPr>
            <p:spPr>
              <a:xfrm>
                <a:off x="1537450" y="3187130"/>
                <a:ext cx="585671" cy="1782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DC3418E-0BDF-5FF5-A85C-79126692086A}"/>
                  </a:ext>
                </a:extLst>
              </p:cNvPr>
              <p:cNvSpPr txBox="1"/>
              <p:nvPr/>
            </p:nvSpPr>
            <p:spPr>
              <a:xfrm>
                <a:off x="795622" y="29775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394CE2-F808-821D-1733-81A48ED84218}"/>
                  </a:ext>
                </a:extLst>
              </p:cNvPr>
              <p:cNvSpPr txBox="1"/>
              <p:nvPr/>
            </p:nvSpPr>
            <p:spPr>
              <a:xfrm>
                <a:off x="1699787" y="2958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85705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Knapsack Problem</a:t>
            </a:r>
            <a:endParaRPr sz="2400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A661EFC-BBC9-8EAE-1230-48E3407A6E00}"/>
              </a:ext>
            </a:extLst>
          </p:cNvPr>
          <p:cNvSpPr/>
          <p:nvPr/>
        </p:nvSpPr>
        <p:spPr>
          <a:xfrm>
            <a:off x="471487" y="4041163"/>
            <a:ext cx="847288" cy="5008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1DC303D-BAFB-8CCA-0026-A33B8E8AF89B}"/>
              </a:ext>
            </a:extLst>
          </p:cNvPr>
          <p:cNvSpPr/>
          <p:nvPr/>
        </p:nvSpPr>
        <p:spPr>
          <a:xfrm>
            <a:off x="1794152" y="3783435"/>
            <a:ext cx="847288" cy="75860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A49C168-ED23-3D54-4F1B-4D301F080C2A}"/>
              </a:ext>
            </a:extLst>
          </p:cNvPr>
          <p:cNvSpPr/>
          <p:nvPr/>
        </p:nvSpPr>
        <p:spPr>
          <a:xfrm>
            <a:off x="3141983" y="3352160"/>
            <a:ext cx="847288" cy="125020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7CC15-B868-9615-B3FD-B5E666D4D5C3}"/>
              </a:ext>
            </a:extLst>
          </p:cNvPr>
          <p:cNvSpPr txBox="1"/>
          <p:nvPr/>
        </p:nvSpPr>
        <p:spPr>
          <a:xfrm>
            <a:off x="503873" y="4519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BFB0-7361-A770-9ADF-4BA8D6494510}"/>
              </a:ext>
            </a:extLst>
          </p:cNvPr>
          <p:cNvSpPr txBox="1"/>
          <p:nvPr/>
        </p:nvSpPr>
        <p:spPr>
          <a:xfrm>
            <a:off x="525513" y="41653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kg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F5AB0-7FA3-8E8C-D7FC-ABC9F68374BC}"/>
              </a:ext>
            </a:extLst>
          </p:cNvPr>
          <p:cNvSpPr txBox="1"/>
          <p:nvPr/>
        </p:nvSpPr>
        <p:spPr>
          <a:xfrm>
            <a:off x="1774925" y="451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7CFA-76D9-91AB-D31B-1357757B7512}"/>
              </a:ext>
            </a:extLst>
          </p:cNvPr>
          <p:cNvSpPr txBox="1"/>
          <p:nvPr/>
        </p:nvSpPr>
        <p:spPr>
          <a:xfrm>
            <a:off x="1867379" y="40309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kg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43E32-F901-4F4A-9189-B575FB76636C}"/>
              </a:ext>
            </a:extLst>
          </p:cNvPr>
          <p:cNvSpPr txBox="1"/>
          <p:nvPr/>
        </p:nvSpPr>
        <p:spPr>
          <a:xfrm>
            <a:off x="3163330" y="4534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B5C4A-440C-D8FF-52BF-08C8D9B834A4}"/>
              </a:ext>
            </a:extLst>
          </p:cNvPr>
          <p:cNvSpPr txBox="1"/>
          <p:nvPr/>
        </p:nvSpPr>
        <p:spPr>
          <a:xfrm>
            <a:off x="3234848" y="38228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kg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56500"/>
            <a:ext cx="6424393" cy="2228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Which variation of the Knapsack problem should be easy to solve?</a:t>
            </a:r>
          </a:p>
          <a:p>
            <a:pPr marL="0" indent="-19050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Any simple approach to solve the fractional Knapsack problem?</a:t>
            </a:r>
          </a:p>
          <a:p>
            <a:pPr marL="0" indent="-19050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Get the per unit value of the items and fill out the knapsack starting with the item highest per unit value and go on in a descending order</a:t>
            </a:r>
          </a:p>
          <a:p>
            <a:pPr marL="0" indent="-19050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The total value is coming to be $240</a:t>
            </a:r>
          </a:p>
          <a:p>
            <a:pPr marL="0" indent="-19050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The strategy here is literally “greedy”</a:t>
            </a:r>
          </a:p>
          <a:p>
            <a:pPr marL="0" indent="-190500"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It is also optimal in this case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DFFD6-6A4E-B4AB-BB99-3F337FA181F6}"/>
              </a:ext>
            </a:extLst>
          </p:cNvPr>
          <p:cNvSpPr txBox="1"/>
          <p:nvPr/>
        </p:nvSpPr>
        <p:spPr>
          <a:xfrm>
            <a:off x="55279" y="369948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6 $/kg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ECB99-6CFF-F951-7CF7-3D9BFC5417A6}"/>
              </a:ext>
            </a:extLst>
          </p:cNvPr>
          <p:cNvSpPr txBox="1"/>
          <p:nvPr/>
        </p:nvSpPr>
        <p:spPr>
          <a:xfrm>
            <a:off x="1398925" y="349598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5 $/kg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9DBBD-BF37-34AE-1486-81ECE514F0DE}"/>
              </a:ext>
            </a:extLst>
          </p:cNvPr>
          <p:cNvSpPr txBox="1"/>
          <p:nvPr/>
        </p:nvSpPr>
        <p:spPr>
          <a:xfrm>
            <a:off x="2673278" y="307004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4 $/kg</a:t>
            </a:r>
            <a:endParaRPr lang="en-US" sz="1400" dirty="0"/>
          </a:p>
        </p:txBody>
      </p:sp>
      <p:pic>
        <p:nvPicPr>
          <p:cNvPr id="19" name="Picture 2" descr="WESTWOODS Brown Canvas Backpack, Rs 550/piece WESTWOODS INC. | ID:  19951408633">
            <a:extLst>
              <a:ext uri="{FF2B5EF4-FFF2-40B4-BE49-F238E27FC236}">
                <a16:creationId xmlns:a16="http://schemas.microsoft.com/office/drawing/2014/main" id="{08683397-41D1-4A82-C8A9-8E1162B2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06" y="3245190"/>
            <a:ext cx="1828506" cy="1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ADFD7-4F3B-B265-1F6F-BD0383788B56}"/>
              </a:ext>
            </a:extLst>
          </p:cNvPr>
          <p:cNvSpPr txBox="1"/>
          <p:nvPr/>
        </p:nvSpPr>
        <p:spPr>
          <a:xfrm>
            <a:off x="4755120" y="3902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Kg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CD8CFE-6711-6764-F105-835B00ECF25A}"/>
              </a:ext>
            </a:extLst>
          </p:cNvPr>
          <p:cNvGrpSpPr/>
          <p:nvPr/>
        </p:nvGrpSpPr>
        <p:grpSpPr>
          <a:xfrm>
            <a:off x="5930483" y="3434140"/>
            <a:ext cx="849485" cy="1367956"/>
            <a:chOff x="5930483" y="3434140"/>
            <a:chExt cx="849485" cy="1367956"/>
          </a:xfrm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80D90078-B24E-F88A-4DF6-3C76B74AF288}"/>
                </a:ext>
              </a:extLst>
            </p:cNvPr>
            <p:cNvSpPr/>
            <p:nvPr/>
          </p:nvSpPr>
          <p:spPr>
            <a:xfrm>
              <a:off x="5930483" y="4400307"/>
              <a:ext cx="847288" cy="40178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A536B8-1F69-AC9F-AD31-D09BCCD92224}"/>
                </a:ext>
              </a:extLst>
            </p:cNvPr>
            <p:cNvSpPr txBox="1"/>
            <p:nvPr/>
          </p:nvSpPr>
          <p:spPr>
            <a:xfrm>
              <a:off x="6062390" y="4479787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 kg</a:t>
              </a:r>
              <a:endParaRPr lang="en-US" sz="1400" dirty="0"/>
            </a:p>
          </p:txBody>
        </p:sp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1D272E79-E4D8-89CC-68C8-F29F86DCD73F}"/>
                </a:ext>
              </a:extLst>
            </p:cNvPr>
            <p:cNvSpPr/>
            <p:nvPr/>
          </p:nvSpPr>
          <p:spPr>
            <a:xfrm>
              <a:off x="5930483" y="3902334"/>
              <a:ext cx="847288" cy="577453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F066A5-A4EB-901F-952E-4D1F777E4838}"/>
                </a:ext>
              </a:extLst>
            </p:cNvPr>
            <p:cNvSpPr txBox="1"/>
            <p:nvPr/>
          </p:nvSpPr>
          <p:spPr>
            <a:xfrm>
              <a:off x="6062390" y="4085006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 kg</a:t>
              </a:r>
              <a:endParaRPr lang="en-US" sz="1400" dirty="0"/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F39E842F-8A57-DC7A-0CF1-72A486495CB0}"/>
                </a:ext>
              </a:extLst>
            </p:cNvPr>
            <p:cNvSpPr/>
            <p:nvPr/>
          </p:nvSpPr>
          <p:spPr>
            <a:xfrm>
              <a:off x="5932680" y="3434140"/>
              <a:ext cx="847288" cy="577453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01CCB5-B3D0-7E83-F582-7A121AAB8409}"/>
                </a:ext>
              </a:extLst>
            </p:cNvPr>
            <p:cNvSpPr txBox="1"/>
            <p:nvPr/>
          </p:nvSpPr>
          <p:spPr>
            <a:xfrm>
              <a:off x="6062390" y="3635575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 kg</a:t>
              </a:r>
              <a:endParaRPr lang="en-US" sz="1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EE163E-EA6E-29AC-BB58-FC0DC71DEDB4}"/>
              </a:ext>
            </a:extLst>
          </p:cNvPr>
          <p:cNvSpPr txBox="1"/>
          <p:nvPr/>
        </p:nvSpPr>
        <p:spPr>
          <a:xfrm>
            <a:off x="5504141" y="2599981"/>
            <a:ext cx="13147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value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60+100+4*20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57637F-E60A-E7D8-6C8E-2D4B0D575D12}"/>
              </a:ext>
            </a:extLst>
          </p:cNvPr>
          <p:cNvSpPr txBox="1"/>
          <p:nvPr/>
        </p:nvSpPr>
        <p:spPr>
          <a:xfrm>
            <a:off x="634393" y="3765840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53F5C4F-7CAB-D59D-E059-94E7AD6C5FE8}"/>
              </a:ext>
            </a:extLst>
          </p:cNvPr>
          <p:cNvSpPr txBox="1"/>
          <p:nvPr/>
        </p:nvSpPr>
        <p:spPr>
          <a:xfrm>
            <a:off x="1983635" y="3551804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2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CEFA79-03D2-0D54-5781-CFD427D7870F}"/>
              </a:ext>
            </a:extLst>
          </p:cNvPr>
          <p:cNvSpPr txBox="1"/>
          <p:nvPr/>
        </p:nvSpPr>
        <p:spPr>
          <a:xfrm>
            <a:off x="3278963" y="3072576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29528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8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50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Example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252C775-AAA0-EF6C-1533-BB7A777F4BD9}"/>
              </a:ext>
            </a:extLst>
          </p:cNvPr>
          <p:cNvGrpSpPr/>
          <p:nvPr/>
        </p:nvGrpSpPr>
        <p:grpSpPr>
          <a:xfrm>
            <a:off x="3429327" y="1419448"/>
            <a:ext cx="468000" cy="360000"/>
            <a:chOff x="556180" y="1669305"/>
            <a:chExt cx="468000" cy="360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57C1730-6C39-F61A-DCDC-BBBA078C377B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9093EA9-8F07-E751-05C5-F19F8E1A7139}"/>
                </a:ext>
              </a:extLst>
            </p:cNvPr>
            <p:cNvSpPr txBox="1"/>
            <p:nvPr/>
          </p:nvSpPr>
          <p:spPr>
            <a:xfrm>
              <a:off x="597049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45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04A685E2-7C39-3440-08BF-0C24398744A7}"/>
              </a:ext>
            </a:extLst>
          </p:cNvPr>
          <p:cNvSpPr txBox="1"/>
          <p:nvPr/>
        </p:nvSpPr>
        <p:spPr>
          <a:xfrm>
            <a:off x="3550732" y="1720414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124598-FECD-A74F-3C9D-F2C8CD202EA0}"/>
                  </a:ext>
                </a:extLst>
              </p:cNvPr>
              <p:cNvSpPr txBox="1"/>
              <p:nvPr/>
            </p:nvSpPr>
            <p:spPr>
              <a:xfrm>
                <a:off x="4697354" y="1397248"/>
                <a:ext cx="2110557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Next, merge node with </a:t>
                </a:r>
                <a:r>
                  <a:rPr lang="en-US" dirty="0" err="1"/>
                  <a:t>freq</a:t>
                </a:r>
                <a:r>
                  <a:rPr lang="en-US" dirty="0"/>
                  <a:t> 53 and the only remaining character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124598-FECD-A74F-3C9D-F2C8CD202E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7354" y="1397248"/>
                <a:ext cx="2110557" cy="1200329"/>
              </a:xfrm>
              <a:prstGeom prst="rect">
                <a:avLst/>
              </a:prstGeom>
              <a:blipFill>
                <a:blip r:embed="rId3"/>
                <a:stretch>
                  <a:fillRect l="-2994" t="-1042" r="-599" b="-7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AD04F9E5-5430-357B-B82F-E34D8FAA1D7B}"/>
              </a:ext>
            </a:extLst>
          </p:cNvPr>
          <p:cNvGrpSpPr/>
          <p:nvPr/>
        </p:nvGrpSpPr>
        <p:grpSpPr>
          <a:xfrm>
            <a:off x="3074400" y="3780405"/>
            <a:ext cx="1186287" cy="1223209"/>
            <a:chOff x="556180" y="3780405"/>
            <a:chExt cx="1186287" cy="1223209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E269E9-88A5-9A63-5D44-944C47B99D10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74914EE9-CDF9-A726-677D-6956E6551D1A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BDDFC1FA-D9BB-48B7-66E1-5F2E531D4C51}"/>
                  </a:ext>
                </a:extLst>
              </p:cNvPr>
              <p:cNvSpPr txBox="1"/>
              <p:nvPr/>
            </p:nvSpPr>
            <p:spPr>
              <a:xfrm>
                <a:off x="644184" y="1685989"/>
                <a:ext cx="28886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724FB283-E8F0-CA9A-1EC7-16255CDF3BFD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4BDC1344-3E7A-D54E-29E0-A1A73720181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37C99893-C672-A184-108C-73D66444A0BC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600F949-44A4-9E41-16CE-C084E9FEFAB8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E1A6EC7C-7102-3A1E-32D0-FFAE299DAA3F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E240C2C2-B740-40ED-84C2-A152CC5C330B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20</a:t>
                </a:r>
              </a:p>
            </p:txBody>
          </p:sp>
        </p:grp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13C5DC44-B92A-F69A-D9A5-017940FF18A3}"/>
                </a:ext>
              </a:extLst>
            </p:cNvPr>
            <p:cNvCxnSpPr>
              <a:cxnSpLocks/>
              <a:endCxn id="26" idx="0"/>
            </p:cNvCxnSpPr>
            <p:nvPr/>
          </p:nvCxnSpPr>
          <p:spPr>
            <a:xfrm flipH="1">
              <a:off x="788615" y="4109037"/>
              <a:ext cx="214314" cy="244924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4FBB2DD-C069-C670-076B-E2CDFC7E28B7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4FE61DD-4777-EBB5-5ED0-DC7C06A8EB3E}"/>
                </a:ext>
              </a:extLst>
            </p:cNvPr>
            <p:cNvSpPr txBox="1"/>
            <p:nvPr/>
          </p:nvSpPr>
          <p:spPr>
            <a:xfrm>
              <a:off x="637772" y="3957470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3108D8-4F0E-B4F9-FE47-A327FFDAD597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5B02797B-A0A4-94CF-337B-025BB75BE094}"/>
                </a:ext>
              </a:extLst>
            </p:cNvPr>
            <p:cNvSpPr txBox="1"/>
            <p:nvPr/>
          </p:nvSpPr>
          <p:spPr>
            <a:xfrm>
              <a:off x="657352" y="4624855"/>
              <a:ext cx="2824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6B2DDC4-913B-A18C-8B1B-C3AEC920B796}"/>
                </a:ext>
              </a:extLst>
            </p:cNvPr>
            <p:cNvSpPr txBox="1"/>
            <p:nvPr/>
          </p:nvSpPr>
          <p:spPr>
            <a:xfrm>
              <a:off x="1378061" y="4634282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1" y="1078098"/>
                <a:ext cx="2412446" cy="34611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New alphabet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800" dirty="0"/>
                  <a:t> is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1" y="1078098"/>
                <a:ext cx="2412446" cy="346112"/>
              </a:xfrm>
              <a:prstGeom prst="rect">
                <a:avLst/>
              </a:prstGeom>
              <a:blipFill>
                <a:blip r:embed="rId4"/>
                <a:stretch>
                  <a:fillRect l="-1571" t="-20690" b="-17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08D29F8C-8ABF-3479-E398-82CA0E452425}"/>
              </a:ext>
            </a:extLst>
          </p:cNvPr>
          <p:cNvGrpSpPr/>
          <p:nvPr/>
        </p:nvGrpSpPr>
        <p:grpSpPr>
          <a:xfrm>
            <a:off x="4503600" y="3783146"/>
            <a:ext cx="1186287" cy="1223209"/>
            <a:chOff x="556180" y="3780405"/>
            <a:chExt cx="1186287" cy="1223209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FF7E5D6F-60D8-F340-9EDD-C6B602C1EC60}"/>
                </a:ext>
              </a:extLst>
            </p:cNvPr>
            <p:cNvGrpSpPr/>
            <p:nvPr/>
          </p:nvGrpSpPr>
          <p:grpSpPr>
            <a:xfrm>
              <a:off x="556180" y="4337277"/>
              <a:ext cx="468000" cy="360000"/>
              <a:chOff x="556180" y="1669305"/>
              <a:chExt cx="468000" cy="360000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E3F63E1E-9A4D-5AC8-36D0-8506338DC72C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315EE311-1A60-959A-E71F-DE97F0AA3CDC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15</a:t>
                </a: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32CAADDA-EDD6-D6CC-C1CE-4783175FC911}"/>
                </a:ext>
              </a:extLst>
            </p:cNvPr>
            <p:cNvGrpSpPr/>
            <p:nvPr/>
          </p:nvGrpSpPr>
          <p:grpSpPr>
            <a:xfrm>
              <a:off x="1274467" y="4337277"/>
              <a:ext cx="468000" cy="360000"/>
              <a:chOff x="556180" y="1669305"/>
              <a:chExt cx="468000" cy="360000"/>
            </a:xfrm>
          </p:grpSpPr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E43D7C05-D1BC-C423-C492-B34835C7A1FD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619A22B4-1831-3127-B90C-BBAEF0B8735E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18</a:t>
                </a: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C5AF3C86-12BA-0119-10C6-AB93E740FFFF}"/>
                </a:ext>
              </a:extLst>
            </p:cNvPr>
            <p:cNvGrpSpPr/>
            <p:nvPr/>
          </p:nvGrpSpPr>
          <p:grpSpPr>
            <a:xfrm>
              <a:off x="905865" y="3780405"/>
              <a:ext cx="468000" cy="360000"/>
              <a:chOff x="556180" y="1669305"/>
              <a:chExt cx="468000" cy="360000"/>
            </a:xfrm>
          </p:grpSpPr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2C63EC06-234C-941D-7C99-8792BCA7A4D9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272FE7A-694D-F632-3B24-6EDF40FBE12A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33</a:t>
                </a:r>
              </a:p>
            </p:txBody>
          </p:sp>
        </p:grp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BC7BA94-1221-3FF3-2EBB-6F016B31B3BC}"/>
                </a:ext>
              </a:extLst>
            </p:cNvPr>
            <p:cNvCxnSpPr>
              <a:cxnSpLocks/>
              <a:endCxn id="73" idx="0"/>
            </p:cNvCxnSpPr>
            <p:nvPr/>
          </p:nvCxnSpPr>
          <p:spPr>
            <a:xfrm flipH="1">
              <a:off x="793577" y="4098304"/>
              <a:ext cx="194798" cy="255657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DD187D77-98BE-BF26-3799-10BE8B9ADEF0}"/>
                </a:ext>
              </a:extLst>
            </p:cNvPr>
            <p:cNvCxnSpPr>
              <a:cxnSpLocks/>
            </p:cNvCxnSpPr>
            <p:nvPr/>
          </p:nvCxnSpPr>
          <p:spPr>
            <a:xfrm>
              <a:off x="1272915" y="4101045"/>
              <a:ext cx="216698" cy="25291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5F85284-40E7-B527-0055-57AF5D3ED501}"/>
                </a:ext>
              </a:extLst>
            </p:cNvPr>
            <p:cNvSpPr txBox="1"/>
            <p:nvPr/>
          </p:nvSpPr>
          <p:spPr>
            <a:xfrm>
              <a:off x="620806" y="3915703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2739BF9-D50E-F4D2-F5B4-6318FB6B4DAF}"/>
                </a:ext>
              </a:extLst>
            </p:cNvPr>
            <p:cNvSpPr txBox="1"/>
            <p:nvPr/>
          </p:nvSpPr>
          <p:spPr>
            <a:xfrm>
              <a:off x="1346684" y="393631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4B48CA93-0891-2B23-7B99-56993C5AD097}"/>
                </a:ext>
              </a:extLst>
            </p:cNvPr>
            <p:cNvSpPr txBox="1"/>
            <p:nvPr/>
          </p:nvSpPr>
          <p:spPr>
            <a:xfrm>
              <a:off x="657352" y="4624855"/>
              <a:ext cx="3064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9A4FF19B-1073-BEE7-1A47-94916C5FDAA2}"/>
                </a:ext>
              </a:extLst>
            </p:cNvPr>
            <p:cNvSpPr txBox="1"/>
            <p:nvPr/>
          </p:nvSpPr>
          <p:spPr>
            <a:xfrm>
              <a:off x="1378061" y="4634282"/>
              <a:ext cx="295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76CEAB83-A65D-2326-D51F-8B2A7A30F50B}"/>
              </a:ext>
            </a:extLst>
          </p:cNvPr>
          <p:cNvGrpSpPr/>
          <p:nvPr/>
        </p:nvGrpSpPr>
        <p:grpSpPr>
          <a:xfrm>
            <a:off x="3661482" y="3297882"/>
            <a:ext cx="1429200" cy="501948"/>
            <a:chOff x="3661482" y="3297882"/>
            <a:chExt cx="1429200" cy="501948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FF100BE-A778-36C1-8372-FBB25AC3E970}"/>
                </a:ext>
              </a:extLst>
            </p:cNvPr>
            <p:cNvSpPr/>
            <p:nvPr/>
          </p:nvSpPr>
          <p:spPr>
            <a:xfrm>
              <a:off x="4125721" y="3297882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FBC49FC-DBA8-F837-8E2F-54A4E7711505}"/>
                </a:ext>
              </a:extLst>
            </p:cNvPr>
            <p:cNvSpPr txBox="1"/>
            <p:nvPr/>
          </p:nvSpPr>
          <p:spPr>
            <a:xfrm>
              <a:off x="4166590" y="331456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53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0703850-C3BB-59DB-1086-BA87F5F4635C}"/>
                </a:ext>
              </a:extLst>
            </p:cNvPr>
            <p:cNvCxnSpPr>
              <a:cxnSpLocks/>
              <a:endCxn id="32" idx="0"/>
            </p:cNvCxnSpPr>
            <p:nvPr/>
          </p:nvCxnSpPr>
          <p:spPr>
            <a:xfrm flipH="1">
              <a:off x="3661482" y="3629556"/>
              <a:ext cx="573543" cy="1675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5B7C9BD-E454-5F71-9245-A718F874955F}"/>
                </a:ext>
              </a:extLst>
            </p:cNvPr>
            <p:cNvCxnSpPr>
              <a:cxnSpLocks/>
              <a:endCxn id="60" idx="0"/>
            </p:cNvCxnSpPr>
            <p:nvPr/>
          </p:nvCxnSpPr>
          <p:spPr>
            <a:xfrm>
              <a:off x="4505011" y="3621564"/>
              <a:ext cx="585671" cy="1782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14D6315-6651-97EA-604B-3321BB767E54}"/>
                </a:ext>
              </a:extLst>
            </p:cNvPr>
            <p:cNvSpPr txBox="1"/>
            <p:nvPr/>
          </p:nvSpPr>
          <p:spPr>
            <a:xfrm>
              <a:off x="3764662" y="33835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94F1C1F-B3ED-1B99-856A-81B29BAB6A8F}"/>
                </a:ext>
              </a:extLst>
            </p:cNvPr>
            <p:cNvSpPr txBox="1"/>
            <p:nvPr/>
          </p:nvSpPr>
          <p:spPr>
            <a:xfrm>
              <a:off x="4668827" y="33646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2FFAC2F6-E751-4FFE-6983-A68F1B55A5B7}"/>
              </a:ext>
            </a:extLst>
          </p:cNvPr>
          <p:cNvGrpSpPr/>
          <p:nvPr/>
        </p:nvGrpSpPr>
        <p:grpSpPr>
          <a:xfrm>
            <a:off x="569150" y="1413882"/>
            <a:ext cx="2615487" cy="1722335"/>
            <a:chOff x="259239" y="3001986"/>
            <a:chExt cx="2615487" cy="1722335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7E5818D3-38E5-4100-AD3E-96D12EB78502}"/>
                </a:ext>
              </a:extLst>
            </p:cNvPr>
            <p:cNvGrpSpPr/>
            <p:nvPr/>
          </p:nvGrpSpPr>
          <p:grpSpPr>
            <a:xfrm>
              <a:off x="259239" y="3498371"/>
              <a:ext cx="1186287" cy="1223209"/>
              <a:chOff x="556180" y="3780405"/>
              <a:chExt cx="1186287" cy="1223209"/>
            </a:xfrm>
          </p:grpSpPr>
          <p:grpSp>
            <p:nvGrpSpPr>
              <p:cNvPr id="134" name="Group 133">
                <a:extLst>
                  <a:ext uri="{FF2B5EF4-FFF2-40B4-BE49-F238E27FC236}">
                    <a16:creationId xmlns:a16="http://schemas.microsoft.com/office/drawing/2014/main" id="{1376B054-50D3-FF13-A855-4C60B4AACA2A}"/>
                  </a:ext>
                </a:extLst>
              </p:cNvPr>
              <p:cNvGrpSpPr/>
              <p:nvPr/>
            </p:nvGrpSpPr>
            <p:grpSpPr>
              <a:xfrm>
                <a:off x="556180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147" name="Oval 146">
                  <a:extLst>
                    <a:ext uri="{FF2B5EF4-FFF2-40B4-BE49-F238E27FC236}">
                      <a16:creationId xmlns:a16="http://schemas.microsoft.com/office/drawing/2014/main" id="{955E3B49-CCCB-141C-990D-3B95536EB0D7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8" name="TextBox 147">
                  <a:extLst>
                    <a:ext uri="{FF2B5EF4-FFF2-40B4-BE49-F238E27FC236}">
                      <a16:creationId xmlns:a16="http://schemas.microsoft.com/office/drawing/2014/main" id="{FE25598D-E8EC-91E0-AFC7-3384D2C57A13}"/>
                    </a:ext>
                  </a:extLst>
                </p:cNvPr>
                <p:cNvSpPr txBox="1"/>
                <p:nvPr/>
              </p:nvSpPr>
              <p:spPr>
                <a:xfrm>
                  <a:off x="644184" y="1685989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5</a:t>
                  </a:r>
                </a:p>
              </p:txBody>
            </p:sp>
          </p:grpSp>
          <p:grpSp>
            <p:nvGrpSpPr>
              <p:cNvPr id="135" name="Group 134">
                <a:extLst>
                  <a:ext uri="{FF2B5EF4-FFF2-40B4-BE49-F238E27FC236}">
                    <a16:creationId xmlns:a16="http://schemas.microsoft.com/office/drawing/2014/main" id="{74D03736-7F56-D18E-1A94-0F92D76ADFEE}"/>
                  </a:ext>
                </a:extLst>
              </p:cNvPr>
              <p:cNvGrpSpPr/>
              <p:nvPr/>
            </p:nvGrpSpPr>
            <p:grpSpPr>
              <a:xfrm>
                <a:off x="1274467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145" name="Oval 144">
                  <a:extLst>
                    <a:ext uri="{FF2B5EF4-FFF2-40B4-BE49-F238E27FC236}">
                      <a16:creationId xmlns:a16="http://schemas.microsoft.com/office/drawing/2014/main" id="{BBCC4B32-D96A-DE6A-AD07-C643DCDAC4F3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6" name="TextBox 145">
                  <a:extLst>
                    <a:ext uri="{FF2B5EF4-FFF2-40B4-BE49-F238E27FC236}">
                      <a16:creationId xmlns:a16="http://schemas.microsoft.com/office/drawing/2014/main" id="{B2FF5DAB-10A6-B118-7937-8F4DEA079269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15</a:t>
                  </a:r>
                </a:p>
              </p:txBody>
            </p:sp>
          </p:grpSp>
          <p:grpSp>
            <p:nvGrpSpPr>
              <p:cNvPr id="136" name="Group 135">
                <a:extLst>
                  <a:ext uri="{FF2B5EF4-FFF2-40B4-BE49-F238E27FC236}">
                    <a16:creationId xmlns:a16="http://schemas.microsoft.com/office/drawing/2014/main" id="{F1F649E2-7C3C-69EF-2F56-979408E79D7E}"/>
                  </a:ext>
                </a:extLst>
              </p:cNvPr>
              <p:cNvGrpSpPr/>
              <p:nvPr/>
            </p:nvGrpSpPr>
            <p:grpSpPr>
              <a:xfrm>
                <a:off x="905865" y="3780405"/>
                <a:ext cx="468000" cy="360000"/>
                <a:chOff x="556180" y="1669305"/>
                <a:chExt cx="468000" cy="360000"/>
              </a:xfrm>
            </p:grpSpPr>
            <p:sp>
              <p:nvSpPr>
                <p:cNvPr id="143" name="Oval 142">
                  <a:extLst>
                    <a:ext uri="{FF2B5EF4-FFF2-40B4-BE49-F238E27FC236}">
                      <a16:creationId xmlns:a16="http://schemas.microsoft.com/office/drawing/2014/main" id="{36BA68DD-7FDA-BEFC-F0CC-73F933BF0EE8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4" name="TextBox 143">
                  <a:extLst>
                    <a:ext uri="{FF2B5EF4-FFF2-40B4-BE49-F238E27FC236}">
                      <a16:creationId xmlns:a16="http://schemas.microsoft.com/office/drawing/2014/main" id="{57786BAA-70F7-E554-F57A-FB7988B10C65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20</a:t>
                  </a:r>
                </a:p>
              </p:txBody>
            </p:sp>
          </p:grp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E8A12644-3A35-6174-8D3D-DE6C849DED8D}"/>
                  </a:ext>
                </a:extLst>
              </p:cNvPr>
              <p:cNvCxnSpPr>
                <a:cxnSpLocks/>
                <a:endCxn id="148" idx="0"/>
              </p:cNvCxnSpPr>
              <p:nvPr/>
            </p:nvCxnSpPr>
            <p:spPr>
              <a:xfrm flipH="1">
                <a:off x="788615" y="4109037"/>
                <a:ext cx="214314" cy="2449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A08F324C-F129-F138-4F87-F779515E58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2915" y="4101045"/>
                <a:ext cx="216698" cy="2529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9" name="TextBox 138">
                <a:extLst>
                  <a:ext uri="{FF2B5EF4-FFF2-40B4-BE49-F238E27FC236}">
                    <a16:creationId xmlns:a16="http://schemas.microsoft.com/office/drawing/2014/main" id="{E9734D98-E4AF-ECE6-D267-22FB3D579AFF}"/>
                  </a:ext>
                </a:extLst>
              </p:cNvPr>
              <p:cNvSpPr txBox="1"/>
              <p:nvPr/>
            </p:nvSpPr>
            <p:spPr>
              <a:xfrm>
                <a:off x="637772" y="395747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941A2E01-A2CA-8D51-3656-6BB6ED7A68B1}"/>
                  </a:ext>
                </a:extLst>
              </p:cNvPr>
              <p:cNvSpPr txBox="1"/>
              <p:nvPr/>
            </p:nvSpPr>
            <p:spPr>
              <a:xfrm>
                <a:off x="1346684" y="39363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4C75C094-D2B6-F3AF-27E6-BC6B0A1694A7}"/>
                  </a:ext>
                </a:extLst>
              </p:cNvPr>
              <p:cNvSpPr txBox="1"/>
              <p:nvPr/>
            </p:nvSpPr>
            <p:spPr>
              <a:xfrm>
                <a:off x="657352" y="4624855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142" name="TextBox 141">
                <a:extLst>
                  <a:ext uri="{FF2B5EF4-FFF2-40B4-BE49-F238E27FC236}">
                    <a16:creationId xmlns:a16="http://schemas.microsoft.com/office/drawing/2014/main" id="{7611F0A0-7C46-FAD5-7D71-393E934495F8}"/>
                  </a:ext>
                </a:extLst>
              </p:cNvPr>
              <p:cNvSpPr txBox="1"/>
              <p:nvPr/>
            </p:nvSpPr>
            <p:spPr>
              <a:xfrm>
                <a:off x="1378061" y="463428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CC1C854C-D17A-F206-D264-B15F7B6F7803}"/>
                </a:ext>
              </a:extLst>
            </p:cNvPr>
            <p:cNvGrpSpPr/>
            <p:nvPr/>
          </p:nvGrpSpPr>
          <p:grpSpPr>
            <a:xfrm>
              <a:off x="1688439" y="3501112"/>
              <a:ext cx="1186287" cy="1223209"/>
              <a:chOff x="556180" y="3780405"/>
              <a:chExt cx="1186287" cy="1223209"/>
            </a:xfrm>
          </p:grpSpPr>
          <p:grpSp>
            <p:nvGrpSpPr>
              <p:cNvPr id="150" name="Group 149">
                <a:extLst>
                  <a:ext uri="{FF2B5EF4-FFF2-40B4-BE49-F238E27FC236}">
                    <a16:creationId xmlns:a16="http://schemas.microsoft.com/office/drawing/2014/main" id="{43A4BBDC-5653-FE44-A081-ED6CC8F2F087}"/>
                  </a:ext>
                </a:extLst>
              </p:cNvPr>
              <p:cNvGrpSpPr/>
              <p:nvPr/>
            </p:nvGrpSpPr>
            <p:grpSpPr>
              <a:xfrm>
                <a:off x="556180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163" name="Oval 162">
                  <a:extLst>
                    <a:ext uri="{FF2B5EF4-FFF2-40B4-BE49-F238E27FC236}">
                      <a16:creationId xmlns:a16="http://schemas.microsoft.com/office/drawing/2014/main" id="{1F25C37B-FCB4-B458-145D-9925E13A9676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64" name="TextBox 163">
                  <a:extLst>
                    <a:ext uri="{FF2B5EF4-FFF2-40B4-BE49-F238E27FC236}">
                      <a16:creationId xmlns:a16="http://schemas.microsoft.com/office/drawing/2014/main" id="{68BD0E56-91F7-CC32-B373-1B530CF434A8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15</a:t>
                  </a:r>
                </a:p>
              </p:txBody>
            </p:sp>
          </p:grpSp>
          <p:grpSp>
            <p:nvGrpSpPr>
              <p:cNvPr id="151" name="Group 150">
                <a:extLst>
                  <a:ext uri="{FF2B5EF4-FFF2-40B4-BE49-F238E27FC236}">
                    <a16:creationId xmlns:a16="http://schemas.microsoft.com/office/drawing/2014/main" id="{C2E20187-5E02-2617-5CD0-5D4045FC943A}"/>
                  </a:ext>
                </a:extLst>
              </p:cNvPr>
              <p:cNvGrpSpPr/>
              <p:nvPr/>
            </p:nvGrpSpPr>
            <p:grpSpPr>
              <a:xfrm>
                <a:off x="1274467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161" name="Oval 160">
                  <a:extLst>
                    <a:ext uri="{FF2B5EF4-FFF2-40B4-BE49-F238E27FC236}">
                      <a16:creationId xmlns:a16="http://schemas.microsoft.com/office/drawing/2014/main" id="{D712B942-C245-1F25-6559-ABFAA65CFBD1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62" name="TextBox 161">
                  <a:extLst>
                    <a:ext uri="{FF2B5EF4-FFF2-40B4-BE49-F238E27FC236}">
                      <a16:creationId xmlns:a16="http://schemas.microsoft.com/office/drawing/2014/main" id="{E4418E2A-2EB1-1FCA-0E86-B62170BF9B74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18</a:t>
                  </a:r>
                </a:p>
              </p:txBody>
            </p:sp>
          </p:grpSp>
          <p:grpSp>
            <p:nvGrpSpPr>
              <p:cNvPr id="152" name="Group 151">
                <a:extLst>
                  <a:ext uri="{FF2B5EF4-FFF2-40B4-BE49-F238E27FC236}">
                    <a16:creationId xmlns:a16="http://schemas.microsoft.com/office/drawing/2014/main" id="{8B8B6797-E3B8-AA97-C3E5-8D2EB0208E3A}"/>
                  </a:ext>
                </a:extLst>
              </p:cNvPr>
              <p:cNvGrpSpPr/>
              <p:nvPr/>
            </p:nvGrpSpPr>
            <p:grpSpPr>
              <a:xfrm>
                <a:off x="905865" y="3780405"/>
                <a:ext cx="468000" cy="360000"/>
                <a:chOff x="556180" y="1669305"/>
                <a:chExt cx="468000" cy="360000"/>
              </a:xfrm>
            </p:grpSpPr>
            <p:sp>
              <p:nvSpPr>
                <p:cNvPr id="159" name="Oval 158">
                  <a:extLst>
                    <a:ext uri="{FF2B5EF4-FFF2-40B4-BE49-F238E27FC236}">
                      <a16:creationId xmlns:a16="http://schemas.microsoft.com/office/drawing/2014/main" id="{881C9CAB-CD06-C2D4-8E1C-C894E01BF696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60" name="TextBox 159">
                  <a:extLst>
                    <a:ext uri="{FF2B5EF4-FFF2-40B4-BE49-F238E27FC236}">
                      <a16:creationId xmlns:a16="http://schemas.microsoft.com/office/drawing/2014/main" id="{4D292626-27CA-14F2-C72E-4165B36D6266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33</a:t>
                  </a:r>
                </a:p>
              </p:txBody>
            </p:sp>
          </p:grp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31623270-5D91-098B-E84D-B0A715D907DC}"/>
                  </a:ext>
                </a:extLst>
              </p:cNvPr>
              <p:cNvCxnSpPr>
                <a:cxnSpLocks/>
                <a:endCxn id="164" idx="0"/>
              </p:cNvCxnSpPr>
              <p:nvPr/>
            </p:nvCxnSpPr>
            <p:spPr>
              <a:xfrm flipH="1">
                <a:off x="793577" y="4098304"/>
                <a:ext cx="194798" cy="25565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EEB966EC-44CC-E528-16DF-5E0BEF574AD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2915" y="4101045"/>
                <a:ext cx="216698" cy="2529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5" name="TextBox 154">
                <a:extLst>
                  <a:ext uri="{FF2B5EF4-FFF2-40B4-BE49-F238E27FC236}">
                    <a16:creationId xmlns:a16="http://schemas.microsoft.com/office/drawing/2014/main" id="{A694FF98-CE18-04FE-2863-766063214779}"/>
                  </a:ext>
                </a:extLst>
              </p:cNvPr>
              <p:cNvSpPr txBox="1"/>
              <p:nvPr/>
            </p:nvSpPr>
            <p:spPr>
              <a:xfrm>
                <a:off x="620806" y="39157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156A764D-DB42-7DB9-F99A-036542C7B0CD}"/>
                  </a:ext>
                </a:extLst>
              </p:cNvPr>
              <p:cNvSpPr txBox="1"/>
              <p:nvPr/>
            </p:nvSpPr>
            <p:spPr>
              <a:xfrm>
                <a:off x="1346684" y="39363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157" name="TextBox 156">
                <a:extLst>
                  <a:ext uri="{FF2B5EF4-FFF2-40B4-BE49-F238E27FC236}">
                    <a16:creationId xmlns:a16="http://schemas.microsoft.com/office/drawing/2014/main" id="{82520D4E-684F-F76B-ECDA-301C2D12E80C}"/>
                  </a:ext>
                </a:extLst>
              </p:cNvPr>
              <p:cNvSpPr txBox="1"/>
              <p:nvPr/>
            </p:nvSpPr>
            <p:spPr>
              <a:xfrm>
                <a:off x="657352" y="4624855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D88DC576-61D3-A9D9-3F11-80581F45BFB4}"/>
                  </a:ext>
                </a:extLst>
              </p:cNvPr>
              <p:cNvSpPr txBox="1"/>
              <p:nvPr/>
            </p:nvSpPr>
            <p:spPr>
              <a:xfrm>
                <a:off x="1378061" y="4634282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73BC3FF5-5B96-CD48-7F2B-15FCC7B5B14D}"/>
                </a:ext>
              </a:extLst>
            </p:cNvPr>
            <p:cNvGrpSpPr/>
            <p:nvPr/>
          </p:nvGrpSpPr>
          <p:grpSpPr>
            <a:xfrm>
              <a:off x="854485" y="3001986"/>
              <a:ext cx="1429200" cy="502605"/>
              <a:chOff x="693921" y="2862791"/>
              <a:chExt cx="1429200" cy="502605"/>
            </a:xfrm>
          </p:grpSpPr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ABB21E9D-4F14-AA67-CCCA-F2E25A74C9BA}"/>
                  </a:ext>
                </a:extLst>
              </p:cNvPr>
              <p:cNvSpPr/>
              <p:nvPr/>
            </p:nvSpPr>
            <p:spPr>
              <a:xfrm>
                <a:off x="1157512" y="2862791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67" name="TextBox 166">
                <a:extLst>
                  <a:ext uri="{FF2B5EF4-FFF2-40B4-BE49-F238E27FC236}">
                    <a16:creationId xmlns:a16="http://schemas.microsoft.com/office/drawing/2014/main" id="{626CF73F-3693-7AD1-3C14-12D29BDCCBF5}"/>
                  </a:ext>
                </a:extLst>
              </p:cNvPr>
              <p:cNvSpPr txBox="1"/>
              <p:nvPr/>
            </p:nvSpPr>
            <p:spPr>
              <a:xfrm>
                <a:off x="1194984" y="2870237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53</a:t>
                </a:r>
              </a:p>
            </p:txBody>
          </p: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94001AAD-D920-0947-ADA4-66A31C50F5E3}"/>
                  </a:ext>
                </a:extLst>
              </p:cNvPr>
              <p:cNvCxnSpPr>
                <a:cxnSpLocks/>
                <a:endCxn id="144" idx="0"/>
              </p:cNvCxnSpPr>
              <p:nvPr/>
            </p:nvCxnSpPr>
            <p:spPr>
              <a:xfrm flipH="1">
                <a:off x="693921" y="3195122"/>
                <a:ext cx="573543" cy="16753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C095E697-7AD6-AAF0-6753-026D60F10B48}"/>
                  </a:ext>
                </a:extLst>
              </p:cNvPr>
              <p:cNvCxnSpPr>
                <a:cxnSpLocks/>
                <a:endCxn id="160" idx="0"/>
              </p:cNvCxnSpPr>
              <p:nvPr/>
            </p:nvCxnSpPr>
            <p:spPr>
              <a:xfrm>
                <a:off x="1537450" y="3187130"/>
                <a:ext cx="585671" cy="1782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5DC3418E-0BDF-5FF5-A85C-79126692086A}"/>
                  </a:ext>
                </a:extLst>
              </p:cNvPr>
              <p:cNvSpPr txBox="1"/>
              <p:nvPr/>
            </p:nvSpPr>
            <p:spPr>
              <a:xfrm>
                <a:off x="795622" y="29775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71" name="TextBox 170">
                <a:extLst>
                  <a:ext uri="{FF2B5EF4-FFF2-40B4-BE49-F238E27FC236}">
                    <a16:creationId xmlns:a16="http://schemas.microsoft.com/office/drawing/2014/main" id="{87394CE2-F808-821D-1733-81A48ED84218}"/>
                  </a:ext>
                </a:extLst>
              </p:cNvPr>
              <p:cNvSpPr txBox="1"/>
              <p:nvPr/>
            </p:nvSpPr>
            <p:spPr>
              <a:xfrm>
                <a:off x="1699787" y="295873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D3BC869-4075-600F-6DF8-1604518A831E}"/>
              </a:ext>
            </a:extLst>
          </p:cNvPr>
          <p:cNvGrpSpPr/>
          <p:nvPr/>
        </p:nvGrpSpPr>
        <p:grpSpPr>
          <a:xfrm>
            <a:off x="4359721" y="2810304"/>
            <a:ext cx="1429200" cy="501948"/>
            <a:chOff x="3661482" y="3297882"/>
            <a:chExt cx="1429200" cy="50194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20C2033-61F2-5D67-790B-9B13E56D2CA7}"/>
                </a:ext>
              </a:extLst>
            </p:cNvPr>
            <p:cNvSpPr/>
            <p:nvPr/>
          </p:nvSpPr>
          <p:spPr>
            <a:xfrm>
              <a:off x="4125721" y="3297882"/>
              <a:ext cx="468000" cy="36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D3F86500-B4BA-EAF7-B40D-8A95F202686E}"/>
                </a:ext>
              </a:extLst>
            </p:cNvPr>
            <p:cNvSpPr txBox="1"/>
            <p:nvPr/>
          </p:nvSpPr>
          <p:spPr>
            <a:xfrm>
              <a:off x="4166590" y="3314566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98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E1B3D4-FE8B-A528-223E-E261984309F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61482" y="3629556"/>
              <a:ext cx="573543" cy="167533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590CD355-66AF-8F03-6F61-14C6505C9EDF}"/>
                </a:ext>
              </a:extLst>
            </p:cNvPr>
            <p:cNvCxnSpPr>
              <a:cxnSpLocks/>
            </p:cNvCxnSpPr>
            <p:nvPr/>
          </p:nvCxnSpPr>
          <p:spPr>
            <a:xfrm>
              <a:off x="4505011" y="3621564"/>
              <a:ext cx="585671" cy="178266"/>
            </a:xfrm>
            <a:prstGeom prst="line">
              <a:avLst/>
            </a:prstGeom>
            <a:ln w="190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44D12EB-6617-8424-5062-7FEF88F1D90B}"/>
                </a:ext>
              </a:extLst>
            </p:cNvPr>
            <p:cNvSpPr txBox="1"/>
            <p:nvPr/>
          </p:nvSpPr>
          <p:spPr>
            <a:xfrm>
              <a:off x="3764662" y="338351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ECC6010-0AF2-BB3D-419C-9CA27EC17DB0}"/>
                </a:ext>
              </a:extLst>
            </p:cNvPr>
            <p:cNvSpPr txBox="1"/>
            <p:nvPr/>
          </p:nvSpPr>
          <p:spPr>
            <a:xfrm>
              <a:off x="4668827" y="3364662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9839A7-A9A2-68E0-7DF7-27A44C610B84}"/>
              </a:ext>
            </a:extLst>
          </p:cNvPr>
          <p:cNvGrpSpPr/>
          <p:nvPr/>
        </p:nvGrpSpPr>
        <p:grpSpPr>
          <a:xfrm>
            <a:off x="5580042" y="3306727"/>
            <a:ext cx="468000" cy="360000"/>
            <a:chOff x="556180" y="1669305"/>
            <a:chExt cx="468000" cy="360000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2FC1B70-956C-A6C0-FBFC-D1915F242986}"/>
                </a:ext>
              </a:extLst>
            </p:cNvPr>
            <p:cNvSpPr/>
            <p:nvPr/>
          </p:nvSpPr>
          <p:spPr>
            <a:xfrm>
              <a:off x="556180" y="1669305"/>
              <a:ext cx="468000" cy="360000"/>
            </a:xfrm>
            <a:prstGeom prst="ellipse">
              <a:avLst/>
            </a:prstGeom>
            <a:ln>
              <a:noFill/>
            </a:ln>
            <a:effectLst>
              <a:outerShdw blurRad="50800" dist="38100" dir="2700000" algn="tl" rotWithShape="0">
                <a:schemeClr val="accent5">
                  <a:lumMod val="7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D4D6CD9-479F-F570-7F31-FCD7C2120B67}"/>
                </a:ext>
              </a:extLst>
            </p:cNvPr>
            <p:cNvSpPr txBox="1"/>
            <p:nvPr/>
          </p:nvSpPr>
          <p:spPr>
            <a:xfrm>
              <a:off x="597049" y="1685989"/>
              <a:ext cx="39305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rPr>
                <a:t>45</a:t>
              </a:r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B212A465-231C-92A3-FE70-D71616BA9556}"/>
              </a:ext>
            </a:extLst>
          </p:cNvPr>
          <p:cNvSpPr txBox="1"/>
          <p:nvPr/>
        </p:nvSpPr>
        <p:spPr>
          <a:xfrm>
            <a:off x="5701447" y="3607693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</a:t>
            </a:r>
          </a:p>
        </p:txBody>
      </p:sp>
      <p:sp>
        <p:nvSpPr>
          <p:cNvPr id="94" name="Content Placeholder 2">
            <a:extLst>
              <a:ext uri="{FF2B5EF4-FFF2-40B4-BE49-F238E27FC236}">
                <a16:creationId xmlns:a16="http://schemas.microsoft.com/office/drawing/2014/main" id="{0B6ABB75-D42D-03CE-7936-B88B640CD23F}"/>
              </a:ext>
            </a:extLst>
          </p:cNvPr>
          <p:cNvSpPr txBox="1">
            <a:spLocks/>
          </p:cNvSpPr>
          <p:nvPr/>
        </p:nvSpPr>
        <p:spPr>
          <a:xfrm>
            <a:off x="2350806" y="1071389"/>
            <a:ext cx="862307" cy="34611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800"/>
              </a:lnSpc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800" dirty="0"/>
              <a:t>empty</a:t>
            </a:r>
          </a:p>
        </p:txBody>
      </p:sp>
    </p:spTree>
    <p:extLst>
      <p:ext uri="{BB962C8B-B14F-4D97-AF65-F5344CB8AC3E}">
        <p14:creationId xmlns:p14="http://schemas.microsoft.com/office/powerpoint/2010/main" val="221258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8" grpId="0"/>
      <p:bldP spid="9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51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Example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8"/>
                <a:ext cx="6387429" cy="1093272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Algorithm terminates and Huffman tree is obtained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The Huffman codes are:</a:t>
                </a:r>
                <a:br>
                  <a:rPr lang="en-US" sz="1800" dirty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:011,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:010,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:000,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:001, 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:1</m:t>
                    </m:r>
                  </m:oMath>
                </a14:m>
                <a:endParaRPr lang="en-US" sz="18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800" dirty="0"/>
                  <a:t>Running time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func>
                      <m:func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 [Proof is deferred]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8"/>
                <a:ext cx="6387429" cy="1093272"/>
              </a:xfrm>
              <a:prstGeom prst="rect">
                <a:avLst/>
              </a:prstGeom>
              <a:blipFill>
                <a:blip r:embed="rId3"/>
                <a:stretch>
                  <a:fillRect l="-595" t="-6897" b="-149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AB9999FD-0F15-87F6-DFB5-8EA270531712}"/>
              </a:ext>
            </a:extLst>
          </p:cNvPr>
          <p:cNvGrpSpPr/>
          <p:nvPr/>
        </p:nvGrpSpPr>
        <p:grpSpPr>
          <a:xfrm>
            <a:off x="1669409" y="2322982"/>
            <a:ext cx="2973642" cy="2196051"/>
            <a:chOff x="3074400" y="2810304"/>
            <a:chExt cx="2973642" cy="2196051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AD04F9E5-5430-357B-B82F-E34D8FAA1D7B}"/>
                </a:ext>
              </a:extLst>
            </p:cNvPr>
            <p:cNvGrpSpPr/>
            <p:nvPr/>
          </p:nvGrpSpPr>
          <p:grpSpPr>
            <a:xfrm>
              <a:off x="3074400" y="3780405"/>
              <a:ext cx="1186287" cy="1223209"/>
              <a:chOff x="556180" y="3780405"/>
              <a:chExt cx="1186287" cy="1223209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C3E269E9-88A5-9A63-5D44-944C47B99D10}"/>
                  </a:ext>
                </a:extLst>
              </p:cNvPr>
              <p:cNvGrpSpPr/>
              <p:nvPr/>
            </p:nvGrpSpPr>
            <p:grpSpPr>
              <a:xfrm>
                <a:off x="556180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74914EE9-CDF9-A726-677D-6956E6551D1A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BDDFC1FA-D9BB-48B7-66E1-5F2E531D4C51}"/>
                    </a:ext>
                  </a:extLst>
                </p:cNvPr>
                <p:cNvSpPr txBox="1"/>
                <p:nvPr/>
              </p:nvSpPr>
              <p:spPr>
                <a:xfrm>
                  <a:off x="644184" y="1685989"/>
                  <a:ext cx="288862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5</a:t>
                  </a:r>
                </a:p>
              </p:txBody>
            </p:sp>
          </p:grpSp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724FB283-E8F0-CA9A-1EC7-16255CDF3BFD}"/>
                  </a:ext>
                </a:extLst>
              </p:cNvPr>
              <p:cNvGrpSpPr/>
              <p:nvPr/>
            </p:nvGrpSpPr>
            <p:grpSpPr>
              <a:xfrm>
                <a:off x="1274467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28" name="Oval 27">
                  <a:extLst>
                    <a:ext uri="{FF2B5EF4-FFF2-40B4-BE49-F238E27FC236}">
                      <a16:creationId xmlns:a16="http://schemas.microsoft.com/office/drawing/2014/main" id="{4BDC1344-3E7A-D54E-29E0-A1A73720181C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37C99893-C672-A184-108C-73D66444A0BC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15</a:t>
                  </a: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3600F949-44A4-9E41-16CE-C084E9FEFAB8}"/>
                  </a:ext>
                </a:extLst>
              </p:cNvPr>
              <p:cNvGrpSpPr/>
              <p:nvPr/>
            </p:nvGrpSpPr>
            <p:grpSpPr>
              <a:xfrm>
                <a:off x="905865" y="3780405"/>
                <a:ext cx="468000" cy="360000"/>
                <a:chOff x="556180" y="1669305"/>
                <a:chExt cx="468000" cy="360000"/>
              </a:xfrm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E1A6EC7C-7102-3A1E-32D0-FFAE299DAA3F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240C2C2-B740-40ED-84C2-A152CC5C330B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20</a:t>
                  </a:r>
                </a:p>
              </p:txBody>
            </p:sp>
          </p:grp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3C5DC44-B92A-F69A-D9A5-017940FF18A3}"/>
                  </a:ext>
                </a:extLst>
              </p:cNvPr>
              <p:cNvCxnSpPr>
                <a:cxnSpLocks/>
                <a:endCxn id="26" idx="0"/>
              </p:cNvCxnSpPr>
              <p:nvPr/>
            </p:nvCxnSpPr>
            <p:spPr>
              <a:xfrm flipH="1">
                <a:off x="788615" y="4109037"/>
                <a:ext cx="214314" cy="244924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14FBB2DD-C069-C670-076B-E2CDFC7E28B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2915" y="4101045"/>
                <a:ext cx="216698" cy="2529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4FE61DD-4777-EBB5-5ED0-DC7C06A8EB3E}"/>
                  </a:ext>
                </a:extLst>
              </p:cNvPr>
              <p:cNvSpPr txBox="1"/>
              <p:nvPr/>
            </p:nvSpPr>
            <p:spPr>
              <a:xfrm>
                <a:off x="637772" y="395747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8D3108D8-4F0E-B4F9-FE47-A327FFDAD597}"/>
                  </a:ext>
                </a:extLst>
              </p:cNvPr>
              <p:cNvSpPr txBox="1"/>
              <p:nvPr/>
            </p:nvSpPr>
            <p:spPr>
              <a:xfrm>
                <a:off x="1346684" y="39363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B02797B-A0A4-94CF-337B-025BB75BE094}"/>
                  </a:ext>
                </a:extLst>
              </p:cNvPr>
              <p:cNvSpPr txBox="1"/>
              <p:nvPr/>
            </p:nvSpPr>
            <p:spPr>
              <a:xfrm>
                <a:off x="657352" y="4624855"/>
                <a:ext cx="2824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c</a:t>
                </a:r>
              </a:p>
            </p:txBody>
          </p:sp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6B2DDC4-913B-A18C-8B1B-C3AEC920B796}"/>
                  </a:ext>
                </a:extLst>
              </p:cNvPr>
              <p:cNvSpPr txBox="1"/>
              <p:nvPr/>
            </p:nvSpPr>
            <p:spPr>
              <a:xfrm>
                <a:off x="1378061" y="4634282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d</a:t>
                </a: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08D29F8C-8ABF-3479-E398-82CA0E452425}"/>
                </a:ext>
              </a:extLst>
            </p:cNvPr>
            <p:cNvGrpSpPr/>
            <p:nvPr/>
          </p:nvGrpSpPr>
          <p:grpSpPr>
            <a:xfrm>
              <a:off x="4503600" y="3783146"/>
              <a:ext cx="1186287" cy="1223209"/>
              <a:chOff x="556180" y="3780405"/>
              <a:chExt cx="1186287" cy="1223209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FF7E5D6F-60D8-F340-9EDD-C6B602C1EC60}"/>
                  </a:ext>
                </a:extLst>
              </p:cNvPr>
              <p:cNvGrpSpPr/>
              <p:nvPr/>
            </p:nvGrpSpPr>
            <p:grpSpPr>
              <a:xfrm>
                <a:off x="556180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E3F63E1E-9A4D-5AC8-36D0-8506338DC72C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315EE311-1A60-959A-E71F-DE97F0AA3CDC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15</a:t>
                  </a:r>
                </a:p>
              </p:txBody>
            </p:sp>
          </p:grp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2CAADDA-EDD6-D6CC-C1CE-4783175FC911}"/>
                  </a:ext>
                </a:extLst>
              </p:cNvPr>
              <p:cNvGrpSpPr/>
              <p:nvPr/>
            </p:nvGrpSpPr>
            <p:grpSpPr>
              <a:xfrm>
                <a:off x="1274467" y="4337277"/>
                <a:ext cx="468000" cy="360000"/>
                <a:chOff x="556180" y="1669305"/>
                <a:chExt cx="468000" cy="360000"/>
              </a:xfrm>
            </p:grpSpPr>
            <p:sp>
              <p:nvSpPr>
                <p:cNvPr id="61" name="Oval 60">
                  <a:extLst>
                    <a:ext uri="{FF2B5EF4-FFF2-40B4-BE49-F238E27FC236}">
                      <a16:creationId xmlns:a16="http://schemas.microsoft.com/office/drawing/2014/main" id="{E43D7C05-D1BC-C423-C492-B34835C7A1FD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19A22B4-1831-3127-B90C-BBAEF0B8735E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18</a:t>
                  </a:r>
                </a:p>
              </p:txBody>
            </p:sp>
          </p:grpSp>
          <p:grpSp>
            <p:nvGrpSpPr>
              <p:cNvPr id="40" name="Group 39">
                <a:extLst>
                  <a:ext uri="{FF2B5EF4-FFF2-40B4-BE49-F238E27FC236}">
                    <a16:creationId xmlns:a16="http://schemas.microsoft.com/office/drawing/2014/main" id="{C5AF3C86-12BA-0119-10C6-AB93E740FFFF}"/>
                  </a:ext>
                </a:extLst>
              </p:cNvPr>
              <p:cNvGrpSpPr/>
              <p:nvPr/>
            </p:nvGrpSpPr>
            <p:grpSpPr>
              <a:xfrm>
                <a:off x="905865" y="3780405"/>
                <a:ext cx="468000" cy="360000"/>
                <a:chOff x="556180" y="1669305"/>
                <a:chExt cx="468000" cy="360000"/>
              </a:xfrm>
            </p:grpSpPr>
            <p:sp>
              <p:nvSpPr>
                <p:cNvPr id="59" name="Oval 58">
                  <a:extLst>
                    <a:ext uri="{FF2B5EF4-FFF2-40B4-BE49-F238E27FC236}">
                      <a16:creationId xmlns:a16="http://schemas.microsoft.com/office/drawing/2014/main" id="{2C63EC06-234C-941D-7C99-8792BCA7A4D9}"/>
                    </a:ext>
                  </a:extLst>
                </p:cNvPr>
                <p:cNvSpPr/>
                <p:nvPr/>
              </p:nvSpPr>
              <p:spPr>
                <a:xfrm>
                  <a:off x="556180" y="1669305"/>
                  <a:ext cx="468000" cy="360000"/>
                </a:xfrm>
                <a:prstGeom prst="ellipse">
                  <a:avLst/>
                </a:prstGeom>
                <a:solidFill>
                  <a:schemeClr val="accent2"/>
                </a:solidFill>
                <a:ln>
                  <a:noFill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7272FE7A-694D-F632-3B24-6EDF40FBE12A}"/>
                    </a:ext>
                  </a:extLst>
                </p:cNvPr>
                <p:cNvSpPr txBox="1"/>
                <p:nvPr/>
              </p:nvSpPr>
              <p:spPr>
                <a:xfrm>
                  <a:off x="597049" y="1685989"/>
                  <a:ext cx="393056" cy="3385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600" b="1" dirty="0">
                      <a:ln w="10160">
                        <a:solidFill>
                          <a:schemeClr val="accent5"/>
                        </a:solidFill>
                        <a:prstDash val="solid"/>
                      </a:ln>
                      <a:solidFill>
                        <a:srgbClr val="FFFFFF"/>
                      </a:solidFill>
                      <a:effectLst>
                        <a:outerShdw blurRad="38100" dist="22860" dir="5400000" algn="tl" rotWithShape="0">
                          <a:srgbClr val="000000">
                            <a:alpha val="30000"/>
                          </a:srgbClr>
                        </a:outerShdw>
                      </a:effectLst>
                    </a:rPr>
                    <a:t>33</a:t>
                  </a:r>
                </a:p>
              </p:txBody>
            </p:sp>
          </p:grp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8BC7BA94-1221-3FF3-2EBB-6F016B31B3BC}"/>
                  </a:ext>
                </a:extLst>
              </p:cNvPr>
              <p:cNvCxnSpPr>
                <a:cxnSpLocks/>
                <a:endCxn id="73" idx="0"/>
              </p:cNvCxnSpPr>
              <p:nvPr/>
            </p:nvCxnSpPr>
            <p:spPr>
              <a:xfrm flipH="1">
                <a:off x="793577" y="4098304"/>
                <a:ext cx="194798" cy="255657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DD187D77-98BE-BF26-3799-10BE8B9ADE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72915" y="4101045"/>
                <a:ext cx="216698" cy="25291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5F85284-40E7-B527-0055-57AF5D3ED501}"/>
                  </a:ext>
                </a:extLst>
              </p:cNvPr>
              <p:cNvSpPr txBox="1"/>
              <p:nvPr/>
            </p:nvSpPr>
            <p:spPr>
              <a:xfrm>
                <a:off x="620806" y="391570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739BF9-D50E-F4D2-F5B4-6318FB6B4DAF}"/>
                  </a:ext>
                </a:extLst>
              </p:cNvPr>
              <p:cNvSpPr txBox="1"/>
              <p:nvPr/>
            </p:nvSpPr>
            <p:spPr>
              <a:xfrm>
                <a:off x="1346684" y="393631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4B48CA93-0891-2B23-7B99-56993C5AD097}"/>
                  </a:ext>
                </a:extLst>
              </p:cNvPr>
              <p:cNvSpPr txBox="1"/>
              <p:nvPr/>
            </p:nvSpPr>
            <p:spPr>
              <a:xfrm>
                <a:off x="657352" y="4624855"/>
                <a:ext cx="3064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9A4FF19B-1073-BEE7-1A47-94916C5FDAA2}"/>
                  </a:ext>
                </a:extLst>
              </p:cNvPr>
              <p:cNvSpPr txBox="1"/>
              <p:nvPr/>
            </p:nvSpPr>
            <p:spPr>
              <a:xfrm>
                <a:off x="1378061" y="4634282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</a:t>
                </a: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6CEAB83-A65D-2326-D51F-8B2A7A30F50B}"/>
                </a:ext>
              </a:extLst>
            </p:cNvPr>
            <p:cNvGrpSpPr/>
            <p:nvPr/>
          </p:nvGrpSpPr>
          <p:grpSpPr>
            <a:xfrm>
              <a:off x="3661482" y="3297882"/>
              <a:ext cx="1429200" cy="501948"/>
              <a:chOff x="3661482" y="3297882"/>
              <a:chExt cx="1429200" cy="501948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FF100BE-A778-36C1-8372-FBB25AC3E970}"/>
                  </a:ext>
                </a:extLst>
              </p:cNvPr>
              <p:cNvSpPr/>
              <p:nvPr/>
            </p:nvSpPr>
            <p:spPr>
              <a:xfrm>
                <a:off x="4125721" y="3297882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FBC49FC-DBA8-F837-8E2F-54A4E7711505}"/>
                  </a:ext>
                </a:extLst>
              </p:cNvPr>
              <p:cNvSpPr txBox="1"/>
              <p:nvPr/>
            </p:nvSpPr>
            <p:spPr>
              <a:xfrm>
                <a:off x="4166590" y="3314566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53</a:t>
                </a:r>
              </a:p>
            </p:txBody>
          </p: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B0703850-C3BB-59DB-1086-BA87F5F4635C}"/>
                  </a:ext>
                </a:extLst>
              </p:cNvPr>
              <p:cNvCxnSpPr>
                <a:cxnSpLocks/>
                <a:endCxn id="32" idx="0"/>
              </p:cNvCxnSpPr>
              <p:nvPr/>
            </p:nvCxnSpPr>
            <p:spPr>
              <a:xfrm flipH="1">
                <a:off x="3661482" y="3629556"/>
                <a:ext cx="573543" cy="16753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95B7C9BD-E454-5F71-9245-A718F874955F}"/>
                  </a:ext>
                </a:extLst>
              </p:cNvPr>
              <p:cNvCxnSpPr>
                <a:cxnSpLocks/>
                <a:endCxn id="60" idx="0"/>
              </p:cNvCxnSpPr>
              <p:nvPr/>
            </p:nvCxnSpPr>
            <p:spPr>
              <a:xfrm>
                <a:off x="4505011" y="3621564"/>
                <a:ext cx="585671" cy="1782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14D6315-6651-97EA-604B-3321BB767E54}"/>
                  </a:ext>
                </a:extLst>
              </p:cNvPr>
              <p:cNvSpPr txBox="1"/>
              <p:nvPr/>
            </p:nvSpPr>
            <p:spPr>
              <a:xfrm>
                <a:off x="3764662" y="338351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A94F1C1F-B3ED-1B99-856A-81B29BAB6A8F}"/>
                  </a:ext>
                </a:extLst>
              </p:cNvPr>
              <p:cNvSpPr txBox="1"/>
              <p:nvPr/>
            </p:nvSpPr>
            <p:spPr>
              <a:xfrm>
                <a:off x="4668827" y="33646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7D3BC869-4075-600F-6DF8-1604518A831E}"/>
                </a:ext>
              </a:extLst>
            </p:cNvPr>
            <p:cNvGrpSpPr/>
            <p:nvPr/>
          </p:nvGrpSpPr>
          <p:grpSpPr>
            <a:xfrm>
              <a:off x="4359721" y="2810304"/>
              <a:ext cx="1429200" cy="501948"/>
              <a:chOff x="3661482" y="3297882"/>
              <a:chExt cx="1429200" cy="501948"/>
            </a:xfrm>
          </p:grpSpPr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420C2033-61F2-5D67-790B-9B13E56D2CA7}"/>
                  </a:ext>
                </a:extLst>
              </p:cNvPr>
              <p:cNvSpPr/>
              <p:nvPr/>
            </p:nvSpPr>
            <p:spPr>
              <a:xfrm>
                <a:off x="4125721" y="3297882"/>
                <a:ext cx="468000" cy="36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3F86500-B4BA-EAF7-B40D-8A95F202686E}"/>
                  </a:ext>
                </a:extLst>
              </p:cNvPr>
              <p:cNvSpPr txBox="1"/>
              <p:nvPr/>
            </p:nvSpPr>
            <p:spPr>
              <a:xfrm>
                <a:off x="4166590" y="3314566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98</a:t>
                </a:r>
              </a:p>
            </p:txBody>
          </p:sp>
          <p:cxnSp>
            <p:nvCxnSpPr>
              <p:cNvPr id="9" name="Straight Connector 8">
                <a:extLst>
                  <a:ext uri="{FF2B5EF4-FFF2-40B4-BE49-F238E27FC236}">
                    <a16:creationId xmlns:a16="http://schemas.microsoft.com/office/drawing/2014/main" id="{F7E1B3D4-FE8B-A528-223E-E261984309F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661482" y="3629556"/>
                <a:ext cx="573543" cy="167533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590CD355-66AF-8F03-6F61-14C6505C9ED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505011" y="3621564"/>
                <a:ext cx="585671" cy="178266"/>
              </a:xfrm>
              <a:prstGeom prst="line">
                <a:avLst/>
              </a:prstGeom>
              <a:ln w="19050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44D12EB-6617-8424-5062-7FEF88F1D90B}"/>
                  </a:ext>
                </a:extLst>
              </p:cNvPr>
              <p:cNvSpPr txBox="1"/>
              <p:nvPr/>
            </p:nvSpPr>
            <p:spPr>
              <a:xfrm>
                <a:off x="3764662" y="338351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0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ECC6010-0AF2-BB3D-419C-9CA27EC17DB0}"/>
                  </a:ext>
                </a:extLst>
              </p:cNvPr>
              <p:cNvSpPr txBox="1"/>
              <p:nvPr/>
            </p:nvSpPr>
            <p:spPr>
              <a:xfrm>
                <a:off x="4668827" y="336466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1</a:t>
                </a: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AE9839A7-A9A2-68E0-7DF7-27A44C610B84}"/>
                </a:ext>
              </a:extLst>
            </p:cNvPr>
            <p:cNvGrpSpPr/>
            <p:nvPr/>
          </p:nvGrpSpPr>
          <p:grpSpPr>
            <a:xfrm>
              <a:off x="5580042" y="3306727"/>
              <a:ext cx="468000" cy="360000"/>
              <a:chOff x="556180" y="1669305"/>
              <a:chExt cx="468000" cy="360000"/>
            </a:xfrm>
          </p:grpSpPr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A2FC1B70-956C-A6C0-FBFC-D1915F242986}"/>
                  </a:ext>
                </a:extLst>
              </p:cNvPr>
              <p:cNvSpPr/>
              <p:nvPr/>
            </p:nvSpPr>
            <p:spPr>
              <a:xfrm>
                <a:off x="556180" y="1669305"/>
                <a:ext cx="468000" cy="360000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2700000" algn="tl" rotWithShape="0">
                  <a:schemeClr val="accent5">
                    <a:lumMod val="7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D4D6CD9-479F-F570-7F31-FCD7C2120B67}"/>
                  </a:ext>
                </a:extLst>
              </p:cNvPr>
              <p:cNvSpPr txBox="1"/>
              <p:nvPr/>
            </p:nvSpPr>
            <p:spPr>
              <a:xfrm>
                <a:off x="597049" y="1685989"/>
                <a:ext cx="39305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45</a:t>
                </a:r>
              </a:p>
            </p:txBody>
          </p:sp>
        </p:grp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B212A465-231C-92A3-FE70-D71616BA9556}"/>
                </a:ext>
              </a:extLst>
            </p:cNvPr>
            <p:cNvSpPr txBox="1"/>
            <p:nvPr/>
          </p:nvSpPr>
          <p:spPr>
            <a:xfrm>
              <a:off x="5701447" y="3607693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93584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52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Lemma 1:</a:t>
                </a:r>
                <a:r>
                  <a:rPr lang="en-US" sz="1600" i="1" dirty="0"/>
                  <a:t> 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i="1" dirty="0"/>
                  <a:t> be two characters in alphabet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i="1" dirty="0"/>
                  <a:t> with two smallest frequencies. Then there exists an optimal prefix code tree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i="1" dirty="0"/>
                  <a:t> in which the codewords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i="1" dirty="0"/>
                  <a:t> are sibling leaves in the tree in the lowest level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Proof: (The idea) – Take a tree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representing an arbitrary optimal prefix code tree. Assume some other characters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sit at the bottom as sibling nodes.</a:t>
                </a:r>
                <a:br>
                  <a:rPr lang="en-US" sz="1600" dirty="0"/>
                </a:br>
                <a:r>
                  <a:rPr lang="en-US" sz="1600" dirty="0"/>
                  <a:t>We will try to modify this tree 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(sitting somewhere else in the tree) are exchanged with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.</a:t>
                </a:r>
                <a:br>
                  <a:rPr lang="en-US" sz="1600" dirty="0"/>
                </a:br>
                <a:r>
                  <a:rPr lang="en-US" sz="1600" dirty="0"/>
                  <a:t>If the modified tree is also at least as good 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then we are done proving the lemma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Quick quiz: Can there be two or more optimal trees?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  <a:blipFill>
                <a:blip r:embed="rId3"/>
                <a:stretch>
                  <a:fillRect l="-397" t="-1017" r="-7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733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53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Proof: – Let us consider the tree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sit at the maximum depth as sibling nodes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Without loss of generality, lets assume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 Since,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have the lowest two frequencies, the above </a:t>
                </a:r>
                <a14:m>
                  <m:oMath xmlns:m="http://schemas.openxmlformats.org/officeDocument/2006/math"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and also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)≤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endParaRPr lang="en-US" sz="1600" dirty="0"/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The last case makes the lemma trivially true (as exchanging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does not change anything on the objective function)</a:t>
                </a:r>
              </a:p>
              <a:p>
                <a:pPr>
                  <a:lnSpc>
                    <a:spcPts val="18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So we will assume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)≠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[Other wise that will make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]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  <a:blipFill>
                <a:blip r:embed="rId3"/>
                <a:stretch>
                  <a:fillRect l="-397" t="-10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EFFBEF2-F539-C1C9-758A-5441D37B3063}"/>
              </a:ext>
            </a:extLst>
          </p:cNvPr>
          <p:cNvGrpSpPr/>
          <p:nvPr/>
        </p:nvGrpSpPr>
        <p:grpSpPr>
          <a:xfrm>
            <a:off x="20973" y="2481196"/>
            <a:ext cx="985705" cy="950852"/>
            <a:chOff x="356533" y="2481196"/>
            <a:chExt cx="985705" cy="950852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8D88FFC4-5DCC-C904-D5B9-A92B501024F5}"/>
                </a:ext>
              </a:extLst>
            </p:cNvPr>
            <p:cNvCxnSpPr/>
            <p:nvPr/>
          </p:nvCxnSpPr>
          <p:spPr>
            <a:xfrm>
              <a:off x="429542" y="3254928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437734E-50BD-2A0D-12A0-A150B5A375D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380" y="2937544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EA4071A-B838-AA5A-8ABA-D20D0A830B26}"/>
                    </a:ext>
                  </a:extLst>
                </p:cNvPr>
                <p:cNvSpPr txBox="1"/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0EA4071A-B838-AA5A-8ABA-D20D0A830B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6364" r="-3636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B4726BF-183A-B733-297B-520B56EB9878}"/>
                </a:ext>
              </a:extLst>
            </p:cNvPr>
            <p:cNvCxnSpPr/>
            <p:nvPr/>
          </p:nvCxnSpPr>
          <p:spPr>
            <a:xfrm>
              <a:off x="595618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5EE4B7BD-F71E-5A7E-89DF-CB95F8609C26}"/>
                </a:ext>
              </a:extLst>
            </p:cNvPr>
            <p:cNvCxnSpPr/>
            <p:nvPr/>
          </p:nvCxnSpPr>
          <p:spPr>
            <a:xfrm>
              <a:off x="773185" y="3031221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D07669E-EE04-3B35-2487-CDEEC59AD196}"/>
                </a:ext>
              </a:extLst>
            </p:cNvPr>
            <p:cNvCxnSpPr/>
            <p:nvPr/>
          </p:nvCxnSpPr>
          <p:spPr>
            <a:xfrm>
              <a:off x="950752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F0D3AFB-C376-8826-4021-095EB2FC3919}"/>
                </a:ext>
              </a:extLst>
            </p:cNvPr>
            <p:cNvCxnSpPr/>
            <p:nvPr/>
          </p:nvCxnSpPr>
          <p:spPr>
            <a:xfrm>
              <a:off x="1128319" y="2849459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3534797-098A-4EC2-0F2B-0EA25B0600B9}"/>
                    </a:ext>
                  </a:extLst>
                </p:cNvPr>
                <p:cNvSpPr txBox="1"/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3534797-098A-4EC2-0F2B-0EA25B0600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blipFill>
                  <a:blip r:embed="rId5"/>
                  <a:stretch>
                    <a:fillRect l="-22222" r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AE8CB5-5989-DE91-2B73-3A80A0DBA33D}"/>
                    </a:ext>
                  </a:extLst>
                </p:cNvPr>
                <p:cNvSpPr txBox="1"/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7AAE8CB5-5989-DE91-2B73-3A80A0DBA3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blipFill>
                  <a:blip r:embed="rId6"/>
                  <a:stretch>
                    <a:fillRect l="-30000" r="-2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2028320-E363-7D97-DD82-4B30C6BE7E2F}"/>
                    </a:ext>
                  </a:extLst>
                </p:cNvPr>
                <p:cNvSpPr txBox="1"/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02028320-E363-7D97-DD82-4B30C6BE7E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5D2D2EA-0A7F-72A6-9212-817E31464CEC}"/>
                    </a:ext>
                  </a:extLst>
                </p:cNvPr>
                <p:cNvSpPr txBox="1"/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5D2D2EA-0A7F-72A6-9212-817E31464C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blipFill>
                  <a:blip r:embed="rId8"/>
                  <a:stretch>
                    <a:fillRect l="-2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AC81D4-82EC-59E2-E765-4FA0FC2EC218}"/>
              </a:ext>
            </a:extLst>
          </p:cNvPr>
          <p:cNvGrpSpPr/>
          <p:nvPr/>
        </p:nvGrpSpPr>
        <p:grpSpPr>
          <a:xfrm>
            <a:off x="992698" y="2481196"/>
            <a:ext cx="985705" cy="950852"/>
            <a:chOff x="356533" y="2481196"/>
            <a:chExt cx="985705" cy="950852"/>
          </a:xfrm>
        </p:grpSpPr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66ECD4A9-4EC0-BFE7-1AEF-E099A64DA23C}"/>
                </a:ext>
              </a:extLst>
            </p:cNvPr>
            <p:cNvCxnSpPr/>
            <p:nvPr/>
          </p:nvCxnSpPr>
          <p:spPr>
            <a:xfrm>
              <a:off x="429542" y="3254928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CDD66282-6E0C-D017-0A58-95577E72491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380" y="2937544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910892-AC80-B4A7-CB57-AD300DCCB0E8}"/>
                    </a:ext>
                  </a:extLst>
                </p:cNvPr>
                <p:cNvSpPr txBox="1"/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30910892-AC80-B4A7-CB57-AD300DCCB0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50000" r="-40000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6F265BDD-FD54-ADE2-B444-E1C6E069D714}"/>
                </a:ext>
              </a:extLst>
            </p:cNvPr>
            <p:cNvCxnSpPr>
              <a:cxnSpLocks/>
            </p:cNvCxnSpPr>
            <p:nvPr/>
          </p:nvCxnSpPr>
          <p:spPr>
            <a:xfrm>
              <a:off x="595618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D3FE8D4-6A43-E6E4-72F4-8BB84E88CD1B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5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F6A9A0-506C-D116-8A54-D2CFE706C042}"/>
                </a:ext>
              </a:extLst>
            </p:cNvPr>
            <p:cNvCxnSpPr/>
            <p:nvPr/>
          </p:nvCxnSpPr>
          <p:spPr>
            <a:xfrm>
              <a:off x="950752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931B8D2-D060-89A9-6818-4BE4ABB16EEF}"/>
                </a:ext>
              </a:extLst>
            </p:cNvPr>
            <p:cNvCxnSpPr/>
            <p:nvPr/>
          </p:nvCxnSpPr>
          <p:spPr>
            <a:xfrm>
              <a:off x="1128319" y="2849459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B1F980D-7591-0AD1-AE73-B16B80CD5031}"/>
                    </a:ext>
                  </a:extLst>
                </p:cNvPr>
                <p:cNvSpPr txBox="1"/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6B1F980D-7591-0AD1-AE73-B16B80CD503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1B60584-16F3-0295-93ED-0AD802540121}"/>
                    </a:ext>
                  </a:extLst>
                </p:cNvPr>
                <p:cNvSpPr txBox="1"/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1B60584-16F3-0295-93ED-0AD80254012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2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E81851C-3083-398B-0243-75A57096AAB3}"/>
                    </a:ext>
                  </a:extLst>
                </p:cNvPr>
                <p:cNvSpPr txBox="1"/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AE81851C-3083-398B-0243-75A57096AA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blipFill>
                  <a:blip r:embed="rId12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A8F6028-CE4F-253C-F217-538B5ADE0A8A}"/>
                    </a:ext>
                  </a:extLst>
                </p:cNvPr>
                <p:cNvSpPr txBox="1"/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BA8F6028-CE4F-253C-F217-538B5ADE0A8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blipFill>
                  <a:blip r:embed="rId13"/>
                  <a:stretch>
                    <a:fillRect l="-30000" r="-3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4A88C7C-2907-F7FE-D36B-392DE4AEA11B}"/>
              </a:ext>
            </a:extLst>
          </p:cNvPr>
          <p:cNvGrpSpPr/>
          <p:nvPr/>
        </p:nvGrpSpPr>
        <p:grpSpPr>
          <a:xfrm>
            <a:off x="1964423" y="2481196"/>
            <a:ext cx="985705" cy="950852"/>
            <a:chOff x="356533" y="2481196"/>
            <a:chExt cx="985705" cy="950852"/>
          </a:xfrm>
        </p:grpSpPr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AA1675F4-1421-7B0E-6E07-9F9EFACAC05E}"/>
                </a:ext>
              </a:extLst>
            </p:cNvPr>
            <p:cNvCxnSpPr/>
            <p:nvPr/>
          </p:nvCxnSpPr>
          <p:spPr>
            <a:xfrm>
              <a:off x="429542" y="3254928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EAE4E8A7-3798-1C2C-62AE-D7EC4621506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380" y="2937544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7D6531D-6F6A-58CE-87BD-196E84637E26}"/>
                    </a:ext>
                  </a:extLst>
                </p:cNvPr>
                <p:cNvSpPr txBox="1"/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F7D6531D-6F6A-58CE-87BD-196E84637E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6364" r="-3636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3C866875-67CB-CD02-5DE4-C8757DEF53CC}"/>
                </a:ext>
              </a:extLst>
            </p:cNvPr>
            <p:cNvCxnSpPr>
              <a:cxnSpLocks/>
            </p:cNvCxnSpPr>
            <p:nvPr/>
          </p:nvCxnSpPr>
          <p:spPr>
            <a:xfrm>
              <a:off x="595618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1E48DD1-9BB4-B00C-94F4-2DE0C5A32D70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5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96CCFCF-AAB0-5733-03BC-114D2E73CDC7}"/>
                </a:ext>
              </a:extLst>
            </p:cNvPr>
            <p:cNvCxnSpPr>
              <a:cxnSpLocks/>
            </p:cNvCxnSpPr>
            <p:nvPr/>
          </p:nvCxnSpPr>
          <p:spPr>
            <a:xfrm>
              <a:off x="950752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E908B1B-1A52-1F66-7D62-2B444B903303}"/>
                </a:ext>
              </a:extLst>
            </p:cNvPr>
            <p:cNvCxnSpPr>
              <a:cxnSpLocks/>
            </p:cNvCxnSpPr>
            <p:nvPr/>
          </p:nvCxnSpPr>
          <p:spPr>
            <a:xfrm>
              <a:off x="1128319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5FD6AC6-DBFC-4F92-877F-7446D14F73C3}"/>
                    </a:ext>
                  </a:extLst>
                </p:cNvPr>
                <p:cNvSpPr txBox="1"/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95FD6AC6-DBFC-4F92-877F-7446D14F73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blipFill>
                  <a:blip r:embed="rId14"/>
                  <a:stretch>
                    <a:fillRect l="-22222"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689A2DA-E099-6CAE-81FC-7F05A3B88393}"/>
                    </a:ext>
                  </a:extLst>
                </p:cNvPr>
                <p:cNvSpPr txBox="1"/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689A2DA-E099-6CAE-81FC-7F05A3B883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blipFill>
                  <a:blip r:embed="rId6"/>
                  <a:stretch>
                    <a:fillRect l="-30000" r="-2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7EEE1D-FFE7-77EF-B555-E958B5194B46}"/>
                    </a:ext>
                  </a:extLst>
                </p:cNvPr>
                <p:cNvSpPr txBox="1"/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7D7EEE1D-FFE7-77EF-B555-E958B5194B4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EC394A8-CACB-FEE5-2FA6-6D831E2E570E}"/>
                    </a:ext>
                  </a:extLst>
                </p:cNvPr>
                <p:cNvSpPr txBox="1"/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6EC394A8-CACB-FEE5-2FA6-6D831E2E57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blipFill>
                  <a:blip r:embed="rId8"/>
                  <a:stretch>
                    <a:fillRect l="-33333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8ACD5055-5C98-AB4F-111E-2DF633A1943F}"/>
              </a:ext>
            </a:extLst>
          </p:cNvPr>
          <p:cNvGrpSpPr/>
          <p:nvPr/>
        </p:nvGrpSpPr>
        <p:grpSpPr>
          <a:xfrm>
            <a:off x="2936148" y="2481196"/>
            <a:ext cx="985705" cy="950852"/>
            <a:chOff x="356533" y="2481196"/>
            <a:chExt cx="985705" cy="950852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A6D08E98-D0D5-DDA8-A851-AF9597E7D92F}"/>
                </a:ext>
              </a:extLst>
            </p:cNvPr>
            <p:cNvCxnSpPr/>
            <p:nvPr/>
          </p:nvCxnSpPr>
          <p:spPr>
            <a:xfrm>
              <a:off x="429542" y="3254928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ACA26B22-7435-6E2C-F615-D4CADDDC87C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380" y="2937544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9B26634-687E-C444-F7E3-1EE353175C75}"/>
                    </a:ext>
                  </a:extLst>
                </p:cNvPr>
                <p:cNvSpPr txBox="1"/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09B26634-687E-C444-F7E3-1EE353175C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blipFill>
                  <a:blip r:embed="rId15"/>
                  <a:stretch>
                    <a:fillRect l="-40000" r="-40000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95385283-7816-503E-EC4F-DEDBE1FD4DB0}"/>
                </a:ext>
              </a:extLst>
            </p:cNvPr>
            <p:cNvCxnSpPr>
              <a:cxnSpLocks/>
            </p:cNvCxnSpPr>
            <p:nvPr/>
          </p:nvCxnSpPr>
          <p:spPr>
            <a:xfrm>
              <a:off x="595618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761314C-1372-DBD3-A3F1-6A13486AD078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5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Connector 49">
              <a:extLst>
                <a:ext uri="{FF2B5EF4-FFF2-40B4-BE49-F238E27FC236}">
                  <a16:creationId xmlns:a16="http://schemas.microsoft.com/office/drawing/2014/main" id="{3F83B6B5-19FE-4285-821E-B8D66E88DCBC}"/>
                </a:ext>
              </a:extLst>
            </p:cNvPr>
            <p:cNvCxnSpPr>
              <a:cxnSpLocks/>
            </p:cNvCxnSpPr>
            <p:nvPr/>
          </p:nvCxnSpPr>
          <p:spPr>
            <a:xfrm>
              <a:off x="950752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2C98859A-1756-E9C9-82D0-954F0657ECB1}"/>
                </a:ext>
              </a:extLst>
            </p:cNvPr>
            <p:cNvCxnSpPr>
              <a:cxnSpLocks/>
            </p:cNvCxnSpPr>
            <p:nvPr/>
          </p:nvCxnSpPr>
          <p:spPr>
            <a:xfrm>
              <a:off x="1128319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202DEA1-F187-0892-D307-81DDCBAE38BD}"/>
                    </a:ext>
                  </a:extLst>
                </p:cNvPr>
                <p:cNvSpPr txBox="1"/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F202DEA1-F187-0892-D307-81DDCBAE38B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3B18E21-879B-315D-3D8B-F84B4A593DD3}"/>
                    </a:ext>
                  </a:extLst>
                </p:cNvPr>
                <p:cNvSpPr txBox="1"/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3" name="TextBox 52">
                  <a:extLst>
                    <a:ext uri="{FF2B5EF4-FFF2-40B4-BE49-F238E27FC236}">
                      <a16:creationId xmlns:a16="http://schemas.microsoft.com/office/drawing/2014/main" id="{33B18E21-879B-315D-3D8B-F84B4A593D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blipFill>
                  <a:blip r:embed="rId16"/>
                  <a:stretch>
                    <a:fillRect l="-20000" r="-3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B337FDC-5FC0-9997-23B0-793A0109336B}"/>
                    </a:ext>
                  </a:extLst>
                </p:cNvPr>
                <p:cNvSpPr txBox="1"/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7B337FDC-5FC0-9997-23B0-793A0109336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blipFill>
                  <a:blip r:embed="rId12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CAE8884-7DB8-FD81-BECA-5B0732D9E4DA}"/>
                    </a:ext>
                  </a:extLst>
                </p:cNvPr>
                <p:cNvSpPr txBox="1"/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1CAE8884-7DB8-FD81-BECA-5B0732D9E4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blipFill>
                  <a:blip r:embed="rId17"/>
                  <a:stretch>
                    <a:fillRect l="-3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4635B3BB-D931-51CE-63BC-9FFCED4E8D07}"/>
              </a:ext>
            </a:extLst>
          </p:cNvPr>
          <p:cNvGrpSpPr/>
          <p:nvPr/>
        </p:nvGrpSpPr>
        <p:grpSpPr>
          <a:xfrm>
            <a:off x="3907873" y="2481196"/>
            <a:ext cx="985705" cy="950852"/>
            <a:chOff x="356533" y="2481196"/>
            <a:chExt cx="985705" cy="950852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AF0C330-9325-3E87-8565-9E7E32CADAFA}"/>
                </a:ext>
              </a:extLst>
            </p:cNvPr>
            <p:cNvCxnSpPr/>
            <p:nvPr/>
          </p:nvCxnSpPr>
          <p:spPr>
            <a:xfrm>
              <a:off x="429542" y="3254928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DDE26317-E89C-E05B-6705-EF32218FCC5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380" y="2937544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6B9AD7-2C90-F616-B5A1-596B08024FCE}"/>
                    </a:ext>
                  </a:extLst>
                </p:cNvPr>
                <p:cNvSpPr txBox="1"/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036B9AD7-2C90-F616-B5A1-596B08024FC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6364" r="-3636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24E9F815-5D58-2EDE-7FE1-4B3B214DA00A}"/>
                </a:ext>
              </a:extLst>
            </p:cNvPr>
            <p:cNvCxnSpPr>
              <a:cxnSpLocks/>
            </p:cNvCxnSpPr>
            <p:nvPr/>
          </p:nvCxnSpPr>
          <p:spPr>
            <a:xfrm>
              <a:off x="595618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CF17FB3A-5FCF-01BB-D844-12403475463F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5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EF18B0F2-99C8-A64F-C3C1-7C9BE915B5BE}"/>
                </a:ext>
              </a:extLst>
            </p:cNvPr>
            <p:cNvCxnSpPr>
              <a:cxnSpLocks/>
            </p:cNvCxnSpPr>
            <p:nvPr/>
          </p:nvCxnSpPr>
          <p:spPr>
            <a:xfrm>
              <a:off x="950752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7FD1BA3-06F6-303B-E214-98DCDDEC5A93}"/>
                </a:ext>
              </a:extLst>
            </p:cNvPr>
            <p:cNvCxnSpPr/>
            <p:nvPr/>
          </p:nvCxnSpPr>
          <p:spPr>
            <a:xfrm>
              <a:off x="1128319" y="2849459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865DB42-4AF9-35FD-1A09-4A87182C8705}"/>
                    </a:ext>
                  </a:extLst>
                </p:cNvPr>
                <p:cNvSpPr txBox="1"/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F865DB42-4AF9-35FD-1A09-4A87182C870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blipFill>
                  <a:blip r:embed="rId18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A34C16B-ACD3-9962-C85F-8395DA445029}"/>
                    </a:ext>
                  </a:extLst>
                </p:cNvPr>
                <p:cNvSpPr txBox="1"/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DA34C16B-ACD3-9962-C85F-8395DA4450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blipFill>
                  <a:blip r:embed="rId6"/>
                  <a:stretch>
                    <a:fillRect l="-33333" r="-3333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18E995B-E868-C5EF-504D-C4118088A548}"/>
                    </a:ext>
                  </a:extLst>
                </p:cNvPr>
                <p:cNvSpPr txBox="1"/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A18E995B-E868-C5EF-504D-C4118088A5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2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C22060A-8D3A-E89F-7B0D-EBA6F81A4BA5}"/>
                    </a:ext>
                  </a:extLst>
                </p:cNvPr>
                <p:cNvSpPr txBox="1"/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7C22060A-8D3A-E89F-7B0D-EBA6F81A4BA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blipFill>
                  <a:blip r:embed="rId8"/>
                  <a:stretch>
                    <a:fillRect l="-33333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7D1F4CA5-BE15-F328-8659-9D1635BDF878}"/>
              </a:ext>
            </a:extLst>
          </p:cNvPr>
          <p:cNvGrpSpPr/>
          <p:nvPr/>
        </p:nvGrpSpPr>
        <p:grpSpPr>
          <a:xfrm>
            <a:off x="4879598" y="2481196"/>
            <a:ext cx="985705" cy="950852"/>
            <a:chOff x="356533" y="2481196"/>
            <a:chExt cx="985705" cy="950852"/>
          </a:xfrm>
        </p:grpSpPr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1EB26951-8DAC-5A1C-28DF-2207C04764E1}"/>
                </a:ext>
              </a:extLst>
            </p:cNvPr>
            <p:cNvCxnSpPr/>
            <p:nvPr/>
          </p:nvCxnSpPr>
          <p:spPr>
            <a:xfrm>
              <a:off x="429542" y="3254928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65F65455-0878-5390-6296-E6429AB7E34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380" y="2937544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B301147-65FA-3A57-A4A4-46BD5F1122AD}"/>
                    </a:ext>
                  </a:extLst>
                </p:cNvPr>
                <p:cNvSpPr txBox="1"/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1" name="TextBox 70">
                  <a:extLst>
                    <a:ext uri="{FF2B5EF4-FFF2-40B4-BE49-F238E27FC236}">
                      <a16:creationId xmlns:a16="http://schemas.microsoft.com/office/drawing/2014/main" id="{2B301147-65FA-3A57-A4A4-46BD5F1122A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blipFill>
                  <a:blip r:embed="rId9"/>
                  <a:stretch>
                    <a:fillRect l="-45455" r="-27273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C7987F3-02EB-C85A-3F46-8014AB2F83F4}"/>
                </a:ext>
              </a:extLst>
            </p:cNvPr>
            <p:cNvCxnSpPr>
              <a:cxnSpLocks/>
            </p:cNvCxnSpPr>
            <p:nvPr/>
          </p:nvCxnSpPr>
          <p:spPr>
            <a:xfrm>
              <a:off x="595618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0FD2FD96-CFF4-5EE8-3D6E-FABBEEF8A1AB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5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3636C06-86F9-C8AA-684B-515617C55101}"/>
                </a:ext>
              </a:extLst>
            </p:cNvPr>
            <p:cNvCxnSpPr>
              <a:cxnSpLocks/>
            </p:cNvCxnSpPr>
            <p:nvPr/>
          </p:nvCxnSpPr>
          <p:spPr>
            <a:xfrm>
              <a:off x="950752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3DEE7D3F-43B5-D4ED-CAF3-EAA365DC2251}"/>
                </a:ext>
              </a:extLst>
            </p:cNvPr>
            <p:cNvCxnSpPr>
              <a:cxnSpLocks/>
            </p:cNvCxnSpPr>
            <p:nvPr/>
          </p:nvCxnSpPr>
          <p:spPr>
            <a:xfrm>
              <a:off x="1128319" y="2940340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A977FA4-D62A-471E-107E-2D1B03ED1522}"/>
                    </a:ext>
                  </a:extLst>
                </p:cNvPr>
                <p:cNvSpPr txBox="1"/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6" name="TextBox 75">
                  <a:extLst>
                    <a:ext uri="{FF2B5EF4-FFF2-40B4-BE49-F238E27FC236}">
                      <a16:creationId xmlns:a16="http://schemas.microsoft.com/office/drawing/2014/main" id="{2A977FA4-D62A-471E-107E-2D1B03ED15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blipFill>
                  <a:blip r:embed="rId10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E712970-07D1-E676-EEAF-7F7F2B67C9EA}"/>
                    </a:ext>
                  </a:extLst>
                </p:cNvPr>
                <p:cNvSpPr txBox="1"/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E712970-07D1-E676-EEAF-7F7F2B67C9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2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E5A8C20-F603-39B7-90F5-566E0FCC2D77}"/>
                    </a:ext>
                  </a:extLst>
                </p:cNvPr>
                <p:cNvSpPr txBox="1"/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5E5A8C20-F603-39B7-90F5-566E0FCC2D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blipFill>
                  <a:blip r:embed="rId12"/>
                  <a:stretch>
                    <a:fillRect l="-1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BBB5D7C-2177-AF6F-00CE-89E22B5F455C}"/>
                    </a:ext>
                  </a:extLst>
                </p:cNvPr>
                <p:cNvSpPr txBox="1"/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79" name="TextBox 78">
                  <a:extLst>
                    <a:ext uri="{FF2B5EF4-FFF2-40B4-BE49-F238E27FC236}">
                      <a16:creationId xmlns:a16="http://schemas.microsoft.com/office/drawing/2014/main" id="{5BBB5D7C-2177-AF6F-00CE-89E22B5F455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blipFill>
                  <a:blip r:embed="rId17"/>
                  <a:stretch>
                    <a:fillRect l="-30000" r="-20000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0667A967-8588-BC27-A8D4-09A0DBAD753D}"/>
              </a:ext>
            </a:extLst>
          </p:cNvPr>
          <p:cNvGrpSpPr/>
          <p:nvPr/>
        </p:nvGrpSpPr>
        <p:grpSpPr>
          <a:xfrm>
            <a:off x="5851322" y="2481196"/>
            <a:ext cx="985705" cy="950852"/>
            <a:chOff x="356533" y="2481196"/>
            <a:chExt cx="985705" cy="950852"/>
          </a:xfrm>
        </p:grpSpPr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45197771-C930-A382-6CB1-206190F945FC}"/>
                </a:ext>
              </a:extLst>
            </p:cNvPr>
            <p:cNvCxnSpPr/>
            <p:nvPr/>
          </p:nvCxnSpPr>
          <p:spPr>
            <a:xfrm>
              <a:off x="429542" y="3254928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E3D52647-C212-87C7-D98B-1F3F137B840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380" y="2937544"/>
              <a:ext cx="91269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2270635-DA2B-9609-449E-9EF0DFE217E4}"/>
                    </a:ext>
                  </a:extLst>
                </p:cNvPr>
                <p:cNvSpPr txBox="1"/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2270635-DA2B-9609-449E-9EF0DFE217E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33" y="2481196"/>
                  <a:ext cx="124713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6364" r="-36364" b="-4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A8648226-5D74-FDA3-A376-6F68263ED8AC}"/>
                </a:ext>
              </a:extLst>
            </p:cNvPr>
            <p:cNvCxnSpPr>
              <a:cxnSpLocks/>
            </p:cNvCxnSpPr>
            <p:nvPr/>
          </p:nvCxnSpPr>
          <p:spPr>
            <a:xfrm>
              <a:off x="595618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8C64AD59-1D38-DB24-AEC6-E035095E4243}"/>
                </a:ext>
              </a:extLst>
            </p:cNvPr>
            <p:cNvCxnSpPr>
              <a:cxnSpLocks/>
            </p:cNvCxnSpPr>
            <p:nvPr/>
          </p:nvCxnSpPr>
          <p:spPr>
            <a:xfrm>
              <a:off x="773185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BA83348-3DA2-DDFB-4E6F-40224A340D6C}"/>
                </a:ext>
              </a:extLst>
            </p:cNvPr>
            <p:cNvCxnSpPr>
              <a:cxnSpLocks/>
            </p:cNvCxnSpPr>
            <p:nvPr/>
          </p:nvCxnSpPr>
          <p:spPr>
            <a:xfrm>
              <a:off x="950752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593EA0A-787C-335F-BFE0-67CB897BCC97}"/>
                </a:ext>
              </a:extLst>
            </p:cNvPr>
            <p:cNvCxnSpPr>
              <a:cxnSpLocks/>
            </p:cNvCxnSpPr>
            <p:nvPr/>
          </p:nvCxnSpPr>
          <p:spPr>
            <a:xfrm>
              <a:off x="1128319" y="3122102"/>
              <a:ext cx="90000" cy="0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C3F5B7C4-DB4B-5C95-2CD2-88009AE5EB87}"/>
                    </a:ext>
                  </a:extLst>
                </p:cNvPr>
                <p:cNvSpPr txBox="1"/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C3F5B7C4-DB4B-5C95-2CD2-88009AE5EB8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7656" y="3262771"/>
                  <a:ext cx="111697" cy="169277"/>
                </a:xfrm>
                <a:prstGeom prst="rect">
                  <a:avLst/>
                </a:prstGeom>
                <a:blipFill>
                  <a:blip r:embed="rId19"/>
                  <a:stretch>
                    <a:fillRect l="-20000" r="-10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12F338F-A908-6F99-59EE-9EA520FDC1F4}"/>
                    </a:ext>
                  </a:extLst>
                </p:cNvPr>
                <p:cNvSpPr txBox="1"/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0" name="TextBox 89">
                  <a:extLst>
                    <a:ext uri="{FF2B5EF4-FFF2-40B4-BE49-F238E27FC236}">
                      <a16:creationId xmlns:a16="http://schemas.microsoft.com/office/drawing/2014/main" id="{E12F338F-A908-6F99-59EE-9EA520FDC1F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340" y="3262771"/>
                  <a:ext cx="113044" cy="169277"/>
                </a:xfrm>
                <a:prstGeom prst="rect">
                  <a:avLst/>
                </a:prstGeom>
                <a:blipFill>
                  <a:blip r:embed="rId20"/>
                  <a:stretch>
                    <a:fillRect l="-30000" r="-20000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0CE48FC-52BE-F680-CD9B-59B09AE4641F}"/>
                    </a:ext>
                  </a:extLst>
                </p:cNvPr>
                <p:cNvSpPr txBox="1"/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1" name="TextBox 90">
                  <a:extLst>
                    <a:ext uri="{FF2B5EF4-FFF2-40B4-BE49-F238E27FC236}">
                      <a16:creationId xmlns:a16="http://schemas.microsoft.com/office/drawing/2014/main" id="{20CE48FC-52BE-F680-CD9B-59B09AE464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47024" y="3262771"/>
                  <a:ext cx="114070" cy="169277"/>
                </a:xfrm>
                <a:prstGeom prst="rect">
                  <a:avLst/>
                </a:prstGeom>
                <a:blipFill>
                  <a:blip r:embed="rId7"/>
                  <a:stretch>
                    <a:fillRect l="-22222" r="-2222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FCA3287-8EC5-01C7-E1AC-33FC5212CFE5}"/>
                    </a:ext>
                  </a:extLst>
                </p:cNvPr>
                <p:cNvSpPr txBox="1"/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en-US" sz="1100" dirty="0"/>
                </a:p>
              </p:txBody>
            </p:sp>
          </mc:Choice>
          <mc:Fallback xmlns="">
            <p:sp>
              <p:nvSpPr>
                <p:cNvPr id="92" name="TextBox 91">
                  <a:extLst>
                    <a:ext uri="{FF2B5EF4-FFF2-40B4-BE49-F238E27FC236}">
                      <a16:creationId xmlns:a16="http://schemas.microsoft.com/office/drawing/2014/main" id="{3FCA3287-8EC5-01C7-E1AC-33FC5212CF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6708" y="3262771"/>
                  <a:ext cx="110479" cy="169277"/>
                </a:xfrm>
                <a:prstGeom prst="rect">
                  <a:avLst/>
                </a:prstGeom>
                <a:blipFill>
                  <a:blip r:embed="rId8"/>
                  <a:stretch>
                    <a:fillRect l="-33333" r="-33333" b="-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0658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54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We exchange the positions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to produce a tree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Then we exchange the positions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to produce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/>
                  <a:t>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are sibling leaves at maximum depth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</m:t>
                        </m:r>
                        <m:r>
                          <a:rPr lang="en-US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</m:e>
                    </m:nary>
                  </m:oMath>
                </a14:m>
                <a:endParaRPr lang="en-US" sz="1600" dirty="0"/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600" b="0" dirty="0"/>
                  <a:t>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sz="1600" dirty="0"/>
                  <a:t>)</a:t>
                </a:r>
                <a:br>
                  <a:rPr lang="en-US" sz="1600" dirty="0"/>
                </a:br>
                <a:r>
                  <a:rPr lang="en-US" sz="1600" dirty="0"/>
                  <a:t>       [Rest of the nodes, as unchanged, get cancelled]</a:t>
                </a:r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600" b="0" dirty="0"/>
                  <a:t>   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16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sSub>
                      <m:sSubPr>
                        <m:ctrlPr>
                          <a:rPr lang="en-US" sz="160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solidFill>
                              <a:srgbClr val="0432FF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/>
                  <a:t>)</a:t>
                </a:r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600" dirty="0"/>
                  <a:t>    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endParaRPr lang="en-US" sz="1600" dirty="0"/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endParaRPr lang="en-US" sz="1600" dirty="0"/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600" dirty="0">
                    <a:ea typeface="Cambria Math" panose="02040503050406030204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  <a:blipFill>
                <a:blip r:embed="rId3"/>
                <a:stretch>
                  <a:fillRect l="-397" t="-1356" b="-3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BBF94F05-B7DE-E50C-B343-A92A7DEA9B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39" y="1897827"/>
            <a:ext cx="5392322" cy="976196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381FB4F-C7D4-9F33-3CB0-A138B6BFAA62}"/>
              </a:ext>
            </a:extLst>
          </p:cNvPr>
          <p:cNvGrpSpPr/>
          <p:nvPr/>
        </p:nvGrpSpPr>
        <p:grpSpPr>
          <a:xfrm>
            <a:off x="730116" y="4293107"/>
            <a:ext cx="2541593" cy="326495"/>
            <a:chOff x="730116" y="4293107"/>
            <a:chExt cx="2541593" cy="326495"/>
          </a:xfrm>
        </p:grpSpPr>
        <p:sp>
          <p:nvSpPr>
            <p:cNvPr id="6" name="Left Brace 5">
              <a:extLst>
                <a:ext uri="{FF2B5EF4-FFF2-40B4-BE49-F238E27FC236}">
                  <a16:creationId xmlns:a16="http://schemas.microsoft.com/office/drawing/2014/main" id="{726AA915-A6E5-2D17-531E-EA0FA0EB1674}"/>
                </a:ext>
              </a:extLst>
            </p:cNvPr>
            <p:cNvSpPr/>
            <p:nvPr/>
          </p:nvSpPr>
          <p:spPr>
            <a:xfrm rot="16200000">
              <a:off x="1207460" y="3815764"/>
              <a:ext cx="144000" cy="1098687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1214A6B-379C-57E7-14C7-D2F0DB9F61CD}"/>
                    </a:ext>
                  </a:extLst>
                </p:cNvPr>
                <p:cNvSpPr txBox="1"/>
                <p:nvPr/>
              </p:nvSpPr>
              <p:spPr>
                <a:xfrm>
                  <a:off x="1140255" y="4434936"/>
                  <a:ext cx="27841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1214A6B-379C-57E7-14C7-D2F0DB9F61C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40255" y="4434936"/>
                  <a:ext cx="278410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13043" r="-130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" name="Left Brace 7">
              <a:extLst>
                <a:ext uri="{FF2B5EF4-FFF2-40B4-BE49-F238E27FC236}">
                  <a16:creationId xmlns:a16="http://schemas.microsoft.com/office/drawing/2014/main" id="{5E3E11C3-97AC-A061-C5F5-2FC4A4EE6186}"/>
                </a:ext>
              </a:extLst>
            </p:cNvPr>
            <p:cNvSpPr/>
            <p:nvPr/>
          </p:nvSpPr>
          <p:spPr>
            <a:xfrm rot="16200000">
              <a:off x="2542009" y="3707407"/>
              <a:ext cx="144000" cy="131540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F9AA499-5408-4F14-F064-9923DB75A1A9}"/>
                    </a:ext>
                  </a:extLst>
                </p:cNvPr>
                <p:cNvSpPr txBox="1"/>
                <p:nvPr/>
              </p:nvSpPr>
              <p:spPr>
                <a:xfrm>
                  <a:off x="2509499" y="4434935"/>
                  <a:ext cx="278410" cy="184666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F9AA499-5408-4F14-F064-9923DB75A1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09499" y="4434935"/>
                  <a:ext cx="278410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13043" r="-1304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1939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55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Similarly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So,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But,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is optimal. So,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So,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e>
                    </m:d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Thus,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/>
                  <a:t> is an optimal tree in which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appear as sibling leaves of maximum depth– from which the lemma follows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  <a:blipFill>
                <a:blip r:embed="rId3"/>
                <a:stretch>
                  <a:fillRect l="-397" t="-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183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56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be two characters in alphabet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with minimum frequency. 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be the alphabet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 with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removed and a new character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/>
                  <a:t> added,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. Frequencies for characters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is same as 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dirty="0"/>
                  <a:t>, except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 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be any optimal prefix code tree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. Then the tree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, obtained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dirty="0"/>
                  <a:t> by replacing the leaf node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/>
                  <a:t> with an internal node having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as children, represents an optimal prefix code tree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What do we get if the above lemma is true?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This is exactly how Huffman code is formed. Once, you get the final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/>
                  <a:t>, you can make the whole tree by recursively replacing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/>
                  <a:t> with its two children</a:t>
                </a:r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  <a:blipFill>
                <a:blip r:embed="rId3"/>
                <a:stretch>
                  <a:fillRect l="-397" t="-1356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616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57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Lemma: </a:t>
                </a:r>
                <a:r>
                  <a:rPr lang="en-US" sz="1600" i="1" dirty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i="1" dirty="0"/>
                  <a:t> be two characters in alphabet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i="1" dirty="0"/>
                  <a:t> with minimum frequency. 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be the alphabet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i="1" dirty="0"/>
                  <a:t> with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i="1" dirty="0"/>
                  <a:t> removed and a new character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i="1" dirty="0"/>
                  <a:t> added, so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{"/>
                        <m:endChr m:val="}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∪{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i="1" dirty="0"/>
                  <a:t>. Frequencies for characters in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is same as for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i="1" dirty="0"/>
                  <a:t>, except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i="1" dirty="0"/>
                  <a:t>. 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be any optimal prefix code tree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. Then the tree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i="1" dirty="0"/>
                  <a:t>, obtained from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600" i="1" dirty="0"/>
                  <a:t> by replacing the leaf node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i="1" dirty="0"/>
                  <a:t> with an internal node having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i="1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i="1" dirty="0"/>
                  <a:t> as children, represents an optimal prefix code tree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600" i="1" dirty="0"/>
                  <a:t>.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Lets try to express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in terms of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For each character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−{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600" dirty="0"/>
                  <a:t>, we have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. So,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16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… (1)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Since,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sz="1600" dirty="0"/>
                  <a:t>, we have</a:t>
                </a:r>
                <a:br>
                  <a:rPr lang="en-US" sz="1600" dirty="0"/>
                </a:b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sSub>
                      <m:sSub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600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… (2)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Adding (1) for all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 to both sides of (2), we get,</a:t>
                </a:r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…(3)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  <a:blipFill>
                <a:blip r:embed="rId3"/>
                <a:stretch>
                  <a:fillRect l="-397" t="-1356" r="-9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68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58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Optimality of Huffman Coding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b="0" dirty="0"/>
                  <a:t>Rearranging,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…(3)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We will prove the lemma by contradiction. Suppose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600" dirty="0"/>
                  <a:t> does not represent an optimal prefix code tree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Then there exists an optimal tree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/>
                  <a:t> such that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6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…(4)</m:t>
                    </m:r>
                  </m:oMath>
                </a14:m>
                <a:endParaRPr lang="en-US" sz="160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Again, by the previous lemma,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/>
                  <a:t> has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as siblings</a:t>
                </a:r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Let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′′′</m:t>
                    </m:r>
                  </m:oMath>
                </a14:m>
                <a:r>
                  <a:rPr lang="en-US" sz="1600" dirty="0"/>
                  <a:t> be the tree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′′</m:t>
                    </m:r>
                  </m:oMath>
                </a14:m>
                <a:r>
                  <a:rPr lang="en-US" sz="1600" dirty="0"/>
                  <a:t> with common parent of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/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1600" dirty="0"/>
                  <a:t> replaced by a </a:t>
                </a:r>
                <a:r>
                  <a:rPr lang="en-US" sz="1600" u="sng" dirty="0"/>
                  <a:t>leaf</a:t>
                </a:r>
                <a:r>
                  <a:rPr lang="en-US" sz="1600" dirty="0"/>
                  <a:t>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US" sz="1600" dirty="0"/>
                  <a:t> with frequency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600" b="0" dirty="0"/>
              </a:p>
              <a:p>
                <a:pPr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1600" dirty="0"/>
                  <a:t>Then,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′′′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begChr m:val="["/>
                        <m:endChr m:val="]"/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sSub>
                          <m:sSub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sz="14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1400" i="1">
                                    <a:latin typeface="Cambria Math" panose="02040503050406030204" pitchFamily="18" charset="0"/>
                                  </a:rPr>
                                  <m:t>′′</m:t>
                                </m:r>
                              </m:sup>
                            </m:sSup>
                          </m:sub>
                        </m:sSub>
                        <m:d>
                          <m:d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sz="1400" dirty="0"/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400" dirty="0"/>
                  <a:t>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−[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)]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400" dirty="0"/>
                  <a:t> [as,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1400" dirty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400" dirty="0"/>
                  <a:t>]</a:t>
                </a:r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400" dirty="0"/>
                  <a:t>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)(</m:t>
                    </m:r>
                    <m:sSub>
                      <m:sSub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sub>
                    </m:sSub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r>
                  <a:rPr lang="en-US" sz="1400" dirty="0"/>
                  <a:t> [as,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]</a:t>
                </a:r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400" dirty="0"/>
                  <a:t>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b="0" i="1" smtClean="0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p>
                      </m:e>
                    </m:d>
                    <m:r>
                      <a:rPr lang="en-US" sz="1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sz="1400" dirty="0"/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400" dirty="0"/>
                  <a:t>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[by, (4)]</a:t>
                </a:r>
              </a:p>
              <a:p>
                <a:pPr marL="0" indent="0">
                  <a:lnSpc>
                    <a:spcPts val="1700"/>
                  </a:lnSpc>
                  <a:spcBef>
                    <a:spcPts val="300"/>
                  </a:spcBef>
                  <a:spcAft>
                    <a:spcPts val="300"/>
                  </a:spcAft>
                  <a:buNone/>
                </a:pPr>
                <a:r>
                  <a:rPr lang="en-US" sz="1400" dirty="0"/>
                  <a:t>       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[by, (3)] </a:t>
                </a:r>
                <a:r>
                  <a:rPr lang="en-US" sz="1400" dirty="0">
                    <a:sym typeface="Wingdings" pitchFamily="2" charset="2"/>
                  </a:rPr>
                  <a:t> This is a contradiction that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𝑇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itchFamily="2" charset="2"/>
                      </a:rPr>
                      <m:t>′</m:t>
                    </m:r>
                  </m:oMath>
                </a14:m>
                <a:r>
                  <a:rPr lang="en-US" sz="1400" dirty="0"/>
                  <a:t> is optimal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1400" dirty="0"/>
                  <a:t>. Thus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1400" dirty="0"/>
                  <a:t> must be optimal for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83" name="Content Placeholder 2">
                <a:extLst>
                  <a:ext uri="{FF2B5EF4-FFF2-40B4-BE49-F238E27FC236}">
                    <a16:creationId xmlns:a16="http://schemas.microsoft.com/office/drawing/2014/main" id="{0ABA699C-CADF-A0E4-24D8-B413EFEDB6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78097"/>
                <a:ext cx="6387429" cy="3723999"/>
              </a:xfrm>
              <a:prstGeom prst="rect">
                <a:avLst/>
              </a:prstGeom>
              <a:blipFill>
                <a:blip r:embed="rId3"/>
                <a:stretch>
                  <a:fillRect l="-397" t="-1356" b="-54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645624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59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Tutorial Problems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Given an infinite array in which the first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elements are integers in sorted order and the rest of the cells are filled with some special symbol (say $). Assume we do not know the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value. Give an algorithm that takes an integer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as input and finds a position in the array containing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, if the integer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1600" dirty="0"/>
                  <a:t> exists in the array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600" dirty="0"/>
                  <a:t> time</a:t>
                </a:r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04783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6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Knapsack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1EA5DBE-D37B-4853-FEC7-6277A695F214}"/>
              </a:ext>
            </a:extLst>
          </p:cNvPr>
          <p:cNvSpPr txBox="1">
            <a:spLocks/>
          </p:cNvSpPr>
          <p:nvPr/>
        </p:nvSpPr>
        <p:spPr>
          <a:xfrm>
            <a:off x="5144783" y="4904310"/>
            <a:ext cx="18120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75" kern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>
                <a:solidFill>
                  <a:schemeClr val="bg1">
                    <a:lumMod val="65000"/>
                  </a:schemeClr>
                </a:solidFill>
              </a:ln>
              <a:latin typeface="+mn-lt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A661EFC-BBC9-8EAE-1230-48E3407A6E00}"/>
              </a:ext>
            </a:extLst>
          </p:cNvPr>
          <p:cNvSpPr/>
          <p:nvPr/>
        </p:nvSpPr>
        <p:spPr>
          <a:xfrm>
            <a:off x="471487" y="4041163"/>
            <a:ext cx="847288" cy="5008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1DC303D-BAFB-8CCA-0026-A33B8E8AF89B}"/>
              </a:ext>
            </a:extLst>
          </p:cNvPr>
          <p:cNvSpPr/>
          <p:nvPr/>
        </p:nvSpPr>
        <p:spPr>
          <a:xfrm>
            <a:off x="1794152" y="3783435"/>
            <a:ext cx="847288" cy="75860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A49C168-ED23-3D54-4F1B-4D301F080C2A}"/>
              </a:ext>
            </a:extLst>
          </p:cNvPr>
          <p:cNvSpPr/>
          <p:nvPr/>
        </p:nvSpPr>
        <p:spPr>
          <a:xfrm>
            <a:off x="3141983" y="3352160"/>
            <a:ext cx="847288" cy="125020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7CC15-B868-9615-B3FD-B5E666D4D5C3}"/>
              </a:ext>
            </a:extLst>
          </p:cNvPr>
          <p:cNvSpPr txBox="1"/>
          <p:nvPr/>
        </p:nvSpPr>
        <p:spPr>
          <a:xfrm>
            <a:off x="503873" y="4519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BFB0-7361-A770-9ADF-4BA8D6494510}"/>
              </a:ext>
            </a:extLst>
          </p:cNvPr>
          <p:cNvSpPr txBox="1"/>
          <p:nvPr/>
        </p:nvSpPr>
        <p:spPr>
          <a:xfrm>
            <a:off x="525513" y="41653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kg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F5AB0-7FA3-8E8C-D7FC-ABC9F68374BC}"/>
              </a:ext>
            </a:extLst>
          </p:cNvPr>
          <p:cNvSpPr txBox="1"/>
          <p:nvPr/>
        </p:nvSpPr>
        <p:spPr>
          <a:xfrm>
            <a:off x="1774925" y="451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7CFA-76D9-91AB-D31B-1357757B7512}"/>
              </a:ext>
            </a:extLst>
          </p:cNvPr>
          <p:cNvSpPr txBox="1"/>
          <p:nvPr/>
        </p:nvSpPr>
        <p:spPr>
          <a:xfrm>
            <a:off x="1867379" y="40309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kg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43E32-F901-4F4A-9189-B575FB76636C}"/>
              </a:ext>
            </a:extLst>
          </p:cNvPr>
          <p:cNvSpPr txBox="1"/>
          <p:nvPr/>
        </p:nvSpPr>
        <p:spPr>
          <a:xfrm>
            <a:off x="3163330" y="4534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B5C4A-440C-D8FF-52BF-08C8D9B834A4}"/>
              </a:ext>
            </a:extLst>
          </p:cNvPr>
          <p:cNvSpPr txBox="1"/>
          <p:nvPr/>
        </p:nvSpPr>
        <p:spPr>
          <a:xfrm>
            <a:off x="3234848" y="38228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kg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56500"/>
            <a:ext cx="6424393" cy="2228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What may come challenging sometimes is proving a greedy technique indeed gives optimal solution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For fractional knapsack its relatively easy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Intuitively: For the first 10 kg space of the knapsack we are putting the best possible option (item 1).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For the next 20 kg space we going for the best possible option available and so 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DFFD6-6A4E-B4AB-BB99-3F337FA181F6}"/>
              </a:ext>
            </a:extLst>
          </p:cNvPr>
          <p:cNvSpPr txBox="1"/>
          <p:nvPr/>
        </p:nvSpPr>
        <p:spPr>
          <a:xfrm>
            <a:off x="55279" y="369948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6 $/kg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ECB99-6CFF-F951-7CF7-3D9BFC5417A6}"/>
              </a:ext>
            </a:extLst>
          </p:cNvPr>
          <p:cNvSpPr txBox="1"/>
          <p:nvPr/>
        </p:nvSpPr>
        <p:spPr>
          <a:xfrm>
            <a:off x="1398925" y="349598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5 $/kg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9DBBD-BF37-34AE-1486-81ECE514F0DE}"/>
              </a:ext>
            </a:extLst>
          </p:cNvPr>
          <p:cNvSpPr txBox="1"/>
          <p:nvPr/>
        </p:nvSpPr>
        <p:spPr>
          <a:xfrm>
            <a:off x="2673278" y="307004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4 $/kg</a:t>
            </a:r>
            <a:endParaRPr lang="en-US" sz="1400" dirty="0"/>
          </a:p>
        </p:txBody>
      </p:sp>
      <p:pic>
        <p:nvPicPr>
          <p:cNvPr id="19" name="Picture 2" descr="WESTWOODS Brown Canvas Backpack, Rs 550/piece WESTWOODS INC. | ID:  19951408633">
            <a:extLst>
              <a:ext uri="{FF2B5EF4-FFF2-40B4-BE49-F238E27FC236}">
                <a16:creationId xmlns:a16="http://schemas.microsoft.com/office/drawing/2014/main" id="{08683397-41D1-4A82-C8A9-8E1162B2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06" y="3245190"/>
            <a:ext cx="1828506" cy="1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ADFD7-4F3B-B265-1F6F-BD0383788B56}"/>
              </a:ext>
            </a:extLst>
          </p:cNvPr>
          <p:cNvSpPr txBox="1"/>
          <p:nvPr/>
        </p:nvSpPr>
        <p:spPr>
          <a:xfrm>
            <a:off x="4755120" y="3902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Kg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CD8CFE-6711-6764-F105-835B00ECF25A}"/>
              </a:ext>
            </a:extLst>
          </p:cNvPr>
          <p:cNvGrpSpPr/>
          <p:nvPr/>
        </p:nvGrpSpPr>
        <p:grpSpPr>
          <a:xfrm>
            <a:off x="5930483" y="3434140"/>
            <a:ext cx="849485" cy="1367956"/>
            <a:chOff x="5930483" y="3434140"/>
            <a:chExt cx="849485" cy="1367956"/>
          </a:xfrm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80D90078-B24E-F88A-4DF6-3C76B74AF288}"/>
                </a:ext>
              </a:extLst>
            </p:cNvPr>
            <p:cNvSpPr/>
            <p:nvPr/>
          </p:nvSpPr>
          <p:spPr>
            <a:xfrm>
              <a:off x="5930483" y="4400307"/>
              <a:ext cx="847288" cy="40178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A536B8-1F69-AC9F-AD31-D09BCCD92224}"/>
                </a:ext>
              </a:extLst>
            </p:cNvPr>
            <p:cNvSpPr txBox="1"/>
            <p:nvPr/>
          </p:nvSpPr>
          <p:spPr>
            <a:xfrm>
              <a:off x="6062390" y="4479787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 kg</a:t>
              </a:r>
              <a:endParaRPr lang="en-US" sz="1400" dirty="0"/>
            </a:p>
          </p:txBody>
        </p:sp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1D272E79-E4D8-89CC-68C8-F29F86DCD73F}"/>
                </a:ext>
              </a:extLst>
            </p:cNvPr>
            <p:cNvSpPr/>
            <p:nvPr/>
          </p:nvSpPr>
          <p:spPr>
            <a:xfrm>
              <a:off x="5930483" y="3902334"/>
              <a:ext cx="847288" cy="577453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F066A5-A4EB-901F-952E-4D1F777E4838}"/>
                </a:ext>
              </a:extLst>
            </p:cNvPr>
            <p:cNvSpPr txBox="1"/>
            <p:nvPr/>
          </p:nvSpPr>
          <p:spPr>
            <a:xfrm>
              <a:off x="6062390" y="4085006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 kg</a:t>
              </a:r>
              <a:endParaRPr lang="en-US" sz="1400" dirty="0"/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F39E842F-8A57-DC7A-0CF1-72A486495CB0}"/>
                </a:ext>
              </a:extLst>
            </p:cNvPr>
            <p:cNvSpPr/>
            <p:nvPr/>
          </p:nvSpPr>
          <p:spPr>
            <a:xfrm>
              <a:off x="5932680" y="3434140"/>
              <a:ext cx="847288" cy="577453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01CCB5-B3D0-7E83-F582-7A121AAB8409}"/>
                </a:ext>
              </a:extLst>
            </p:cNvPr>
            <p:cNvSpPr txBox="1"/>
            <p:nvPr/>
          </p:nvSpPr>
          <p:spPr>
            <a:xfrm>
              <a:off x="6062390" y="3635575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 kg</a:t>
              </a:r>
              <a:endParaRPr lang="en-US" sz="1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EE163E-EA6E-29AC-BB58-FC0DC71DEDB4}"/>
              </a:ext>
            </a:extLst>
          </p:cNvPr>
          <p:cNvSpPr txBox="1"/>
          <p:nvPr/>
        </p:nvSpPr>
        <p:spPr>
          <a:xfrm>
            <a:off x="5504141" y="2599981"/>
            <a:ext cx="13147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value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60+100+4*20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$240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33AA51F-FE07-B257-9A16-E8266D201098}"/>
              </a:ext>
            </a:extLst>
          </p:cNvPr>
          <p:cNvSpPr txBox="1"/>
          <p:nvPr/>
        </p:nvSpPr>
        <p:spPr>
          <a:xfrm>
            <a:off x="634393" y="3765840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BBAF628-89C5-A80B-9714-C4CCD02D709E}"/>
              </a:ext>
            </a:extLst>
          </p:cNvPr>
          <p:cNvSpPr txBox="1"/>
          <p:nvPr/>
        </p:nvSpPr>
        <p:spPr>
          <a:xfrm>
            <a:off x="1983635" y="3551804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2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FCB0165-7146-086F-A9A5-ED4A141AFAC2}"/>
              </a:ext>
            </a:extLst>
          </p:cNvPr>
          <p:cNvSpPr txBox="1"/>
          <p:nvPr/>
        </p:nvSpPr>
        <p:spPr>
          <a:xfrm>
            <a:off x="3278963" y="3072576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5481064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60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Tutorial Problems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Given a sorted array of non-repeated integers A[1..n], check whether there is an index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 for which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𝐴</m:t>
                    </m:r>
                    <m:d>
                      <m:dPr>
                        <m:begChr m:val="["/>
                        <m:endChr m:val="]"/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600" dirty="0"/>
                  <a:t>. Give a divide-and-conquer algorithm that runs in time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(</m:t>
                    </m:r>
                    <m:func>
                      <m:func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6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2379760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61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Tutorial Problems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A040-ED78-5925-CD3B-A0B3F90B93C6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1131862" y="4802097"/>
            <a:ext cx="4594279" cy="27384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We are given two sorted arrays of size n. Give an algorithm for finding the median element in the union of the two lists so that the complexity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Θ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600" dirty="0"/>
              </a:p>
            </p:txBody>
          </p:sp>
        </mc:Choice>
        <mc:Fallback xmlns="">
          <p:sp>
            <p:nvSpPr>
              <p:cNvPr id="15" name="Content Placeholder 2">
                <a:extLst>
                  <a:ext uri="{FF2B5EF4-FFF2-40B4-BE49-F238E27FC236}">
                    <a16:creationId xmlns:a16="http://schemas.microsoft.com/office/drawing/2014/main" id="{7CF9F717-C39F-7276-E82E-0B770F3467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150" y="1096951"/>
                <a:ext cx="6424393" cy="3705145"/>
              </a:xfrm>
              <a:prstGeom prst="rect">
                <a:avLst/>
              </a:prstGeom>
              <a:blipFill>
                <a:blip r:embed="rId3"/>
                <a:stretch>
                  <a:fillRect l="-394" t="-1365" r="-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137345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57250" y="1668067"/>
            <a:ext cx="5143500" cy="1343025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96254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7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Knapsack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A661EFC-BBC9-8EAE-1230-48E3407A6E00}"/>
              </a:ext>
            </a:extLst>
          </p:cNvPr>
          <p:cNvSpPr/>
          <p:nvPr/>
        </p:nvSpPr>
        <p:spPr>
          <a:xfrm>
            <a:off x="471487" y="4041163"/>
            <a:ext cx="847288" cy="5008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1DC303D-BAFB-8CCA-0026-A33B8E8AF89B}"/>
              </a:ext>
            </a:extLst>
          </p:cNvPr>
          <p:cNvSpPr/>
          <p:nvPr/>
        </p:nvSpPr>
        <p:spPr>
          <a:xfrm>
            <a:off x="1794152" y="3783435"/>
            <a:ext cx="847288" cy="75860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A49C168-ED23-3D54-4F1B-4D301F080C2A}"/>
              </a:ext>
            </a:extLst>
          </p:cNvPr>
          <p:cNvSpPr/>
          <p:nvPr/>
        </p:nvSpPr>
        <p:spPr>
          <a:xfrm>
            <a:off x="3141983" y="3352160"/>
            <a:ext cx="847288" cy="125020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7CC15-B868-9615-B3FD-B5E666D4D5C3}"/>
              </a:ext>
            </a:extLst>
          </p:cNvPr>
          <p:cNvSpPr txBox="1"/>
          <p:nvPr/>
        </p:nvSpPr>
        <p:spPr>
          <a:xfrm>
            <a:off x="503873" y="4519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BFB0-7361-A770-9ADF-4BA8D6494510}"/>
              </a:ext>
            </a:extLst>
          </p:cNvPr>
          <p:cNvSpPr txBox="1"/>
          <p:nvPr/>
        </p:nvSpPr>
        <p:spPr>
          <a:xfrm>
            <a:off x="525513" y="41653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kg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F5AB0-7FA3-8E8C-D7FC-ABC9F68374BC}"/>
              </a:ext>
            </a:extLst>
          </p:cNvPr>
          <p:cNvSpPr txBox="1"/>
          <p:nvPr/>
        </p:nvSpPr>
        <p:spPr>
          <a:xfrm>
            <a:off x="1774925" y="451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7CFA-76D9-91AB-D31B-1357757B7512}"/>
              </a:ext>
            </a:extLst>
          </p:cNvPr>
          <p:cNvSpPr txBox="1"/>
          <p:nvPr/>
        </p:nvSpPr>
        <p:spPr>
          <a:xfrm>
            <a:off x="1867379" y="40309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kg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43E32-F901-4F4A-9189-B575FB76636C}"/>
              </a:ext>
            </a:extLst>
          </p:cNvPr>
          <p:cNvSpPr txBox="1"/>
          <p:nvPr/>
        </p:nvSpPr>
        <p:spPr>
          <a:xfrm>
            <a:off x="3163330" y="4534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B5C4A-440C-D8FF-52BF-08C8D9B834A4}"/>
              </a:ext>
            </a:extLst>
          </p:cNvPr>
          <p:cNvSpPr txBox="1"/>
          <p:nvPr/>
        </p:nvSpPr>
        <p:spPr>
          <a:xfrm>
            <a:off x="3234848" y="38228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kg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56500"/>
            <a:ext cx="6424393" cy="2228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Lets see how this strategy works for 0-1 Knapsack problem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But this is not the optimal solution. We can do better 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What is the optimal solution?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DFFD6-6A4E-B4AB-BB99-3F337FA181F6}"/>
              </a:ext>
            </a:extLst>
          </p:cNvPr>
          <p:cNvSpPr txBox="1"/>
          <p:nvPr/>
        </p:nvSpPr>
        <p:spPr>
          <a:xfrm>
            <a:off x="55279" y="369948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6 $/kg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ECB99-6CFF-F951-7CF7-3D9BFC5417A6}"/>
              </a:ext>
            </a:extLst>
          </p:cNvPr>
          <p:cNvSpPr txBox="1"/>
          <p:nvPr/>
        </p:nvSpPr>
        <p:spPr>
          <a:xfrm>
            <a:off x="1398925" y="349598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5 $/kg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9DBBD-BF37-34AE-1486-81ECE514F0DE}"/>
              </a:ext>
            </a:extLst>
          </p:cNvPr>
          <p:cNvSpPr txBox="1"/>
          <p:nvPr/>
        </p:nvSpPr>
        <p:spPr>
          <a:xfrm>
            <a:off x="2673278" y="307004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4 $/kg</a:t>
            </a:r>
            <a:endParaRPr lang="en-US" sz="1400" dirty="0"/>
          </a:p>
        </p:txBody>
      </p:sp>
      <p:pic>
        <p:nvPicPr>
          <p:cNvPr id="19" name="Picture 2" descr="WESTWOODS Brown Canvas Backpack, Rs 550/piece WESTWOODS INC. | ID:  19951408633">
            <a:extLst>
              <a:ext uri="{FF2B5EF4-FFF2-40B4-BE49-F238E27FC236}">
                <a16:creationId xmlns:a16="http://schemas.microsoft.com/office/drawing/2014/main" id="{08683397-41D1-4A82-C8A9-8E1162B2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06" y="3245190"/>
            <a:ext cx="1828506" cy="1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ADFD7-4F3B-B265-1F6F-BD0383788B56}"/>
              </a:ext>
            </a:extLst>
          </p:cNvPr>
          <p:cNvSpPr txBox="1"/>
          <p:nvPr/>
        </p:nvSpPr>
        <p:spPr>
          <a:xfrm>
            <a:off x="4755120" y="3902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Kg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CD8CFE-6711-6764-F105-835B00ECF25A}"/>
              </a:ext>
            </a:extLst>
          </p:cNvPr>
          <p:cNvGrpSpPr/>
          <p:nvPr/>
        </p:nvGrpSpPr>
        <p:grpSpPr>
          <a:xfrm>
            <a:off x="5930483" y="3434140"/>
            <a:ext cx="849485" cy="1367956"/>
            <a:chOff x="5930483" y="3434140"/>
            <a:chExt cx="849485" cy="1367956"/>
          </a:xfrm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80D90078-B24E-F88A-4DF6-3C76B74AF288}"/>
                </a:ext>
              </a:extLst>
            </p:cNvPr>
            <p:cNvSpPr/>
            <p:nvPr/>
          </p:nvSpPr>
          <p:spPr>
            <a:xfrm>
              <a:off x="5930483" y="4400307"/>
              <a:ext cx="847288" cy="40178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BA536B8-1F69-AC9F-AD31-D09BCCD92224}"/>
                </a:ext>
              </a:extLst>
            </p:cNvPr>
            <p:cNvSpPr txBox="1"/>
            <p:nvPr/>
          </p:nvSpPr>
          <p:spPr>
            <a:xfrm>
              <a:off x="6062390" y="4479787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10 kg</a:t>
              </a:r>
              <a:endParaRPr lang="en-US" sz="1400" dirty="0"/>
            </a:p>
          </p:txBody>
        </p:sp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1D272E79-E4D8-89CC-68C8-F29F86DCD73F}"/>
                </a:ext>
              </a:extLst>
            </p:cNvPr>
            <p:cNvSpPr/>
            <p:nvPr/>
          </p:nvSpPr>
          <p:spPr>
            <a:xfrm>
              <a:off x="5930483" y="3902334"/>
              <a:ext cx="847288" cy="577453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F066A5-A4EB-901F-952E-4D1F777E4838}"/>
                </a:ext>
              </a:extLst>
            </p:cNvPr>
            <p:cNvSpPr txBox="1"/>
            <p:nvPr/>
          </p:nvSpPr>
          <p:spPr>
            <a:xfrm>
              <a:off x="6062390" y="4085006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 kg</a:t>
              </a:r>
              <a:endParaRPr lang="en-US" sz="1400" dirty="0"/>
            </a:p>
          </p:txBody>
        </p:sp>
        <p:sp>
          <p:nvSpPr>
            <p:cNvPr id="26" name="Can 25">
              <a:extLst>
                <a:ext uri="{FF2B5EF4-FFF2-40B4-BE49-F238E27FC236}">
                  <a16:creationId xmlns:a16="http://schemas.microsoft.com/office/drawing/2014/main" id="{F39E842F-8A57-DC7A-0CF1-72A486495CB0}"/>
                </a:ext>
              </a:extLst>
            </p:cNvPr>
            <p:cNvSpPr/>
            <p:nvPr/>
          </p:nvSpPr>
          <p:spPr>
            <a:xfrm>
              <a:off x="5932680" y="3434140"/>
              <a:ext cx="847288" cy="577453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01CCB5-B3D0-7E83-F582-7A121AAB8409}"/>
                </a:ext>
              </a:extLst>
            </p:cNvPr>
            <p:cNvSpPr txBox="1"/>
            <p:nvPr/>
          </p:nvSpPr>
          <p:spPr>
            <a:xfrm>
              <a:off x="6062390" y="3635575"/>
              <a:ext cx="48282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0 kg</a:t>
              </a:r>
              <a:endParaRPr lang="en-US" sz="1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EE163E-EA6E-29AC-BB58-FC0DC71DEDB4}"/>
              </a:ext>
            </a:extLst>
          </p:cNvPr>
          <p:cNvSpPr txBox="1"/>
          <p:nvPr/>
        </p:nvSpPr>
        <p:spPr>
          <a:xfrm>
            <a:off x="5730708" y="2609109"/>
            <a:ext cx="1100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value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60+100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$160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AA8EE8C-5A6C-5DEE-32A0-569A708AA0E5}"/>
              </a:ext>
            </a:extLst>
          </p:cNvPr>
          <p:cNvSpPr txBox="1"/>
          <p:nvPr/>
        </p:nvSpPr>
        <p:spPr>
          <a:xfrm>
            <a:off x="634393" y="3765840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7EF7CD8-42CC-7EA8-C0C4-A900D8DFE590}"/>
              </a:ext>
            </a:extLst>
          </p:cNvPr>
          <p:cNvSpPr txBox="1"/>
          <p:nvPr/>
        </p:nvSpPr>
        <p:spPr>
          <a:xfrm>
            <a:off x="1983635" y="3551804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2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62E25D-9DA6-2425-8F8B-F6FC30D2B7AB}"/>
              </a:ext>
            </a:extLst>
          </p:cNvPr>
          <p:cNvSpPr txBox="1"/>
          <p:nvPr/>
        </p:nvSpPr>
        <p:spPr>
          <a:xfrm>
            <a:off x="3278963" y="3072576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6335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8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Knapsack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A661EFC-BBC9-8EAE-1230-48E3407A6E00}"/>
              </a:ext>
            </a:extLst>
          </p:cNvPr>
          <p:cNvSpPr/>
          <p:nvPr/>
        </p:nvSpPr>
        <p:spPr>
          <a:xfrm>
            <a:off x="471487" y="4041163"/>
            <a:ext cx="847288" cy="5008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1DC303D-BAFB-8CCA-0026-A33B8E8AF89B}"/>
              </a:ext>
            </a:extLst>
          </p:cNvPr>
          <p:cNvSpPr/>
          <p:nvPr/>
        </p:nvSpPr>
        <p:spPr>
          <a:xfrm>
            <a:off x="1794152" y="3783435"/>
            <a:ext cx="847288" cy="75860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A49C168-ED23-3D54-4F1B-4D301F080C2A}"/>
              </a:ext>
            </a:extLst>
          </p:cNvPr>
          <p:cNvSpPr/>
          <p:nvPr/>
        </p:nvSpPr>
        <p:spPr>
          <a:xfrm>
            <a:off x="3141983" y="3352160"/>
            <a:ext cx="847288" cy="125020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7CC15-B868-9615-B3FD-B5E666D4D5C3}"/>
              </a:ext>
            </a:extLst>
          </p:cNvPr>
          <p:cNvSpPr txBox="1"/>
          <p:nvPr/>
        </p:nvSpPr>
        <p:spPr>
          <a:xfrm>
            <a:off x="503873" y="4519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BFB0-7361-A770-9ADF-4BA8D6494510}"/>
              </a:ext>
            </a:extLst>
          </p:cNvPr>
          <p:cNvSpPr txBox="1"/>
          <p:nvPr/>
        </p:nvSpPr>
        <p:spPr>
          <a:xfrm>
            <a:off x="525513" y="41653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kg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F5AB0-7FA3-8E8C-D7FC-ABC9F68374BC}"/>
              </a:ext>
            </a:extLst>
          </p:cNvPr>
          <p:cNvSpPr txBox="1"/>
          <p:nvPr/>
        </p:nvSpPr>
        <p:spPr>
          <a:xfrm>
            <a:off x="1774925" y="451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7CFA-76D9-91AB-D31B-1357757B7512}"/>
              </a:ext>
            </a:extLst>
          </p:cNvPr>
          <p:cNvSpPr txBox="1"/>
          <p:nvPr/>
        </p:nvSpPr>
        <p:spPr>
          <a:xfrm>
            <a:off x="1867379" y="40309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kg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43E32-F901-4F4A-9189-B575FB76636C}"/>
              </a:ext>
            </a:extLst>
          </p:cNvPr>
          <p:cNvSpPr txBox="1"/>
          <p:nvPr/>
        </p:nvSpPr>
        <p:spPr>
          <a:xfrm>
            <a:off x="3163330" y="4534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B5C4A-440C-D8FF-52BF-08C8D9B834A4}"/>
              </a:ext>
            </a:extLst>
          </p:cNvPr>
          <p:cNvSpPr txBox="1"/>
          <p:nvPr/>
        </p:nvSpPr>
        <p:spPr>
          <a:xfrm>
            <a:off x="3234848" y="38228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kg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44187" y="1056500"/>
                <a:ext cx="6424393" cy="2228548"/>
              </a:xfrm>
              <a:prstGeom prst="rect">
                <a:avLst/>
              </a:prstGeom>
            </p:spPr>
            <p:txBody>
              <a:bodyPr/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/>
                  <a:buChar char="•"/>
                  <a:defRPr sz="2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Segoe UI" charset="0"/>
                    <a:ea typeface="Segoe UI" charset="0"/>
                    <a:cs typeface="Segoe UI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Lets see how this strategy works for 0-1 Knapsack problem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But this is not the optimal solution. We can do better 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What is the optimal solution?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Full of item 3 and item 2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It was easy for this example as the number of items are only 3</a:t>
                </a:r>
              </a:p>
              <a:p>
                <a:pPr>
                  <a:lnSpc>
                    <a:spcPts val="1700"/>
                  </a:lnSpc>
                  <a:spcBef>
                    <a:spcPts val="200"/>
                  </a:spcBef>
                  <a:spcAft>
                    <a:spcPts val="200"/>
                  </a:spcAft>
                </a:pPr>
                <a:r>
                  <a:rPr lang="en-US" sz="1600" dirty="0"/>
                  <a:t>In general, for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600" dirty="0"/>
                  <a:t> items, you need to check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1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1600" dirty="0"/>
                  <a:t> combinations</a:t>
                </a:r>
              </a:p>
            </p:txBody>
          </p:sp>
        </mc:Choice>
        <mc:Fallback xmlns="">
          <p:sp>
            <p:nvSpPr>
              <p:cNvPr id="20" name="Content Placeholder 2">
                <a:extLst>
                  <a:ext uri="{FF2B5EF4-FFF2-40B4-BE49-F238E27FC236}">
                    <a16:creationId xmlns:a16="http://schemas.microsoft.com/office/drawing/2014/main" id="{FAFDCBB3-ADD0-60E6-5241-55FD3E54D1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87" y="1056500"/>
                <a:ext cx="6424393" cy="2228548"/>
              </a:xfrm>
              <a:prstGeom prst="rect">
                <a:avLst/>
              </a:prstGeom>
              <a:blipFill>
                <a:blip r:embed="rId3"/>
                <a:stretch>
                  <a:fillRect l="-394" t="-28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9CFDFFD6-6A4E-B4AB-BB99-3F337FA181F6}"/>
              </a:ext>
            </a:extLst>
          </p:cNvPr>
          <p:cNvSpPr txBox="1"/>
          <p:nvPr/>
        </p:nvSpPr>
        <p:spPr>
          <a:xfrm>
            <a:off x="55279" y="369948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6 $/kg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ECB99-6CFF-F951-7CF7-3D9BFC5417A6}"/>
              </a:ext>
            </a:extLst>
          </p:cNvPr>
          <p:cNvSpPr txBox="1"/>
          <p:nvPr/>
        </p:nvSpPr>
        <p:spPr>
          <a:xfrm>
            <a:off x="1398925" y="349598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5 $/kg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9DBBD-BF37-34AE-1486-81ECE514F0DE}"/>
              </a:ext>
            </a:extLst>
          </p:cNvPr>
          <p:cNvSpPr txBox="1"/>
          <p:nvPr/>
        </p:nvSpPr>
        <p:spPr>
          <a:xfrm>
            <a:off x="2673278" y="307004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4 $/kg</a:t>
            </a:r>
            <a:endParaRPr lang="en-US" sz="1400" dirty="0"/>
          </a:p>
        </p:txBody>
      </p:sp>
      <p:pic>
        <p:nvPicPr>
          <p:cNvPr id="19" name="Picture 2" descr="WESTWOODS Brown Canvas Backpack, Rs 550/piece WESTWOODS INC. | ID:  19951408633">
            <a:extLst>
              <a:ext uri="{FF2B5EF4-FFF2-40B4-BE49-F238E27FC236}">
                <a16:creationId xmlns:a16="http://schemas.microsoft.com/office/drawing/2014/main" id="{08683397-41D1-4A82-C8A9-8E1162B2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06" y="3245190"/>
            <a:ext cx="1828506" cy="1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ADFD7-4F3B-B265-1F6F-BD0383788B56}"/>
              </a:ext>
            </a:extLst>
          </p:cNvPr>
          <p:cNvSpPr txBox="1"/>
          <p:nvPr/>
        </p:nvSpPr>
        <p:spPr>
          <a:xfrm>
            <a:off x="4755120" y="3902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Kg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CD8CFE-6711-6764-F105-835B00ECF25A}"/>
              </a:ext>
            </a:extLst>
          </p:cNvPr>
          <p:cNvGrpSpPr/>
          <p:nvPr/>
        </p:nvGrpSpPr>
        <p:grpSpPr>
          <a:xfrm>
            <a:off x="5930483" y="3449847"/>
            <a:ext cx="847288" cy="1352250"/>
            <a:chOff x="5930483" y="3449847"/>
            <a:chExt cx="847288" cy="1352250"/>
          </a:xfrm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80D90078-B24E-F88A-4DF6-3C76B74AF288}"/>
                </a:ext>
              </a:extLst>
            </p:cNvPr>
            <p:cNvSpPr/>
            <p:nvPr/>
          </p:nvSpPr>
          <p:spPr>
            <a:xfrm>
              <a:off x="5930483" y="3859301"/>
              <a:ext cx="847288" cy="942796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1D272E79-E4D8-89CC-68C8-F29F86DCD73F}"/>
                </a:ext>
              </a:extLst>
            </p:cNvPr>
            <p:cNvSpPr/>
            <p:nvPr/>
          </p:nvSpPr>
          <p:spPr>
            <a:xfrm>
              <a:off x="5930483" y="3449847"/>
              <a:ext cx="847288" cy="577453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F066A5-A4EB-901F-952E-4D1F777E4838}"/>
                </a:ext>
              </a:extLst>
            </p:cNvPr>
            <p:cNvSpPr txBox="1"/>
            <p:nvPr/>
          </p:nvSpPr>
          <p:spPr>
            <a:xfrm>
              <a:off x="6099415" y="4246419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 kg</a:t>
              </a:r>
              <a:endParaRPr 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01CCB5-B3D0-7E83-F582-7A121AAB8409}"/>
                </a:ext>
              </a:extLst>
            </p:cNvPr>
            <p:cNvSpPr txBox="1"/>
            <p:nvPr/>
          </p:nvSpPr>
          <p:spPr>
            <a:xfrm>
              <a:off x="6110814" y="3647049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 kg</a:t>
              </a:r>
              <a:endParaRPr lang="en-US" sz="1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EE163E-EA6E-29AC-BB58-FC0DC71DEDB4}"/>
              </a:ext>
            </a:extLst>
          </p:cNvPr>
          <p:cNvSpPr txBox="1"/>
          <p:nvPr/>
        </p:nvSpPr>
        <p:spPr>
          <a:xfrm>
            <a:off x="5730708" y="2609109"/>
            <a:ext cx="1100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value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120+100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59C4E-3004-CE75-7AA1-C37982630304}"/>
              </a:ext>
            </a:extLst>
          </p:cNvPr>
          <p:cNvSpPr txBox="1"/>
          <p:nvPr/>
        </p:nvSpPr>
        <p:spPr>
          <a:xfrm>
            <a:off x="634393" y="3765840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BEBB9D-4BB8-854D-B784-A75B89D1EBB0}"/>
              </a:ext>
            </a:extLst>
          </p:cNvPr>
          <p:cNvSpPr txBox="1"/>
          <p:nvPr/>
        </p:nvSpPr>
        <p:spPr>
          <a:xfrm>
            <a:off x="1983635" y="3551804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2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2B1653-19C4-64EC-5A8D-9B59FABF5D80}"/>
              </a:ext>
            </a:extLst>
          </p:cNvPr>
          <p:cNvSpPr txBox="1"/>
          <p:nvPr/>
        </p:nvSpPr>
        <p:spPr>
          <a:xfrm>
            <a:off x="3278963" y="3072576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842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0794" y="4787564"/>
            <a:ext cx="335719" cy="273844"/>
          </a:xfrm>
        </p:spPr>
        <p:txBody>
          <a:bodyPr/>
          <a:lstStyle/>
          <a:p>
            <a:fld id="{683B8651-0143-4140-839E-3D36292080E8}" type="slidenum">
              <a:rPr lang="en-US" smtClean="0"/>
              <a:t>9</a:t>
            </a:fld>
            <a:endParaRPr lang="en-US" dirty="0"/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4A2FDB2-9502-F45F-4549-C1948C12922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18114" y="721400"/>
            <a:ext cx="6350466" cy="375552"/>
          </a:xfrm>
          <a:prstGeom prst="rect">
            <a:avLst/>
          </a:prstGeom>
        </p:spPr>
        <p:txBody>
          <a:bodyPr vert="horz" wrap="square" lIns="0" tIns="6160" rIns="0" bIns="0" rtlCol="0" anchor="ctr">
            <a:spAutoFit/>
          </a:bodyPr>
          <a:lstStyle/>
          <a:p>
            <a:pPr marL="6484">
              <a:lnSpc>
                <a:spcPct val="100000"/>
              </a:lnSpc>
              <a:spcBef>
                <a:spcPts val="49"/>
              </a:spcBef>
            </a:pPr>
            <a:r>
              <a:rPr lang="en-US" sz="2400" dirty="0"/>
              <a:t>Knapsack Problem</a:t>
            </a:r>
            <a:endParaRPr sz="2400" dirty="0"/>
          </a:p>
        </p:txBody>
      </p:sp>
      <p:sp>
        <p:nvSpPr>
          <p:cNvPr id="5" name="Date Placeholder 2">
            <a:extLst>
              <a:ext uri="{FF2B5EF4-FFF2-40B4-BE49-F238E27FC236}">
                <a16:creationId xmlns:a16="http://schemas.microsoft.com/office/drawing/2014/main" id="{80CF2248-1972-1E4B-75A1-9380708487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1487" y="4869209"/>
            <a:ext cx="1197922" cy="273844"/>
          </a:xfrm>
        </p:spPr>
        <p:txBody>
          <a:bodyPr/>
          <a:lstStyle/>
          <a:p>
            <a:r>
              <a:rPr lang="en-IN" dirty="0"/>
              <a:t>
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E1EA5DBE-D37B-4853-FEC7-6277A695F214}"/>
              </a:ext>
            </a:extLst>
          </p:cNvPr>
          <p:cNvSpPr txBox="1">
            <a:spLocks/>
          </p:cNvSpPr>
          <p:nvPr/>
        </p:nvSpPr>
        <p:spPr>
          <a:xfrm>
            <a:off x="5144783" y="4904310"/>
            <a:ext cx="18120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675" kern="1200">
                <a:solidFill>
                  <a:srgbClr val="0432FF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ln>
                <a:solidFill>
                  <a:schemeClr val="bg1">
                    <a:lumMod val="65000"/>
                  </a:schemeClr>
                </a:solidFill>
              </a:ln>
              <a:latin typeface="+mn-lt"/>
            </a:endParaRPr>
          </a:p>
        </p:txBody>
      </p:sp>
      <p:sp>
        <p:nvSpPr>
          <p:cNvPr id="8" name="Can 7">
            <a:extLst>
              <a:ext uri="{FF2B5EF4-FFF2-40B4-BE49-F238E27FC236}">
                <a16:creationId xmlns:a16="http://schemas.microsoft.com/office/drawing/2014/main" id="{6A661EFC-BBC9-8EAE-1230-48E3407A6E00}"/>
              </a:ext>
            </a:extLst>
          </p:cNvPr>
          <p:cNvSpPr/>
          <p:nvPr/>
        </p:nvSpPr>
        <p:spPr>
          <a:xfrm>
            <a:off x="471487" y="4041163"/>
            <a:ext cx="847288" cy="50087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Can 8">
            <a:extLst>
              <a:ext uri="{FF2B5EF4-FFF2-40B4-BE49-F238E27FC236}">
                <a16:creationId xmlns:a16="http://schemas.microsoft.com/office/drawing/2014/main" id="{31DC303D-BAFB-8CCA-0026-A33B8E8AF89B}"/>
              </a:ext>
            </a:extLst>
          </p:cNvPr>
          <p:cNvSpPr/>
          <p:nvPr/>
        </p:nvSpPr>
        <p:spPr>
          <a:xfrm>
            <a:off x="1794152" y="3783435"/>
            <a:ext cx="847288" cy="758602"/>
          </a:xfrm>
          <a:prstGeom prst="can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n 9">
            <a:extLst>
              <a:ext uri="{FF2B5EF4-FFF2-40B4-BE49-F238E27FC236}">
                <a16:creationId xmlns:a16="http://schemas.microsoft.com/office/drawing/2014/main" id="{3A49C168-ED23-3D54-4F1B-4D301F080C2A}"/>
              </a:ext>
            </a:extLst>
          </p:cNvPr>
          <p:cNvSpPr/>
          <p:nvPr/>
        </p:nvSpPr>
        <p:spPr>
          <a:xfrm>
            <a:off x="3141983" y="3352160"/>
            <a:ext cx="847288" cy="1250201"/>
          </a:xfrm>
          <a:prstGeom prst="can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C7CC15-B868-9615-B3FD-B5E666D4D5C3}"/>
              </a:ext>
            </a:extLst>
          </p:cNvPr>
          <p:cNvSpPr txBox="1"/>
          <p:nvPr/>
        </p:nvSpPr>
        <p:spPr>
          <a:xfrm>
            <a:off x="503873" y="451985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$60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49BFB0-7361-A770-9ADF-4BA8D6494510}"/>
              </a:ext>
            </a:extLst>
          </p:cNvPr>
          <p:cNvSpPr txBox="1"/>
          <p:nvPr/>
        </p:nvSpPr>
        <p:spPr>
          <a:xfrm>
            <a:off x="525513" y="4165309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10 kg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1F5AB0-7FA3-8E8C-D7FC-ABC9F68374BC}"/>
              </a:ext>
            </a:extLst>
          </p:cNvPr>
          <p:cNvSpPr txBox="1"/>
          <p:nvPr/>
        </p:nvSpPr>
        <p:spPr>
          <a:xfrm>
            <a:off x="1774925" y="451985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$100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CE7CFA-76D9-91AB-D31B-1357757B7512}"/>
              </a:ext>
            </a:extLst>
          </p:cNvPr>
          <p:cNvSpPr txBox="1"/>
          <p:nvPr/>
        </p:nvSpPr>
        <p:spPr>
          <a:xfrm>
            <a:off x="1867379" y="403097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 kg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243E32-F901-4F4A-9189-B575FB76636C}"/>
              </a:ext>
            </a:extLst>
          </p:cNvPr>
          <p:cNvSpPr txBox="1"/>
          <p:nvPr/>
        </p:nvSpPr>
        <p:spPr>
          <a:xfrm>
            <a:off x="3163330" y="453497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$120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BB5C4A-440C-D8FF-52BF-08C8D9B834A4}"/>
              </a:ext>
            </a:extLst>
          </p:cNvPr>
          <p:cNvSpPr txBox="1"/>
          <p:nvPr/>
        </p:nvSpPr>
        <p:spPr>
          <a:xfrm>
            <a:off x="3234848" y="3822833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30 kg</a:t>
            </a:r>
            <a:endParaRPr lang="en-US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AFDCBB3-ADD0-60E6-5241-55FD3E54D121}"/>
              </a:ext>
            </a:extLst>
          </p:cNvPr>
          <p:cNvSpPr txBox="1">
            <a:spLocks/>
          </p:cNvSpPr>
          <p:nvPr/>
        </p:nvSpPr>
        <p:spPr>
          <a:xfrm>
            <a:off x="144187" y="1056500"/>
            <a:ext cx="6424393" cy="222854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Segoe UI" charset="0"/>
                <a:ea typeface="Segoe UI" charset="0"/>
                <a:cs typeface="Segoe U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The greedy strategy that worked for the fractional Knapsack problem, did not work for the 0-1 Knapsack problem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Lets try another greedy strategy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Starting with the item highest </a:t>
            </a:r>
            <a:r>
              <a:rPr lang="en-US" sz="1600" b="1" dirty="0"/>
              <a:t>total</a:t>
            </a:r>
            <a:r>
              <a:rPr lang="en-US" sz="1600" dirty="0"/>
              <a:t> value and go on in a descending order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For this instance, it gives the optimal solution</a:t>
            </a:r>
          </a:p>
          <a:p>
            <a:pPr>
              <a:lnSpc>
                <a:spcPts val="1700"/>
              </a:lnSpc>
              <a:spcBef>
                <a:spcPts val="200"/>
              </a:spcBef>
              <a:spcAft>
                <a:spcPts val="200"/>
              </a:spcAft>
            </a:pPr>
            <a:r>
              <a:rPr lang="en-US" sz="1600" dirty="0"/>
              <a:t>Any instance/example where this strategy fails?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FDFFD6-6A4E-B4AB-BB99-3F337FA181F6}"/>
              </a:ext>
            </a:extLst>
          </p:cNvPr>
          <p:cNvSpPr txBox="1"/>
          <p:nvPr/>
        </p:nvSpPr>
        <p:spPr>
          <a:xfrm>
            <a:off x="55279" y="3699480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6 $/kg</a:t>
            </a:r>
            <a:endParaRPr lang="en-US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5ECB99-6CFF-F951-7CF7-3D9BFC5417A6}"/>
              </a:ext>
            </a:extLst>
          </p:cNvPr>
          <p:cNvSpPr txBox="1"/>
          <p:nvPr/>
        </p:nvSpPr>
        <p:spPr>
          <a:xfrm>
            <a:off x="1398925" y="3495987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5 $/kg</a:t>
            </a:r>
            <a:endParaRPr lang="en-US" sz="1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749DBBD-BF37-34AE-1486-81ECE514F0DE}"/>
              </a:ext>
            </a:extLst>
          </p:cNvPr>
          <p:cNvSpPr txBox="1"/>
          <p:nvPr/>
        </p:nvSpPr>
        <p:spPr>
          <a:xfrm>
            <a:off x="2673278" y="3070044"/>
            <a:ext cx="643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4 $/kg</a:t>
            </a:r>
            <a:endParaRPr lang="en-US" sz="1400" dirty="0"/>
          </a:p>
        </p:txBody>
      </p:sp>
      <p:pic>
        <p:nvPicPr>
          <p:cNvPr id="19" name="Picture 2" descr="WESTWOODS Brown Canvas Backpack, Rs 550/piece WESTWOODS INC. | ID:  19951408633">
            <a:extLst>
              <a:ext uri="{FF2B5EF4-FFF2-40B4-BE49-F238E27FC236}">
                <a16:creationId xmlns:a16="http://schemas.microsoft.com/office/drawing/2014/main" id="{08683397-41D1-4A82-C8A9-8E1162B22C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506" y="3245190"/>
            <a:ext cx="1828506" cy="1663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9ADFD7-4F3B-B265-1F6F-BD0383788B56}"/>
              </a:ext>
            </a:extLst>
          </p:cNvPr>
          <p:cNvSpPr txBox="1"/>
          <p:nvPr/>
        </p:nvSpPr>
        <p:spPr>
          <a:xfrm>
            <a:off x="4755120" y="3902334"/>
            <a:ext cx="700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 Kg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FCD8CFE-6711-6764-F105-835B00ECF25A}"/>
              </a:ext>
            </a:extLst>
          </p:cNvPr>
          <p:cNvGrpSpPr/>
          <p:nvPr/>
        </p:nvGrpSpPr>
        <p:grpSpPr>
          <a:xfrm>
            <a:off x="5930483" y="3449847"/>
            <a:ext cx="847288" cy="1352250"/>
            <a:chOff x="5930483" y="3449847"/>
            <a:chExt cx="847288" cy="1352250"/>
          </a:xfrm>
        </p:grpSpPr>
        <p:sp>
          <p:nvSpPr>
            <p:cNvPr id="21" name="Can 20">
              <a:extLst>
                <a:ext uri="{FF2B5EF4-FFF2-40B4-BE49-F238E27FC236}">
                  <a16:creationId xmlns:a16="http://schemas.microsoft.com/office/drawing/2014/main" id="{80D90078-B24E-F88A-4DF6-3C76B74AF288}"/>
                </a:ext>
              </a:extLst>
            </p:cNvPr>
            <p:cNvSpPr/>
            <p:nvPr/>
          </p:nvSpPr>
          <p:spPr>
            <a:xfrm>
              <a:off x="5930483" y="3859301"/>
              <a:ext cx="847288" cy="942796"/>
            </a:xfrm>
            <a:prstGeom prst="can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4" name="Can 23">
              <a:extLst>
                <a:ext uri="{FF2B5EF4-FFF2-40B4-BE49-F238E27FC236}">
                  <a16:creationId xmlns:a16="http://schemas.microsoft.com/office/drawing/2014/main" id="{1D272E79-E4D8-89CC-68C8-F29F86DCD73F}"/>
                </a:ext>
              </a:extLst>
            </p:cNvPr>
            <p:cNvSpPr/>
            <p:nvPr/>
          </p:nvSpPr>
          <p:spPr>
            <a:xfrm>
              <a:off x="5930483" y="3449847"/>
              <a:ext cx="847288" cy="577453"/>
            </a:xfrm>
            <a:prstGeom prst="can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7F066A5-A4EB-901F-952E-4D1F777E4838}"/>
                </a:ext>
              </a:extLst>
            </p:cNvPr>
            <p:cNvSpPr txBox="1"/>
            <p:nvPr/>
          </p:nvSpPr>
          <p:spPr>
            <a:xfrm>
              <a:off x="6099415" y="4246419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30 kg</a:t>
              </a:r>
              <a:endParaRPr lang="en-US" sz="1400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501CCB5-B3D0-7E83-F582-7A121AAB8409}"/>
                </a:ext>
              </a:extLst>
            </p:cNvPr>
            <p:cNvSpPr txBox="1"/>
            <p:nvPr/>
          </p:nvSpPr>
          <p:spPr>
            <a:xfrm>
              <a:off x="6110814" y="3647049"/>
              <a:ext cx="5741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 kg</a:t>
              </a:r>
              <a:endParaRPr lang="en-US" sz="1400" dirty="0"/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57EE163E-EA6E-29AC-BB58-FC0DC71DEDB4}"/>
              </a:ext>
            </a:extLst>
          </p:cNvPr>
          <p:cNvSpPr txBox="1"/>
          <p:nvPr/>
        </p:nvSpPr>
        <p:spPr>
          <a:xfrm>
            <a:off x="5730708" y="2609109"/>
            <a:ext cx="110004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Total value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120+100 =</a:t>
            </a:r>
          </a:p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$220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B259C4E-3004-CE75-7AA1-C37982630304}"/>
              </a:ext>
            </a:extLst>
          </p:cNvPr>
          <p:cNvSpPr txBox="1"/>
          <p:nvPr/>
        </p:nvSpPr>
        <p:spPr>
          <a:xfrm>
            <a:off x="634393" y="3765840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1</a:t>
            </a:r>
            <a:endParaRPr lang="en-US" sz="1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9BEBB9D-4BB8-854D-B784-A75B89D1EBB0}"/>
              </a:ext>
            </a:extLst>
          </p:cNvPr>
          <p:cNvSpPr txBox="1"/>
          <p:nvPr/>
        </p:nvSpPr>
        <p:spPr>
          <a:xfrm>
            <a:off x="1983635" y="3551804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2</a:t>
            </a:r>
            <a:endParaRPr lang="en-US" sz="14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E2B1653-19C4-64EC-5A8D-9B59FABF5D80}"/>
              </a:ext>
            </a:extLst>
          </p:cNvPr>
          <p:cNvSpPr txBox="1"/>
          <p:nvPr/>
        </p:nvSpPr>
        <p:spPr>
          <a:xfrm>
            <a:off x="3278963" y="3072576"/>
            <a:ext cx="6524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Item 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9193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nter4AITemplate" id="{0D5693AE-206D-E541-A370-EAE42AF6800D}" vid="{4B2C9114-E5EC-7D4A-AE95-EC178593E73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Center4AITemplate</Template>
  <TotalTime>93138</TotalTime>
  <Words>6607</Words>
  <Application>Microsoft Macintosh PowerPoint</Application>
  <PresentationFormat>Custom</PresentationFormat>
  <Paragraphs>1454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9" baseType="lpstr">
      <vt:lpstr>Arial</vt:lpstr>
      <vt:lpstr>Calibri</vt:lpstr>
      <vt:lpstr>Cambria Math</vt:lpstr>
      <vt:lpstr>Courier</vt:lpstr>
      <vt:lpstr>Segoe UI</vt:lpstr>
      <vt:lpstr>Wingdings</vt:lpstr>
      <vt:lpstr>Office Theme</vt:lpstr>
      <vt:lpstr>Algorithms</vt:lpstr>
      <vt:lpstr>Greedy Algorithms</vt:lpstr>
      <vt:lpstr>Optimization Problems</vt:lpstr>
      <vt:lpstr>Knapsack Problem</vt:lpstr>
      <vt:lpstr>Knapsack Problem</vt:lpstr>
      <vt:lpstr>Knapsack Problem</vt:lpstr>
      <vt:lpstr>Knapsack Problem</vt:lpstr>
      <vt:lpstr>Knapsack Problem</vt:lpstr>
      <vt:lpstr>Knapsack Problem</vt:lpstr>
      <vt:lpstr>Knapsack Problem</vt:lpstr>
      <vt:lpstr>Knapsack Problem</vt:lpstr>
      <vt:lpstr>Fractional Knapsack Problem - Pseudocode</vt:lpstr>
      <vt:lpstr>Fractional Knapsack Problem - Analysis</vt:lpstr>
      <vt:lpstr>Activity Selection/Interval Scheduling Problem</vt:lpstr>
      <vt:lpstr>Activity Selection/Interval Scheduling Problem</vt:lpstr>
      <vt:lpstr>Activity Selection/Interval Scheduling Problem</vt:lpstr>
      <vt:lpstr>Shortest Duration</vt:lpstr>
      <vt:lpstr>Earliest Start</vt:lpstr>
      <vt:lpstr>Earliest Finish</vt:lpstr>
      <vt:lpstr>Alternate Strategy</vt:lpstr>
      <vt:lpstr>Activity Selection Problem - Pseudocode</vt:lpstr>
      <vt:lpstr>Optimality of Greedy Activity Selection</vt:lpstr>
      <vt:lpstr>Optimality of Greedy Activity Selection</vt:lpstr>
      <vt:lpstr>Optimality of Greedy Activity Selection</vt:lpstr>
      <vt:lpstr>Optimality of Greedy Activity Selection</vt:lpstr>
      <vt:lpstr>Optimality of Greedy Activity Selection</vt:lpstr>
      <vt:lpstr>Optimality of Greedy Activity Selection</vt:lpstr>
      <vt:lpstr>Merge Pebbles</vt:lpstr>
      <vt:lpstr>Merge Pebbles</vt:lpstr>
      <vt:lpstr>Merge Pebbles – Another Solution</vt:lpstr>
      <vt:lpstr>Merge Pebbles – Any Greedy Idea?</vt:lpstr>
      <vt:lpstr>Merge Pebbles – Why Greedy is Good</vt:lpstr>
      <vt:lpstr>Merge Pebbles – Why Greedy is Good</vt:lpstr>
      <vt:lpstr>Merge Pebbles – Why Greedy is Good</vt:lpstr>
      <vt:lpstr>Merge Pebbles – Some Observations</vt:lpstr>
      <vt:lpstr>Huffman Codes</vt:lpstr>
      <vt:lpstr>Huffman Codes</vt:lpstr>
      <vt:lpstr>Fixed Length vs Variable Length Code</vt:lpstr>
      <vt:lpstr>Lets Go Back to Morse Codes</vt:lpstr>
      <vt:lpstr>Prefix Codes</vt:lpstr>
      <vt:lpstr>Prefix Codes</vt:lpstr>
      <vt:lpstr>Optimum Prefix Codes</vt:lpstr>
      <vt:lpstr>Relation between Prefix Codes and Tree</vt:lpstr>
      <vt:lpstr>Relation between Prefix Codes and Tree</vt:lpstr>
      <vt:lpstr>Morse Code is Non-prefix</vt:lpstr>
      <vt:lpstr>Finding Huffman Code</vt:lpstr>
      <vt:lpstr>Example of Huffman Coding</vt:lpstr>
      <vt:lpstr>Example of Huffman Coding</vt:lpstr>
      <vt:lpstr>Example of Huffman Coding</vt:lpstr>
      <vt:lpstr>Example of Huffman Coding</vt:lpstr>
      <vt:lpstr>Example of Huffman Coding</vt:lpstr>
      <vt:lpstr>Optimality of Huffman Coding</vt:lpstr>
      <vt:lpstr>Optimality of Huffman Coding</vt:lpstr>
      <vt:lpstr>Optimality of Huffman Coding</vt:lpstr>
      <vt:lpstr>Optimality of Huffman Coding</vt:lpstr>
      <vt:lpstr>Optimality of Huffman Coding</vt:lpstr>
      <vt:lpstr>Optimality of Huffman Coding</vt:lpstr>
      <vt:lpstr>Optimality of Huffman Coding</vt:lpstr>
      <vt:lpstr>Tutorial Problems</vt:lpstr>
      <vt:lpstr>Tutorial Problems</vt:lpstr>
      <vt:lpstr>Tutorial Problems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Learning Foundations and Applications</dc:title>
  <dc:creator>Das, Abir</dc:creator>
  <cp:lastModifiedBy>Abd Ul Hadi Mohammed ALIADI</cp:lastModifiedBy>
  <cp:revision>1583</cp:revision>
  <cp:lastPrinted>2019-07-16T19:24:24Z</cp:lastPrinted>
  <dcterms:created xsi:type="dcterms:W3CDTF">2019-01-13T09:33:50Z</dcterms:created>
  <dcterms:modified xsi:type="dcterms:W3CDTF">2025-11-26T04:09:48Z</dcterms:modified>
</cp:coreProperties>
</file>