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93"/>
  </p:notesMasterIdLst>
  <p:sldIdLst>
    <p:sldId id="258" r:id="rId2"/>
    <p:sldId id="315" r:id="rId3"/>
    <p:sldId id="316" r:id="rId4"/>
    <p:sldId id="318" r:id="rId5"/>
    <p:sldId id="319" r:id="rId6"/>
    <p:sldId id="320" r:id="rId7"/>
    <p:sldId id="321" r:id="rId8"/>
    <p:sldId id="322" r:id="rId9"/>
    <p:sldId id="323" r:id="rId10"/>
    <p:sldId id="324" r:id="rId11"/>
    <p:sldId id="325" r:id="rId12"/>
    <p:sldId id="326" r:id="rId13"/>
    <p:sldId id="327" r:id="rId14"/>
    <p:sldId id="328" r:id="rId15"/>
    <p:sldId id="329" r:id="rId16"/>
    <p:sldId id="330" r:id="rId17"/>
    <p:sldId id="331" r:id="rId18"/>
    <p:sldId id="332" r:id="rId19"/>
    <p:sldId id="333" r:id="rId20"/>
    <p:sldId id="334" r:id="rId21"/>
    <p:sldId id="335" r:id="rId22"/>
    <p:sldId id="336" r:id="rId23"/>
    <p:sldId id="337" r:id="rId24"/>
    <p:sldId id="338" r:id="rId25"/>
    <p:sldId id="339" r:id="rId26"/>
    <p:sldId id="340" r:id="rId27"/>
    <p:sldId id="341" r:id="rId28"/>
    <p:sldId id="342" r:id="rId29"/>
    <p:sldId id="343" r:id="rId30"/>
    <p:sldId id="344" r:id="rId31"/>
    <p:sldId id="345" r:id="rId32"/>
    <p:sldId id="346" r:id="rId33"/>
    <p:sldId id="347" r:id="rId34"/>
    <p:sldId id="348" r:id="rId35"/>
    <p:sldId id="349" r:id="rId36"/>
    <p:sldId id="350" r:id="rId37"/>
    <p:sldId id="351" r:id="rId38"/>
    <p:sldId id="352" r:id="rId39"/>
    <p:sldId id="354" r:id="rId40"/>
    <p:sldId id="353" r:id="rId41"/>
    <p:sldId id="355" r:id="rId42"/>
    <p:sldId id="356" r:id="rId43"/>
    <p:sldId id="357" r:id="rId44"/>
    <p:sldId id="358" r:id="rId45"/>
    <p:sldId id="359" r:id="rId46"/>
    <p:sldId id="360" r:id="rId47"/>
    <p:sldId id="361" r:id="rId48"/>
    <p:sldId id="362" r:id="rId49"/>
    <p:sldId id="363" r:id="rId50"/>
    <p:sldId id="364" r:id="rId51"/>
    <p:sldId id="365" r:id="rId52"/>
    <p:sldId id="366" r:id="rId53"/>
    <p:sldId id="367" r:id="rId54"/>
    <p:sldId id="368" r:id="rId55"/>
    <p:sldId id="369" r:id="rId56"/>
    <p:sldId id="370" r:id="rId57"/>
    <p:sldId id="371" r:id="rId58"/>
    <p:sldId id="372" r:id="rId59"/>
    <p:sldId id="373" r:id="rId60"/>
    <p:sldId id="374" r:id="rId61"/>
    <p:sldId id="375" r:id="rId62"/>
    <p:sldId id="376" r:id="rId63"/>
    <p:sldId id="377" r:id="rId64"/>
    <p:sldId id="378" r:id="rId65"/>
    <p:sldId id="379" r:id="rId66"/>
    <p:sldId id="380" r:id="rId67"/>
    <p:sldId id="381" r:id="rId68"/>
    <p:sldId id="387" r:id="rId69"/>
    <p:sldId id="386" r:id="rId70"/>
    <p:sldId id="385" r:id="rId71"/>
    <p:sldId id="389" r:id="rId72"/>
    <p:sldId id="390" r:id="rId73"/>
    <p:sldId id="391" r:id="rId74"/>
    <p:sldId id="394" r:id="rId75"/>
    <p:sldId id="393" r:id="rId76"/>
    <p:sldId id="395" r:id="rId77"/>
    <p:sldId id="396" r:id="rId78"/>
    <p:sldId id="397" r:id="rId79"/>
    <p:sldId id="398" r:id="rId80"/>
    <p:sldId id="399" r:id="rId81"/>
    <p:sldId id="400" r:id="rId82"/>
    <p:sldId id="401" r:id="rId83"/>
    <p:sldId id="402" r:id="rId84"/>
    <p:sldId id="403" r:id="rId85"/>
    <p:sldId id="404" r:id="rId86"/>
    <p:sldId id="405" r:id="rId87"/>
    <p:sldId id="406" r:id="rId88"/>
    <p:sldId id="407" r:id="rId89"/>
    <p:sldId id="408" r:id="rId90"/>
    <p:sldId id="297" r:id="rId91"/>
    <p:sldId id="409" r:id="rId92"/>
  </p:sldIdLst>
  <p:sldSz cx="6858000" cy="51435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59" userDrawn="1">
          <p15:clr>
            <a:srgbClr val="A4A3A4"/>
          </p15:clr>
        </p15:guide>
        <p15:guide id="2" pos="176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32FF"/>
    <a:srgbClr val="FFFF00"/>
    <a:srgbClr val="0052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718" autoAdjust="0"/>
    <p:restoredTop sz="88273" autoAdjust="0"/>
  </p:normalViewPr>
  <p:slideViewPr>
    <p:cSldViewPr snapToGrid="0" snapToObjects="1">
      <p:cViewPr varScale="1">
        <p:scale>
          <a:sx n="92" d="100"/>
          <a:sy n="92" d="100"/>
        </p:scale>
        <p:origin x="1480" y="176"/>
      </p:cViewPr>
      <p:guideLst>
        <p:guide orient="horz" pos="1859"/>
        <p:guide pos="1769"/>
      </p:guideLst>
    </p:cSldViewPr>
  </p:slideViewPr>
  <p:outlineViewPr>
    <p:cViewPr>
      <p:scale>
        <a:sx n="33" d="100"/>
        <a:sy n="33" d="100"/>
      </p:scale>
      <p:origin x="0" y="-7184"/>
    </p:cViewPr>
  </p:outlineViewPr>
  <p:notesTextViewPr>
    <p:cViewPr>
      <p:scale>
        <a:sx n="1" d="1"/>
        <a:sy n="1" d="1"/>
      </p:scale>
      <p:origin x="0" y="0"/>
    </p:cViewPr>
  </p:notesTextViewPr>
  <p:sorterViewPr>
    <p:cViewPr>
      <p:scale>
        <a:sx n="80" d="100"/>
        <a:sy n="80" d="100"/>
      </p:scale>
      <p:origin x="0" y="0"/>
    </p:cViewPr>
  </p:sorterViewPr>
  <p:notesViewPr>
    <p:cSldViewPr snapToGrid="0" snapToObjects="1">
      <p:cViewPr varScale="1">
        <p:scale>
          <a:sx n="70" d="100"/>
          <a:sy n="70" d="100"/>
        </p:scale>
        <p:origin x="2760" y="7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viewProps" Target="view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B2B5F3-CA21-B746-93BD-89BD39E53309}" type="datetimeFigureOut">
              <a:rPr lang="en-US" smtClean="0"/>
              <a:t>10/25/25</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97D147-E104-D44D-A191-1057172D21DD}" type="slidenum">
              <a:rPr lang="en-US" smtClean="0"/>
              <a:t>‹#›</a:t>
            </a:fld>
            <a:endParaRPr lang="en-US" dirty="0"/>
          </a:p>
        </p:txBody>
      </p:sp>
    </p:spTree>
    <p:extLst>
      <p:ext uri="{BB962C8B-B14F-4D97-AF65-F5344CB8AC3E}">
        <p14:creationId xmlns:p14="http://schemas.microsoft.com/office/powerpoint/2010/main" val="19300869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76" name="Google Shape;76;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314298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Actually logn + 1, but we don’t care for the +1.</a:t>
            </a:r>
          </a:p>
        </p:txBody>
      </p:sp>
      <p:sp>
        <p:nvSpPr>
          <p:cNvPr id="4" name="Slide Number Placeholder 3"/>
          <p:cNvSpPr>
            <a:spLocks noGrp="1"/>
          </p:cNvSpPr>
          <p:nvPr>
            <p:ph type="sldNum" sz="quarter" idx="10"/>
          </p:nvPr>
        </p:nvSpPr>
        <p:spPr/>
        <p:txBody>
          <a:bodyPr/>
          <a:lstStyle/>
          <a:p>
            <a:fld id="{CC97D147-E104-D44D-A191-1057172D21DD}" type="slidenum">
              <a:rPr lang="en-US" smtClean="0"/>
              <a:t>10</a:t>
            </a:fld>
            <a:endParaRPr lang="en-US" dirty="0"/>
          </a:p>
        </p:txBody>
      </p:sp>
    </p:spTree>
    <p:extLst>
      <p:ext uri="{BB962C8B-B14F-4D97-AF65-F5344CB8AC3E}">
        <p14:creationId xmlns:p14="http://schemas.microsoft.com/office/powerpoint/2010/main" val="2165064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11</a:t>
            </a:fld>
            <a:endParaRPr lang="en-US" dirty="0"/>
          </a:p>
        </p:txBody>
      </p:sp>
    </p:spTree>
    <p:extLst>
      <p:ext uri="{BB962C8B-B14F-4D97-AF65-F5344CB8AC3E}">
        <p14:creationId xmlns:p14="http://schemas.microsoft.com/office/powerpoint/2010/main" val="15052960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12</a:t>
            </a:fld>
            <a:endParaRPr lang="en-US" dirty="0"/>
          </a:p>
        </p:txBody>
      </p:sp>
    </p:spTree>
    <p:extLst>
      <p:ext uri="{BB962C8B-B14F-4D97-AF65-F5344CB8AC3E}">
        <p14:creationId xmlns:p14="http://schemas.microsoft.com/office/powerpoint/2010/main" val="24631604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13</a:t>
            </a:fld>
            <a:endParaRPr lang="en-US" dirty="0"/>
          </a:p>
        </p:txBody>
      </p:sp>
    </p:spTree>
    <p:extLst>
      <p:ext uri="{BB962C8B-B14F-4D97-AF65-F5344CB8AC3E}">
        <p14:creationId xmlns:p14="http://schemas.microsoft.com/office/powerpoint/2010/main" val="29242342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14</a:t>
            </a:fld>
            <a:endParaRPr lang="en-US" dirty="0"/>
          </a:p>
        </p:txBody>
      </p:sp>
    </p:spTree>
    <p:extLst>
      <p:ext uri="{BB962C8B-B14F-4D97-AF65-F5344CB8AC3E}">
        <p14:creationId xmlns:p14="http://schemas.microsoft.com/office/powerpoint/2010/main" val="30771934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15</a:t>
            </a:fld>
            <a:endParaRPr lang="en-US" dirty="0"/>
          </a:p>
        </p:txBody>
      </p:sp>
    </p:spTree>
    <p:extLst>
      <p:ext uri="{BB962C8B-B14F-4D97-AF65-F5344CB8AC3E}">
        <p14:creationId xmlns:p14="http://schemas.microsoft.com/office/powerpoint/2010/main" val="1548660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16</a:t>
            </a:fld>
            <a:endParaRPr lang="en-US" dirty="0"/>
          </a:p>
        </p:txBody>
      </p:sp>
    </p:spTree>
    <p:extLst>
      <p:ext uri="{BB962C8B-B14F-4D97-AF65-F5344CB8AC3E}">
        <p14:creationId xmlns:p14="http://schemas.microsoft.com/office/powerpoint/2010/main" val="36223388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17</a:t>
            </a:fld>
            <a:endParaRPr lang="en-US" dirty="0"/>
          </a:p>
        </p:txBody>
      </p:sp>
    </p:spTree>
    <p:extLst>
      <p:ext uri="{BB962C8B-B14F-4D97-AF65-F5344CB8AC3E}">
        <p14:creationId xmlns:p14="http://schemas.microsoft.com/office/powerpoint/2010/main" val="11345792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18</a:t>
            </a:fld>
            <a:endParaRPr lang="en-US" dirty="0"/>
          </a:p>
        </p:txBody>
      </p:sp>
    </p:spTree>
    <p:extLst>
      <p:ext uri="{BB962C8B-B14F-4D97-AF65-F5344CB8AC3E}">
        <p14:creationId xmlns:p14="http://schemas.microsoft.com/office/powerpoint/2010/main" val="8953589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19</a:t>
            </a:fld>
            <a:endParaRPr lang="en-US" dirty="0"/>
          </a:p>
        </p:txBody>
      </p:sp>
    </p:spTree>
    <p:extLst>
      <p:ext uri="{BB962C8B-B14F-4D97-AF65-F5344CB8AC3E}">
        <p14:creationId xmlns:p14="http://schemas.microsoft.com/office/powerpoint/2010/main" val="33278126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2</a:t>
            </a:fld>
            <a:endParaRPr lang="en-US" dirty="0"/>
          </a:p>
        </p:txBody>
      </p:sp>
    </p:spTree>
    <p:extLst>
      <p:ext uri="{BB962C8B-B14F-4D97-AF65-F5344CB8AC3E}">
        <p14:creationId xmlns:p14="http://schemas.microsoft.com/office/powerpoint/2010/main" val="9263068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20</a:t>
            </a:fld>
            <a:endParaRPr lang="en-US" dirty="0"/>
          </a:p>
        </p:txBody>
      </p:sp>
    </p:spTree>
    <p:extLst>
      <p:ext uri="{BB962C8B-B14F-4D97-AF65-F5344CB8AC3E}">
        <p14:creationId xmlns:p14="http://schemas.microsoft.com/office/powerpoint/2010/main" val="7917347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21</a:t>
            </a:fld>
            <a:endParaRPr lang="en-US" dirty="0"/>
          </a:p>
        </p:txBody>
      </p:sp>
    </p:spTree>
    <p:extLst>
      <p:ext uri="{BB962C8B-B14F-4D97-AF65-F5344CB8AC3E}">
        <p14:creationId xmlns:p14="http://schemas.microsoft.com/office/powerpoint/2010/main" val="17820629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22</a:t>
            </a:fld>
            <a:endParaRPr lang="en-US" dirty="0"/>
          </a:p>
        </p:txBody>
      </p:sp>
    </p:spTree>
    <p:extLst>
      <p:ext uri="{BB962C8B-B14F-4D97-AF65-F5344CB8AC3E}">
        <p14:creationId xmlns:p14="http://schemas.microsoft.com/office/powerpoint/2010/main" val="21248078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23</a:t>
            </a:fld>
            <a:endParaRPr lang="en-US" dirty="0"/>
          </a:p>
        </p:txBody>
      </p:sp>
    </p:spTree>
    <p:extLst>
      <p:ext uri="{BB962C8B-B14F-4D97-AF65-F5344CB8AC3E}">
        <p14:creationId xmlns:p14="http://schemas.microsoft.com/office/powerpoint/2010/main" val="6959916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24</a:t>
            </a:fld>
            <a:endParaRPr lang="en-US" dirty="0"/>
          </a:p>
        </p:txBody>
      </p:sp>
    </p:spTree>
    <p:extLst>
      <p:ext uri="{BB962C8B-B14F-4D97-AF65-F5344CB8AC3E}">
        <p14:creationId xmlns:p14="http://schemas.microsoft.com/office/powerpoint/2010/main" val="4410263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25</a:t>
            </a:fld>
            <a:endParaRPr lang="en-US" dirty="0"/>
          </a:p>
        </p:txBody>
      </p:sp>
    </p:spTree>
    <p:extLst>
      <p:ext uri="{BB962C8B-B14F-4D97-AF65-F5344CB8AC3E}">
        <p14:creationId xmlns:p14="http://schemas.microsoft.com/office/powerpoint/2010/main" val="31721685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26</a:t>
            </a:fld>
            <a:endParaRPr lang="en-US" dirty="0"/>
          </a:p>
        </p:txBody>
      </p:sp>
    </p:spTree>
    <p:extLst>
      <p:ext uri="{BB962C8B-B14F-4D97-AF65-F5344CB8AC3E}">
        <p14:creationId xmlns:p14="http://schemas.microsoft.com/office/powerpoint/2010/main" val="41590552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27</a:t>
            </a:fld>
            <a:endParaRPr lang="en-US" dirty="0"/>
          </a:p>
        </p:txBody>
      </p:sp>
    </p:spTree>
    <p:extLst>
      <p:ext uri="{BB962C8B-B14F-4D97-AF65-F5344CB8AC3E}">
        <p14:creationId xmlns:p14="http://schemas.microsoft.com/office/powerpoint/2010/main" val="10822740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28</a:t>
            </a:fld>
            <a:endParaRPr lang="en-US" dirty="0"/>
          </a:p>
        </p:txBody>
      </p:sp>
    </p:spTree>
    <p:extLst>
      <p:ext uri="{BB962C8B-B14F-4D97-AF65-F5344CB8AC3E}">
        <p14:creationId xmlns:p14="http://schemas.microsoft.com/office/powerpoint/2010/main" val="11303722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3 – everything to its right are greater.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17 - everything to its left are smaller.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9 - everything to its left are smaller and everything to its right are greater.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are not necessarily sorted though</a:t>
            </a:r>
          </a:p>
        </p:txBody>
      </p:sp>
      <p:sp>
        <p:nvSpPr>
          <p:cNvPr id="4" name="Slide Number Placeholder 3"/>
          <p:cNvSpPr>
            <a:spLocks noGrp="1"/>
          </p:cNvSpPr>
          <p:nvPr>
            <p:ph type="sldNum" sz="quarter" idx="10"/>
          </p:nvPr>
        </p:nvSpPr>
        <p:spPr/>
        <p:txBody>
          <a:bodyPr/>
          <a:lstStyle/>
          <a:p>
            <a:fld id="{CC97D147-E104-D44D-A191-1057172D21DD}" type="slidenum">
              <a:rPr lang="en-US" smtClean="0"/>
              <a:t>29</a:t>
            </a:fld>
            <a:endParaRPr lang="en-US" dirty="0"/>
          </a:p>
        </p:txBody>
      </p:sp>
    </p:spTree>
    <p:extLst>
      <p:ext uri="{BB962C8B-B14F-4D97-AF65-F5344CB8AC3E}">
        <p14:creationId xmlns:p14="http://schemas.microsoft.com/office/powerpoint/2010/main" val="29815283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3</a:t>
            </a:fld>
            <a:endParaRPr lang="en-US" dirty="0"/>
          </a:p>
        </p:txBody>
      </p:sp>
    </p:spTree>
    <p:extLst>
      <p:ext uri="{BB962C8B-B14F-4D97-AF65-F5344CB8AC3E}">
        <p14:creationId xmlns:p14="http://schemas.microsoft.com/office/powerpoint/2010/main" val="33447215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30</a:t>
            </a:fld>
            <a:endParaRPr lang="en-US" dirty="0"/>
          </a:p>
        </p:txBody>
      </p:sp>
    </p:spTree>
    <p:extLst>
      <p:ext uri="{BB962C8B-B14F-4D97-AF65-F5344CB8AC3E}">
        <p14:creationId xmlns:p14="http://schemas.microsoft.com/office/powerpoint/2010/main" val="14156853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31</a:t>
            </a:fld>
            <a:endParaRPr lang="en-US" dirty="0"/>
          </a:p>
        </p:txBody>
      </p:sp>
    </p:spTree>
    <p:extLst>
      <p:ext uri="{BB962C8B-B14F-4D97-AF65-F5344CB8AC3E}">
        <p14:creationId xmlns:p14="http://schemas.microsoft.com/office/powerpoint/2010/main" val="24245699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 while loop is \Theta(n) as it comes out of the loop when start and end crosses over and that happens after a total scan of the whole array.</a:t>
            </a:r>
          </a:p>
        </p:txBody>
      </p:sp>
      <p:sp>
        <p:nvSpPr>
          <p:cNvPr id="4" name="Slide Number Placeholder 3"/>
          <p:cNvSpPr>
            <a:spLocks noGrp="1"/>
          </p:cNvSpPr>
          <p:nvPr>
            <p:ph type="sldNum" sz="quarter" idx="10"/>
          </p:nvPr>
        </p:nvSpPr>
        <p:spPr/>
        <p:txBody>
          <a:bodyPr/>
          <a:lstStyle/>
          <a:p>
            <a:fld id="{CC97D147-E104-D44D-A191-1057172D21DD}" type="slidenum">
              <a:rPr lang="en-US" smtClean="0"/>
              <a:t>32</a:t>
            </a:fld>
            <a:endParaRPr lang="en-US" dirty="0"/>
          </a:p>
        </p:txBody>
      </p:sp>
    </p:spTree>
    <p:extLst>
      <p:ext uri="{BB962C8B-B14F-4D97-AF65-F5344CB8AC3E}">
        <p14:creationId xmlns:p14="http://schemas.microsoft.com/office/powerpoint/2010/main" val="28337438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33</a:t>
            </a:fld>
            <a:endParaRPr lang="en-US" dirty="0"/>
          </a:p>
        </p:txBody>
      </p:sp>
    </p:spTree>
    <p:extLst>
      <p:ext uri="{BB962C8B-B14F-4D97-AF65-F5344CB8AC3E}">
        <p14:creationId xmlns:p14="http://schemas.microsoft.com/office/powerpoint/2010/main" val="40215190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34</a:t>
            </a:fld>
            <a:endParaRPr lang="en-US" dirty="0"/>
          </a:p>
        </p:txBody>
      </p:sp>
    </p:spTree>
    <p:extLst>
      <p:ext uri="{BB962C8B-B14F-4D97-AF65-F5344CB8AC3E}">
        <p14:creationId xmlns:p14="http://schemas.microsoft.com/office/powerpoint/2010/main" val="106587208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35</a:t>
            </a:fld>
            <a:endParaRPr lang="en-US" dirty="0"/>
          </a:p>
        </p:txBody>
      </p:sp>
    </p:spTree>
    <p:extLst>
      <p:ext uri="{BB962C8B-B14F-4D97-AF65-F5344CB8AC3E}">
        <p14:creationId xmlns:p14="http://schemas.microsoft.com/office/powerpoint/2010/main" val="145797418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Probability justification – Probability that lowest element is first is 1/n. Given the lowest element is in first position the probability that the second element is in the second position is 1/(n-1), and so on.</a:t>
            </a:r>
          </a:p>
        </p:txBody>
      </p:sp>
      <p:sp>
        <p:nvSpPr>
          <p:cNvPr id="4" name="Slide Number Placeholder 3"/>
          <p:cNvSpPr>
            <a:spLocks noGrp="1"/>
          </p:cNvSpPr>
          <p:nvPr>
            <p:ph type="sldNum" sz="quarter" idx="10"/>
          </p:nvPr>
        </p:nvSpPr>
        <p:spPr/>
        <p:txBody>
          <a:bodyPr/>
          <a:lstStyle/>
          <a:p>
            <a:fld id="{CC97D147-E104-D44D-A191-1057172D21DD}" type="slidenum">
              <a:rPr lang="en-US" smtClean="0"/>
              <a:t>36</a:t>
            </a:fld>
            <a:endParaRPr lang="en-US" dirty="0"/>
          </a:p>
        </p:txBody>
      </p:sp>
    </p:spTree>
    <p:extLst>
      <p:ext uri="{BB962C8B-B14F-4D97-AF65-F5344CB8AC3E}">
        <p14:creationId xmlns:p14="http://schemas.microsoft.com/office/powerpoint/2010/main" val="286879648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We are going by the convention by the book [0 index start]</a:t>
            </a:r>
          </a:p>
        </p:txBody>
      </p:sp>
      <p:sp>
        <p:nvSpPr>
          <p:cNvPr id="4" name="Slide Number Placeholder 3"/>
          <p:cNvSpPr>
            <a:spLocks noGrp="1"/>
          </p:cNvSpPr>
          <p:nvPr>
            <p:ph type="sldNum" sz="quarter" idx="10"/>
          </p:nvPr>
        </p:nvSpPr>
        <p:spPr/>
        <p:txBody>
          <a:bodyPr/>
          <a:lstStyle/>
          <a:p>
            <a:fld id="{CC97D147-E104-D44D-A191-1057172D21DD}" type="slidenum">
              <a:rPr lang="en-US" smtClean="0"/>
              <a:t>37</a:t>
            </a:fld>
            <a:endParaRPr lang="en-US" dirty="0"/>
          </a:p>
        </p:txBody>
      </p:sp>
    </p:spTree>
    <p:extLst>
      <p:ext uri="{BB962C8B-B14F-4D97-AF65-F5344CB8AC3E}">
        <p14:creationId xmlns:p14="http://schemas.microsoft.com/office/powerpoint/2010/main" val="263008124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38</a:t>
            </a:fld>
            <a:endParaRPr lang="en-US" dirty="0"/>
          </a:p>
        </p:txBody>
      </p:sp>
    </p:spTree>
    <p:extLst>
      <p:ext uri="{BB962C8B-B14F-4D97-AF65-F5344CB8AC3E}">
        <p14:creationId xmlns:p14="http://schemas.microsoft.com/office/powerpoint/2010/main" val="391043420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For n=4 (i.e., 4 elements to sort), L.H.S. is T(0) + T(3) + T(1) + T(2) + T(2) + T(1) + T(3) + T(0). So, naturally, R.H.S. can be, 2[T(0) + T(1) + T(2) + T(3)].</a:t>
            </a:r>
          </a:p>
        </p:txBody>
      </p:sp>
      <p:sp>
        <p:nvSpPr>
          <p:cNvPr id="4" name="Slide Number Placeholder 3"/>
          <p:cNvSpPr>
            <a:spLocks noGrp="1"/>
          </p:cNvSpPr>
          <p:nvPr>
            <p:ph type="sldNum" sz="quarter" idx="10"/>
          </p:nvPr>
        </p:nvSpPr>
        <p:spPr/>
        <p:txBody>
          <a:bodyPr/>
          <a:lstStyle/>
          <a:p>
            <a:fld id="{CC97D147-E104-D44D-A191-1057172D21DD}" type="slidenum">
              <a:rPr lang="en-US" smtClean="0"/>
              <a:t>39</a:t>
            </a:fld>
            <a:endParaRPr lang="en-US" dirty="0"/>
          </a:p>
        </p:txBody>
      </p:sp>
    </p:spTree>
    <p:extLst>
      <p:ext uri="{BB962C8B-B14F-4D97-AF65-F5344CB8AC3E}">
        <p14:creationId xmlns:p14="http://schemas.microsoft.com/office/powerpoint/2010/main" val="38608819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4</a:t>
            </a:fld>
            <a:endParaRPr lang="en-US" dirty="0"/>
          </a:p>
        </p:txBody>
      </p:sp>
    </p:spTree>
    <p:extLst>
      <p:ext uri="{BB962C8B-B14F-4D97-AF65-F5344CB8AC3E}">
        <p14:creationId xmlns:p14="http://schemas.microsoft.com/office/powerpoint/2010/main" val="278860516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40</a:t>
            </a:fld>
            <a:endParaRPr lang="en-US" dirty="0"/>
          </a:p>
        </p:txBody>
      </p:sp>
    </p:spTree>
    <p:extLst>
      <p:ext uri="{BB962C8B-B14F-4D97-AF65-F5344CB8AC3E}">
        <p14:creationId xmlns:p14="http://schemas.microsoft.com/office/powerpoint/2010/main" val="69088552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41</a:t>
            </a:fld>
            <a:endParaRPr lang="en-US" dirty="0"/>
          </a:p>
        </p:txBody>
      </p:sp>
    </p:spTree>
    <p:extLst>
      <p:ext uri="{BB962C8B-B14F-4D97-AF65-F5344CB8AC3E}">
        <p14:creationId xmlns:p14="http://schemas.microsoft.com/office/powerpoint/2010/main" val="147831016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d is T(0) – a constant time operation</a:t>
            </a:r>
          </a:p>
        </p:txBody>
      </p:sp>
      <p:sp>
        <p:nvSpPr>
          <p:cNvPr id="4" name="Slide Number Placeholder 3"/>
          <p:cNvSpPr>
            <a:spLocks noGrp="1"/>
          </p:cNvSpPr>
          <p:nvPr>
            <p:ph type="sldNum" sz="quarter" idx="10"/>
          </p:nvPr>
        </p:nvSpPr>
        <p:spPr/>
        <p:txBody>
          <a:bodyPr/>
          <a:lstStyle/>
          <a:p>
            <a:fld id="{CC97D147-E104-D44D-A191-1057172D21DD}" type="slidenum">
              <a:rPr lang="en-US" smtClean="0"/>
              <a:t>42</a:t>
            </a:fld>
            <a:endParaRPr lang="en-US" dirty="0"/>
          </a:p>
        </p:txBody>
      </p:sp>
    </p:spTree>
    <p:extLst>
      <p:ext uri="{BB962C8B-B14F-4D97-AF65-F5344CB8AC3E}">
        <p14:creationId xmlns:p14="http://schemas.microsoft.com/office/powerpoint/2010/main" val="28940665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43</a:t>
            </a:fld>
            <a:endParaRPr lang="en-US" dirty="0"/>
          </a:p>
        </p:txBody>
      </p:sp>
    </p:spTree>
    <p:extLst>
      <p:ext uri="{BB962C8B-B14F-4D97-AF65-F5344CB8AC3E}">
        <p14:creationId xmlns:p14="http://schemas.microsoft.com/office/powerpoint/2010/main" val="141646994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44</a:t>
            </a:fld>
            <a:endParaRPr lang="en-US" dirty="0"/>
          </a:p>
        </p:txBody>
      </p:sp>
    </p:spTree>
    <p:extLst>
      <p:ext uri="{BB962C8B-B14F-4D97-AF65-F5344CB8AC3E}">
        <p14:creationId xmlns:p14="http://schemas.microsoft.com/office/powerpoint/2010/main" val="257368746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45</a:t>
            </a:fld>
            <a:endParaRPr lang="en-US" dirty="0"/>
          </a:p>
        </p:txBody>
      </p:sp>
    </p:spTree>
    <p:extLst>
      <p:ext uri="{BB962C8B-B14F-4D97-AF65-F5344CB8AC3E}">
        <p14:creationId xmlns:p14="http://schemas.microsoft.com/office/powerpoint/2010/main" val="394133013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46</a:t>
            </a:fld>
            <a:endParaRPr lang="en-US" dirty="0"/>
          </a:p>
        </p:txBody>
      </p:sp>
    </p:spTree>
    <p:extLst>
      <p:ext uri="{BB962C8B-B14F-4D97-AF65-F5344CB8AC3E}">
        <p14:creationId xmlns:p14="http://schemas.microsoft.com/office/powerpoint/2010/main" val="90499678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47</a:t>
            </a:fld>
            <a:endParaRPr lang="en-US" dirty="0"/>
          </a:p>
        </p:txBody>
      </p:sp>
    </p:spTree>
    <p:extLst>
      <p:ext uri="{BB962C8B-B14F-4D97-AF65-F5344CB8AC3E}">
        <p14:creationId xmlns:p14="http://schemas.microsoft.com/office/powerpoint/2010/main" val="142528103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48</a:t>
            </a:fld>
            <a:endParaRPr lang="en-US" dirty="0"/>
          </a:p>
        </p:txBody>
      </p:sp>
    </p:spTree>
    <p:extLst>
      <p:ext uri="{BB962C8B-B14F-4D97-AF65-F5344CB8AC3E}">
        <p14:creationId xmlns:p14="http://schemas.microsoft.com/office/powerpoint/2010/main" val="82147099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49</a:t>
            </a:fld>
            <a:endParaRPr lang="en-US" dirty="0"/>
          </a:p>
        </p:txBody>
      </p:sp>
    </p:spTree>
    <p:extLst>
      <p:ext uri="{BB962C8B-B14F-4D97-AF65-F5344CB8AC3E}">
        <p14:creationId xmlns:p14="http://schemas.microsoft.com/office/powerpoint/2010/main" val="3319970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5</a:t>
            </a:fld>
            <a:endParaRPr lang="en-US" dirty="0"/>
          </a:p>
        </p:txBody>
      </p:sp>
    </p:spTree>
    <p:extLst>
      <p:ext uri="{BB962C8B-B14F-4D97-AF65-F5344CB8AC3E}">
        <p14:creationId xmlns:p14="http://schemas.microsoft.com/office/powerpoint/2010/main" val="6942705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50</a:t>
            </a:fld>
            <a:endParaRPr lang="en-US" dirty="0"/>
          </a:p>
        </p:txBody>
      </p:sp>
    </p:spTree>
    <p:extLst>
      <p:ext uri="{BB962C8B-B14F-4D97-AF65-F5344CB8AC3E}">
        <p14:creationId xmlns:p14="http://schemas.microsoft.com/office/powerpoint/2010/main" val="121576241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51</a:t>
            </a:fld>
            <a:endParaRPr lang="en-US" dirty="0"/>
          </a:p>
        </p:txBody>
      </p:sp>
    </p:spTree>
    <p:extLst>
      <p:ext uri="{BB962C8B-B14F-4D97-AF65-F5344CB8AC3E}">
        <p14:creationId xmlns:p14="http://schemas.microsoft.com/office/powerpoint/2010/main" val="403912316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52</a:t>
            </a:fld>
            <a:endParaRPr lang="en-US" dirty="0"/>
          </a:p>
        </p:txBody>
      </p:sp>
    </p:spTree>
    <p:extLst>
      <p:ext uri="{BB962C8B-B14F-4D97-AF65-F5344CB8AC3E}">
        <p14:creationId xmlns:p14="http://schemas.microsoft.com/office/powerpoint/2010/main" val="59906727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53</a:t>
            </a:fld>
            <a:endParaRPr lang="en-US" dirty="0"/>
          </a:p>
        </p:txBody>
      </p:sp>
    </p:spTree>
    <p:extLst>
      <p:ext uri="{BB962C8B-B14F-4D97-AF65-F5344CB8AC3E}">
        <p14:creationId xmlns:p14="http://schemas.microsoft.com/office/powerpoint/2010/main" val="422677465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54</a:t>
            </a:fld>
            <a:endParaRPr lang="en-US" dirty="0"/>
          </a:p>
        </p:txBody>
      </p:sp>
    </p:spTree>
    <p:extLst>
      <p:ext uri="{BB962C8B-B14F-4D97-AF65-F5344CB8AC3E}">
        <p14:creationId xmlns:p14="http://schemas.microsoft.com/office/powerpoint/2010/main" val="207486316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55</a:t>
            </a:fld>
            <a:endParaRPr lang="en-US" dirty="0"/>
          </a:p>
        </p:txBody>
      </p:sp>
    </p:spTree>
    <p:extLst>
      <p:ext uri="{BB962C8B-B14F-4D97-AF65-F5344CB8AC3E}">
        <p14:creationId xmlns:p14="http://schemas.microsoft.com/office/powerpoint/2010/main" val="112172696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56</a:t>
            </a:fld>
            <a:endParaRPr lang="en-US" dirty="0"/>
          </a:p>
        </p:txBody>
      </p:sp>
    </p:spTree>
    <p:extLst>
      <p:ext uri="{BB962C8B-B14F-4D97-AF65-F5344CB8AC3E}">
        <p14:creationId xmlns:p14="http://schemas.microsoft.com/office/powerpoint/2010/main" val="103342020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57</a:t>
            </a:fld>
            <a:endParaRPr lang="en-US" dirty="0"/>
          </a:p>
        </p:txBody>
      </p:sp>
    </p:spTree>
    <p:extLst>
      <p:ext uri="{BB962C8B-B14F-4D97-AF65-F5344CB8AC3E}">
        <p14:creationId xmlns:p14="http://schemas.microsoft.com/office/powerpoint/2010/main" val="120616307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58</a:t>
            </a:fld>
            <a:endParaRPr lang="en-US" dirty="0"/>
          </a:p>
        </p:txBody>
      </p:sp>
    </p:spTree>
    <p:extLst>
      <p:ext uri="{BB962C8B-B14F-4D97-AF65-F5344CB8AC3E}">
        <p14:creationId xmlns:p14="http://schemas.microsoft.com/office/powerpoint/2010/main" val="241585129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59</a:t>
            </a:fld>
            <a:endParaRPr lang="en-US" dirty="0"/>
          </a:p>
        </p:txBody>
      </p:sp>
    </p:spTree>
    <p:extLst>
      <p:ext uri="{BB962C8B-B14F-4D97-AF65-F5344CB8AC3E}">
        <p14:creationId xmlns:p14="http://schemas.microsoft.com/office/powerpoint/2010/main" val="11383633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6</a:t>
            </a:fld>
            <a:endParaRPr lang="en-US" dirty="0"/>
          </a:p>
        </p:txBody>
      </p:sp>
    </p:spTree>
    <p:extLst>
      <p:ext uri="{BB962C8B-B14F-4D97-AF65-F5344CB8AC3E}">
        <p14:creationId xmlns:p14="http://schemas.microsoft.com/office/powerpoint/2010/main" val="96967153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60</a:t>
            </a:fld>
            <a:endParaRPr lang="en-US" dirty="0"/>
          </a:p>
        </p:txBody>
      </p:sp>
    </p:spTree>
    <p:extLst>
      <p:ext uri="{BB962C8B-B14F-4D97-AF65-F5344CB8AC3E}">
        <p14:creationId xmlns:p14="http://schemas.microsoft.com/office/powerpoint/2010/main" val="421882142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61</a:t>
            </a:fld>
            <a:endParaRPr lang="en-US" dirty="0"/>
          </a:p>
        </p:txBody>
      </p:sp>
    </p:spTree>
    <p:extLst>
      <p:ext uri="{BB962C8B-B14F-4D97-AF65-F5344CB8AC3E}">
        <p14:creationId xmlns:p14="http://schemas.microsoft.com/office/powerpoint/2010/main" val="232816816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62</a:t>
            </a:fld>
            <a:endParaRPr lang="en-US" dirty="0"/>
          </a:p>
        </p:txBody>
      </p:sp>
    </p:spTree>
    <p:extLst>
      <p:ext uri="{BB962C8B-B14F-4D97-AF65-F5344CB8AC3E}">
        <p14:creationId xmlns:p14="http://schemas.microsoft.com/office/powerpoint/2010/main" val="311923560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63</a:t>
            </a:fld>
            <a:endParaRPr lang="en-US" dirty="0"/>
          </a:p>
        </p:txBody>
      </p:sp>
    </p:spTree>
    <p:extLst>
      <p:ext uri="{BB962C8B-B14F-4D97-AF65-F5344CB8AC3E}">
        <p14:creationId xmlns:p14="http://schemas.microsoft.com/office/powerpoint/2010/main" val="74301058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64</a:t>
            </a:fld>
            <a:endParaRPr lang="en-US" dirty="0"/>
          </a:p>
        </p:txBody>
      </p:sp>
    </p:spTree>
    <p:extLst>
      <p:ext uri="{BB962C8B-B14F-4D97-AF65-F5344CB8AC3E}">
        <p14:creationId xmlns:p14="http://schemas.microsoft.com/office/powerpoint/2010/main" val="167012565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65</a:t>
            </a:fld>
            <a:endParaRPr lang="en-US" dirty="0"/>
          </a:p>
        </p:txBody>
      </p:sp>
    </p:spTree>
    <p:extLst>
      <p:ext uri="{BB962C8B-B14F-4D97-AF65-F5344CB8AC3E}">
        <p14:creationId xmlns:p14="http://schemas.microsoft.com/office/powerpoint/2010/main" val="20280711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66</a:t>
            </a:fld>
            <a:endParaRPr lang="en-US" dirty="0"/>
          </a:p>
        </p:txBody>
      </p:sp>
    </p:spTree>
    <p:extLst>
      <p:ext uri="{BB962C8B-B14F-4D97-AF65-F5344CB8AC3E}">
        <p14:creationId xmlns:p14="http://schemas.microsoft.com/office/powerpoint/2010/main" val="284803778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When telling \theta n^2, tell why not \theta n^3 like the brute-force algorithm. Here we don’t need to test rest n points to be on either side. We just have to pick the highest y-intercept.</a:t>
            </a:r>
          </a:p>
        </p:txBody>
      </p:sp>
      <p:sp>
        <p:nvSpPr>
          <p:cNvPr id="4" name="Slide Number Placeholder 3"/>
          <p:cNvSpPr>
            <a:spLocks noGrp="1"/>
          </p:cNvSpPr>
          <p:nvPr>
            <p:ph type="sldNum" sz="quarter" idx="10"/>
          </p:nvPr>
        </p:nvSpPr>
        <p:spPr/>
        <p:txBody>
          <a:bodyPr/>
          <a:lstStyle/>
          <a:p>
            <a:fld id="{CC97D147-E104-D44D-A191-1057172D21DD}" type="slidenum">
              <a:rPr lang="en-US" smtClean="0"/>
              <a:t>67</a:t>
            </a:fld>
            <a:endParaRPr lang="en-US" dirty="0"/>
          </a:p>
        </p:txBody>
      </p:sp>
    </p:spTree>
    <p:extLst>
      <p:ext uri="{BB962C8B-B14F-4D97-AF65-F5344CB8AC3E}">
        <p14:creationId xmlns:p14="http://schemas.microsoft.com/office/powerpoint/2010/main" val="141994385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68</a:t>
            </a:fld>
            <a:endParaRPr lang="en-US" dirty="0"/>
          </a:p>
        </p:txBody>
      </p:sp>
    </p:spTree>
    <p:extLst>
      <p:ext uri="{BB962C8B-B14F-4D97-AF65-F5344CB8AC3E}">
        <p14:creationId xmlns:p14="http://schemas.microsoft.com/office/powerpoint/2010/main" val="205056886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69</a:t>
            </a:fld>
            <a:endParaRPr lang="en-US" dirty="0"/>
          </a:p>
        </p:txBody>
      </p:sp>
    </p:spTree>
    <p:extLst>
      <p:ext uri="{BB962C8B-B14F-4D97-AF65-F5344CB8AC3E}">
        <p14:creationId xmlns:p14="http://schemas.microsoft.com/office/powerpoint/2010/main" val="40915571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7</a:t>
            </a:fld>
            <a:endParaRPr lang="en-US" dirty="0"/>
          </a:p>
        </p:txBody>
      </p:sp>
    </p:spTree>
    <p:extLst>
      <p:ext uri="{BB962C8B-B14F-4D97-AF65-F5344CB8AC3E}">
        <p14:creationId xmlns:p14="http://schemas.microsoft.com/office/powerpoint/2010/main" val="247073714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70</a:t>
            </a:fld>
            <a:endParaRPr lang="en-US" dirty="0"/>
          </a:p>
        </p:txBody>
      </p:sp>
    </p:spTree>
    <p:extLst>
      <p:ext uri="{BB962C8B-B14F-4D97-AF65-F5344CB8AC3E}">
        <p14:creationId xmlns:p14="http://schemas.microsoft.com/office/powerpoint/2010/main" val="265774237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71</a:t>
            </a:fld>
            <a:endParaRPr lang="en-US" dirty="0"/>
          </a:p>
        </p:txBody>
      </p:sp>
    </p:spTree>
    <p:extLst>
      <p:ext uri="{BB962C8B-B14F-4D97-AF65-F5344CB8AC3E}">
        <p14:creationId xmlns:p14="http://schemas.microsoft.com/office/powerpoint/2010/main" val="153657090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72</a:t>
            </a:fld>
            <a:endParaRPr lang="en-US" dirty="0"/>
          </a:p>
        </p:txBody>
      </p:sp>
    </p:spTree>
    <p:extLst>
      <p:ext uri="{BB962C8B-B14F-4D97-AF65-F5344CB8AC3E}">
        <p14:creationId xmlns:p14="http://schemas.microsoft.com/office/powerpoint/2010/main" val="183659122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73</a:t>
            </a:fld>
            <a:endParaRPr lang="en-US" dirty="0"/>
          </a:p>
        </p:txBody>
      </p:sp>
    </p:spTree>
    <p:extLst>
      <p:ext uri="{BB962C8B-B14F-4D97-AF65-F5344CB8AC3E}">
        <p14:creationId xmlns:p14="http://schemas.microsoft.com/office/powerpoint/2010/main" val="263755141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74</a:t>
            </a:fld>
            <a:endParaRPr lang="en-US" dirty="0"/>
          </a:p>
        </p:txBody>
      </p:sp>
    </p:spTree>
    <p:extLst>
      <p:ext uri="{BB962C8B-B14F-4D97-AF65-F5344CB8AC3E}">
        <p14:creationId xmlns:p14="http://schemas.microsoft.com/office/powerpoint/2010/main" val="369427780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75</a:t>
            </a:fld>
            <a:endParaRPr lang="en-US" dirty="0"/>
          </a:p>
        </p:txBody>
      </p:sp>
    </p:spTree>
    <p:extLst>
      <p:ext uri="{BB962C8B-B14F-4D97-AF65-F5344CB8AC3E}">
        <p14:creationId xmlns:p14="http://schemas.microsoft.com/office/powerpoint/2010/main" val="409605706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76</a:t>
            </a:fld>
            <a:endParaRPr lang="en-US" dirty="0"/>
          </a:p>
        </p:txBody>
      </p:sp>
    </p:spTree>
    <p:extLst>
      <p:ext uri="{BB962C8B-B14F-4D97-AF65-F5344CB8AC3E}">
        <p14:creationId xmlns:p14="http://schemas.microsoft.com/office/powerpoint/2010/main" val="108560968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77</a:t>
            </a:fld>
            <a:endParaRPr lang="en-US" dirty="0"/>
          </a:p>
        </p:txBody>
      </p:sp>
    </p:spTree>
    <p:extLst>
      <p:ext uri="{BB962C8B-B14F-4D97-AF65-F5344CB8AC3E}">
        <p14:creationId xmlns:p14="http://schemas.microsoft.com/office/powerpoint/2010/main" val="283757122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78</a:t>
            </a:fld>
            <a:endParaRPr lang="en-US" dirty="0"/>
          </a:p>
        </p:txBody>
      </p:sp>
    </p:spTree>
    <p:extLst>
      <p:ext uri="{BB962C8B-B14F-4D97-AF65-F5344CB8AC3E}">
        <p14:creationId xmlns:p14="http://schemas.microsoft.com/office/powerpoint/2010/main" val="301174877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79</a:t>
            </a:fld>
            <a:endParaRPr lang="en-US" dirty="0"/>
          </a:p>
        </p:txBody>
      </p:sp>
    </p:spTree>
    <p:extLst>
      <p:ext uri="{BB962C8B-B14F-4D97-AF65-F5344CB8AC3E}">
        <p14:creationId xmlns:p14="http://schemas.microsoft.com/office/powerpoint/2010/main" val="37665435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8</a:t>
            </a:fld>
            <a:endParaRPr lang="en-US" dirty="0"/>
          </a:p>
        </p:txBody>
      </p:sp>
    </p:spTree>
    <p:extLst>
      <p:ext uri="{BB962C8B-B14F-4D97-AF65-F5344CB8AC3E}">
        <p14:creationId xmlns:p14="http://schemas.microsoft.com/office/powerpoint/2010/main" val="75106899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80</a:t>
            </a:fld>
            <a:endParaRPr lang="en-US" dirty="0"/>
          </a:p>
        </p:txBody>
      </p:sp>
    </p:spTree>
    <p:extLst>
      <p:ext uri="{BB962C8B-B14F-4D97-AF65-F5344CB8AC3E}">
        <p14:creationId xmlns:p14="http://schemas.microsoft.com/office/powerpoint/2010/main" val="240163867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81</a:t>
            </a:fld>
            <a:endParaRPr lang="en-US" dirty="0"/>
          </a:p>
        </p:txBody>
      </p:sp>
    </p:spTree>
    <p:extLst>
      <p:ext uri="{BB962C8B-B14F-4D97-AF65-F5344CB8AC3E}">
        <p14:creationId xmlns:p14="http://schemas.microsoft.com/office/powerpoint/2010/main" val="191293174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82</a:t>
            </a:fld>
            <a:endParaRPr lang="en-US" dirty="0"/>
          </a:p>
        </p:txBody>
      </p:sp>
    </p:spTree>
    <p:extLst>
      <p:ext uri="{BB962C8B-B14F-4D97-AF65-F5344CB8AC3E}">
        <p14:creationId xmlns:p14="http://schemas.microsoft.com/office/powerpoint/2010/main" val="170745554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83</a:t>
            </a:fld>
            <a:endParaRPr lang="en-US" dirty="0"/>
          </a:p>
        </p:txBody>
      </p:sp>
    </p:spTree>
    <p:extLst>
      <p:ext uri="{BB962C8B-B14F-4D97-AF65-F5344CB8AC3E}">
        <p14:creationId xmlns:p14="http://schemas.microsoft.com/office/powerpoint/2010/main" val="68976021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84</a:t>
            </a:fld>
            <a:endParaRPr lang="en-US" dirty="0"/>
          </a:p>
        </p:txBody>
      </p:sp>
    </p:spTree>
    <p:extLst>
      <p:ext uri="{BB962C8B-B14F-4D97-AF65-F5344CB8AC3E}">
        <p14:creationId xmlns:p14="http://schemas.microsoft.com/office/powerpoint/2010/main" val="119636662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85</a:t>
            </a:fld>
            <a:endParaRPr lang="en-US" dirty="0"/>
          </a:p>
        </p:txBody>
      </p:sp>
    </p:spTree>
    <p:extLst>
      <p:ext uri="{BB962C8B-B14F-4D97-AF65-F5344CB8AC3E}">
        <p14:creationId xmlns:p14="http://schemas.microsoft.com/office/powerpoint/2010/main" val="420272903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86</a:t>
            </a:fld>
            <a:endParaRPr lang="en-US" dirty="0"/>
          </a:p>
        </p:txBody>
      </p:sp>
    </p:spTree>
    <p:extLst>
      <p:ext uri="{BB962C8B-B14F-4D97-AF65-F5344CB8AC3E}">
        <p14:creationId xmlns:p14="http://schemas.microsoft.com/office/powerpoint/2010/main" val="4142151174"/>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87</a:t>
            </a:fld>
            <a:endParaRPr lang="en-US" dirty="0"/>
          </a:p>
        </p:txBody>
      </p:sp>
    </p:spTree>
    <p:extLst>
      <p:ext uri="{BB962C8B-B14F-4D97-AF65-F5344CB8AC3E}">
        <p14:creationId xmlns:p14="http://schemas.microsoft.com/office/powerpoint/2010/main" val="200851916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88</a:t>
            </a:fld>
            <a:endParaRPr lang="en-US" dirty="0"/>
          </a:p>
        </p:txBody>
      </p:sp>
    </p:spTree>
    <p:extLst>
      <p:ext uri="{BB962C8B-B14F-4D97-AF65-F5344CB8AC3E}">
        <p14:creationId xmlns:p14="http://schemas.microsoft.com/office/powerpoint/2010/main" val="493480013"/>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89</a:t>
            </a:fld>
            <a:endParaRPr lang="en-US" dirty="0"/>
          </a:p>
        </p:txBody>
      </p:sp>
    </p:spTree>
    <p:extLst>
      <p:ext uri="{BB962C8B-B14F-4D97-AF65-F5344CB8AC3E}">
        <p14:creationId xmlns:p14="http://schemas.microsoft.com/office/powerpoint/2010/main" val="437721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If two subroutines each are \Theta(n/2), then why not the overall runtime \Theta(n/2). Because – these are separate ‘n/2’ numbers (inputs). – not the same inputs.</a:t>
            </a:r>
          </a:p>
          <a:p>
            <a:r>
              <a:rPr lang="en-US" dirty="0"/>
              <a:t>We are trying to count the number of levels and number of operations at each level. When we are at a certain level, we count const, const and \Theta(n), the two </a:t>
            </a:r>
            <a:r>
              <a:rPr lang="en-US" dirty="0" err="1"/>
              <a:t>mergesort</a:t>
            </a:r>
            <a:r>
              <a:rPr lang="en-US" dirty="0"/>
              <a:t> recursions will be counted in the next level.</a:t>
            </a:r>
          </a:p>
        </p:txBody>
      </p:sp>
      <p:sp>
        <p:nvSpPr>
          <p:cNvPr id="4" name="Slide Number Placeholder 3"/>
          <p:cNvSpPr>
            <a:spLocks noGrp="1"/>
          </p:cNvSpPr>
          <p:nvPr>
            <p:ph type="sldNum" sz="quarter" idx="10"/>
          </p:nvPr>
        </p:nvSpPr>
        <p:spPr/>
        <p:txBody>
          <a:bodyPr/>
          <a:lstStyle/>
          <a:p>
            <a:fld id="{CC97D147-E104-D44D-A191-1057172D21DD}" type="slidenum">
              <a:rPr lang="en-US" smtClean="0"/>
              <a:t>9</a:t>
            </a:fld>
            <a:endParaRPr lang="en-US" dirty="0"/>
          </a:p>
        </p:txBody>
      </p:sp>
    </p:spTree>
    <p:extLst>
      <p:ext uri="{BB962C8B-B14F-4D97-AF65-F5344CB8AC3E}">
        <p14:creationId xmlns:p14="http://schemas.microsoft.com/office/powerpoint/2010/main" val="2973972498"/>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C97D147-E104-D44D-A191-1057172D21DD}" type="slidenum">
              <a:rPr lang="en-US" smtClean="0"/>
              <a:t>90</a:t>
            </a:fld>
            <a:endParaRPr lang="en-US" dirty="0"/>
          </a:p>
        </p:txBody>
      </p:sp>
    </p:spTree>
    <p:extLst>
      <p:ext uri="{BB962C8B-B14F-4D97-AF65-F5344CB8AC3E}">
        <p14:creationId xmlns:p14="http://schemas.microsoft.com/office/powerpoint/2010/main" val="2119432624"/>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91</a:t>
            </a:fld>
            <a:endParaRPr lang="en-US" dirty="0"/>
          </a:p>
        </p:txBody>
      </p:sp>
    </p:spTree>
    <p:extLst>
      <p:ext uri="{BB962C8B-B14F-4D97-AF65-F5344CB8AC3E}">
        <p14:creationId xmlns:p14="http://schemas.microsoft.com/office/powerpoint/2010/main" val="10619050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57250" y="841772"/>
            <a:ext cx="5143500" cy="1790700"/>
          </a:xfrm>
        </p:spPr>
        <p:txBody>
          <a:bodyPr anchor="b"/>
          <a:lstStyle>
            <a:lvl1pPr algn="ctr">
              <a:defRPr sz="3375"/>
            </a:lvl1pPr>
          </a:lstStyle>
          <a:p>
            <a:r>
              <a:rPr lang="en-US"/>
              <a:t>Click to edit Master title style</a:t>
            </a:r>
          </a:p>
        </p:txBody>
      </p:sp>
      <p:sp>
        <p:nvSpPr>
          <p:cNvPr id="3" name="Subtitle 2"/>
          <p:cNvSpPr>
            <a:spLocks noGrp="1"/>
          </p:cNvSpPr>
          <p:nvPr>
            <p:ph type="subTitle" idx="1"/>
          </p:nvPr>
        </p:nvSpPr>
        <p:spPr>
          <a:xfrm>
            <a:off x="857250" y="2701528"/>
            <a:ext cx="5143500" cy="1241822"/>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p>
        </p:txBody>
      </p:sp>
      <p:sp>
        <p:nvSpPr>
          <p:cNvPr id="6" name="Slide Number Placeholder 5"/>
          <p:cNvSpPr>
            <a:spLocks noGrp="1"/>
          </p:cNvSpPr>
          <p:nvPr>
            <p:ph type="sldNum" sz="quarter" idx="12"/>
          </p:nvPr>
        </p:nvSpPr>
        <p:spPr/>
        <p:txBody>
          <a:bodyPr/>
          <a:lstStyle/>
          <a:p>
            <a:fld id="{683B8651-0143-4140-839E-3D36292080E8}" type="slidenum">
              <a:rPr lang="en-US" smtClean="0"/>
              <a:t>‹#›</a:t>
            </a:fld>
            <a:endParaRPr lang="en-US"/>
          </a:p>
        </p:txBody>
      </p:sp>
      <p:sp>
        <p:nvSpPr>
          <p:cNvPr id="7" name="Footer Placeholder 4"/>
          <p:cNvSpPr>
            <a:spLocks noGrp="1"/>
          </p:cNvSpPr>
          <p:nvPr>
            <p:ph type="ftr" sz="quarter" idx="11"/>
          </p:nvPr>
        </p:nvSpPr>
        <p:spPr>
          <a:xfrm>
            <a:off x="1131862" y="4767264"/>
            <a:ext cx="4594279" cy="273844"/>
          </a:xfrm>
        </p:spPr>
        <p:txBody>
          <a:bodyPr/>
          <a:lstStyle/>
          <a:p>
            <a:r>
              <a:rPr lang="en-US" dirty="0"/>
              <a:t>Algorithms - I | Divide and Conquer</a:t>
            </a:r>
          </a:p>
        </p:txBody>
      </p:sp>
    </p:spTree>
    <p:extLst>
      <p:ext uri="{BB962C8B-B14F-4D97-AF65-F5344CB8AC3E}">
        <p14:creationId xmlns:p14="http://schemas.microsoft.com/office/powerpoint/2010/main" val="6418670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83B8651-0143-4140-839E-3D36292080E8}" type="slidenum">
              <a:rPr lang="en-US" smtClean="0"/>
              <a:t>‹#›</a:t>
            </a:fld>
            <a:endParaRPr lang="en-US" dirty="0"/>
          </a:p>
        </p:txBody>
      </p:sp>
      <p:sp>
        <p:nvSpPr>
          <p:cNvPr id="7" name="Footer Placeholder 4"/>
          <p:cNvSpPr>
            <a:spLocks noGrp="1"/>
          </p:cNvSpPr>
          <p:nvPr>
            <p:ph type="ftr" sz="quarter" idx="11"/>
          </p:nvPr>
        </p:nvSpPr>
        <p:spPr>
          <a:xfrm>
            <a:off x="1131862" y="4767264"/>
            <a:ext cx="4594279" cy="273844"/>
          </a:xfrm>
        </p:spPr>
        <p:txBody>
          <a:bodyPr/>
          <a:lstStyle/>
          <a:p>
            <a:r>
              <a:rPr lang="en-US" dirty="0"/>
              <a:t>Algorithms - I | Divide and Conquer</a:t>
            </a:r>
          </a:p>
        </p:txBody>
      </p:sp>
    </p:spTree>
    <p:extLst>
      <p:ext uri="{BB962C8B-B14F-4D97-AF65-F5344CB8AC3E}">
        <p14:creationId xmlns:p14="http://schemas.microsoft.com/office/powerpoint/2010/main" val="15631073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8" y="273845"/>
            <a:ext cx="1478756" cy="435887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71489" y="273845"/>
            <a:ext cx="4350544"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83B8651-0143-4140-839E-3D36292080E8}" type="slidenum">
              <a:rPr lang="en-US" smtClean="0"/>
              <a:t>‹#›</a:t>
            </a:fld>
            <a:endParaRPr lang="en-US" dirty="0"/>
          </a:p>
        </p:txBody>
      </p:sp>
      <p:sp>
        <p:nvSpPr>
          <p:cNvPr id="7" name="Footer Placeholder 4"/>
          <p:cNvSpPr>
            <a:spLocks noGrp="1"/>
          </p:cNvSpPr>
          <p:nvPr>
            <p:ph type="ftr" sz="quarter" idx="11"/>
          </p:nvPr>
        </p:nvSpPr>
        <p:spPr>
          <a:xfrm>
            <a:off x="1131862" y="4767264"/>
            <a:ext cx="4594279" cy="273844"/>
          </a:xfrm>
        </p:spPr>
        <p:txBody>
          <a:bodyPr/>
          <a:lstStyle/>
          <a:p>
            <a:r>
              <a:rPr lang="en-US" dirty="0"/>
              <a:t>Algorithms - I | Divide and Conquer</a:t>
            </a:r>
          </a:p>
        </p:txBody>
      </p:sp>
    </p:spTree>
    <p:extLst>
      <p:ext uri="{BB962C8B-B14F-4D97-AF65-F5344CB8AC3E}">
        <p14:creationId xmlns:p14="http://schemas.microsoft.com/office/powerpoint/2010/main" val="9776432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83B8651-0143-4140-839E-3D36292080E8}" type="slidenum">
              <a:rPr lang="en-US" smtClean="0"/>
              <a:t>‹#›</a:t>
            </a:fld>
            <a:endParaRPr lang="en-US"/>
          </a:p>
        </p:txBody>
      </p:sp>
      <p:sp>
        <p:nvSpPr>
          <p:cNvPr id="7" name="Footer Placeholder 4"/>
          <p:cNvSpPr>
            <a:spLocks noGrp="1"/>
          </p:cNvSpPr>
          <p:nvPr>
            <p:ph type="ftr" sz="quarter" idx="11"/>
          </p:nvPr>
        </p:nvSpPr>
        <p:spPr>
          <a:xfrm>
            <a:off x="1131862" y="4767264"/>
            <a:ext cx="4594279" cy="273844"/>
          </a:xfrm>
        </p:spPr>
        <p:txBody>
          <a:bodyPr/>
          <a:lstStyle/>
          <a:p>
            <a:r>
              <a:rPr lang="en-US" dirty="0"/>
              <a:t>Algorithms - I | Divide and Conquer</a:t>
            </a:r>
          </a:p>
        </p:txBody>
      </p:sp>
    </p:spTree>
    <p:extLst>
      <p:ext uri="{BB962C8B-B14F-4D97-AF65-F5344CB8AC3E}">
        <p14:creationId xmlns:p14="http://schemas.microsoft.com/office/powerpoint/2010/main" val="1455287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1282306"/>
            <a:ext cx="5915025" cy="2139553"/>
          </a:xfrm>
        </p:spPr>
        <p:txBody>
          <a:bodyPr anchor="b">
            <a:normAutofit/>
          </a:bodyPr>
          <a:lstStyle>
            <a:lvl1pPr algn="l">
              <a:defRPr sz="3038" b="1" cap="small" baseline="0"/>
            </a:lvl1pPr>
          </a:lstStyle>
          <a:p>
            <a:r>
              <a:rPr lang="en-US"/>
              <a:t>Click to edit Master title style</a:t>
            </a:r>
            <a:endParaRPr lang="en-US" dirty="0"/>
          </a:p>
        </p:txBody>
      </p:sp>
      <p:sp>
        <p:nvSpPr>
          <p:cNvPr id="3" name="Text Placeholder 2"/>
          <p:cNvSpPr>
            <a:spLocks noGrp="1"/>
          </p:cNvSpPr>
          <p:nvPr>
            <p:ph type="body" idx="1"/>
          </p:nvPr>
        </p:nvSpPr>
        <p:spPr>
          <a:xfrm>
            <a:off x="467916" y="3442099"/>
            <a:ext cx="5915025" cy="1125140"/>
          </a:xfrm>
        </p:spPr>
        <p:txBody>
          <a:bodyPr/>
          <a:lstStyle>
            <a:lvl1pPr marL="0" indent="0">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r>
              <a:rPr lang="en-US" dirty="0"/>
              <a:t>Algorithms - I | Divide and Conquer</a:t>
            </a:r>
          </a:p>
        </p:txBody>
      </p:sp>
      <p:sp>
        <p:nvSpPr>
          <p:cNvPr id="6" name="Slide Number Placeholder 5"/>
          <p:cNvSpPr>
            <a:spLocks noGrp="1"/>
          </p:cNvSpPr>
          <p:nvPr>
            <p:ph type="sldNum" sz="quarter" idx="12"/>
          </p:nvPr>
        </p:nvSpPr>
        <p:spPr/>
        <p:txBody>
          <a:bodyPr/>
          <a:lstStyle/>
          <a:p>
            <a:fld id="{683B8651-0143-4140-839E-3D36292080E8}" type="slidenum">
              <a:rPr lang="en-US" smtClean="0"/>
              <a:t>‹#›</a:t>
            </a:fld>
            <a:endParaRPr lang="en-US"/>
          </a:p>
        </p:txBody>
      </p:sp>
    </p:spTree>
    <p:extLst>
      <p:ext uri="{BB962C8B-B14F-4D97-AF65-F5344CB8AC3E}">
        <p14:creationId xmlns:p14="http://schemas.microsoft.com/office/powerpoint/2010/main" val="1332294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71488" y="1638648"/>
            <a:ext cx="2914650" cy="29940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1638648"/>
            <a:ext cx="2914650" cy="2994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683B8651-0143-4140-839E-3D36292080E8}" type="slidenum">
              <a:rPr lang="en-US" smtClean="0"/>
              <a:t>‹#›</a:t>
            </a:fld>
            <a:endParaRPr lang="en-US"/>
          </a:p>
        </p:txBody>
      </p:sp>
      <p:sp>
        <p:nvSpPr>
          <p:cNvPr id="8" name="Footer Placeholder 4"/>
          <p:cNvSpPr>
            <a:spLocks noGrp="1"/>
          </p:cNvSpPr>
          <p:nvPr>
            <p:ph type="ftr" sz="quarter" idx="11"/>
          </p:nvPr>
        </p:nvSpPr>
        <p:spPr>
          <a:xfrm>
            <a:off x="1131862" y="4767264"/>
            <a:ext cx="4594279" cy="273844"/>
          </a:xfrm>
        </p:spPr>
        <p:txBody>
          <a:bodyPr/>
          <a:lstStyle/>
          <a:p>
            <a:r>
              <a:rPr lang="en-US" dirty="0"/>
              <a:t>Algorithms - I | Divide and Conquer</a:t>
            </a:r>
          </a:p>
        </p:txBody>
      </p:sp>
    </p:spTree>
    <p:extLst>
      <p:ext uri="{BB962C8B-B14F-4D97-AF65-F5344CB8AC3E}">
        <p14:creationId xmlns:p14="http://schemas.microsoft.com/office/powerpoint/2010/main" val="657079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72381" y="1597955"/>
            <a:ext cx="2901255" cy="617934"/>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4" name="Content Placeholder 3"/>
          <p:cNvSpPr>
            <a:spLocks noGrp="1"/>
          </p:cNvSpPr>
          <p:nvPr>
            <p:ph sz="half" idx="2"/>
          </p:nvPr>
        </p:nvSpPr>
        <p:spPr>
          <a:xfrm>
            <a:off x="472381" y="2215890"/>
            <a:ext cx="2901255" cy="2426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4" y="1597955"/>
            <a:ext cx="2915543" cy="617934"/>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6" name="Content Placeholder 5"/>
          <p:cNvSpPr>
            <a:spLocks noGrp="1"/>
          </p:cNvSpPr>
          <p:nvPr>
            <p:ph sz="quarter" idx="4"/>
          </p:nvPr>
        </p:nvSpPr>
        <p:spPr>
          <a:xfrm>
            <a:off x="3471864" y="2215887"/>
            <a:ext cx="2915543" cy="2426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683B8651-0143-4140-839E-3D36292080E8}" type="slidenum">
              <a:rPr lang="en-US" smtClean="0"/>
              <a:t>‹#›</a:t>
            </a:fld>
            <a:endParaRPr lang="en-US"/>
          </a:p>
        </p:txBody>
      </p:sp>
      <p:sp>
        <p:nvSpPr>
          <p:cNvPr id="10" name="Title 1"/>
          <p:cNvSpPr>
            <a:spLocks noGrp="1"/>
          </p:cNvSpPr>
          <p:nvPr>
            <p:ph type="title"/>
          </p:nvPr>
        </p:nvSpPr>
        <p:spPr>
          <a:xfrm>
            <a:off x="471488" y="730771"/>
            <a:ext cx="5915025" cy="773338"/>
          </a:xfrm>
        </p:spPr>
        <p:txBody>
          <a:bodyPr/>
          <a:lstStyle/>
          <a:p>
            <a:r>
              <a:rPr lang="en-US"/>
              <a:t>Click to edit Master title style</a:t>
            </a:r>
          </a:p>
        </p:txBody>
      </p:sp>
      <p:sp>
        <p:nvSpPr>
          <p:cNvPr id="11" name="Footer Placeholder 4"/>
          <p:cNvSpPr>
            <a:spLocks noGrp="1"/>
          </p:cNvSpPr>
          <p:nvPr>
            <p:ph type="ftr" sz="quarter" idx="11"/>
          </p:nvPr>
        </p:nvSpPr>
        <p:spPr>
          <a:xfrm>
            <a:off x="1131862" y="4767264"/>
            <a:ext cx="4594279" cy="273844"/>
          </a:xfrm>
        </p:spPr>
        <p:txBody>
          <a:bodyPr/>
          <a:lstStyle/>
          <a:p>
            <a:r>
              <a:rPr lang="en-US" dirty="0"/>
              <a:t>Algorithms - I | Divide and Conquer</a:t>
            </a:r>
          </a:p>
        </p:txBody>
      </p:sp>
    </p:spTree>
    <p:extLst>
      <p:ext uri="{BB962C8B-B14F-4D97-AF65-F5344CB8AC3E}">
        <p14:creationId xmlns:p14="http://schemas.microsoft.com/office/powerpoint/2010/main" val="5462656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a:xfrm>
            <a:off x="5945539" y="4869209"/>
            <a:ext cx="440975" cy="273844"/>
          </a:xfrm>
        </p:spPr>
        <p:txBody>
          <a:bodyPr/>
          <a:lstStyle/>
          <a:p>
            <a:fld id="{683B8651-0143-4140-839E-3D36292080E8}" type="slidenum">
              <a:rPr lang="en-US" smtClean="0"/>
              <a:t>‹#›</a:t>
            </a:fld>
            <a:endParaRPr lang="en-US" dirty="0"/>
          </a:p>
        </p:txBody>
      </p:sp>
      <p:sp>
        <p:nvSpPr>
          <p:cNvPr id="6" name="Footer Placeholder 4"/>
          <p:cNvSpPr>
            <a:spLocks noGrp="1"/>
          </p:cNvSpPr>
          <p:nvPr>
            <p:ph type="ftr" sz="quarter" idx="11"/>
          </p:nvPr>
        </p:nvSpPr>
        <p:spPr>
          <a:xfrm>
            <a:off x="1441342" y="4869209"/>
            <a:ext cx="4068305" cy="273844"/>
          </a:xfrm>
        </p:spPr>
        <p:txBody>
          <a:bodyPr/>
          <a:lstStyle/>
          <a:p>
            <a:r>
              <a:rPr lang="en-US" dirty="0"/>
              <a:t>Algorithms - I | Divide and Conquer</a:t>
            </a:r>
          </a:p>
        </p:txBody>
      </p:sp>
    </p:spTree>
    <p:extLst>
      <p:ext uri="{BB962C8B-B14F-4D97-AF65-F5344CB8AC3E}">
        <p14:creationId xmlns:p14="http://schemas.microsoft.com/office/powerpoint/2010/main" val="5936676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83B8651-0143-4140-839E-3D36292080E8}" type="slidenum">
              <a:rPr lang="en-US" smtClean="0"/>
              <a:t>‹#›</a:t>
            </a:fld>
            <a:endParaRPr lang="en-US" dirty="0"/>
          </a:p>
        </p:txBody>
      </p:sp>
      <p:sp>
        <p:nvSpPr>
          <p:cNvPr id="5" name="Footer Placeholder 4"/>
          <p:cNvSpPr>
            <a:spLocks noGrp="1"/>
          </p:cNvSpPr>
          <p:nvPr>
            <p:ph type="ftr" sz="quarter" idx="11"/>
          </p:nvPr>
        </p:nvSpPr>
        <p:spPr>
          <a:xfrm>
            <a:off x="1131862" y="4767264"/>
            <a:ext cx="4594279" cy="273844"/>
          </a:xfrm>
        </p:spPr>
        <p:txBody>
          <a:bodyPr/>
          <a:lstStyle/>
          <a:p>
            <a:r>
              <a:rPr lang="en-US" dirty="0"/>
              <a:t>Algorithms - I | Divide and Conquer</a:t>
            </a:r>
          </a:p>
        </p:txBody>
      </p:sp>
    </p:spTree>
    <p:extLst>
      <p:ext uri="{BB962C8B-B14F-4D97-AF65-F5344CB8AC3E}">
        <p14:creationId xmlns:p14="http://schemas.microsoft.com/office/powerpoint/2010/main" val="5624636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342900"/>
            <a:ext cx="2211884" cy="1200150"/>
          </a:xfrm>
        </p:spPr>
        <p:txBody>
          <a:bodyPr anchor="b"/>
          <a:lstStyle>
            <a:lvl1pPr>
              <a:defRPr sz="1800"/>
            </a:lvl1pPr>
          </a:lstStyle>
          <a:p>
            <a:r>
              <a:rPr lang="en-US"/>
              <a:t>Click to edit Master title style</a:t>
            </a:r>
          </a:p>
        </p:txBody>
      </p:sp>
      <p:sp>
        <p:nvSpPr>
          <p:cNvPr id="3" name="Content Placeholder 2"/>
          <p:cNvSpPr>
            <a:spLocks noGrp="1"/>
          </p:cNvSpPr>
          <p:nvPr>
            <p:ph idx="1"/>
          </p:nvPr>
        </p:nvSpPr>
        <p:spPr>
          <a:xfrm>
            <a:off x="2915543" y="740571"/>
            <a:ext cx="3471863" cy="3655219"/>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72381" y="1543051"/>
            <a:ext cx="2211884" cy="2858691"/>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683B8651-0143-4140-839E-3D36292080E8}" type="slidenum">
              <a:rPr lang="en-US" smtClean="0"/>
              <a:t>‹#›</a:t>
            </a:fld>
            <a:endParaRPr lang="en-US" dirty="0"/>
          </a:p>
        </p:txBody>
      </p:sp>
      <p:sp>
        <p:nvSpPr>
          <p:cNvPr id="8" name="Footer Placeholder 4"/>
          <p:cNvSpPr>
            <a:spLocks noGrp="1"/>
          </p:cNvSpPr>
          <p:nvPr>
            <p:ph type="ftr" sz="quarter" idx="11"/>
          </p:nvPr>
        </p:nvSpPr>
        <p:spPr>
          <a:xfrm>
            <a:off x="1131862" y="4767264"/>
            <a:ext cx="4594279" cy="273844"/>
          </a:xfrm>
        </p:spPr>
        <p:txBody>
          <a:bodyPr/>
          <a:lstStyle/>
          <a:p>
            <a:r>
              <a:rPr lang="en-US" dirty="0"/>
              <a:t>Algorithms - I | Divide and Conquer</a:t>
            </a:r>
          </a:p>
        </p:txBody>
      </p:sp>
    </p:spTree>
    <p:extLst>
      <p:ext uri="{BB962C8B-B14F-4D97-AF65-F5344CB8AC3E}">
        <p14:creationId xmlns:p14="http://schemas.microsoft.com/office/powerpoint/2010/main" val="104290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342900"/>
            <a:ext cx="2211884" cy="1200150"/>
          </a:xfrm>
        </p:spPr>
        <p:txBody>
          <a:bodyPr anchor="b"/>
          <a:lstStyle>
            <a:lvl1pPr>
              <a:defRPr sz="1800"/>
            </a:lvl1pPr>
          </a:lstStyle>
          <a:p>
            <a:r>
              <a:rPr lang="en-US"/>
              <a:t>Click to edit Master title style</a:t>
            </a:r>
          </a:p>
        </p:txBody>
      </p:sp>
      <p:sp>
        <p:nvSpPr>
          <p:cNvPr id="3" name="Picture Placeholder 2"/>
          <p:cNvSpPr>
            <a:spLocks noGrp="1"/>
          </p:cNvSpPr>
          <p:nvPr>
            <p:ph type="pic" idx="1"/>
          </p:nvPr>
        </p:nvSpPr>
        <p:spPr>
          <a:xfrm>
            <a:off x="2915543" y="740571"/>
            <a:ext cx="3471863" cy="3655219"/>
          </a:xfr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r>
              <a:rPr lang="en-US" dirty="0"/>
              <a:t>Click icon to add picture</a:t>
            </a:r>
          </a:p>
        </p:txBody>
      </p:sp>
      <p:sp>
        <p:nvSpPr>
          <p:cNvPr id="4" name="Text Placeholder 3"/>
          <p:cNvSpPr>
            <a:spLocks noGrp="1"/>
          </p:cNvSpPr>
          <p:nvPr>
            <p:ph type="body" sz="half" idx="2"/>
          </p:nvPr>
        </p:nvSpPr>
        <p:spPr>
          <a:xfrm>
            <a:off x="472381" y="1543051"/>
            <a:ext cx="2211884" cy="2858691"/>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683B8651-0143-4140-839E-3D36292080E8}" type="slidenum">
              <a:rPr lang="en-US" smtClean="0"/>
              <a:t>‹#›</a:t>
            </a:fld>
            <a:endParaRPr lang="en-US" dirty="0"/>
          </a:p>
        </p:txBody>
      </p:sp>
      <p:sp>
        <p:nvSpPr>
          <p:cNvPr id="8" name="Footer Placeholder 4"/>
          <p:cNvSpPr>
            <a:spLocks noGrp="1"/>
          </p:cNvSpPr>
          <p:nvPr>
            <p:ph type="ftr" sz="quarter" idx="11"/>
          </p:nvPr>
        </p:nvSpPr>
        <p:spPr>
          <a:xfrm>
            <a:off x="1131862" y="4767264"/>
            <a:ext cx="4594279" cy="273844"/>
          </a:xfrm>
        </p:spPr>
        <p:txBody>
          <a:bodyPr/>
          <a:lstStyle/>
          <a:p>
            <a:r>
              <a:rPr lang="en-US" dirty="0"/>
              <a:t>Algorithms - I | Divide and Conquer</a:t>
            </a:r>
          </a:p>
        </p:txBody>
      </p:sp>
    </p:spTree>
    <p:extLst>
      <p:ext uri="{BB962C8B-B14F-4D97-AF65-F5344CB8AC3E}">
        <p14:creationId xmlns:p14="http://schemas.microsoft.com/office/powerpoint/2010/main" val="4715759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730771"/>
            <a:ext cx="5915025" cy="7733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1573968"/>
            <a:ext cx="5915025" cy="305875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1131862" y="4767264"/>
            <a:ext cx="4594279" cy="273844"/>
          </a:xfrm>
          <a:prstGeom prst="rect">
            <a:avLst/>
          </a:prstGeom>
        </p:spPr>
        <p:txBody>
          <a:bodyPr vert="horz" lIns="91440" tIns="45720" rIns="91440" bIns="45720" rtlCol="0" anchor="ctr"/>
          <a:lstStyle>
            <a:lvl1pPr algn="ctr">
              <a:defRPr sz="675">
                <a:solidFill>
                  <a:srgbClr val="0432FF"/>
                </a:solidFill>
                <a:latin typeface="Segoe UI" charset="0"/>
                <a:ea typeface="Segoe UI" charset="0"/>
                <a:cs typeface="Segoe UI" charset="0"/>
              </a:defRPr>
            </a:lvl1pPr>
          </a:lstStyle>
          <a:p>
            <a:r>
              <a:rPr lang="en-US" dirty="0"/>
              <a:t>Algorithms - I | Divide and Conquer</a:t>
            </a:r>
          </a:p>
        </p:txBody>
      </p:sp>
      <p:sp>
        <p:nvSpPr>
          <p:cNvPr id="6" name="Slide Number Placeholder 5"/>
          <p:cNvSpPr>
            <a:spLocks noGrp="1"/>
          </p:cNvSpPr>
          <p:nvPr>
            <p:ph type="sldNum" sz="quarter" idx="4"/>
          </p:nvPr>
        </p:nvSpPr>
        <p:spPr>
          <a:xfrm>
            <a:off x="5945539" y="4767264"/>
            <a:ext cx="440975" cy="273844"/>
          </a:xfrm>
          <a:prstGeom prst="rect">
            <a:avLst/>
          </a:prstGeom>
        </p:spPr>
        <p:txBody>
          <a:bodyPr vert="horz" lIns="91440" tIns="45720" rIns="91440" bIns="45720" rtlCol="0" anchor="ctr"/>
          <a:lstStyle>
            <a:lvl1pPr algn="r">
              <a:defRPr sz="675">
                <a:solidFill>
                  <a:srgbClr val="0432FF"/>
                </a:solidFill>
                <a:latin typeface="Segoe UI" charset="0"/>
                <a:ea typeface="Segoe UI" charset="0"/>
                <a:cs typeface="Segoe UI" charset="0"/>
              </a:defRPr>
            </a:lvl1pPr>
          </a:lstStyle>
          <a:p>
            <a:fld id="{683B8651-0143-4140-839E-3D36292080E8}" type="slidenum">
              <a:rPr lang="en-US" smtClean="0"/>
              <a:pPr/>
              <a:t>‹#›</a:t>
            </a:fld>
            <a:endParaRPr lang="en-US" dirty="0"/>
          </a:p>
        </p:txBody>
      </p:sp>
      <p:cxnSp>
        <p:nvCxnSpPr>
          <p:cNvPr id="9" name="Straight Connector 8"/>
          <p:cNvCxnSpPr/>
          <p:nvPr userDrawn="1"/>
        </p:nvCxnSpPr>
        <p:spPr>
          <a:xfrm>
            <a:off x="0" y="685798"/>
            <a:ext cx="6858000" cy="8069"/>
          </a:xfrm>
          <a:prstGeom prst="line">
            <a:avLst/>
          </a:prstGeom>
          <a:ln w="22225"/>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21395999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514350" rtl="0" eaLnBrk="1" latinLnBrk="0" hangingPunct="1">
        <a:lnSpc>
          <a:spcPct val="90000"/>
        </a:lnSpc>
        <a:spcBef>
          <a:spcPct val="0"/>
        </a:spcBef>
        <a:buNone/>
        <a:defRPr sz="2475" kern="1200">
          <a:solidFill>
            <a:schemeClr val="tx1"/>
          </a:solidFill>
          <a:latin typeface="Segoe UI" charset="0"/>
          <a:ea typeface="Segoe UI" charset="0"/>
          <a:cs typeface="Segoe UI" charset="0"/>
        </a:defRPr>
      </a:lvl1pPr>
    </p:titleStyle>
    <p:bodyStyle>
      <a:lvl1pPr marL="128588" indent="-128588" algn="l" defTabSz="514350" rtl="0" eaLnBrk="1" latinLnBrk="0" hangingPunct="1">
        <a:lnSpc>
          <a:spcPct val="90000"/>
        </a:lnSpc>
        <a:spcBef>
          <a:spcPts val="563"/>
        </a:spcBef>
        <a:buFont typeface="Arial"/>
        <a:buChar char="•"/>
        <a:defRPr sz="1575" kern="1200">
          <a:solidFill>
            <a:schemeClr val="tx1"/>
          </a:solidFill>
          <a:latin typeface="Segoe UI" charset="0"/>
          <a:ea typeface="Segoe UI" charset="0"/>
          <a:cs typeface="Segoe UI" charset="0"/>
        </a:defRPr>
      </a:lvl1pPr>
      <a:lvl2pPr marL="385763" indent="-128588" algn="l" defTabSz="514350" rtl="0" eaLnBrk="1" latinLnBrk="0" hangingPunct="1">
        <a:lnSpc>
          <a:spcPct val="90000"/>
        </a:lnSpc>
        <a:spcBef>
          <a:spcPts val="281"/>
        </a:spcBef>
        <a:buFont typeface="Arial"/>
        <a:buChar char="•"/>
        <a:defRPr sz="1350" kern="1200">
          <a:solidFill>
            <a:schemeClr val="tx1"/>
          </a:solidFill>
          <a:latin typeface="Segoe UI" charset="0"/>
          <a:ea typeface="Segoe UI" charset="0"/>
          <a:cs typeface="Segoe UI" charset="0"/>
        </a:defRPr>
      </a:lvl2pPr>
      <a:lvl3pPr marL="642938" indent="-128588" algn="l" defTabSz="514350" rtl="0" eaLnBrk="1" latinLnBrk="0" hangingPunct="1">
        <a:lnSpc>
          <a:spcPct val="90000"/>
        </a:lnSpc>
        <a:spcBef>
          <a:spcPts val="281"/>
        </a:spcBef>
        <a:buFont typeface="Arial"/>
        <a:buChar char="•"/>
        <a:defRPr sz="1125" kern="1200">
          <a:solidFill>
            <a:schemeClr val="tx1"/>
          </a:solidFill>
          <a:latin typeface="Segoe UI" charset="0"/>
          <a:ea typeface="Segoe UI" charset="0"/>
          <a:cs typeface="Segoe UI" charset="0"/>
        </a:defRPr>
      </a:lvl3pPr>
      <a:lvl4pPr marL="900113" indent="-128588" algn="l" defTabSz="514350" rtl="0" eaLnBrk="1" latinLnBrk="0" hangingPunct="1">
        <a:lnSpc>
          <a:spcPct val="90000"/>
        </a:lnSpc>
        <a:spcBef>
          <a:spcPts val="281"/>
        </a:spcBef>
        <a:buFont typeface="Arial"/>
        <a:buChar char="•"/>
        <a:defRPr sz="1013" kern="1200">
          <a:solidFill>
            <a:schemeClr val="tx1"/>
          </a:solidFill>
          <a:latin typeface="Segoe UI" charset="0"/>
          <a:ea typeface="Segoe UI" charset="0"/>
          <a:cs typeface="Segoe UI" charset="0"/>
        </a:defRPr>
      </a:lvl4pPr>
      <a:lvl5pPr marL="1157288" indent="-128588" algn="l" defTabSz="514350" rtl="0" eaLnBrk="1" latinLnBrk="0" hangingPunct="1">
        <a:lnSpc>
          <a:spcPct val="90000"/>
        </a:lnSpc>
        <a:spcBef>
          <a:spcPts val="281"/>
        </a:spcBef>
        <a:buFont typeface="Arial"/>
        <a:buChar char="•"/>
        <a:defRPr sz="1013" kern="1200">
          <a:solidFill>
            <a:schemeClr val="tx1"/>
          </a:solidFill>
          <a:latin typeface="Segoe UI" charset="0"/>
          <a:ea typeface="Segoe UI" charset="0"/>
          <a:cs typeface="Segoe UI" charset="0"/>
        </a:defRPr>
      </a:lvl5pPr>
      <a:lvl6pPr marL="1414463" indent="-128588" algn="l" defTabSz="514350" rtl="0" eaLnBrk="1" latinLnBrk="0" hangingPunct="1">
        <a:lnSpc>
          <a:spcPct val="90000"/>
        </a:lnSpc>
        <a:spcBef>
          <a:spcPts val="281"/>
        </a:spcBef>
        <a:buFont typeface="Arial"/>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1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67.png"/><Relationship Id="rId18" Type="http://schemas.openxmlformats.org/officeDocument/2006/relationships/image" Target="../media/image72.png"/><Relationship Id="rId3" Type="http://schemas.openxmlformats.org/officeDocument/2006/relationships/image" Target="../media/image57.png"/><Relationship Id="rId7" Type="http://schemas.openxmlformats.org/officeDocument/2006/relationships/image" Target="../media/image61.png"/><Relationship Id="rId12" Type="http://schemas.openxmlformats.org/officeDocument/2006/relationships/image" Target="../media/image66.png"/><Relationship Id="rId17" Type="http://schemas.openxmlformats.org/officeDocument/2006/relationships/image" Target="../media/image71.png"/><Relationship Id="rId2" Type="http://schemas.openxmlformats.org/officeDocument/2006/relationships/notesSlide" Target="../notesSlides/notesSlide13.xml"/><Relationship Id="rId16" Type="http://schemas.openxmlformats.org/officeDocument/2006/relationships/image" Target="../media/image70.png"/><Relationship Id="rId1" Type="http://schemas.openxmlformats.org/officeDocument/2006/relationships/slideLayout" Target="../slideLayouts/slideLayout6.xml"/><Relationship Id="rId6" Type="http://schemas.openxmlformats.org/officeDocument/2006/relationships/image" Target="../media/image60.png"/><Relationship Id="rId11" Type="http://schemas.openxmlformats.org/officeDocument/2006/relationships/image" Target="../media/image65.png"/><Relationship Id="rId5" Type="http://schemas.openxmlformats.org/officeDocument/2006/relationships/image" Target="../media/image59.png"/><Relationship Id="rId15" Type="http://schemas.openxmlformats.org/officeDocument/2006/relationships/image" Target="../media/image69.png"/><Relationship Id="rId10" Type="http://schemas.openxmlformats.org/officeDocument/2006/relationships/image" Target="../media/image64.png"/><Relationship Id="rId4" Type="http://schemas.openxmlformats.org/officeDocument/2006/relationships/image" Target="../media/image58.png"/><Relationship Id="rId9" Type="http://schemas.openxmlformats.org/officeDocument/2006/relationships/image" Target="../media/image63.png"/><Relationship Id="rId14" Type="http://schemas.openxmlformats.org/officeDocument/2006/relationships/image" Target="../media/image68.png"/></Relationships>
</file>

<file path=ppt/slides/_rels/slide14.xml.rels><?xml version="1.0" encoding="UTF-8" standalone="yes"?>
<Relationships xmlns="http://schemas.openxmlformats.org/package/2006/relationships"><Relationship Id="rId8" Type="http://schemas.openxmlformats.org/officeDocument/2006/relationships/image" Target="../media/image76.png"/><Relationship Id="rId13" Type="http://schemas.openxmlformats.org/officeDocument/2006/relationships/image" Target="../media/image80.png"/><Relationship Id="rId3" Type="http://schemas.openxmlformats.org/officeDocument/2006/relationships/image" Target="../media/image58.png"/><Relationship Id="rId7" Type="http://schemas.openxmlformats.org/officeDocument/2006/relationships/image" Target="../media/image75.png"/><Relationship Id="rId12" Type="http://schemas.openxmlformats.org/officeDocument/2006/relationships/image" Target="../media/image79.png"/><Relationship Id="rId17" Type="http://schemas.openxmlformats.org/officeDocument/2006/relationships/image" Target="../media/image84.png"/><Relationship Id="rId2" Type="http://schemas.openxmlformats.org/officeDocument/2006/relationships/notesSlide" Target="../notesSlides/notesSlide14.xml"/><Relationship Id="rId16" Type="http://schemas.openxmlformats.org/officeDocument/2006/relationships/image" Target="../media/image83.png"/><Relationship Id="rId1" Type="http://schemas.openxmlformats.org/officeDocument/2006/relationships/slideLayout" Target="../slideLayouts/slideLayout6.xml"/><Relationship Id="rId6" Type="http://schemas.openxmlformats.org/officeDocument/2006/relationships/image" Target="../media/image65.png"/><Relationship Id="rId11" Type="http://schemas.openxmlformats.org/officeDocument/2006/relationships/image" Target="../media/image78.png"/><Relationship Id="rId5" Type="http://schemas.openxmlformats.org/officeDocument/2006/relationships/image" Target="../media/image74.png"/><Relationship Id="rId15" Type="http://schemas.openxmlformats.org/officeDocument/2006/relationships/image" Target="../media/image82.png"/><Relationship Id="rId10" Type="http://schemas.openxmlformats.org/officeDocument/2006/relationships/image" Target="../media/image77.png"/><Relationship Id="rId4" Type="http://schemas.openxmlformats.org/officeDocument/2006/relationships/image" Target="../media/image73.png"/><Relationship Id="rId9" Type="http://schemas.openxmlformats.org/officeDocument/2006/relationships/image" Target="../media/image68.png"/><Relationship Id="rId14" Type="http://schemas.openxmlformats.org/officeDocument/2006/relationships/image" Target="../media/image81.png"/></Relationships>
</file>

<file path=ppt/slides/_rels/slide15.xml.rels><?xml version="1.0" encoding="UTF-8" standalone="yes"?>
<Relationships xmlns="http://schemas.openxmlformats.org/package/2006/relationships"><Relationship Id="rId8" Type="http://schemas.openxmlformats.org/officeDocument/2006/relationships/image" Target="../media/image76.png"/><Relationship Id="rId13" Type="http://schemas.openxmlformats.org/officeDocument/2006/relationships/image" Target="../media/image80.png"/><Relationship Id="rId3" Type="http://schemas.openxmlformats.org/officeDocument/2006/relationships/image" Target="../media/image85.png"/><Relationship Id="rId12" Type="http://schemas.openxmlformats.org/officeDocument/2006/relationships/image" Target="../media/image89.png"/><Relationship Id="rId2" Type="http://schemas.openxmlformats.org/officeDocument/2006/relationships/notesSlide" Target="../notesSlides/notesSlide15.xml"/><Relationship Id="rId16" Type="http://schemas.openxmlformats.org/officeDocument/2006/relationships/image" Target="../media/image83.png"/><Relationship Id="rId1" Type="http://schemas.openxmlformats.org/officeDocument/2006/relationships/slideLayout" Target="../slideLayouts/slideLayout6.xml"/><Relationship Id="rId11" Type="http://schemas.openxmlformats.org/officeDocument/2006/relationships/image" Target="../media/image88.png"/><Relationship Id="rId15" Type="http://schemas.openxmlformats.org/officeDocument/2006/relationships/image" Target="../media/image82.png"/><Relationship Id="rId10" Type="http://schemas.openxmlformats.org/officeDocument/2006/relationships/image" Target="../media/image87.png"/><Relationship Id="rId4" Type="http://schemas.openxmlformats.org/officeDocument/2006/relationships/image" Target="../media/image86.png"/><Relationship Id="rId9" Type="http://schemas.openxmlformats.org/officeDocument/2006/relationships/image" Target="../media/image68.png"/><Relationship Id="rId14" Type="http://schemas.openxmlformats.org/officeDocument/2006/relationships/image" Target="../media/image81.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90.png"/><Relationship Id="rId7" Type="http://schemas.openxmlformats.org/officeDocument/2006/relationships/image" Target="../media/image94.pn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91.png"/></Relationships>
</file>

<file path=ppt/slides/_rels/slide1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8" Type="http://schemas.openxmlformats.org/officeDocument/2006/relationships/image" Target="../media/image76.png"/><Relationship Id="rId13" Type="http://schemas.openxmlformats.org/officeDocument/2006/relationships/image" Target="../media/image80.png"/><Relationship Id="rId18" Type="http://schemas.openxmlformats.org/officeDocument/2006/relationships/image" Target="../media/image98.png"/><Relationship Id="rId3" Type="http://schemas.openxmlformats.org/officeDocument/2006/relationships/image" Target="../media/image85.png"/><Relationship Id="rId12" Type="http://schemas.openxmlformats.org/officeDocument/2006/relationships/image" Target="../media/image89.png"/><Relationship Id="rId17" Type="http://schemas.openxmlformats.org/officeDocument/2006/relationships/image" Target="../media/image97.png"/><Relationship Id="rId2" Type="http://schemas.openxmlformats.org/officeDocument/2006/relationships/notesSlide" Target="../notesSlides/notesSlide20.xml"/><Relationship Id="rId16" Type="http://schemas.openxmlformats.org/officeDocument/2006/relationships/image" Target="../media/image83.png"/><Relationship Id="rId1" Type="http://schemas.openxmlformats.org/officeDocument/2006/relationships/slideLayout" Target="../slideLayouts/slideLayout6.xml"/><Relationship Id="rId11" Type="http://schemas.openxmlformats.org/officeDocument/2006/relationships/image" Target="../media/image88.png"/><Relationship Id="rId5" Type="http://schemas.openxmlformats.org/officeDocument/2006/relationships/image" Target="../media/image96.png"/><Relationship Id="rId15" Type="http://schemas.openxmlformats.org/officeDocument/2006/relationships/image" Target="../media/image82.png"/><Relationship Id="rId10" Type="http://schemas.openxmlformats.org/officeDocument/2006/relationships/image" Target="../media/image87.png"/><Relationship Id="rId4" Type="http://schemas.openxmlformats.org/officeDocument/2006/relationships/image" Target="../media/image86.png"/><Relationship Id="rId9" Type="http://schemas.openxmlformats.org/officeDocument/2006/relationships/image" Target="../media/image68.png"/><Relationship Id="rId14" Type="http://schemas.openxmlformats.org/officeDocument/2006/relationships/image" Target="../media/image81.png"/></Relationships>
</file>

<file path=ppt/slides/_rels/slide21.xml.rels><?xml version="1.0" encoding="UTF-8" standalone="yes"?>
<Relationships xmlns="http://schemas.openxmlformats.org/package/2006/relationships"><Relationship Id="rId8" Type="http://schemas.openxmlformats.org/officeDocument/2006/relationships/image" Target="../media/image76.png"/><Relationship Id="rId13" Type="http://schemas.openxmlformats.org/officeDocument/2006/relationships/image" Target="../media/image80.png"/><Relationship Id="rId18" Type="http://schemas.openxmlformats.org/officeDocument/2006/relationships/image" Target="../media/image98.png"/><Relationship Id="rId3" Type="http://schemas.openxmlformats.org/officeDocument/2006/relationships/image" Target="../media/image86.png"/><Relationship Id="rId21" Type="http://schemas.openxmlformats.org/officeDocument/2006/relationships/image" Target="../media/image102.png"/><Relationship Id="rId12" Type="http://schemas.openxmlformats.org/officeDocument/2006/relationships/image" Target="../media/image89.png"/><Relationship Id="rId17" Type="http://schemas.openxmlformats.org/officeDocument/2006/relationships/image" Target="../media/image97.png"/><Relationship Id="rId2" Type="http://schemas.openxmlformats.org/officeDocument/2006/relationships/notesSlide" Target="../notesSlides/notesSlide21.xml"/><Relationship Id="rId16" Type="http://schemas.openxmlformats.org/officeDocument/2006/relationships/image" Target="../media/image83.png"/><Relationship Id="rId20" Type="http://schemas.openxmlformats.org/officeDocument/2006/relationships/image" Target="../media/image101.png"/><Relationship Id="rId1" Type="http://schemas.openxmlformats.org/officeDocument/2006/relationships/slideLayout" Target="../slideLayouts/slideLayout6.xml"/><Relationship Id="rId11" Type="http://schemas.openxmlformats.org/officeDocument/2006/relationships/image" Target="../media/image88.png"/><Relationship Id="rId15" Type="http://schemas.openxmlformats.org/officeDocument/2006/relationships/image" Target="../media/image82.png"/><Relationship Id="rId10" Type="http://schemas.openxmlformats.org/officeDocument/2006/relationships/image" Target="../media/image87.png"/><Relationship Id="rId19" Type="http://schemas.openxmlformats.org/officeDocument/2006/relationships/image" Target="../media/image100.png"/><Relationship Id="rId4" Type="http://schemas.openxmlformats.org/officeDocument/2006/relationships/image" Target="../media/image99.png"/><Relationship Id="rId9" Type="http://schemas.openxmlformats.org/officeDocument/2006/relationships/image" Target="../media/image68.png"/><Relationship Id="rId14" Type="http://schemas.openxmlformats.org/officeDocument/2006/relationships/image" Target="../media/image81.png"/></Relationships>
</file>

<file path=ppt/slides/_rels/slide22.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104.png"/></Relationships>
</file>

<file path=ppt/slides/_rels/slide23.xml.rels><?xml version="1.0" encoding="UTF-8" standalone="yes"?>
<Relationships xmlns="http://schemas.openxmlformats.org/package/2006/relationships"><Relationship Id="rId8" Type="http://schemas.openxmlformats.org/officeDocument/2006/relationships/image" Target="../media/image110.png"/><Relationship Id="rId13" Type="http://schemas.openxmlformats.org/officeDocument/2006/relationships/image" Target="../media/image115.png"/><Relationship Id="rId18" Type="http://schemas.openxmlformats.org/officeDocument/2006/relationships/image" Target="../media/image80.png"/><Relationship Id="rId3" Type="http://schemas.openxmlformats.org/officeDocument/2006/relationships/image" Target="../media/image105.png"/><Relationship Id="rId21" Type="http://schemas.openxmlformats.org/officeDocument/2006/relationships/image" Target="../media/image83.png"/><Relationship Id="rId7" Type="http://schemas.openxmlformats.org/officeDocument/2006/relationships/image" Target="../media/image109.png"/><Relationship Id="rId12" Type="http://schemas.openxmlformats.org/officeDocument/2006/relationships/image" Target="../media/image114.png"/><Relationship Id="rId17" Type="http://schemas.openxmlformats.org/officeDocument/2006/relationships/image" Target="../media/image119.png"/><Relationship Id="rId2" Type="http://schemas.openxmlformats.org/officeDocument/2006/relationships/notesSlide" Target="../notesSlides/notesSlide23.xml"/><Relationship Id="rId16" Type="http://schemas.openxmlformats.org/officeDocument/2006/relationships/image" Target="../media/image118.png"/><Relationship Id="rId20" Type="http://schemas.openxmlformats.org/officeDocument/2006/relationships/image" Target="../media/image82.png"/><Relationship Id="rId1" Type="http://schemas.openxmlformats.org/officeDocument/2006/relationships/slideLayout" Target="../slideLayouts/slideLayout6.xml"/><Relationship Id="rId6" Type="http://schemas.openxmlformats.org/officeDocument/2006/relationships/image" Target="../media/image108.png"/><Relationship Id="rId11" Type="http://schemas.openxmlformats.org/officeDocument/2006/relationships/image" Target="../media/image113.png"/><Relationship Id="rId5" Type="http://schemas.openxmlformats.org/officeDocument/2006/relationships/image" Target="../media/image107.png"/><Relationship Id="rId15" Type="http://schemas.openxmlformats.org/officeDocument/2006/relationships/image" Target="../media/image117.png"/><Relationship Id="rId10" Type="http://schemas.openxmlformats.org/officeDocument/2006/relationships/image" Target="../media/image112.png"/><Relationship Id="rId19" Type="http://schemas.openxmlformats.org/officeDocument/2006/relationships/image" Target="../media/image81.png"/><Relationship Id="rId4" Type="http://schemas.openxmlformats.org/officeDocument/2006/relationships/image" Target="../media/image106.png"/><Relationship Id="rId9" Type="http://schemas.openxmlformats.org/officeDocument/2006/relationships/image" Target="../media/image111.png"/><Relationship Id="rId14" Type="http://schemas.openxmlformats.org/officeDocument/2006/relationships/image" Target="../media/image116.png"/><Relationship Id="rId22" Type="http://schemas.openxmlformats.org/officeDocument/2006/relationships/image" Target="../media/image120.png"/></Relationships>
</file>

<file path=ppt/slides/_rels/slide24.xml.rels><?xml version="1.0" encoding="UTF-8" standalone="yes"?>
<Relationships xmlns="http://schemas.openxmlformats.org/package/2006/relationships"><Relationship Id="rId13" Type="http://schemas.openxmlformats.org/officeDocument/2006/relationships/image" Target="../media/image115.png"/><Relationship Id="rId18" Type="http://schemas.openxmlformats.org/officeDocument/2006/relationships/image" Target="../media/image80.png"/><Relationship Id="rId26" Type="http://schemas.openxmlformats.org/officeDocument/2006/relationships/image" Target="../media/image125.png"/><Relationship Id="rId3" Type="http://schemas.openxmlformats.org/officeDocument/2006/relationships/image" Target="../media/image105.png"/><Relationship Id="rId21" Type="http://schemas.openxmlformats.org/officeDocument/2006/relationships/image" Target="../media/image83.png"/><Relationship Id="rId12" Type="http://schemas.openxmlformats.org/officeDocument/2006/relationships/image" Target="../media/image114.png"/><Relationship Id="rId17" Type="http://schemas.openxmlformats.org/officeDocument/2006/relationships/image" Target="../media/image119.png"/><Relationship Id="rId25" Type="http://schemas.openxmlformats.org/officeDocument/2006/relationships/image" Target="../media/image124.png"/><Relationship Id="rId2" Type="http://schemas.openxmlformats.org/officeDocument/2006/relationships/notesSlide" Target="../notesSlides/notesSlide24.xml"/><Relationship Id="rId16" Type="http://schemas.openxmlformats.org/officeDocument/2006/relationships/image" Target="../media/image118.png"/><Relationship Id="rId20" Type="http://schemas.openxmlformats.org/officeDocument/2006/relationships/image" Target="../media/image82.png"/><Relationship Id="rId1" Type="http://schemas.openxmlformats.org/officeDocument/2006/relationships/slideLayout" Target="../slideLayouts/slideLayout6.xml"/><Relationship Id="rId11" Type="http://schemas.openxmlformats.org/officeDocument/2006/relationships/image" Target="../media/image113.png"/><Relationship Id="rId24" Type="http://schemas.openxmlformats.org/officeDocument/2006/relationships/image" Target="../media/image123.png"/><Relationship Id="rId15" Type="http://schemas.openxmlformats.org/officeDocument/2006/relationships/image" Target="../media/image117.png"/><Relationship Id="rId23" Type="http://schemas.openxmlformats.org/officeDocument/2006/relationships/image" Target="../media/image122.png"/><Relationship Id="rId10" Type="http://schemas.openxmlformats.org/officeDocument/2006/relationships/image" Target="../media/image112.png"/><Relationship Id="rId19" Type="http://schemas.openxmlformats.org/officeDocument/2006/relationships/image" Target="../media/image81.png"/><Relationship Id="rId9" Type="http://schemas.openxmlformats.org/officeDocument/2006/relationships/image" Target="../media/image111.png"/><Relationship Id="rId14" Type="http://schemas.openxmlformats.org/officeDocument/2006/relationships/image" Target="../media/image116.png"/><Relationship Id="rId22" Type="http://schemas.openxmlformats.org/officeDocument/2006/relationships/image" Target="../media/image121.png"/><Relationship Id="rId27" Type="http://schemas.openxmlformats.org/officeDocument/2006/relationships/image" Target="../media/image126.png"/></Relationships>
</file>

<file path=ppt/slides/_rels/slide25.xml.rels><?xml version="1.0" encoding="UTF-8" standalone="yes"?>
<Relationships xmlns="http://schemas.openxmlformats.org/package/2006/relationships"><Relationship Id="rId13" Type="http://schemas.openxmlformats.org/officeDocument/2006/relationships/image" Target="../media/image115.png"/><Relationship Id="rId18" Type="http://schemas.openxmlformats.org/officeDocument/2006/relationships/image" Target="../media/image80.png"/><Relationship Id="rId26" Type="http://schemas.openxmlformats.org/officeDocument/2006/relationships/image" Target="../media/image125.png"/><Relationship Id="rId3" Type="http://schemas.openxmlformats.org/officeDocument/2006/relationships/image" Target="../media/image105.png"/><Relationship Id="rId21" Type="http://schemas.openxmlformats.org/officeDocument/2006/relationships/image" Target="../media/image83.png"/><Relationship Id="rId12" Type="http://schemas.openxmlformats.org/officeDocument/2006/relationships/image" Target="../media/image114.png"/><Relationship Id="rId17" Type="http://schemas.openxmlformats.org/officeDocument/2006/relationships/image" Target="../media/image119.png"/><Relationship Id="rId25" Type="http://schemas.openxmlformats.org/officeDocument/2006/relationships/image" Target="../media/image124.png"/><Relationship Id="rId2" Type="http://schemas.openxmlformats.org/officeDocument/2006/relationships/notesSlide" Target="../notesSlides/notesSlide25.xml"/><Relationship Id="rId16" Type="http://schemas.openxmlformats.org/officeDocument/2006/relationships/image" Target="../media/image118.png"/><Relationship Id="rId20" Type="http://schemas.openxmlformats.org/officeDocument/2006/relationships/image" Target="../media/image82.png"/><Relationship Id="rId1" Type="http://schemas.openxmlformats.org/officeDocument/2006/relationships/slideLayout" Target="../slideLayouts/slideLayout6.xml"/><Relationship Id="rId11" Type="http://schemas.openxmlformats.org/officeDocument/2006/relationships/image" Target="../media/image113.png"/><Relationship Id="rId24" Type="http://schemas.openxmlformats.org/officeDocument/2006/relationships/image" Target="../media/image123.png"/><Relationship Id="rId15" Type="http://schemas.openxmlformats.org/officeDocument/2006/relationships/image" Target="../media/image117.png"/><Relationship Id="rId23" Type="http://schemas.openxmlformats.org/officeDocument/2006/relationships/image" Target="../media/image122.png"/><Relationship Id="rId10" Type="http://schemas.openxmlformats.org/officeDocument/2006/relationships/image" Target="../media/image112.png"/><Relationship Id="rId19" Type="http://schemas.openxmlformats.org/officeDocument/2006/relationships/image" Target="../media/image81.png"/><Relationship Id="rId9" Type="http://schemas.openxmlformats.org/officeDocument/2006/relationships/image" Target="../media/image111.png"/><Relationship Id="rId14" Type="http://schemas.openxmlformats.org/officeDocument/2006/relationships/image" Target="../media/image116.png"/><Relationship Id="rId22" Type="http://schemas.openxmlformats.org/officeDocument/2006/relationships/image" Target="../media/image127.png"/><Relationship Id="rId27" Type="http://schemas.openxmlformats.org/officeDocument/2006/relationships/image" Target="../media/image126.png"/></Relationships>
</file>

<file path=ppt/slides/_rels/slide26.xml.rels><?xml version="1.0" encoding="UTF-8" standalone="yes"?>
<Relationships xmlns="http://schemas.openxmlformats.org/package/2006/relationships"><Relationship Id="rId8" Type="http://schemas.openxmlformats.org/officeDocument/2006/relationships/image" Target="../media/image133.png"/><Relationship Id="rId18" Type="http://schemas.openxmlformats.org/officeDocument/2006/relationships/image" Target="../media/image80.png"/><Relationship Id="rId3" Type="http://schemas.openxmlformats.org/officeDocument/2006/relationships/image" Target="../media/image128.png"/><Relationship Id="rId7" Type="http://schemas.openxmlformats.org/officeDocument/2006/relationships/image" Target="../media/image132.png"/><Relationship Id="rId2" Type="http://schemas.openxmlformats.org/officeDocument/2006/relationships/notesSlide" Target="../notesSlides/notesSlide26.xml"/><Relationship Id="rId20" Type="http://schemas.openxmlformats.org/officeDocument/2006/relationships/image" Target="../media/image136.png"/><Relationship Id="rId1" Type="http://schemas.openxmlformats.org/officeDocument/2006/relationships/slideLayout" Target="../slideLayouts/slideLayout6.xml"/><Relationship Id="rId6" Type="http://schemas.openxmlformats.org/officeDocument/2006/relationships/image" Target="../media/image131.png"/><Relationship Id="rId5" Type="http://schemas.openxmlformats.org/officeDocument/2006/relationships/image" Target="../media/image130.png"/><Relationship Id="rId19" Type="http://schemas.openxmlformats.org/officeDocument/2006/relationships/image" Target="../media/image135.png"/><Relationship Id="rId4" Type="http://schemas.openxmlformats.org/officeDocument/2006/relationships/image" Target="../media/image129.png"/><Relationship Id="rId9" Type="http://schemas.openxmlformats.org/officeDocument/2006/relationships/image" Target="../media/image134.png"/></Relationships>
</file>

<file path=ppt/slides/_rels/slide27.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28.xml"/><Relationship Id="rId1" Type="http://schemas.openxmlformats.org/officeDocument/2006/relationships/slideLayout" Target="../slideLayouts/slideLayout6.xml"/><Relationship Id="rId5" Type="http://schemas.openxmlformats.org/officeDocument/2006/relationships/image" Target="../media/image140.png"/><Relationship Id="rId4" Type="http://schemas.openxmlformats.org/officeDocument/2006/relationships/image" Target="../media/image139.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image" Target="../media/image142.png"/></Relationships>
</file>

<file path=ppt/slides/_rels/slide32.xml.rels><?xml version="1.0" encoding="UTF-8" standalone="yes"?>
<Relationships xmlns="http://schemas.openxmlformats.org/package/2006/relationships"><Relationship Id="rId3" Type="http://schemas.openxmlformats.org/officeDocument/2006/relationships/image" Target="../media/image143.png"/><Relationship Id="rId7" Type="http://schemas.openxmlformats.org/officeDocument/2006/relationships/image" Target="../media/image142.png"/><Relationship Id="rId2" Type="http://schemas.openxmlformats.org/officeDocument/2006/relationships/notesSlide" Target="../notesSlides/notesSlide32.xml"/><Relationship Id="rId1" Type="http://schemas.openxmlformats.org/officeDocument/2006/relationships/slideLayout" Target="../slideLayouts/slideLayout6.xml"/><Relationship Id="rId6" Type="http://schemas.openxmlformats.org/officeDocument/2006/relationships/image" Target="../media/image146.png"/><Relationship Id="rId5" Type="http://schemas.openxmlformats.org/officeDocument/2006/relationships/image" Target="../media/image145.png"/><Relationship Id="rId4" Type="http://schemas.openxmlformats.org/officeDocument/2006/relationships/image" Target="../media/image144.png"/></Relationships>
</file>

<file path=ppt/slides/_rels/slide33.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33.xml"/><Relationship Id="rId1" Type="http://schemas.openxmlformats.org/officeDocument/2006/relationships/slideLayout" Target="../slideLayouts/slideLayout6.xml"/><Relationship Id="rId5" Type="http://schemas.openxmlformats.org/officeDocument/2006/relationships/image" Target="../media/image148.png"/><Relationship Id="rId4" Type="http://schemas.openxmlformats.org/officeDocument/2006/relationships/image" Target="../media/image141.png"/></Relationships>
</file>

<file path=ppt/slides/_rels/slide34.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34.xml"/><Relationship Id="rId1" Type="http://schemas.openxmlformats.org/officeDocument/2006/relationships/slideLayout" Target="../slideLayouts/slideLayout6.xml"/><Relationship Id="rId6" Type="http://schemas.openxmlformats.org/officeDocument/2006/relationships/image" Target="../media/image150.png"/><Relationship Id="rId5" Type="http://schemas.openxmlformats.org/officeDocument/2006/relationships/image" Target="../media/image149.png"/><Relationship Id="rId4" Type="http://schemas.openxmlformats.org/officeDocument/2006/relationships/image" Target="../media/image141.png"/></Relationships>
</file>

<file path=ppt/slides/_rels/slide35.xml.rels><?xml version="1.0" encoding="UTF-8" standalone="yes"?>
<Relationships xmlns="http://schemas.openxmlformats.org/package/2006/relationships"><Relationship Id="rId8" Type="http://schemas.openxmlformats.org/officeDocument/2006/relationships/image" Target="../media/image155.png"/><Relationship Id="rId3" Type="http://schemas.openxmlformats.org/officeDocument/2006/relationships/image" Target="../media/image151.png"/><Relationship Id="rId7" Type="http://schemas.openxmlformats.org/officeDocument/2006/relationships/image" Target="../media/image154.png"/><Relationship Id="rId2" Type="http://schemas.openxmlformats.org/officeDocument/2006/relationships/notesSlide" Target="../notesSlides/notesSlide35.xml"/><Relationship Id="rId1" Type="http://schemas.openxmlformats.org/officeDocument/2006/relationships/slideLayout" Target="../slideLayouts/slideLayout6.xml"/><Relationship Id="rId6" Type="http://schemas.openxmlformats.org/officeDocument/2006/relationships/image" Target="../media/image153.png"/><Relationship Id="rId5" Type="http://schemas.openxmlformats.org/officeDocument/2006/relationships/image" Target="../media/image152.png"/><Relationship Id="rId4" Type="http://schemas.openxmlformats.org/officeDocument/2006/relationships/image" Target="../media/image150.png"/></Relationships>
</file>

<file path=ppt/slides/_rels/slide36.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37.xml"/><Relationship Id="rId1" Type="http://schemas.openxmlformats.org/officeDocument/2006/relationships/slideLayout" Target="../slideLayouts/slideLayout6.xml"/><Relationship Id="rId6" Type="http://schemas.openxmlformats.org/officeDocument/2006/relationships/image" Target="../media/image160.png"/><Relationship Id="rId5" Type="http://schemas.openxmlformats.org/officeDocument/2006/relationships/image" Target="../media/image159.png"/><Relationship Id="rId4" Type="http://schemas.openxmlformats.org/officeDocument/2006/relationships/image" Target="../media/image158.png"/></Relationships>
</file>

<file path=ppt/slides/_rels/slide38.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38.xml"/><Relationship Id="rId1" Type="http://schemas.openxmlformats.org/officeDocument/2006/relationships/slideLayout" Target="../slideLayouts/slideLayout6.xml"/><Relationship Id="rId6" Type="http://schemas.openxmlformats.org/officeDocument/2006/relationships/image" Target="../media/image164.png"/><Relationship Id="rId5" Type="http://schemas.openxmlformats.org/officeDocument/2006/relationships/image" Target="../media/image163.png"/><Relationship Id="rId4" Type="http://schemas.openxmlformats.org/officeDocument/2006/relationships/image" Target="../media/image162.png"/></Relationships>
</file>

<file path=ppt/slides/_rels/slide39.xml.rels><?xml version="1.0" encoding="UTF-8" standalone="yes"?>
<Relationships xmlns="http://schemas.openxmlformats.org/package/2006/relationships"><Relationship Id="rId8" Type="http://schemas.openxmlformats.org/officeDocument/2006/relationships/image" Target="../media/image170.png"/><Relationship Id="rId3" Type="http://schemas.openxmlformats.org/officeDocument/2006/relationships/image" Target="../media/image165.png"/><Relationship Id="rId7" Type="http://schemas.openxmlformats.org/officeDocument/2006/relationships/image" Target="../media/image169.png"/><Relationship Id="rId2" Type="http://schemas.openxmlformats.org/officeDocument/2006/relationships/notesSlide" Target="../notesSlides/notesSlide39.xml"/><Relationship Id="rId1" Type="http://schemas.openxmlformats.org/officeDocument/2006/relationships/slideLayout" Target="../slideLayouts/slideLayout6.xml"/><Relationship Id="rId6" Type="http://schemas.openxmlformats.org/officeDocument/2006/relationships/image" Target="../media/image168.png"/><Relationship Id="rId5" Type="http://schemas.openxmlformats.org/officeDocument/2006/relationships/image" Target="../media/image167.png"/><Relationship Id="rId4" Type="http://schemas.openxmlformats.org/officeDocument/2006/relationships/image" Target="../media/image166.png"/><Relationship Id="rId9" Type="http://schemas.openxmlformats.org/officeDocument/2006/relationships/image" Target="../media/image17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notesSlide" Target="../notesSlides/notesSlide43.xml"/><Relationship Id="rId1" Type="http://schemas.openxmlformats.org/officeDocument/2006/relationships/slideLayout" Target="../slideLayouts/slideLayout6.xml"/><Relationship Id="rId6" Type="http://schemas.openxmlformats.org/officeDocument/2006/relationships/image" Target="../media/image178.png"/><Relationship Id="rId5" Type="http://schemas.openxmlformats.org/officeDocument/2006/relationships/image" Target="../media/image177.png"/><Relationship Id="rId4" Type="http://schemas.openxmlformats.org/officeDocument/2006/relationships/image" Target="../media/image176.png"/></Relationships>
</file>

<file path=ppt/slides/_rels/slide44.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143.jpeg"/><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notesSlide" Target="../notesSlides/notesSlide46.xml"/><Relationship Id="rId1" Type="http://schemas.openxmlformats.org/officeDocument/2006/relationships/slideLayout" Target="../slideLayouts/slideLayout6.xml"/><Relationship Id="rId4" Type="http://schemas.openxmlformats.org/officeDocument/2006/relationships/hyperlink" Target="https://tinyurl.com/3k8pt3a3"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185.png"/><Relationship Id="rId2" Type="http://schemas.openxmlformats.org/officeDocument/2006/relationships/notesSlide" Target="../notesSlides/notesSlide51.xml"/><Relationship Id="rId1" Type="http://schemas.openxmlformats.org/officeDocument/2006/relationships/slideLayout" Target="../slideLayouts/slideLayout6.xml"/><Relationship Id="rId4" Type="http://schemas.openxmlformats.org/officeDocument/2006/relationships/image" Target="../media/image186.png"/></Relationships>
</file>

<file path=ppt/slides/_rels/slide52.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187.png"/><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189.png"/><Relationship Id="rId2" Type="http://schemas.openxmlformats.org/officeDocument/2006/relationships/notesSlide" Target="../notesSlides/notesSlide56.xml"/><Relationship Id="rId1" Type="http://schemas.openxmlformats.org/officeDocument/2006/relationships/slideLayout" Target="../slideLayouts/slideLayout6.xml"/><Relationship Id="rId4" Type="http://schemas.openxmlformats.org/officeDocument/2006/relationships/image" Target="../media/image190.png"/></Relationships>
</file>

<file path=ppt/slides/_rels/slide57.xml.rels><?xml version="1.0" encoding="UTF-8" standalone="yes"?>
<Relationships xmlns="http://schemas.openxmlformats.org/package/2006/relationships"><Relationship Id="rId3" Type="http://schemas.openxmlformats.org/officeDocument/2006/relationships/image" Target="../media/image189.png"/><Relationship Id="rId2" Type="http://schemas.openxmlformats.org/officeDocument/2006/relationships/notesSlide" Target="../notesSlides/notesSlide57.xml"/><Relationship Id="rId1" Type="http://schemas.openxmlformats.org/officeDocument/2006/relationships/slideLayout" Target="../slideLayouts/slideLayout6.xml"/><Relationship Id="rId6" Type="http://schemas.openxmlformats.org/officeDocument/2006/relationships/image" Target="../media/image193.png"/><Relationship Id="rId5" Type="http://schemas.openxmlformats.org/officeDocument/2006/relationships/image" Target="../media/image192.png"/><Relationship Id="rId4" Type="http://schemas.openxmlformats.org/officeDocument/2006/relationships/image" Target="../media/image191.png"/></Relationships>
</file>

<file path=ppt/slides/_rels/slide58.xml.rels><?xml version="1.0" encoding="UTF-8" standalone="yes"?>
<Relationships xmlns="http://schemas.openxmlformats.org/package/2006/relationships"><Relationship Id="rId8" Type="http://schemas.openxmlformats.org/officeDocument/2006/relationships/image" Target="../media/image198.png"/><Relationship Id="rId3" Type="http://schemas.openxmlformats.org/officeDocument/2006/relationships/image" Target="../media/image190.png"/><Relationship Id="rId7" Type="http://schemas.openxmlformats.org/officeDocument/2006/relationships/image" Target="../media/image197.png"/><Relationship Id="rId2" Type="http://schemas.openxmlformats.org/officeDocument/2006/relationships/notesSlide" Target="../notesSlides/notesSlide58.xml"/><Relationship Id="rId1" Type="http://schemas.openxmlformats.org/officeDocument/2006/relationships/slideLayout" Target="../slideLayouts/slideLayout6.xml"/><Relationship Id="rId6" Type="http://schemas.openxmlformats.org/officeDocument/2006/relationships/image" Target="../media/image196.png"/><Relationship Id="rId5" Type="http://schemas.openxmlformats.org/officeDocument/2006/relationships/image" Target="../media/image195.png"/><Relationship Id="rId10" Type="http://schemas.openxmlformats.org/officeDocument/2006/relationships/image" Target="../media/image200.png"/><Relationship Id="rId4" Type="http://schemas.openxmlformats.org/officeDocument/2006/relationships/image" Target="../media/image194.png"/><Relationship Id="rId9" Type="http://schemas.openxmlformats.org/officeDocument/2006/relationships/image" Target="../media/image199.png"/></Relationships>
</file>

<file path=ppt/slides/_rels/slide59.xml.rels><?xml version="1.0" encoding="UTF-8" standalone="yes"?>
<Relationships xmlns="http://schemas.openxmlformats.org/package/2006/relationships"><Relationship Id="rId3" Type="http://schemas.openxmlformats.org/officeDocument/2006/relationships/image" Target="../media/image191.gif"/><Relationship Id="rId2" Type="http://schemas.openxmlformats.org/officeDocument/2006/relationships/notesSlide" Target="../notesSlides/notesSlide59.xml"/><Relationship Id="rId1" Type="http://schemas.openxmlformats.org/officeDocument/2006/relationships/slideLayout" Target="../slideLayouts/slideLayout6.xml"/><Relationship Id="rId6" Type="http://schemas.openxmlformats.org/officeDocument/2006/relationships/hyperlink" Target="https://www.mathopenref.com/polygonconvex.html" TargetMode="External"/><Relationship Id="rId5" Type="http://schemas.openxmlformats.org/officeDocument/2006/relationships/image" Target="../media/image203.png"/><Relationship Id="rId4" Type="http://schemas.openxmlformats.org/officeDocument/2006/relationships/image" Target="../media/image192.gif"/></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60.xml.rels><?xml version="1.0" encoding="UTF-8" standalone="yes"?>
<Relationships xmlns="http://schemas.openxmlformats.org/package/2006/relationships"><Relationship Id="rId3" Type="http://schemas.openxmlformats.org/officeDocument/2006/relationships/image" Target="../media/image201.png"/><Relationship Id="rId2" Type="http://schemas.openxmlformats.org/officeDocument/2006/relationships/notesSlide" Target="../notesSlides/notesSlide60.xml"/><Relationship Id="rId1" Type="http://schemas.openxmlformats.org/officeDocument/2006/relationships/slideLayout" Target="../slideLayouts/slideLayout6.xml"/><Relationship Id="rId4" Type="http://schemas.openxmlformats.org/officeDocument/2006/relationships/image" Target="../media/image202.png"/></Relationships>
</file>

<file path=ppt/slides/_rels/slide61.xml.rels><?xml version="1.0" encoding="UTF-8" standalone="yes"?>
<Relationships xmlns="http://schemas.openxmlformats.org/package/2006/relationships"><Relationship Id="rId3" Type="http://schemas.openxmlformats.org/officeDocument/2006/relationships/hyperlink" Target="https://www.youtube.com/watch?v=EzeYI7p9MjU" TargetMode="External"/><Relationship Id="rId2" Type="http://schemas.openxmlformats.org/officeDocument/2006/relationships/notesSlide" Target="../notesSlides/notesSlide61.xml"/><Relationship Id="rId1" Type="http://schemas.openxmlformats.org/officeDocument/2006/relationships/slideLayout" Target="../slideLayouts/slideLayout6.xml"/><Relationship Id="rId4" Type="http://schemas.openxmlformats.org/officeDocument/2006/relationships/image" Target="../media/image206.png"/></Relationships>
</file>

<file path=ppt/slides/_rels/slide62.xml.rels><?xml version="1.0" encoding="UTF-8" standalone="yes"?>
<Relationships xmlns="http://schemas.openxmlformats.org/package/2006/relationships"><Relationship Id="rId8" Type="http://schemas.openxmlformats.org/officeDocument/2006/relationships/image" Target="../media/image212.png"/><Relationship Id="rId3" Type="http://schemas.openxmlformats.org/officeDocument/2006/relationships/image" Target="../media/image207.png"/><Relationship Id="rId7" Type="http://schemas.openxmlformats.org/officeDocument/2006/relationships/image" Target="../media/image211.png"/><Relationship Id="rId12" Type="http://schemas.openxmlformats.org/officeDocument/2006/relationships/image" Target="../media/image216.png"/><Relationship Id="rId2" Type="http://schemas.openxmlformats.org/officeDocument/2006/relationships/notesSlide" Target="../notesSlides/notesSlide62.xml"/><Relationship Id="rId1" Type="http://schemas.openxmlformats.org/officeDocument/2006/relationships/slideLayout" Target="../slideLayouts/slideLayout6.xml"/><Relationship Id="rId6" Type="http://schemas.openxmlformats.org/officeDocument/2006/relationships/image" Target="../media/image210.png"/><Relationship Id="rId11" Type="http://schemas.openxmlformats.org/officeDocument/2006/relationships/image" Target="../media/image215.png"/><Relationship Id="rId5" Type="http://schemas.openxmlformats.org/officeDocument/2006/relationships/image" Target="../media/image209.png"/><Relationship Id="rId10" Type="http://schemas.openxmlformats.org/officeDocument/2006/relationships/image" Target="../media/image214.png"/><Relationship Id="rId4" Type="http://schemas.openxmlformats.org/officeDocument/2006/relationships/image" Target="../media/image208.png"/><Relationship Id="rId9" Type="http://schemas.openxmlformats.org/officeDocument/2006/relationships/image" Target="../media/image213.png"/></Relationships>
</file>

<file path=ppt/slides/_rels/slide63.xml.rels><?xml version="1.0" encoding="UTF-8" standalone="yes"?>
<Relationships xmlns="http://schemas.openxmlformats.org/package/2006/relationships"><Relationship Id="rId8" Type="http://schemas.openxmlformats.org/officeDocument/2006/relationships/image" Target="../media/image213.png"/><Relationship Id="rId3" Type="http://schemas.openxmlformats.org/officeDocument/2006/relationships/image" Target="../media/image208.png"/><Relationship Id="rId7" Type="http://schemas.openxmlformats.org/officeDocument/2006/relationships/image" Target="../media/image212.png"/><Relationship Id="rId2" Type="http://schemas.openxmlformats.org/officeDocument/2006/relationships/notesSlide" Target="../notesSlides/notesSlide63.xml"/><Relationship Id="rId1" Type="http://schemas.openxmlformats.org/officeDocument/2006/relationships/slideLayout" Target="../slideLayouts/slideLayout6.xml"/><Relationship Id="rId6" Type="http://schemas.openxmlformats.org/officeDocument/2006/relationships/image" Target="../media/image211.png"/><Relationship Id="rId11" Type="http://schemas.openxmlformats.org/officeDocument/2006/relationships/image" Target="../media/image217.png"/><Relationship Id="rId5" Type="http://schemas.openxmlformats.org/officeDocument/2006/relationships/image" Target="../media/image210.png"/><Relationship Id="rId10" Type="http://schemas.openxmlformats.org/officeDocument/2006/relationships/image" Target="../media/image215.png"/><Relationship Id="rId4" Type="http://schemas.openxmlformats.org/officeDocument/2006/relationships/image" Target="../media/image209.png"/><Relationship Id="rId9" Type="http://schemas.openxmlformats.org/officeDocument/2006/relationships/image" Target="../media/image214.png"/></Relationships>
</file>

<file path=ppt/slides/_rels/slide64.xml.rels><?xml version="1.0" encoding="UTF-8" standalone="yes"?>
<Relationships xmlns="http://schemas.openxmlformats.org/package/2006/relationships"><Relationship Id="rId3" Type="http://schemas.openxmlformats.org/officeDocument/2006/relationships/image" Target="../media/image218.png"/><Relationship Id="rId2" Type="http://schemas.openxmlformats.org/officeDocument/2006/relationships/notesSlide" Target="../notesSlides/notesSlide64.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204.png"/><Relationship Id="rId7" Type="http://schemas.openxmlformats.org/officeDocument/2006/relationships/image" Target="../media/image223.png"/><Relationship Id="rId2" Type="http://schemas.openxmlformats.org/officeDocument/2006/relationships/notesSlide" Target="../notesSlides/notesSlide65.xml"/><Relationship Id="rId1" Type="http://schemas.openxmlformats.org/officeDocument/2006/relationships/slideLayout" Target="../slideLayouts/slideLayout6.xml"/><Relationship Id="rId6" Type="http://schemas.openxmlformats.org/officeDocument/2006/relationships/image" Target="../media/image222.png"/><Relationship Id="rId11" Type="http://schemas.openxmlformats.org/officeDocument/2006/relationships/image" Target="../media/image227.png"/><Relationship Id="rId5" Type="http://schemas.openxmlformats.org/officeDocument/2006/relationships/image" Target="../media/image221.png"/><Relationship Id="rId10" Type="http://schemas.openxmlformats.org/officeDocument/2006/relationships/image" Target="../media/image226.png"/><Relationship Id="rId4" Type="http://schemas.openxmlformats.org/officeDocument/2006/relationships/image" Target="../media/image220.png"/><Relationship Id="rId9" Type="http://schemas.openxmlformats.org/officeDocument/2006/relationships/image" Target="../media/image225.png"/></Relationships>
</file>

<file path=ppt/slides/_rels/slide66.xml.rels><?xml version="1.0" encoding="UTF-8" standalone="yes"?>
<Relationships xmlns="http://schemas.openxmlformats.org/package/2006/relationships"><Relationship Id="rId8" Type="http://schemas.openxmlformats.org/officeDocument/2006/relationships/image" Target="../media/image224.png"/><Relationship Id="rId13" Type="http://schemas.openxmlformats.org/officeDocument/2006/relationships/image" Target="../media/image231.png"/><Relationship Id="rId3" Type="http://schemas.openxmlformats.org/officeDocument/2006/relationships/image" Target="../media/image228.png"/><Relationship Id="rId7" Type="http://schemas.openxmlformats.org/officeDocument/2006/relationships/image" Target="../media/image223.png"/><Relationship Id="rId12" Type="http://schemas.openxmlformats.org/officeDocument/2006/relationships/image" Target="../media/image230.png"/><Relationship Id="rId2" Type="http://schemas.openxmlformats.org/officeDocument/2006/relationships/notesSlide" Target="../notesSlides/notesSlide66.xml"/><Relationship Id="rId1" Type="http://schemas.openxmlformats.org/officeDocument/2006/relationships/slideLayout" Target="../slideLayouts/slideLayout6.xml"/><Relationship Id="rId6" Type="http://schemas.openxmlformats.org/officeDocument/2006/relationships/image" Target="../media/image222.png"/><Relationship Id="rId11" Type="http://schemas.openxmlformats.org/officeDocument/2006/relationships/image" Target="../media/image229.png"/><Relationship Id="rId5" Type="http://schemas.openxmlformats.org/officeDocument/2006/relationships/image" Target="../media/image221.png"/><Relationship Id="rId10" Type="http://schemas.openxmlformats.org/officeDocument/2006/relationships/image" Target="../media/image226.png"/><Relationship Id="rId4" Type="http://schemas.openxmlformats.org/officeDocument/2006/relationships/image" Target="../media/image220.png"/><Relationship Id="rId9" Type="http://schemas.openxmlformats.org/officeDocument/2006/relationships/image" Target="../media/image225.png"/><Relationship Id="rId14" Type="http://schemas.openxmlformats.org/officeDocument/2006/relationships/image" Target="../media/image232.png"/></Relationships>
</file>

<file path=ppt/slides/_rels/slide67.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233.png"/><Relationship Id="rId7" Type="http://schemas.openxmlformats.org/officeDocument/2006/relationships/image" Target="../media/image223.png"/><Relationship Id="rId2" Type="http://schemas.openxmlformats.org/officeDocument/2006/relationships/notesSlide" Target="../notesSlides/notesSlide67.xml"/><Relationship Id="rId1" Type="http://schemas.openxmlformats.org/officeDocument/2006/relationships/slideLayout" Target="../slideLayouts/slideLayout6.xml"/><Relationship Id="rId6" Type="http://schemas.openxmlformats.org/officeDocument/2006/relationships/image" Target="../media/image222.png"/><Relationship Id="rId11" Type="http://schemas.openxmlformats.org/officeDocument/2006/relationships/image" Target="../media/image229.png"/><Relationship Id="rId5" Type="http://schemas.openxmlformats.org/officeDocument/2006/relationships/image" Target="../media/image221.png"/><Relationship Id="rId10" Type="http://schemas.openxmlformats.org/officeDocument/2006/relationships/image" Target="../media/image226.png"/><Relationship Id="rId4" Type="http://schemas.openxmlformats.org/officeDocument/2006/relationships/image" Target="../media/image220.png"/><Relationship Id="rId9" Type="http://schemas.openxmlformats.org/officeDocument/2006/relationships/image" Target="../media/image225.png"/></Relationships>
</file>

<file path=ppt/slides/_rels/slide68.xml.rels><?xml version="1.0" encoding="UTF-8" standalone="yes"?>
<Relationships xmlns="http://schemas.openxmlformats.org/package/2006/relationships"><Relationship Id="rId8" Type="http://schemas.openxmlformats.org/officeDocument/2006/relationships/image" Target="../media/image227.png"/><Relationship Id="rId3" Type="http://schemas.openxmlformats.org/officeDocument/2006/relationships/image" Target="../media/image234.png"/><Relationship Id="rId7" Type="http://schemas.openxmlformats.org/officeDocument/2006/relationships/image" Target="../media/image238.png"/><Relationship Id="rId2" Type="http://schemas.openxmlformats.org/officeDocument/2006/relationships/notesSlide" Target="../notesSlides/notesSlide68.xml"/><Relationship Id="rId1" Type="http://schemas.openxmlformats.org/officeDocument/2006/relationships/slideLayout" Target="../slideLayouts/slideLayout6.xml"/><Relationship Id="rId6" Type="http://schemas.openxmlformats.org/officeDocument/2006/relationships/image" Target="../media/image237.png"/><Relationship Id="rId11" Type="http://schemas.openxmlformats.org/officeDocument/2006/relationships/image" Target="../media/image241.png"/><Relationship Id="rId5" Type="http://schemas.openxmlformats.org/officeDocument/2006/relationships/image" Target="../media/image236.png"/><Relationship Id="rId10" Type="http://schemas.openxmlformats.org/officeDocument/2006/relationships/image" Target="../media/image240.png"/><Relationship Id="rId4" Type="http://schemas.openxmlformats.org/officeDocument/2006/relationships/image" Target="../media/image235.png"/><Relationship Id="rId9" Type="http://schemas.openxmlformats.org/officeDocument/2006/relationships/image" Target="../media/image239.png"/></Relationships>
</file>

<file path=ppt/slides/_rels/slide69.xml.rels><?xml version="1.0" encoding="UTF-8" standalone="yes"?>
<Relationships xmlns="http://schemas.openxmlformats.org/package/2006/relationships"><Relationship Id="rId8" Type="http://schemas.openxmlformats.org/officeDocument/2006/relationships/image" Target="../media/image235.png"/><Relationship Id="rId13" Type="http://schemas.openxmlformats.org/officeDocument/2006/relationships/image" Target="../media/image239.png"/><Relationship Id="rId3" Type="http://schemas.openxmlformats.org/officeDocument/2006/relationships/image" Target="../media/image240.png"/><Relationship Id="rId7" Type="http://schemas.openxmlformats.org/officeDocument/2006/relationships/image" Target="../media/image234.png"/><Relationship Id="rId12" Type="http://schemas.openxmlformats.org/officeDocument/2006/relationships/image" Target="../media/image227.png"/><Relationship Id="rId2" Type="http://schemas.openxmlformats.org/officeDocument/2006/relationships/notesSlide" Target="../notesSlides/notesSlide69.xml"/><Relationship Id="rId1" Type="http://schemas.openxmlformats.org/officeDocument/2006/relationships/slideLayout" Target="../slideLayouts/slideLayout6.xml"/><Relationship Id="rId6" Type="http://schemas.openxmlformats.org/officeDocument/2006/relationships/image" Target="../media/image243.png"/><Relationship Id="rId11" Type="http://schemas.openxmlformats.org/officeDocument/2006/relationships/image" Target="../media/image238.png"/><Relationship Id="rId5" Type="http://schemas.openxmlformats.org/officeDocument/2006/relationships/image" Target="../media/image241.png"/><Relationship Id="rId10" Type="http://schemas.openxmlformats.org/officeDocument/2006/relationships/image" Target="../media/image237.png"/><Relationship Id="rId4" Type="http://schemas.openxmlformats.org/officeDocument/2006/relationships/image" Target="../media/image242.png"/><Relationship Id="rId9" Type="http://schemas.openxmlformats.org/officeDocument/2006/relationships/image" Target="../media/image23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8" Type="http://schemas.openxmlformats.org/officeDocument/2006/relationships/image" Target="../media/image235.png"/><Relationship Id="rId13" Type="http://schemas.openxmlformats.org/officeDocument/2006/relationships/image" Target="../media/image239.png"/><Relationship Id="rId3" Type="http://schemas.openxmlformats.org/officeDocument/2006/relationships/image" Target="../media/image244.png"/><Relationship Id="rId7" Type="http://schemas.openxmlformats.org/officeDocument/2006/relationships/image" Target="../media/image234.png"/><Relationship Id="rId12" Type="http://schemas.openxmlformats.org/officeDocument/2006/relationships/image" Target="../media/image227.png"/><Relationship Id="rId2" Type="http://schemas.openxmlformats.org/officeDocument/2006/relationships/notesSlide" Target="../notesSlides/notesSlide70.xml"/><Relationship Id="rId1" Type="http://schemas.openxmlformats.org/officeDocument/2006/relationships/slideLayout" Target="../slideLayouts/slideLayout6.xml"/><Relationship Id="rId6" Type="http://schemas.openxmlformats.org/officeDocument/2006/relationships/image" Target="../media/image245.png"/><Relationship Id="rId11" Type="http://schemas.openxmlformats.org/officeDocument/2006/relationships/image" Target="../media/image238.png"/><Relationship Id="rId5" Type="http://schemas.openxmlformats.org/officeDocument/2006/relationships/image" Target="../media/image242.png"/><Relationship Id="rId10" Type="http://schemas.openxmlformats.org/officeDocument/2006/relationships/image" Target="../media/image237.png"/><Relationship Id="rId4" Type="http://schemas.openxmlformats.org/officeDocument/2006/relationships/image" Target="../media/image240.png"/><Relationship Id="rId9" Type="http://schemas.openxmlformats.org/officeDocument/2006/relationships/image" Target="../media/image236.png"/><Relationship Id="rId14" Type="http://schemas.openxmlformats.org/officeDocument/2006/relationships/image" Target="../media/image241.png"/></Relationships>
</file>

<file path=ppt/slides/_rels/slide71.xml.rels><?xml version="1.0" encoding="UTF-8" standalone="yes"?>
<Relationships xmlns="http://schemas.openxmlformats.org/package/2006/relationships"><Relationship Id="rId8" Type="http://schemas.openxmlformats.org/officeDocument/2006/relationships/image" Target="../media/image237.png"/><Relationship Id="rId13" Type="http://schemas.openxmlformats.org/officeDocument/2006/relationships/image" Target="../media/image242.png"/><Relationship Id="rId3" Type="http://schemas.openxmlformats.org/officeDocument/2006/relationships/image" Target="../media/image246.png"/><Relationship Id="rId7" Type="http://schemas.openxmlformats.org/officeDocument/2006/relationships/image" Target="../media/image236.png"/><Relationship Id="rId12" Type="http://schemas.openxmlformats.org/officeDocument/2006/relationships/image" Target="../media/image240.png"/><Relationship Id="rId2" Type="http://schemas.openxmlformats.org/officeDocument/2006/relationships/notesSlide" Target="../notesSlides/notesSlide71.xml"/><Relationship Id="rId1" Type="http://schemas.openxmlformats.org/officeDocument/2006/relationships/slideLayout" Target="../slideLayouts/slideLayout6.xml"/><Relationship Id="rId6" Type="http://schemas.openxmlformats.org/officeDocument/2006/relationships/image" Target="../media/image235.png"/><Relationship Id="rId11" Type="http://schemas.openxmlformats.org/officeDocument/2006/relationships/image" Target="../media/image239.png"/><Relationship Id="rId5" Type="http://schemas.openxmlformats.org/officeDocument/2006/relationships/image" Target="../media/image234.png"/><Relationship Id="rId15" Type="http://schemas.openxmlformats.org/officeDocument/2006/relationships/image" Target="../media/image241.png"/><Relationship Id="rId10" Type="http://schemas.openxmlformats.org/officeDocument/2006/relationships/image" Target="../media/image227.png"/><Relationship Id="rId4" Type="http://schemas.openxmlformats.org/officeDocument/2006/relationships/image" Target="../media/image247.png"/><Relationship Id="rId9" Type="http://schemas.openxmlformats.org/officeDocument/2006/relationships/image" Target="../media/image238.png"/><Relationship Id="rId14" Type="http://schemas.openxmlformats.org/officeDocument/2006/relationships/image" Target="../media/image245.png"/></Relationships>
</file>

<file path=ppt/slides/_rels/slide72.xml.rels><?xml version="1.0" encoding="UTF-8" standalone="yes"?>
<Relationships xmlns="http://schemas.openxmlformats.org/package/2006/relationships"><Relationship Id="rId8" Type="http://schemas.openxmlformats.org/officeDocument/2006/relationships/image" Target="../media/image237.png"/><Relationship Id="rId13" Type="http://schemas.openxmlformats.org/officeDocument/2006/relationships/image" Target="../media/image247.png"/><Relationship Id="rId3" Type="http://schemas.openxmlformats.org/officeDocument/2006/relationships/image" Target="../media/image248.png"/><Relationship Id="rId7" Type="http://schemas.openxmlformats.org/officeDocument/2006/relationships/image" Target="../media/image236.png"/><Relationship Id="rId12" Type="http://schemas.openxmlformats.org/officeDocument/2006/relationships/image" Target="../media/image241.png"/><Relationship Id="rId2" Type="http://schemas.openxmlformats.org/officeDocument/2006/relationships/notesSlide" Target="../notesSlides/notesSlide72.xml"/><Relationship Id="rId16" Type="http://schemas.openxmlformats.org/officeDocument/2006/relationships/image" Target="../media/image245.png"/><Relationship Id="rId1" Type="http://schemas.openxmlformats.org/officeDocument/2006/relationships/slideLayout" Target="../slideLayouts/slideLayout6.xml"/><Relationship Id="rId6" Type="http://schemas.openxmlformats.org/officeDocument/2006/relationships/image" Target="../media/image235.png"/><Relationship Id="rId11" Type="http://schemas.openxmlformats.org/officeDocument/2006/relationships/image" Target="../media/image239.png"/><Relationship Id="rId5" Type="http://schemas.openxmlformats.org/officeDocument/2006/relationships/image" Target="../media/image234.png"/><Relationship Id="rId15" Type="http://schemas.openxmlformats.org/officeDocument/2006/relationships/image" Target="../media/image242.png"/><Relationship Id="rId10" Type="http://schemas.openxmlformats.org/officeDocument/2006/relationships/image" Target="../media/image227.png"/><Relationship Id="rId4" Type="http://schemas.openxmlformats.org/officeDocument/2006/relationships/image" Target="../media/image249.png"/><Relationship Id="rId9" Type="http://schemas.openxmlformats.org/officeDocument/2006/relationships/image" Target="../media/image238.png"/><Relationship Id="rId14" Type="http://schemas.openxmlformats.org/officeDocument/2006/relationships/image" Target="../media/image240.png"/></Relationships>
</file>

<file path=ppt/slides/_rels/slide73.xml.rels><?xml version="1.0" encoding="UTF-8" standalone="yes"?>
<Relationships xmlns="http://schemas.openxmlformats.org/package/2006/relationships"><Relationship Id="rId8" Type="http://schemas.openxmlformats.org/officeDocument/2006/relationships/image" Target="../media/image237.png"/><Relationship Id="rId13" Type="http://schemas.openxmlformats.org/officeDocument/2006/relationships/image" Target="../media/image249.png"/><Relationship Id="rId3" Type="http://schemas.openxmlformats.org/officeDocument/2006/relationships/image" Target="../media/image250.png"/><Relationship Id="rId7" Type="http://schemas.openxmlformats.org/officeDocument/2006/relationships/image" Target="../media/image236.png"/><Relationship Id="rId12" Type="http://schemas.openxmlformats.org/officeDocument/2006/relationships/image" Target="../media/image241.png"/><Relationship Id="rId17" Type="http://schemas.openxmlformats.org/officeDocument/2006/relationships/image" Target="../media/image245.png"/><Relationship Id="rId2" Type="http://schemas.openxmlformats.org/officeDocument/2006/relationships/notesSlide" Target="../notesSlides/notesSlide73.xml"/><Relationship Id="rId16" Type="http://schemas.openxmlformats.org/officeDocument/2006/relationships/image" Target="../media/image242.png"/><Relationship Id="rId1" Type="http://schemas.openxmlformats.org/officeDocument/2006/relationships/slideLayout" Target="../slideLayouts/slideLayout6.xml"/><Relationship Id="rId6" Type="http://schemas.openxmlformats.org/officeDocument/2006/relationships/image" Target="../media/image235.png"/><Relationship Id="rId11" Type="http://schemas.openxmlformats.org/officeDocument/2006/relationships/image" Target="../media/image239.png"/><Relationship Id="rId5" Type="http://schemas.openxmlformats.org/officeDocument/2006/relationships/image" Target="../media/image234.png"/><Relationship Id="rId15" Type="http://schemas.openxmlformats.org/officeDocument/2006/relationships/image" Target="../media/image240.png"/><Relationship Id="rId10" Type="http://schemas.openxmlformats.org/officeDocument/2006/relationships/image" Target="../media/image227.png"/><Relationship Id="rId4" Type="http://schemas.openxmlformats.org/officeDocument/2006/relationships/image" Target="../media/image246.png"/><Relationship Id="rId9" Type="http://schemas.openxmlformats.org/officeDocument/2006/relationships/image" Target="../media/image238.png"/><Relationship Id="rId14" Type="http://schemas.openxmlformats.org/officeDocument/2006/relationships/image" Target="../media/image247.png"/></Relationships>
</file>

<file path=ppt/slides/_rels/slide74.xml.rels><?xml version="1.0" encoding="UTF-8" standalone="yes"?>
<Relationships xmlns="http://schemas.openxmlformats.org/package/2006/relationships"><Relationship Id="rId8" Type="http://schemas.openxmlformats.org/officeDocument/2006/relationships/image" Target="../media/image237.png"/><Relationship Id="rId13" Type="http://schemas.openxmlformats.org/officeDocument/2006/relationships/image" Target="../media/image250.png"/><Relationship Id="rId18" Type="http://schemas.openxmlformats.org/officeDocument/2006/relationships/image" Target="../media/image245.png"/><Relationship Id="rId3" Type="http://schemas.openxmlformats.org/officeDocument/2006/relationships/image" Target="../media/image251.png"/><Relationship Id="rId7" Type="http://schemas.openxmlformats.org/officeDocument/2006/relationships/image" Target="../media/image236.png"/><Relationship Id="rId12" Type="http://schemas.openxmlformats.org/officeDocument/2006/relationships/image" Target="../media/image241.png"/><Relationship Id="rId17" Type="http://schemas.openxmlformats.org/officeDocument/2006/relationships/image" Target="../media/image242.png"/><Relationship Id="rId2" Type="http://schemas.openxmlformats.org/officeDocument/2006/relationships/notesSlide" Target="../notesSlides/notesSlide74.xml"/><Relationship Id="rId16" Type="http://schemas.openxmlformats.org/officeDocument/2006/relationships/image" Target="../media/image240.png"/><Relationship Id="rId1" Type="http://schemas.openxmlformats.org/officeDocument/2006/relationships/slideLayout" Target="../slideLayouts/slideLayout6.xml"/><Relationship Id="rId6" Type="http://schemas.openxmlformats.org/officeDocument/2006/relationships/image" Target="../media/image235.png"/><Relationship Id="rId11" Type="http://schemas.openxmlformats.org/officeDocument/2006/relationships/image" Target="../media/image239.png"/><Relationship Id="rId5" Type="http://schemas.openxmlformats.org/officeDocument/2006/relationships/image" Target="../media/image234.png"/><Relationship Id="rId15" Type="http://schemas.openxmlformats.org/officeDocument/2006/relationships/image" Target="../media/image247.png"/><Relationship Id="rId10" Type="http://schemas.openxmlformats.org/officeDocument/2006/relationships/image" Target="../media/image227.png"/><Relationship Id="rId19" Type="http://schemas.openxmlformats.org/officeDocument/2006/relationships/image" Target="../media/image253.png"/><Relationship Id="rId4" Type="http://schemas.openxmlformats.org/officeDocument/2006/relationships/image" Target="../media/image252.png"/><Relationship Id="rId9" Type="http://schemas.openxmlformats.org/officeDocument/2006/relationships/image" Target="../media/image238.png"/><Relationship Id="rId14" Type="http://schemas.openxmlformats.org/officeDocument/2006/relationships/image" Target="../media/image249.png"/></Relationships>
</file>

<file path=ppt/slides/_rels/slide75.xml.rels><?xml version="1.0" encoding="UTF-8" standalone="yes"?>
<Relationships xmlns="http://schemas.openxmlformats.org/package/2006/relationships"><Relationship Id="rId3" Type="http://schemas.openxmlformats.org/officeDocument/2006/relationships/image" Target="../media/image205.png"/><Relationship Id="rId2" Type="http://schemas.openxmlformats.org/officeDocument/2006/relationships/notesSlide" Target="../notesSlides/notesSlide75.xml"/><Relationship Id="rId1" Type="http://schemas.openxmlformats.org/officeDocument/2006/relationships/slideLayout" Target="../slideLayouts/slideLayout6.xml"/><Relationship Id="rId4" Type="http://schemas.openxmlformats.org/officeDocument/2006/relationships/image" Target="../media/image219.png"/></Relationships>
</file>

<file path=ppt/slides/_rels/slide76.xml.rels><?xml version="1.0" encoding="UTF-8" standalone="yes"?>
<Relationships xmlns="http://schemas.openxmlformats.org/package/2006/relationships"><Relationship Id="rId8" Type="http://schemas.openxmlformats.org/officeDocument/2006/relationships/image" Target="../media/image260.png"/><Relationship Id="rId3" Type="http://schemas.openxmlformats.org/officeDocument/2006/relationships/image" Target="../media/image254.png"/><Relationship Id="rId7" Type="http://schemas.openxmlformats.org/officeDocument/2006/relationships/image" Target="../media/image259.png"/><Relationship Id="rId2" Type="http://schemas.openxmlformats.org/officeDocument/2006/relationships/notesSlide" Target="../notesSlides/notesSlide76.xml"/><Relationship Id="rId1" Type="http://schemas.openxmlformats.org/officeDocument/2006/relationships/slideLayout" Target="../slideLayouts/slideLayout6.xml"/><Relationship Id="rId6" Type="http://schemas.openxmlformats.org/officeDocument/2006/relationships/image" Target="../media/image258.png"/><Relationship Id="rId11" Type="http://schemas.openxmlformats.org/officeDocument/2006/relationships/image" Target="../media/image263.png"/><Relationship Id="rId5" Type="http://schemas.openxmlformats.org/officeDocument/2006/relationships/image" Target="../media/image257.png"/><Relationship Id="rId10" Type="http://schemas.openxmlformats.org/officeDocument/2006/relationships/image" Target="../media/image262.png"/><Relationship Id="rId4" Type="http://schemas.openxmlformats.org/officeDocument/2006/relationships/image" Target="../media/image256.png"/><Relationship Id="rId9" Type="http://schemas.openxmlformats.org/officeDocument/2006/relationships/image" Target="../media/image261.png"/></Relationships>
</file>

<file path=ppt/slides/_rels/slide77.xml.rels><?xml version="1.0" encoding="UTF-8" standalone="yes"?>
<Relationships xmlns="http://schemas.openxmlformats.org/package/2006/relationships"><Relationship Id="rId8" Type="http://schemas.openxmlformats.org/officeDocument/2006/relationships/image" Target="../media/image260.png"/><Relationship Id="rId13" Type="http://schemas.openxmlformats.org/officeDocument/2006/relationships/image" Target="../media/image265.png"/><Relationship Id="rId3" Type="http://schemas.openxmlformats.org/officeDocument/2006/relationships/image" Target="../media/image254.png"/><Relationship Id="rId7" Type="http://schemas.openxmlformats.org/officeDocument/2006/relationships/image" Target="../media/image259.png"/><Relationship Id="rId12" Type="http://schemas.openxmlformats.org/officeDocument/2006/relationships/image" Target="../media/image264.png"/><Relationship Id="rId2" Type="http://schemas.openxmlformats.org/officeDocument/2006/relationships/notesSlide" Target="../notesSlides/notesSlide77.xml"/><Relationship Id="rId1" Type="http://schemas.openxmlformats.org/officeDocument/2006/relationships/slideLayout" Target="../slideLayouts/slideLayout6.xml"/><Relationship Id="rId6" Type="http://schemas.openxmlformats.org/officeDocument/2006/relationships/image" Target="../media/image258.png"/><Relationship Id="rId11" Type="http://schemas.openxmlformats.org/officeDocument/2006/relationships/image" Target="../media/image263.png"/><Relationship Id="rId5" Type="http://schemas.openxmlformats.org/officeDocument/2006/relationships/image" Target="../media/image257.png"/><Relationship Id="rId10" Type="http://schemas.openxmlformats.org/officeDocument/2006/relationships/image" Target="../media/image262.png"/><Relationship Id="rId4" Type="http://schemas.openxmlformats.org/officeDocument/2006/relationships/image" Target="../media/image256.png"/><Relationship Id="rId9" Type="http://schemas.openxmlformats.org/officeDocument/2006/relationships/image" Target="../media/image261.png"/></Relationships>
</file>

<file path=ppt/slides/_rels/slide78.xml.rels><?xml version="1.0" encoding="UTF-8" standalone="yes"?>
<Relationships xmlns="http://schemas.openxmlformats.org/package/2006/relationships"><Relationship Id="rId3" Type="http://schemas.openxmlformats.org/officeDocument/2006/relationships/image" Target="../media/image266.png"/><Relationship Id="rId2" Type="http://schemas.openxmlformats.org/officeDocument/2006/relationships/notesSlide" Target="../notesSlides/notesSlide78.xml"/><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3" Type="http://schemas.openxmlformats.org/officeDocument/2006/relationships/image" Target="../media/image267.png"/><Relationship Id="rId2" Type="http://schemas.openxmlformats.org/officeDocument/2006/relationships/notesSlide" Target="../notesSlides/notesSlide79.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80.xml.rels><?xml version="1.0" encoding="UTF-8" standalone="yes"?>
<Relationships xmlns="http://schemas.openxmlformats.org/package/2006/relationships"><Relationship Id="rId3" Type="http://schemas.openxmlformats.org/officeDocument/2006/relationships/image" Target="../media/image268.png"/><Relationship Id="rId2" Type="http://schemas.openxmlformats.org/officeDocument/2006/relationships/notesSlide" Target="../notesSlides/notesSlide80.xml"/><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3" Type="http://schemas.openxmlformats.org/officeDocument/2006/relationships/image" Target="../media/image255.png"/><Relationship Id="rId2" Type="http://schemas.openxmlformats.org/officeDocument/2006/relationships/notesSlide" Target="../notesSlides/notesSlide81.xml"/><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3" Type="http://schemas.openxmlformats.org/officeDocument/2006/relationships/image" Target="../media/image270.png"/><Relationship Id="rId2" Type="http://schemas.openxmlformats.org/officeDocument/2006/relationships/notesSlide" Target="../notesSlides/notesSlide82.xml"/><Relationship Id="rId1" Type="http://schemas.openxmlformats.org/officeDocument/2006/relationships/slideLayout" Target="../slideLayouts/slideLayout6.xml"/><Relationship Id="rId5" Type="http://schemas.openxmlformats.org/officeDocument/2006/relationships/image" Target="../media/image272.png"/><Relationship Id="rId4" Type="http://schemas.openxmlformats.org/officeDocument/2006/relationships/image" Target="../media/image271.png"/></Relationships>
</file>

<file path=ppt/slides/_rels/slide83.xml.rels><?xml version="1.0" encoding="UTF-8" standalone="yes"?>
<Relationships xmlns="http://schemas.openxmlformats.org/package/2006/relationships"><Relationship Id="rId3" Type="http://schemas.openxmlformats.org/officeDocument/2006/relationships/image" Target="../media/image271.png"/><Relationship Id="rId7" Type="http://schemas.openxmlformats.org/officeDocument/2006/relationships/image" Target="../media/image276.png"/><Relationship Id="rId2" Type="http://schemas.openxmlformats.org/officeDocument/2006/relationships/notesSlide" Target="../notesSlides/notesSlide83.xml"/><Relationship Id="rId1" Type="http://schemas.openxmlformats.org/officeDocument/2006/relationships/slideLayout" Target="../slideLayouts/slideLayout6.xml"/><Relationship Id="rId6" Type="http://schemas.openxmlformats.org/officeDocument/2006/relationships/image" Target="../media/image275.png"/><Relationship Id="rId5" Type="http://schemas.openxmlformats.org/officeDocument/2006/relationships/image" Target="../media/image274.png"/><Relationship Id="rId4" Type="http://schemas.openxmlformats.org/officeDocument/2006/relationships/image" Target="../media/image273.png"/></Relationships>
</file>

<file path=ppt/slides/_rels/slide84.xml.rels><?xml version="1.0" encoding="UTF-8" standalone="yes"?>
<Relationships xmlns="http://schemas.openxmlformats.org/package/2006/relationships"><Relationship Id="rId8" Type="http://schemas.openxmlformats.org/officeDocument/2006/relationships/image" Target="../media/image282.png"/><Relationship Id="rId3" Type="http://schemas.openxmlformats.org/officeDocument/2006/relationships/image" Target="../media/image277.png"/><Relationship Id="rId7" Type="http://schemas.openxmlformats.org/officeDocument/2006/relationships/image" Target="../media/image281.png"/><Relationship Id="rId2" Type="http://schemas.openxmlformats.org/officeDocument/2006/relationships/notesSlide" Target="../notesSlides/notesSlide84.xml"/><Relationship Id="rId1" Type="http://schemas.openxmlformats.org/officeDocument/2006/relationships/slideLayout" Target="../slideLayouts/slideLayout6.xml"/><Relationship Id="rId6" Type="http://schemas.openxmlformats.org/officeDocument/2006/relationships/image" Target="../media/image280.png"/><Relationship Id="rId5" Type="http://schemas.openxmlformats.org/officeDocument/2006/relationships/image" Target="../media/image279.png"/><Relationship Id="rId4" Type="http://schemas.openxmlformats.org/officeDocument/2006/relationships/image" Target="../media/image278.png"/><Relationship Id="rId9" Type="http://schemas.openxmlformats.org/officeDocument/2006/relationships/image" Target="../media/image283.png"/></Relationships>
</file>

<file path=ppt/slides/_rels/slide85.xml.rels><?xml version="1.0" encoding="UTF-8" standalone="yes"?>
<Relationships xmlns="http://schemas.openxmlformats.org/package/2006/relationships"><Relationship Id="rId3" Type="http://schemas.openxmlformats.org/officeDocument/2006/relationships/image" Target="../media/image284.png"/><Relationship Id="rId2" Type="http://schemas.openxmlformats.org/officeDocument/2006/relationships/notesSlide" Target="../notesSlides/notesSlide85.xml"/><Relationship Id="rId1" Type="http://schemas.openxmlformats.org/officeDocument/2006/relationships/slideLayout" Target="../slideLayouts/slideLayout6.xml"/><Relationship Id="rId5" Type="http://schemas.openxmlformats.org/officeDocument/2006/relationships/image" Target="../media/image286.png"/><Relationship Id="rId4" Type="http://schemas.openxmlformats.org/officeDocument/2006/relationships/image" Target="../media/image285.png"/></Relationships>
</file>

<file path=ppt/slides/_rels/slide86.xml.rels><?xml version="1.0" encoding="UTF-8" standalone="yes"?>
<Relationships xmlns="http://schemas.openxmlformats.org/package/2006/relationships"><Relationship Id="rId8" Type="http://schemas.openxmlformats.org/officeDocument/2006/relationships/image" Target="../media/image292.png"/><Relationship Id="rId3" Type="http://schemas.openxmlformats.org/officeDocument/2006/relationships/image" Target="../media/image287.png"/><Relationship Id="rId7" Type="http://schemas.openxmlformats.org/officeDocument/2006/relationships/image" Target="../media/image291.png"/><Relationship Id="rId2" Type="http://schemas.openxmlformats.org/officeDocument/2006/relationships/notesSlide" Target="../notesSlides/notesSlide86.xml"/><Relationship Id="rId1" Type="http://schemas.openxmlformats.org/officeDocument/2006/relationships/slideLayout" Target="../slideLayouts/slideLayout6.xml"/><Relationship Id="rId6" Type="http://schemas.openxmlformats.org/officeDocument/2006/relationships/image" Target="../media/image290.png"/><Relationship Id="rId5" Type="http://schemas.openxmlformats.org/officeDocument/2006/relationships/image" Target="../media/image289.png"/><Relationship Id="rId10" Type="http://schemas.openxmlformats.org/officeDocument/2006/relationships/image" Target="../media/image294.png"/><Relationship Id="rId4" Type="http://schemas.openxmlformats.org/officeDocument/2006/relationships/image" Target="../media/image288.png"/><Relationship Id="rId9" Type="http://schemas.openxmlformats.org/officeDocument/2006/relationships/image" Target="../media/image293.png"/></Relationships>
</file>

<file path=ppt/slides/_rels/slide87.xml.rels><?xml version="1.0" encoding="UTF-8" standalone="yes"?>
<Relationships xmlns="http://schemas.openxmlformats.org/package/2006/relationships"><Relationship Id="rId8" Type="http://schemas.openxmlformats.org/officeDocument/2006/relationships/image" Target="../media/image292.png"/><Relationship Id="rId3" Type="http://schemas.openxmlformats.org/officeDocument/2006/relationships/image" Target="../media/image295.png"/><Relationship Id="rId7" Type="http://schemas.openxmlformats.org/officeDocument/2006/relationships/image" Target="../media/image291.png"/><Relationship Id="rId2" Type="http://schemas.openxmlformats.org/officeDocument/2006/relationships/notesSlide" Target="../notesSlides/notesSlide87.xml"/><Relationship Id="rId1" Type="http://schemas.openxmlformats.org/officeDocument/2006/relationships/slideLayout" Target="../slideLayouts/slideLayout6.xml"/><Relationship Id="rId6" Type="http://schemas.openxmlformats.org/officeDocument/2006/relationships/image" Target="../media/image290.png"/><Relationship Id="rId5" Type="http://schemas.openxmlformats.org/officeDocument/2006/relationships/image" Target="../media/image289.png"/><Relationship Id="rId10" Type="http://schemas.openxmlformats.org/officeDocument/2006/relationships/image" Target="../media/image294.png"/><Relationship Id="rId4" Type="http://schemas.openxmlformats.org/officeDocument/2006/relationships/image" Target="../media/image288.png"/><Relationship Id="rId9" Type="http://schemas.openxmlformats.org/officeDocument/2006/relationships/image" Target="../media/image293.png"/></Relationships>
</file>

<file path=ppt/slides/_rels/slide88.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69.png"/><Relationship Id="rId7" Type="http://schemas.openxmlformats.org/officeDocument/2006/relationships/image" Target="../media/image292.png"/><Relationship Id="rId2" Type="http://schemas.openxmlformats.org/officeDocument/2006/relationships/notesSlide" Target="../notesSlides/notesSlide88.xml"/><Relationship Id="rId1" Type="http://schemas.openxmlformats.org/officeDocument/2006/relationships/slideLayout" Target="../slideLayouts/slideLayout6.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289.png"/><Relationship Id="rId9" Type="http://schemas.openxmlformats.org/officeDocument/2006/relationships/image" Target="../media/image294.png"/></Relationships>
</file>

<file path=ppt/slides/_rels/slide89.xml.rels><?xml version="1.0" encoding="UTF-8" standalone="yes"?>
<Relationships xmlns="http://schemas.openxmlformats.org/package/2006/relationships"><Relationship Id="rId3" Type="http://schemas.openxmlformats.org/officeDocument/2006/relationships/image" Target="../media/image296.png"/><Relationship Id="rId2" Type="http://schemas.openxmlformats.org/officeDocument/2006/relationships/notesSlide" Target="../notesSlides/notesSlide89.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3" Type="http://schemas.openxmlformats.org/officeDocument/2006/relationships/image" Target="../media/image20.png"/><Relationship Id="rId18" Type="http://schemas.openxmlformats.org/officeDocument/2006/relationships/image" Target="../media/image25.png"/><Relationship Id="rId26" Type="http://schemas.openxmlformats.org/officeDocument/2006/relationships/image" Target="../media/image33.png"/><Relationship Id="rId39" Type="http://schemas.openxmlformats.org/officeDocument/2006/relationships/image" Target="../media/image46.png"/><Relationship Id="rId21" Type="http://schemas.openxmlformats.org/officeDocument/2006/relationships/image" Target="../media/image28.png"/><Relationship Id="rId34" Type="http://schemas.openxmlformats.org/officeDocument/2006/relationships/image" Target="../media/image41.png"/><Relationship Id="rId42" Type="http://schemas.openxmlformats.org/officeDocument/2006/relationships/image" Target="../media/image49.png"/><Relationship Id="rId7" Type="http://schemas.openxmlformats.org/officeDocument/2006/relationships/image" Target="../media/image14.png"/><Relationship Id="rId2" Type="http://schemas.openxmlformats.org/officeDocument/2006/relationships/notesSlide" Target="../notesSlides/notesSlide9.xml"/><Relationship Id="rId16" Type="http://schemas.openxmlformats.org/officeDocument/2006/relationships/image" Target="../media/image23.png"/><Relationship Id="rId20" Type="http://schemas.openxmlformats.org/officeDocument/2006/relationships/image" Target="../media/image27.png"/><Relationship Id="rId29" Type="http://schemas.openxmlformats.org/officeDocument/2006/relationships/image" Target="../media/image36.png"/><Relationship Id="rId41" Type="http://schemas.openxmlformats.org/officeDocument/2006/relationships/image" Target="../media/image48.png"/><Relationship Id="rId1" Type="http://schemas.openxmlformats.org/officeDocument/2006/relationships/slideLayout" Target="../slideLayouts/slideLayout6.xml"/><Relationship Id="rId6" Type="http://schemas.openxmlformats.org/officeDocument/2006/relationships/image" Target="../media/image13.png"/><Relationship Id="rId11" Type="http://schemas.openxmlformats.org/officeDocument/2006/relationships/image" Target="../media/image18.png"/><Relationship Id="rId24" Type="http://schemas.openxmlformats.org/officeDocument/2006/relationships/image" Target="../media/image31.png"/><Relationship Id="rId32" Type="http://schemas.openxmlformats.org/officeDocument/2006/relationships/image" Target="../media/image39.png"/><Relationship Id="rId37" Type="http://schemas.openxmlformats.org/officeDocument/2006/relationships/image" Target="../media/image44.png"/><Relationship Id="rId40" Type="http://schemas.openxmlformats.org/officeDocument/2006/relationships/image" Target="../media/image47.png"/><Relationship Id="rId5" Type="http://schemas.openxmlformats.org/officeDocument/2006/relationships/image" Target="../media/image12.png"/><Relationship Id="rId15" Type="http://schemas.openxmlformats.org/officeDocument/2006/relationships/image" Target="../media/image22.png"/><Relationship Id="rId23" Type="http://schemas.openxmlformats.org/officeDocument/2006/relationships/image" Target="../media/image30.png"/><Relationship Id="rId28" Type="http://schemas.openxmlformats.org/officeDocument/2006/relationships/image" Target="../media/image35.png"/><Relationship Id="rId36" Type="http://schemas.openxmlformats.org/officeDocument/2006/relationships/image" Target="../media/image43.png"/><Relationship Id="rId10" Type="http://schemas.openxmlformats.org/officeDocument/2006/relationships/image" Target="../media/image17.png"/><Relationship Id="rId19" Type="http://schemas.openxmlformats.org/officeDocument/2006/relationships/image" Target="../media/image26.png"/><Relationship Id="rId31" Type="http://schemas.openxmlformats.org/officeDocument/2006/relationships/image" Target="../media/image38.png"/><Relationship Id="rId44" Type="http://schemas.openxmlformats.org/officeDocument/2006/relationships/image" Target="../media/image51.pn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 Id="rId22" Type="http://schemas.openxmlformats.org/officeDocument/2006/relationships/image" Target="../media/image29.png"/><Relationship Id="rId27" Type="http://schemas.openxmlformats.org/officeDocument/2006/relationships/image" Target="../media/image34.png"/><Relationship Id="rId30" Type="http://schemas.openxmlformats.org/officeDocument/2006/relationships/image" Target="../media/image37.png"/><Relationship Id="rId35" Type="http://schemas.openxmlformats.org/officeDocument/2006/relationships/image" Target="../media/image42.png"/><Relationship Id="rId43" Type="http://schemas.openxmlformats.org/officeDocument/2006/relationships/image" Target="../media/image50.png"/><Relationship Id="rId8" Type="http://schemas.openxmlformats.org/officeDocument/2006/relationships/image" Target="../media/image15.png"/><Relationship Id="rId3" Type="http://schemas.openxmlformats.org/officeDocument/2006/relationships/image" Target="../media/image2.png"/><Relationship Id="rId12" Type="http://schemas.openxmlformats.org/officeDocument/2006/relationships/image" Target="../media/image19.png"/><Relationship Id="rId17" Type="http://schemas.openxmlformats.org/officeDocument/2006/relationships/image" Target="../media/image24.png"/><Relationship Id="rId25" Type="http://schemas.openxmlformats.org/officeDocument/2006/relationships/image" Target="../media/image32.png"/><Relationship Id="rId33" Type="http://schemas.openxmlformats.org/officeDocument/2006/relationships/image" Target="../media/image40.png"/><Relationship Id="rId38" Type="http://schemas.openxmlformats.org/officeDocument/2006/relationships/image" Target="../media/image45.png"/></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18" Type="http://schemas.openxmlformats.org/officeDocument/2006/relationships/image" Target="../media/image98.png"/><Relationship Id="rId26" Type="http://schemas.openxmlformats.org/officeDocument/2006/relationships/image" Target="../media/image309.png"/><Relationship Id="rId3" Type="http://schemas.openxmlformats.org/officeDocument/2006/relationships/image" Target="../media/image297.png"/><Relationship Id="rId21" Type="http://schemas.openxmlformats.org/officeDocument/2006/relationships/image" Target="../media/image304.png"/><Relationship Id="rId7" Type="http://schemas.openxmlformats.org/officeDocument/2006/relationships/image" Target="../media/image301.png"/><Relationship Id="rId17" Type="http://schemas.openxmlformats.org/officeDocument/2006/relationships/image" Target="../media/image97.png"/><Relationship Id="rId25" Type="http://schemas.openxmlformats.org/officeDocument/2006/relationships/image" Target="../media/image308.png"/><Relationship Id="rId2" Type="http://schemas.openxmlformats.org/officeDocument/2006/relationships/notesSlide" Target="../notesSlides/notesSlide91.xml"/><Relationship Id="rId20" Type="http://schemas.openxmlformats.org/officeDocument/2006/relationships/image" Target="../media/image303.png"/><Relationship Id="rId1" Type="http://schemas.openxmlformats.org/officeDocument/2006/relationships/slideLayout" Target="../slideLayouts/slideLayout6.xml"/><Relationship Id="rId6" Type="http://schemas.openxmlformats.org/officeDocument/2006/relationships/image" Target="../media/image300.png"/><Relationship Id="rId24" Type="http://schemas.openxmlformats.org/officeDocument/2006/relationships/image" Target="../media/image307.png"/><Relationship Id="rId5" Type="http://schemas.openxmlformats.org/officeDocument/2006/relationships/image" Target="../media/image299.png"/><Relationship Id="rId23" Type="http://schemas.openxmlformats.org/officeDocument/2006/relationships/image" Target="../media/image306.png"/><Relationship Id="rId19" Type="http://schemas.openxmlformats.org/officeDocument/2006/relationships/image" Target="../media/image302.png"/><Relationship Id="rId4" Type="http://schemas.openxmlformats.org/officeDocument/2006/relationships/image" Target="../media/image298.png"/><Relationship Id="rId22" Type="http://schemas.openxmlformats.org/officeDocument/2006/relationships/image" Target="../media/image30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1"/>
          <p:cNvSpPr txBox="1">
            <a:spLocks noGrp="1"/>
          </p:cNvSpPr>
          <p:nvPr>
            <p:ph type="ctrTitle"/>
          </p:nvPr>
        </p:nvSpPr>
        <p:spPr>
          <a:xfrm>
            <a:off x="85725" y="1855089"/>
            <a:ext cx="6686550" cy="826889"/>
          </a:xfrm>
          <a:prstGeom prst="rect">
            <a:avLst/>
          </a:prstGeom>
          <a:noFill/>
          <a:ln>
            <a:noFill/>
          </a:ln>
        </p:spPr>
        <p:txBody>
          <a:bodyPr spcFirstLastPara="1" vert="horz" wrap="square" lIns="51427" tIns="25706" rIns="51427" bIns="25706" rtlCol="0" anchor="ctr" anchorCtr="0">
            <a:noAutofit/>
          </a:bodyPr>
          <a:lstStyle/>
          <a:p>
            <a:pPr>
              <a:spcBef>
                <a:spcPts val="0"/>
              </a:spcBef>
              <a:buClr>
                <a:schemeClr val="dk1"/>
              </a:buClr>
              <a:buSzPts val="3600"/>
            </a:pPr>
            <a:r>
              <a:rPr lang="en-US" sz="2025" dirty="0"/>
              <a:t>Algorithms – I</a:t>
            </a:r>
            <a:endParaRPr sz="2025" i="1" dirty="0"/>
          </a:p>
        </p:txBody>
      </p:sp>
      <p:sp>
        <p:nvSpPr>
          <p:cNvPr id="2" name="Google Shape;78;p11">
            <a:extLst>
              <a:ext uri="{FF2B5EF4-FFF2-40B4-BE49-F238E27FC236}">
                <a16:creationId xmlns:a16="http://schemas.microsoft.com/office/drawing/2014/main" id="{1DE48748-150D-95F8-0A05-38DB6C0CBE94}"/>
              </a:ext>
            </a:extLst>
          </p:cNvPr>
          <p:cNvSpPr txBox="1">
            <a:spLocks/>
          </p:cNvSpPr>
          <p:nvPr/>
        </p:nvSpPr>
        <p:spPr>
          <a:xfrm>
            <a:off x="171450" y="3282615"/>
            <a:ext cx="6686550" cy="826889"/>
          </a:xfrm>
          <a:prstGeom prst="rect">
            <a:avLst/>
          </a:prstGeom>
          <a:noFill/>
          <a:ln>
            <a:noFill/>
          </a:ln>
        </p:spPr>
        <p:txBody>
          <a:bodyPr spcFirstLastPara="1" vert="horz" wrap="square" lIns="51427" tIns="25706" rIns="51427" bIns="25706" rtlCol="0" anchor="ctr" anchorCtr="0">
            <a:noAutofit/>
          </a:bodyPr>
          <a:lstStyle>
            <a:lvl1pPr algn="ctr" defTabSz="514350" rtl="0" eaLnBrk="1" latinLnBrk="0" hangingPunct="1">
              <a:lnSpc>
                <a:spcPct val="90000"/>
              </a:lnSpc>
              <a:spcBef>
                <a:spcPct val="0"/>
              </a:spcBef>
              <a:buNone/>
              <a:defRPr sz="3375" kern="1200">
                <a:solidFill>
                  <a:schemeClr val="tx1"/>
                </a:solidFill>
                <a:latin typeface="Segoe UI" charset="0"/>
                <a:ea typeface="Segoe UI" charset="0"/>
                <a:cs typeface="Segoe UI" charset="0"/>
              </a:defRPr>
            </a:lvl1pPr>
          </a:lstStyle>
          <a:p>
            <a:pPr>
              <a:spcBef>
                <a:spcPts val="0"/>
              </a:spcBef>
              <a:buClr>
                <a:schemeClr val="dk1"/>
              </a:buClr>
              <a:buSzPts val="3600"/>
            </a:pPr>
            <a:r>
              <a:rPr lang="en-US" sz="2025" dirty="0"/>
              <a:t>Divide and Conquer, Recursion</a:t>
            </a:r>
          </a:p>
        </p:txBody>
      </p:sp>
      <p:sp>
        <p:nvSpPr>
          <p:cNvPr id="5" name="TextBox 4">
            <a:extLst>
              <a:ext uri="{FF2B5EF4-FFF2-40B4-BE49-F238E27FC236}">
                <a16:creationId xmlns:a16="http://schemas.microsoft.com/office/drawing/2014/main" id="{3BEAA002-F882-FC72-CCC3-4044E9D19161}"/>
              </a:ext>
            </a:extLst>
          </p:cNvPr>
          <p:cNvSpPr txBox="1"/>
          <p:nvPr/>
        </p:nvSpPr>
        <p:spPr>
          <a:xfrm>
            <a:off x="1580262" y="2681978"/>
            <a:ext cx="4448397" cy="369332"/>
          </a:xfrm>
          <a:prstGeom prst="rect">
            <a:avLst/>
          </a:prstGeom>
          <a:noFill/>
        </p:spPr>
        <p:txBody>
          <a:bodyPr wrap="square">
            <a:spAutoFit/>
          </a:bodyPr>
          <a:lstStyle/>
          <a:p>
            <a:r>
              <a:rPr lang="en-US" sz="1800" kern="100" dirty="0">
                <a:effectLst/>
                <a:latin typeface="Aptos" panose="020B0004020202020204" pitchFamily="34" charset="0"/>
                <a:ea typeface="Aptos" panose="020B0004020202020204" pitchFamily="34" charset="0"/>
                <a:cs typeface="Arial" panose="020B0604020202020204" pitchFamily="34" charset="0"/>
              </a:rPr>
              <a:t>Assist. Prof. Dr. Abdul Hadi Mohammed </a:t>
            </a:r>
            <a:endParaRPr lang="en-IQ" sz="1800" kern="100" dirty="0">
              <a:effectLst/>
              <a:latin typeface="Aptos" panose="020B0004020202020204" pitchFamily="34" charset="0"/>
              <a:ea typeface="Aptos" panose="020B00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7F3903A1-7037-7011-D105-6F7FC1EA18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2471" y="25419"/>
            <a:ext cx="1833058" cy="18296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97172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10</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Merge Sort – Runtime Analysis</a:t>
            </a:r>
            <a:endParaRPr sz="2400" dirty="0"/>
          </a:p>
        </p:txBody>
      </p:sp>
      <mc:AlternateContent xmlns:mc="http://schemas.openxmlformats.org/markup-compatibility/2006" xmlns:a14="http://schemas.microsoft.com/office/drawing/2010/main">
        <mc:Choice Requires="a14">
          <p:sp>
            <p:nvSpPr>
              <p:cNvPr id="123" name="Content Placeholder 2">
                <a:extLst>
                  <a:ext uri="{FF2B5EF4-FFF2-40B4-BE49-F238E27FC236}">
                    <a16:creationId xmlns:a16="http://schemas.microsoft.com/office/drawing/2014/main" id="{A63167CD-4BA8-CCE0-4624-2AE6F0F89B1E}"/>
                  </a:ext>
                </a:extLst>
              </p:cNvPr>
              <p:cNvSpPr txBox="1">
                <a:spLocks/>
              </p:cNvSpPr>
              <p:nvPr/>
            </p:nvSpPr>
            <p:spPr>
              <a:xfrm>
                <a:off x="218114" y="1174252"/>
                <a:ext cx="6424393" cy="2642739"/>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688"/>
                  </a:lnSpc>
                </a:pPr>
                <a:r>
                  <a:rPr lang="en-US" sz="1600" dirty="0"/>
                  <a:t>What are the number of levels in mergesort?</a:t>
                </a:r>
              </a:p>
              <a:p>
                <a:pPr>
                  <a:lnSpc>
                    <a:spcPts val="1688"/>
                  </a:lnSpc>
                </a:pPr>
                <a14:m>
                  <m:oMath xmlns:m="http://schemas.openxmlformats.org/officeDocument/2006/math">
                    <m:func>
                      <m:funcPr>
                        <m:ctrlPr>
                          <a:rPr lang="en-US" sz="1600" i="1" smtClean="0">
                            <a:latin typeface="Cambria Math" panose="02040503050406030204" pitchFamily="18" charset="0"/>
                          </a:rPr>
                        </m:ctrlPr>
                      </m:funcPr>
                      <m:fName>
                        <m:r>
                          <m:rPr>
                            <m:sty m:val="p"/>
                          </m:rPr>
                          <a:rPr lang="en-US" sz="1600" i="0" smtClean="0">
                            <a:latin typeface="Cambria Math" panose="02040503050406030204" pitchFamily="18" charset="0"/>
                          </a:rPr>
                          <m:t>log</m:t>
                        </m:r>
                      </m:fName>
                      <m:e>
                        <m:r>
                          <a:rPr lang="en-US" sz="1600" b="0" i="1" smtClean="0">
                            <a:latin typeface="Cambria Math" panose="02040503050406030204" pitchFamily="18" charset="0"/>
                          </a:rPr>
                          <m:t>𝑛</m:t>
                        </m:r>
                      </m:e>
                    </m:func>
                  </m:oMath>
                </a14:m>
                <a:endParaRPr lang="en-US" sz="1600" dirty="0"/>
              </a:p>
              <a:p>
                <a:pPr>
                  <a:lnSpc>
                    <a:spcPts val="1688"/>
                  </a:lnSpc>
                </a:pPr>
                <a:r>
                  <a:rPr lang="en-US" sz="1600" dirty="0"/>
                  <a:t>There are </a:t>
                </a:r>
                <a14:m>
                  <m:oMath xmlns:m="http://schemas.openxmlformats.org/officeDocument/2006/math">
                    <m:func>
                      <m:funcPr>
                        <m:ctrlPr>
                          <a:rPr lang="en-US" sz="1600" i="1">
                            <a:latin typeface="Cambria Math" panose="02040503050406030204" pitchFamily="18" charset="0"/>
                          </a:rPr>
                        </m:ctrlPr>
                      </m:funcPr>
                      <m:fName>
                        <m:r>
                          <m:rPr>
                            <m:sty m:val="p"/>
                          </m:rPr>
                          <a:rPr lang="en-US" sz="1600">
                            <a:latin typeface="Cambria Math" panose="02040503050406030204" pitchFamily="18" charset="0"/>
                          </a:rPr>
                          <m:t>log</m:t>
                        </m:r>
                      </m:fName>
                      <m:e>
                        <m:r>
                          <a:rPr lang="en-US" sz="1600" i="1">
                            <a:latin typeface="Cambria Math" panose="02040503050406030204" pitchFamily="18" charset="0"/>
                          </a:rPr>
                          <m:t>𝑛</m:t>
                        </m:r>
                      </m:e>
                    </m:func>
                  </m:oMath>
                </a14:m>
                <a:r>
                  <a:rPr lang="en-US" sz="1600" dirty="0"/>
                  <a:t> levels and at each level the number of operations is </a:t>
                </a:r>
                <a14:m>
                  <m:oMath xmlns:m="http://schemas.openxmlformats.org/officeDocument/2006/math">
                    <m:r>
                      <m:rPr>
                        <m:sty m:val="p"/>
                      </m:rPr>
                      <a:rPr lang="el-GR" sz="1600" i="1" smtClean="0">
                        <a:latin typeface="Cambria Math" panose="02040503050406030204" pitchFamily="18" charset="0"/>
                        <a:ea typeface="Cambria Math" panose="02040503050406030204" pitchFamily="18" charset="0"/>
                      </a:rPr>
                      <m:t>Θ</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𝑛</m:t>
                    </m:r>
                    <m:r>
                      <a:rPr lang="en-US" sz="1600" b="0" i="1" smtClean="0">
                        <a:latin typeface="Cambria Math" panose="02040503050406030204" pitchFamily="18" charset="0"/>
                        <a:ea typeface="Cambria Math" panose="02040503050406030204" pitchFamily="18" charset="0"/>
                      </a:rPr>
                      <m:t>)</m:t>
                    </m:r>
                  </m:oMath>
                </a14:m>
                <a:endParaRPr lang="en-US" sz="1600" dirty="0"/>
              </a:p>
              <a:p>
                <a:pPr>
                  <a:lnSpc>
                    <a:spcPts val="1688"/>
                  </a:lnSpc>
                </a:pPr>
                <a:r>
                  <a:rPr lang="en-US" sz="1600" dirty="0"/>
                  <a:t>The runtime of mergesort is </a:t>
                </a:r>
                <a14:m>
                  <m:oMath xmlns:m="http://schemas.openxmlformats.org/officeDocument/2006/math">
                    <m:r>
                      <m:rPr>
                        <m:sty m:val="p"/>
                      </m:rPr>
                      <a:rPr lang="el-GR" sz="1600" i="1">
                        <a:latin typeface="Cambria Math" panose="02040503050406030204" pitchFamily="18" charset="0"/>
                        <a:ea typeface="Cambria Math" panose="02040503050406030204" pitchFamily="18" charset="0"/>
                      </a:rPr>
                      <m:t>Θ</m:t>
                    </m:r>
                    <m:r>
                      <a:rPr lang="en-US" sz="1600" i="1">
                        <a:latin typeface="Cambria Math" panose="02040503050406030204" pitchFamily="18" charset="0"/>
                        <a:ea typeface="Cambria Math" panose="02040503050406030204" pitchFamily="18" charset="0"/>
                      </a:rPr>
                      <m:t>(</m:t>
                    </m:r>
                    <m:r>
                      <a:rPr lang="en-US" sz="1600" i="1">
                        <a:latin typeface="Cambria Math" panose="02040503050406030204" pitchFamily="18" charset="0"/>
                        <a:ea typeface="Cambria Math" panose="02040503050406030204" pitchFamily="18" charset="0"/>
                      </a:rPr>
                      <m:t>𝑛</m:t>
                    </m:r>
                    <m:func>
                      <m:funcPr>
                        <m:ctrlPr>
                          <a:rPr lang="en-US" sz="1600" i="1">
                            <a:latin typeface="Cambria Math" panose="02040503050406030204" pitchFamily="18" charset="0"/>
                          </a:rPr>
                        </m:ctrlPr>
                      </m:funcPr>
                      <m:fName>
                        <m:r>
                          <m:rPr>
                            <m:sty m:val="p"/>
                          </m:rPr>
                          <a:rPr lang="en-US" sz="1600">
                            <a:latin typeface="Cambria Math" panose="02040503050406030204" pitchFamily="18" charset="0"/>
                          </a:rPr>
                          <m:t>log</m:t>
                        </m:r>
                      </m:fName>
                      <m:e>
                        <m:r>
                          <a:rPr lang="en-US" sz="1600" i="1">
                            <a:latin typeface="Cambria Math" panose="02040503050406030204" pitchFamily="18" charset="0"/>
                          </a:rPr>
                          <m:t>𝑛</m:t>
                        </m:r>
                      </m:e>
                    </m:func>
                    <m:r>
                      <a:rPr lang="en-US" sz="1600" i="1">
                        <a:latin typeface="Cambria Math" panose="02040503050406030204" pitchFamily="18" charset="0"/>
                        <a:ea typeface="Cambria Math" panose="02040503050406030204" pitchFamily="18" charset="0"/>
                      </a:rPr>
                      <m:t>)</m:t>
                    </m:r>
                  </m:oMath>
                </a14:m>
                <a:endParaRPr lang="en-US" sz="1600" dirty="0"/>
              </a:p>
              <a:p>
                <a:pPr>
                  <a:lnSpc>
                    <a:spcPts val="1688"/>
                  </a:lnSpc>
                </a:pPr>
                <a:endParaRPr lang="en-US" sz="1600" dirty="0"/>
              </a:p>
              <a:p>
                <a:pPr>
                  <a:lnSpc>
                    <a:spcPts val="1688"/>
                  </a:lnSpc>
                </a:pPr>
                <a:r>
                  <a:rPr lang="en-US" sz="1600" dirty="0"/>
                  <a:t>Next we will learn how to write an equation that represents the running time of a divide and conquer algorithm.</a:t>
                </a:r>
              </a:p>
            </p:txBody>
          </p:sp>
        </mc:Choice>
        <mc:Fallback xmlns="">
          <p:sp>
            <p:nvSpPr>
              <p:cNvPr id="123" name="Content Placeholder 2">
                <a:extLst>
                  <a:ext uri="{FF2B5EF4-FFF2-40B4-BE49-F238E27FC236}">
                    <a16:creationId xmlns:a16="http://schemas.microsoft.com/office/drawing/2014/main" id="{A63167CD-4BA8-CCE0-4624-2AE6F0F89B1E}"/>
                  </a:ext>
                </a:extLst>
              </p:cNvPr>
              <p:cNvSpPr txBox="1">
                <a:spLocks noRot="1" noChangeAspect="1" noMove="1" noResize="1" noEditPoints="1" noAdjustHandles="1" noChangeArrowheads="1" noChangeShapeType="1" noTextEdit="1"/>
              </p:cNvSpPr>
              <p:nvPr/>
            </p:nvSpPr>
            <p:spPr>
              <a:xfrm>
                <a:off x="218114" y="1174252"/>
                <a:ext cx="6424393" cy="2642739"/>
              </a:xfrm>
              <a:prstGeom prst="rect">
                <a:avLst/>
              </a:prstGeom>
              <a:blipFill>
                <a:blip r:embed="rId3"/>
                <a:stretch>
                  <a:fillRect l="-394" t="-2392" r="-197"/>
                </a:stretch>
              </a:blipFill>
            </p:spPr>
            <p:txBody>
              <a:bodyPr/>
              <a:lstStyle/>
              <a:p>
                <a:r>
                  <a:rPr lang="en-IQ">
                    <a:noFill/>
                  </a:rPr>
                  <a:t> </a:t>
                </a:r>
              </a:p>
            </p:txBody>
          </p:sp>
        </mc:Fallback>
      </mc:AlternateContent>
      <p:sp>
        <p:nvSpPr>
          <p:cNvPr id="2" name="Footer Placeholder 1">
            <a:extLst>
              <a:ext uri="{FF2B5EF4-FFF2-40B4-BE49-F238E27FC236}">
                <a16:creationId xmlns:a16="http://schemas.microsoft.com/office/drawing/2014/main" id="{408923F3-C012-D0B2-5CBA-2DA90C706BAD}"/>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4294097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FD4EDB6-8210-DC98-FCB2-05D195D84FC3}"/>
              </a:ext>
            </a:extLst>
          </p:cNvPr>
          <p:cNvPicPr>
            <a:picLocks noChangeAspect="1"/>
          </p:cNvPicPr>
          <p:nvPr/>
        </p:nvPicPr>
        <p:blipFill>
          <a:blip r:embed="rId3"/>
          <a:stretch>
            <a:fillRect/>
          </a:stretch>
        </p:blipFill>
        <p:spPr>
          <a:xfrm>
            <a:off x="522000" y="1724400"/>
            <a:ext cx="2168675" cy="1800000"/>
          </a:xfrm>
          <a:prstGeom prst="rect">
            <a:avLst/>
          </a:prstGeom>
        </p:spPr>
      </p:pic>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11</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Recurrence Relation</a:t>
            </a:r>
            <a:endParaRPr sz="2400"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E73D37F-F399-1DD0-40AB-9D4ADCC0035E}"/>
                  </a:ext>
                </a:extLst>
              </p:cNvPr>
              <p:cNvSpPr txBox="1">
                <a:spLocks/>
              </p:cNvSpPr>
              <p:nvPr/>
            </p:nvSpPr>
            <p:spPr>
              <a:xfrm>
                <a:off x="2927758" y="1174252"/>
                <a:ext cx="3714749" cy="3247848"/>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688"/>
                  </a:lnSpc>
                </a:pPr>
                <a:r>
                  <a:rPr lang="en-US" sz="1600" dirty="0"/>
                  <a:t>Let </a:t>
                </a:r>
                <a14:m>
                  <m:oMath xmlns:m="http://schemas.openxmlformats.org/officeDocument/2006/math">
                    <m:r>
                      <a:rPr lang="en-US" sz="1600" b="0" i="1" smtClean="0">
                        <a:latin typeface="Cambria Math" panose="02040503050406030204" pitchFamily="18" charset="0"/>
                      </a:rPr>
                      <m:t>𝑇</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𝑛</m:t>
                        </m:r>
                      </m:e>
                    </m:d>
                  </m:oMath>
                </a14:m>
                <a:r>
                  <a:rPr lang="en-US" sz="1600" dirty="0"/>
                  <a:t> be the running time of the algorithm when the input size is </a:t>
                </a:r>
                <a14:m>
                  <m:oMath xmlns:m="http://schemas.openxmlformats.org/officeDocument/2006/math">
                    <m:r>
                      <a:rPr lang="en-US" sz="1600" b="0" i="1" smtClean="0">
                        <a:latin typeface="Cambria Math" panose="02040503050406030204" pitchFamily="18" charset="0"/>
                      </a:rPr>
                      <m:t>𝑛</m:t>
                    </m:r>
                  </m:oMath>
                </a14:m>
                <a:endParaRPr lang="en-US" sz="1600" dirty="0"/>
              </a:p>
              <a:p>
                <a:pPr>
                  <a:lnSpc>
                    <a:spcPts val="1688"/>
                  </a:lnSpc>
                </a:pPr>
                <a:r>
                  <a:rPr lang="en-US" sz="1600" dirty="0"/>
                  <a:t>Base case takes constant time</a:t>
                </a:r>
              </a:p>
              <a:p>
                <a:pPr>
                  <a:lnSpc>
                    <a:spcPts val="1688"/>
                  </a:lnSpc>
                </a:pPr>
                <a:endParaRPr lang="en-US" sz="1600" dirty="0"/>
              </a:p>
              <a:p>
                <a:pPr>
                  <a:lnSpc>
                    <a:spcPts val="1688"/>
                  </a:lnSpc>
                </a:pPr>
                <a14:m>
                  <m:oMath xmlns:m="http://schemas.openxmlformats.org/officeDocument/2006/math">
                    <m:r>
                      <a:rPr lang="en-US" sz="1600" b="0" i="1" smtClean="0">
                        <a:latin typeface="Cambria Math" panose="02040503050406030204" pitchFamily="18" charset="0"/>
                      </a:rPr>
                      <m:t>𝑇</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𝑛</m:t>
                        </m:r>
                      </m:e>
                    </m:d>
                    <m:r>
                      <a:rPr lang="en-US" sz="1600" b="0" i="1" smtClean="0">
                        <a:latin typeface="Cambria Math" panose="02040503050406030204" pitchFamily="18" charset="0"/>
                      </a:rPr>
                      <m:t>= </m:t>
                    </m:r>
                    <m:d>
                      <m:dPr>
                        <m:begChr m:val="{"/>
                        <m:endChr m:val=""/>
                        <m:ctrlPr>
                          <a:rPr lang="en-US" sz="1600" b="0" i="1" smtClean="0">
                            <a:latin typeface="Cambria Math" panose="02040503050406030204" pitchFamily="18" charset="0"/>
                          </a:rPr>
                        </m:ctrlPr>
                      </m:dPr>
                      <m:e>
                        <m:eqArr>
                          <m:eqArrPr>
                            <m:ctrlPr>
                              <a:rPr lang="en-US" sz="1600" b="0" i="1" smtClean="0">
                                <a:latin typeface="Cambria Math" panose="02040503050406030204" pitchFamily="18" charset="0"/>
                              </a:rPr>
                            </m:ctrlPr>
                          </m:eqArrPr>
                          <m:e>
                            <m:r>
                              <a:rPr lang="en-US" sz="1600" b="0" i="1" smtClean="0">
                                <a:solidFill>
                                  <a:schemeClr val="accent6"/>
                                </a:solidFill>
                                <a:latin typeface="Cambria Math" panose="02040503050406030204" pitchFamily="18" charset="0"/>
                              </a:rPr>
                              <m:t>𝑐</m:t>
                            </m:r>
                            <m:r>
                              <a:rPr lang="en-US" sz="1600" b="0" i="1" smtClean="0">
                                <a:solidFill>
                                  <a:schemeClr val="accent6"/>
                                </a:solidFill>
                                <a:latin typeface="Cambria Math" panose="02040503050406030204" pitchFamily="18" charset="0"/>
                              </a:rPr>
                              <m:t>                                          </m:t>
                            </m:r>
                            <m:r>
                              <a:rPr lang="en-US" sz="1600" b="0" i="1" smtClean="0">
                                <a:solidFill>
                                  <a:schemeClr val="tx1"/>
                                </a:solidFill>
                                <a:latin typeface="Cambria Math" panose="02040503050406030204" pitchFamily="18" charset="0"/>
                              </a:rPr>
                              <m:t>𝑛</m:t>
                            </m:r>
                            <m:r>
                              <a:rPr lang="en-US" sz="1600" b="0" i="1" smtClean="0">
                                <a:solidFill>
                                  <a:schemeClr val="tx1"/>
                                </a:solidFill>
                                <a:latin typeface="Cambria Math" panose="02040503050406030204" pitchFamily="18" charset="0"/>
                              </a:rPr>
                              <m:t>=1</m:t>
                            </m:r>
                          </m:e>
                          <m:e>
                            <m:r>
                              <a:rPr lang="en-US" sz="1600" b="0" i="1" smtClean="0">
                                <a:solidFill>
                                  <a:srgbClr val="FF0000"/>
                                </a:solidFill>
                                <a:latin typeface="Cambria Math" panose="02040503050406030204" pitchFamily="18" charset="0"/>
                              </a:rPr>
                              <m:t>𝑑</m:t>
                            </m:r>
                            <m:r>
                              <a:rPr lang="en-US" sz="1600" b="0" i="1" smtClean="0">
                                <a:latin typeface="Cambria Math" panose="02040503050406030204" pitchFamily="18" charset="0"/>
                              </a:rPr>
                              <m:t>+ </m:t>
                            </m:r>
                            <m:r>
                              <m:rPr>
                                <m:sty m:val="p"/>
                              </m:rPr>
                              <a:rPr lang="el-GR" sz="1600" b="0" i="1" smtClean="0">
                                <a:solidFill>
                                  <a:srgbClr val="0432FF"/>
                                </a:solidFill>
                                <a:latin typeface="Cambria Math" panose="02040503050406030204" pitchFamily="18" charset="0"/>
                                <a:ea typeface="Cambria Math" panose="02040503050406030204" pitchFamily="18" charset="0"/>
                              </a:rPr>
                              <m:t>Θ</m:t>
                            </m:r>
                            <m:d>
                              <m:dPr>
                                <m:ctrlPr>
                                  <a:rPr lang="en-US" sz="1600" b="0" i="1" smtClean="0">
                                    <a:solidFill>
                                      <a:srgbClr val="0432FF"/>
                                    </a:solidFill>
                                    <a:latin typeface="Cambria Math" panose="02040503050406030204" pitchFamily="18" charset="0"/>
                                    <a:ea typeface="Cambria Math" panose="02040503050406030204" pitchFamily="18" charset="0"/>
                                  </a:rPr>
                                </m:ctrlPr>
                              </m:dPr>
                              <m:e>
                                <m:r>
                                  <a:rPr lang="en-US" sz="1600" b="0" i="1" smtClean="0">
                                    <a:solidFill>
                                      <a:srgbClr val="0432FF"/>
                                    </a:solidFill>
                                    <a:latin typeface="Cambria Math" panose="02040503050406030204" pitchFamily="18" charset="0"/>
                                    <a:ea typeface="Cambria Math" panose="02040503050406030204" pitchFamily="18" charset="0"/>
                                  </a:rPr>
                                  <m:t>𝑛</m:t>
                                </m:r>
                              </m:e>
                            </m:d>
                            <m:r>
                              <a:rPr lang="en-US" sz="1600" b="0" i="1" smtClean="0">
                                <a:latin typeface="Cambria Math" panose="02040503050406030204" pitchFamily="18" charset="0"/>
                                <a:ea typeface="Cambria Math" panose="02040503050406030204" pitchFamily="18" charset="0"/>
                              </a:rPr>
                              <m:t>+</m:t>
                            </m:r>
                            <m:r>
                              <a:rPr lang="en-US" sz="1600" b="0" i="1" smtClean="0">
                                <a:solidFill>
                                  <a:srgbClr val="FFC000"/>
                                </a:solidFill>
                                <a:latin typeface="Cambria Math" panose="02040503050406030204" pitchFamily="18" charset="0"/>
                                <a:ea typeface="Cambria Math" panose="02040503050406030204" pitchFamily="18" charset="0"/>
                              </a:rPr>
                              <m:t>2</m:t>
                            </m:r>
                            <m:r>
                              <a:rPr lang="en-US" sz="1600" b="0" i="1" smtClean="0">
                                <a:solidFill>
                                  <a:srgbClr val="FFC000"/>
                                </a:solidFill>
                                <a:latin typeface="Cambria Math" panose="02040503050406030204" pitchFamily="18" charset="0"/>
                                <a:ea typeface="Cambria Math" panose="02040503050406030204" pitchFamily="18" charset="0"/>
                              </a:rPr>
                              <m:t>𝑇</m:t>
                            </m:r>
                            <m:d>
                              <m:dPr>
                                <m:ctrlPr>
                                  <a:rPr lang="en-US" sz="1600" b="0" i="1" smtClean="0">
                                    <a:solidFill>
                                      <a:srgbClr val="FFC000"/>
                                    </a:solidFill>
                                    <a:latin typeface="Cambria Math" panose="02040503050406030204" pitchFamily="18" charset="0"/>
                                    <a:ea typeface="Cambria Math" panose="02040503050406030204" pitchFamily="18" charset="0"/>
                                  </a:rPr>
                                </m:ctrlPr>
                              </m:dPr>
                              <m:e>
                                <m:f>
                                  <m:fPr>
                                    <m:ctrlPr>
                                      <a:rPr lang="en-US" sz="1600" b="0" i="1" smtClean="0">
                                        <a:solidFill>
                                          <a:srgbClr val="FFC000"/>
                                        </a:solidFill>
                                        <a:latin typeface="Cambria Math" panose="02040503050406030204" pitchFamily="18" charset="0"/>
                                        <a:ea typeface="Cambria Math" panose="02040503050406030204" pitchFamily="18" charset="0"/>
                                      </a:rPr>
                                    </m:ctrlPr>
                                  </m:fPr>
                                  <m:num>
                                    <m:r>
                                      <a:rPr lang="en-US" sz="1600" b="0" i="1" smtClean="0">
                                        <a:solidFill>
                                          <a:srgbClr val="FFC000"/>
                                        </a:solidFill>
                                        <a:latin typeface="Cambria Math" panose="02040503050406030204" pitchFamily="18" charset="0"/>
                                        <a:ea typeface="Cambria Math" panose="02040503050406030204" pitchFamily="18" charset="0"/>
                                      </a:rPr>
                                      <m:t>𝑛</m:t>
                                    </m:r>
                                  </m:num>
                                  <m:den>
                                    <m:r>
                                      <a:rPr lang="en-US" sz="1600" b="0" i="1" smtClean="0">
                                        <a:solidFill>
                                          <a:srgbClr val="FFC000"/>
                                        </a:solidFill>
                                        <a:latin typeface="Cambria Math" panose="02040503050406030204" pitchFamily="18" charset="0"/>
                                        <a:ea typeface="Cambria Math" panose="02040503050406030204" pitchFamily="18" charset="0"/>
                                      </a:rPr>
                                      <m:t>2</m:t>
                                    </m:r>
                                  </m:den>
                                </m:f>
                              </m:e>
                            </m:d>
                            <m:r>
                              <a:rPr lang="en-US" sz="1600" b="0" i="1" smtClean="0">
                                <a:latin typeface="Cambria Math" panose="02040503050406030204" pitchFamily="18" charset="0"/>
                                <a:ea typeface="Cambria Math" panose="02040503050406030204" pitchFamily="18" charset="0"/>
                              </a:rPr>
                              <m:t>       </m:t>
                            </m:r>
                            <m:r>
                              <a:rPr lang="en-US" sz="1600" b="0" i="1" smtClean="0">
                                <a:latin typeface="Cambria Math" panose="02040503050406030204" pitchFamily="18" charset="0"/>
                                <a:ea typeface="Cambria Math" panose="02040503050406030204" pitchFamily="18" charset="0"/>
                              </a:rPr>
                              <m:t>𝑛</m:t>
                            </m:r>
                            <m:r>
                              <a:rPr lang="en-US" sz="1600" b="0" i="1" smtClean="0">
                                <a:latin typeface="Cambria Math" panose="02040503050406030204" pitchFamily="18" charset="0"/>
                                <a:ea typeface="Cambria Math" panose="02040503050406030204" pitchFamily="18" charset="0"/>
                              </a:rPr>
                              <m:t>&gt;1</m:t>
                            </m:r>
                          </m:e>
                        </m:eqArr>
                      </m:e>
                    </m:d>
                  </m:oMath>
                </a14:m>
                <a:endParaRPr lang="en-US" sz="1600" dirty="0"/>
              </a:p>
              <a:p>
                <a:pPr>
                  <a:lnSpc>
                    <a:spcPts val="1688"/>
                  </a:lnSpc>
                </a:pPr>
                <a:endParaRPr lang="en-US" sz="1600" dirty="0"/>
              </a:p>
              <a:p>
                <a:pPr marL="0" indent="0">
                  <a:lnSpc>
                    <a:spcPts val="1688"/>
                  </a:lnSpc>
                  <a:buNone/>
                </a:pPr>
                <a:endParaRPr lang="en-US" sz="1600" dirty="0"/>
              </a:p>
              <a:p>
                <a:pPr>
                  <a:lnSpc>
                    <a:spcPts val="1688"/>
                  </a:lnSpc>
                </a:pPr>
                <a:endParaRPr lang="en-US" sz="1600" dirty="0">
                  <a:solidFill>
                    <a:schemeClr val="tx1"/>
                  </a:solidFill>
                </a:endParaRPr>
              </a:p>
              <a:p>
                <a:pPr>
                  <a:lnSpc>
                    <a:spcPts val="1688"/>
                  </a:lnSpc>
                </a:pPr>
                <a14:m>
                  <m:oMath xmlns:m="http://schemas.openxmlformats.org/officeDocument/2006/math">
                    <m:r>
                      <a:rPr lang="en-US" sz="1600" i="1">
                        <a:solidFill>
                          <a:schemeClr val="tx1"/>
                        </a:solidFill>
                        <a:latin typeface="Cambria Math" panose="02040503050406030204" pitchFamily="18" charset="0"/>
                      </a:rPr>
                      <m:t>𝑇</m:t>
                    </m:r>
                    <m:d>
                      <m:dPr>
                        <m:ctrlPr>
                          <a:rPr lang="en-US" sz="1600" i="1">
                            <a:solidFill>
                              <a:schemeClr val="tx1"/>
                            </a:solidFill>
                            <a:latin typeface="Cambria Math" panose="02040503050406030204" pitchFamily="18" charset="0"/>
                          </a:rPr>
                        </m:ctrlPr>
                      </m:dPr>
                      <m:e>
                        <m:r>
                          <a:rPr lang="en-US" sz="1600" i="1">
                            <a:solidFill>
                              <a:schemeClr val="tx1"/>
                            </a:solidFill>
                            <a:latin typeface="Cambria Math" panose="02040503050406030204" pitchFamily="18" charset="0"/>
                          </a:rPr>
                          <m:t>𝑛</m:t>
                        </m:r>
                      </m:e>
                    </m:d>
                    <m:r>
                      <a:rPr lang="en-US" sz="1600" i="1">
                        <a:solidFill>
                          <a:schemeClr val="tx1"/>
                        </a:solidFill>
                        <a:latin typeface="Cambria Math" panose="02040503050406030204" pitchFamily="18" charset="0"/>
                      </a:rPr>
                      <m:t>= </m:t>
                    </m:r>
                    <m:d>
                      <m:dPr>
                        <m:begChr m:val="{"/>
                        <m:endChr m:val=""/>
                        <m:ctrlPr>
                          <a:rPr lang="en-US" sz="1600" i="1">
                            <a:solidFill>
                              <a:schemeClr val="tx1"/>
                            </a:solidFill>
                            <a:latin typeface="Cambria Math" panose="02040503050406030204" pitchFamily="18" charset="0"/>
                          </a:rPr>
                        </m:ctrlPr>
                      </m:dPr>
                      <m:e>
                        <m:eqArr>
                          <m:eqArrPr>
                            <m:ctrlPr>
                              <a:rPr lang="en-US" sz="1600" i="1">
                                <a:solidFill>
                                  <a:schemeClr val="tx1"/>
                                </a:solidFill>
                                <a:latin typeface="Cambria Math" panose="02040503050406030204" pitchFamily="18" charset="0"/>
                              </a:rPr>
                            </m:ctrlPr>
                          </m:eqArrPr>
                          <m:e>
                            <m:r>
                              <a:rPr lang="en-US" sz="1600" i="1">
                                <a:solidFill>
                                  <a:schemeClr val="tx1"/>
                                </a:solidFill>
                                <a:latin typeface="Cambria Math" panose="02040503050406030204" pitchFamily="18" charset="0"/>
                              </a:rPr>
                              <m:t>𝑐</m:t>
                            </m:r>
                            <m:r>
                              <a:rPr lang="en-US" sz="1600" i="1">
                                <a:solidFill>
                                  <a:schemeClr val="tx1"/>
                                </a:solidFill>
                                <a:latin typeface="Cambria Math" panose="02040503050406030204" pitchFamily="18" charset="0"/>
                              </a:rPr>
                              <m:t>                                 </m:t>
                            </m:r>
                            <m:r>
                              <a:rPr lang="en-US" sz="1600" i="1">
                                <a:solidFill>
                                  <a:schemeClr val="tx1"/>
                                </a:solidFill>
                                <a:latin typeface="Cambria Math" panose="02040503050406030204" pitchFamily="18" charset="0"/>
                              </a:rPr>
                              <m:t>𝑛</m:t>
                            </m:r>
                            <m:r>
                              <a:rPr lang="en-US" sz="1600" i="1">
                                <a:solidFill>
                                  <a:schemeClr val="tx1"/>
                                </a:solidFill>
                                <a:latin typeface="Cambria Math" panose="02040503050406030204" pitchFamily="18" charset="0"/>
                              </a:rPr>
                              <m:t>=1</m:t>
                            </m:r>
                          </m:e>
                          <m:e>
                            <m:r>
                              <a:rPr lang="en-US" sz="1600" i="1">
                                <a:solidFill>
                                  <a:schemeClr val="tx1"/>
                                </a:solidFill>
                                <a:latin typeface="Cambria Math" panose="02040503050406030204" pitchFamily="18" charset="0"/>
                                <a:ea typeface="Cambria Math" panose="02040503050406030204" pitchFamily="18" charset="0"/>
                              </a:rPr>
                              <m:t>2</m:t>
                            </m:r>
                            <m:r>
                              <a:rPr lang="en-US" sz="1600" i="1">
                                <a:solidFill>
                                  <a:schemeClr val="tx1"/>
                                </a:solidFill>
                                <a:latin typeface="Cambria Math" panose="02040503050406030204" pitchFamily="18" charset="0"/>
                                <a:ea typeface="Cambria Math" panose="02040503050406030204" pitchFamily="18" charset="0"/>
                              </a:rPr>
                              <m:t>𝑇</m:t>
                            </m:r>
                            <m:d>
                              <m:dPr>
                                <m:ctrlPr>
                                  <a:rPr lang="en-US" sz="1600" i="1">
                                    <a:solidFill>
                                      <a:schemeClr val="tx1"/>
                                    </a:solidFill>
                                    <a:latin typeface="Cambria Math" panose="02040503050406030204" pitchFamily="18" charset="0"/>
                                    <a:ea typeface="Cambria Math" panose="02040503050406030204" pitchFamily="18" charset="0"/>
                                  </a:rPr>
                                </m:ctrlPr>
                              </m:dPr>
                              <m:e>
                                <m:f>
                                  <m:fPr>
                                    <m:ctrlPr>
                                      <a:rPr lang="en-US" sz="1600" i="1">
                                        <a:solidFill>
                                          <a:schemeClr val="tx1"/>
                                        </a:solidFill>
                                        <a:latin typeface="Cambria Math" panose="02040503050406030204" pitchFamily="18" charset="0"/>
                                        <a:ea typeface="Cambria Math" panose="02040503050406030204" pitchFamily="18" charset="0"/>
                                      </a:rPr>
                                    </m:ctrlPr>
                                  </m:fPr>
                                  <m:num>
                                    <m:r>
                                      <a:rPr lang="en-US" sz="1600" i="1">
                                        <a:solidFill>
                                          <a:schemeClr val="tx1"/>
                                        </a:solidFill>
                                        <a:latin typeface="Cambria Math" panose="02040503050406030204" pitchFamily="18" charset="0"/>
                                        <a:ea typeface="Cambria Math" panose="02040503050406030204" pitchFamily="18" charset="0"/>
                                      </a:rPr>
                                      <m:t>𝑛</m:t>
                                    </m:r>
                                  </m:num>
                                  <m:den>
                                    <m:r>
                                      <a:rPr lang="en-US" sz="1600" i="1">
                                        <a:solidFill>
                                          <a:schemeClr val="tx1"/>
                                        </a:solidFill>
                                        <a:latin typeface="Cambria Math" panose="02040503050406030204" pitchFamily="18" charset="0"/>
                                        <a:ea typeface="Cambria Math" panose="02040503050406030204" pitchFamily="18" charset="0"/>
                                      </a:rPr>
                                      <m:t>2</m:t>
                                    </m:r>
                                  </m:den>
                                </m:f>
                              </m:e>
                            </m:d>
                            <m:r>
                              <a:rPr lang="en-US" sz="1600" b="0" i="1" smtClean="0">
                                <a:solidFill>
                                  <a:schemeClr val="tx1"/>
                                </a:solidFill>
                                <a:latin typeface="Cambria Math" panose="02040503050406030204" pitchFamily="18" charset="0"/>
                                <a:ea typeface="Cambria Math" panose="02040503050406030204" pitchFamily="18" charset="0"/>
                              </a:rPr>
                              <m:t>+</m:t>
                            </m:r>
                            <m:r>
                              <m:rPr>
                                <m:sty m:val="p"/>
                              </m:rPr>
                              <a:rPr lang="el-GR" sz="1600" i="1">
                                <a:latin typeface="Cambria Math" panose="02040503050406030204" pitchFamily="18" charset="0"/>
                                <a:ea typeface="Cambria Math" panose="02040503050406030204" pitchFamily="18" charset="0"/>
                              </a:rPr>
                              <m:t>Θ</m:t>
                            </m:r>
                            <m:d>
                              <m:dPr>
                                <m:ctrlPr>
                                  <a:rPr lang="en-US" sz="1600" i="1">
                                    <a:latin typeface="Cambria Math" panose="02040503050406030204" pitchFamily="18" charset="0"/>
                                    <a:ea typeface="Cambria Math" panose="02040503050406030204" pitchFamily="18" charset="0"/>
                                  </a:rPr>
                                </m:ctrlPr>
                              </m:dPr>
                              <m:e>
                                <m:r>
                                  <a:rPr lang="en-US" sz="1600" i="1">
                                    <a:latin typeface="Cambria Math" panose="02040503050406030204" pitchFamily="18" charset="0"/>
                                    <a:ea typeface="Cambria Math" panose="02040503050406030204" pitchFamily="18" charset="0"/>
                                  </a:rPr>
                                  <m:t>𝑛</m:t>
                                </m:r>
                              </m:e>
                            </m:d>
                            <m:r>
                              <a:rPr lang="en-US" sz="1600" b="0" i="1" smtClean="0">
                                <a:latin typeface="Cambria Math" panose="02040503050406030204" pitchFamily="18" charset="0"/>
                                <a:ea typeface="Cambria Math" panose="02040503050406030204" pitchFamily="18" charset="0"/>
                              </a:rPr>
                              <m:t>        </m:t>
                            </m:r>
                            <m:r>
                              <a:rPr lang="en-US" sz="1600" i="1">
                                <a:solidFill>
                                  <a:schemeClr val="tx1"/>
                                </a:solidFill>
                                <a:latin typeface="Cambria Math" panose="02040503050406030204" pitchFamily="18" charset="0"/>
                                <a:ea typeface="Cambria Math" panose="02040503050406030204" pitchFamily="18" charset="0"/>
                              </a:rPr>
                              <m:t>𝑛</m:t>
                            </m:r>
                            <m:r>
                              <a:rPr lang="en-US" sz="1600" i="1">
                                <a:solidFill>
                                  <a:schemeClr val="tx1"/>
                                </a:solidFill>
                                <a:latin typeface="Cambria Math" panose="02040503050406030204" pitchFamily="18" charset="0"/>
                                <a:ea typeface="Cambria Math" panose="02040503050406030204" pitchFamily="18" charset="0"/>
                              </a:rPr>
                              <m:t>&gt;1</m:t>
                            </m:r>
                          </m:e>
                        </m:eqArr>
                      </m:e>
                    </m:d>
                  </m:oMath>
                </a14:m>
                <a:endParaRPr lang="en-US" sz="1600" dirty="0"/>
              </a:p>
              <a:p>
                <a:pPr>
                  <a:lnSpc>
                    <a:spcPts val="1688"/>
                  </a:lnSpc>
                </a:pPr>
                <a:r>
                  <a:rPr lang="en-US" sz="1500" dirty="0"/>
                  <a:t>Recurrence relation: Represents the running time of a recursive algorithm</a:t>
                </a:r>
              </a:p>
            </p:txBody>
          </p:sp>
        </mc:Choice>
        <mc:Fallback xmlns="">
          <p:sp>
            <p:nvSpPr>
              <p:cNvPr id="3" name="Content Placeholder 2">
                <a:extLst>
                  <a:ext uri="{FF2B5EF4-FFF2-40B4-BE49-F238E27FC236}">
                    <a16:creationId xmlns:a16="http://schemas.microsoft.com/office/drawing/2014/main" id="{0E73D37F-F399-1DD0-40AB-9D4ADCC0035E}"/>
                  </a:ext>
                </a:extLst>
              </p:cNvPr>
              <p:cNvSpPr txBox="1">
                <a:spLocks noRot="1" noChangeAspect="1" noMove="1" noResize="1" noEditPoints="1" noAdjustHandles="1" noChangeArrowheads="1" noChangeShapeType="1" noTextEdit="1"/>
              </p:cNvSpPr>
              <p:nvPr/>
            </p:nvSpPr>
            <p:spPr>
              <a:xfrm>
                <a:off x="2927758" y="1174252"/>
                <a:ext cx="3714749" cy="3247848"/>
              </a:xfrm>
              <a:prstGeom prst="rect">
                <a:avLst/>
              </a:prstGeom>
              <a:blipFill>
                <a:blip r:embed="rId4"/>
                <a:stretch>
                  <a:fillRect l="-4762" t="-16016" b="-58203"/>
                </a:stretch>
              </a:blipFill>
            </p:spPr>
            <p:txBody>
              <a:bodyPr/>
              <a:lstStyle/>
              <a:p>
                <a:r>
                  <a:rPr lang="en-US">
                    <a:noFill/>
                  </a:rPr>
                  <a:t> </a:t>
                </a:r>
              </a:p>
            </p:txBody>
          </p:sp>
        </mc:Fallback>
      </mc:AlternateContent>
      <p:sp>
        <p:nvSpPr>
          <p:cNvPr id="6" name="Rectangle 5">
            <a:extLst>
              <a:ext uri="{FF2B5EF4-FFF2-40B4-BE49-F238E27FC236}">
                <a16:creationId xmlns:a16="http://schemas.microsoft.com/office/drawing/2014/main" id="{7C6609D9-0F78-0D03-4DBA-1962BA1986CF}"/>
              </a:ext>
            </a:extLst>
          </p:cNvPr>
          <p:cNvSpPr/>
          <p:nvPr/>
        </p:nvSpPr>
        <p:spPr>
          <a:xfrm>
            <a:off x="729842" y="2013358"/>
            <a:ext cx="1065402" cy="461394"/>
          </a:xfrm>
          <a:prstGeom prst="rect">
            <a:avLst/>
          </a:prstGeom>
          <a:noFill/>
          <a:ln w="19050"/>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7" name="TextBox 6">
            <a:extLst>
              <a:ext uri="{FF2B5EF4-FFF2-40B4-BE49-F238E27FC236}">
                <a16:creationId xmlns:a16="http://schemas.microsoft.com/office/drawing/2014/main" id="{2CD60C8E-B2E2-3563-2FFE-2BA4DE43A88A}"/>
              </a:ext>
            </a:extLst>
          </p:cNvPr>
          <p:cNvSpPr txBox="1"/>
          <p:nvPr/>
        </p:nvSpPr>
        <p:spPr>
          <a:xfrm>
            <a:off x="1870745" y="2098555"/>
            <a:ext cx="790922" cy="276999"/>
          </a:xfrm>
          <a:prstGeom prst="rect">
            <a:avLst/>
          </a:prstGeom>
          <a:noFill/>
          <a:ln w="12700">
            <a:solidFill>
              <a:schemeClr val="accent6"/>
            </a:solidFill>
          </a:ln>
        </p:spPr>
        <p:txBody>
          <a:bodyPr wrap="none" rtlCol="0">
            <a:spAutoFit/>
          </a:bodyPr>
          <a:lstStyle/>
          <a:p>
            <a:r>
              <a:rPr lang="en-US" sz="1200" dirty="0"/>
              <a:t>Base case</a:t>
            </a:r>
          </a:p>
        </p:txBody>
      </p:sp>
      <p:sp>
        <p:nvSpPr>
          <p:cNvPr id="8" name="TextBox 7">
            <a:extLst>
              <a:ext uri="{FF2B5EF4-FFF2-40B4-BE49-F238E27FC236}">
                <a16:creationId xmlns:a16="http://schemas.microsoft.com/office/drawing/2014/main" id="{2B67AF46-5E9F-FE48-82CF-B35D9245C708}"/>
              </a:ext>
            </a:extLst>
          </p:cNvPr>
          <p:cNvSpPr txBox="1"/>
          <p:nvPr/>
        </p:nvSpPr>
        <p:spPr>
          <a:xfrm>
            <a:off x="1606337" y="2495621"/>
            <a:ext cx="1279517" cy="261610"/>
          </a:xfrm>
          <a:prstGeom prst="rect">
            <a:avLst/>
          </a:prstGeom>
          <a:noFill/>
          <a:ln w="12700">
            <a:solidFill>
              <a:srgbClr val="FF0000"/>
            </a:solidFill>
          </a:ln>
        </p:spPr>
        <p:txBody>
          <a:bodyPr wrap="none" rtlCol="0">
            <a:spAutoFit/>
          </a:bodyPr>
          <a:lstStyle/>
          <a:p>
            <a:r>
              <a:rPr lang="en-US" sz="1100" dirty="0"/>
              <a:t>Divide time = const</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AF691B7E-BAC7-EDE3-DFE3-26BAB681A72D}"/>
                  </a:ext>
                </a:extLst>
              </p:cNvPr>
              <p:cNvSpPr txBox="1"/>
              <p:nvPr/>
            </p:nvSpPr>
            <p:spPr>
              <a:xfrm>
                <a:off x="2169458" y="3262790"/>
                <a:ext cx="1424942" cy="261610"/>
              </a:xfrm>
              <a:prstGeom prst="rect">
                <a:avLst/>
              </a:prstGeom>
              <a:noFill/>
              <a:ln w="12700">
                <a:solidFill>
                  <a:srgbClr val="0432FF"/>
                </a:solidFill>
              </a:ln>
            </p:spPr>
            <p:txBody>
              <a:bodyPr wrap="none" rtlCol="0">
                <a:spAutoFit/>
              </a:bodyPr>
              <a:lstStyle/>
              <a:p>
                <a:pPr indent="7938"/>
                <a:r>
                  <a:rPr lang="en-US" sz="1100" dirty="0"/>
                  <a:t>Combine time = </a:t>
                </a:r>
                <a14:m>
                  <m:oMath xmlns:m="http://schemas.openxmlformats.org/officeDocument/2006/math">
                    <m:r>
                      <m:rPr>
                        <m:sty m:val="p"/>
                      </m:rPr>
                      <a:rPr lang="el-GR" sz="1100" i="1" smtClean="0">
                        <a:latin typeface="Cambria Math" panose="02040503050406030204" pitchFamily="18" charset="0"/>
                        <a:ea typeface="Cambria Math" panose="02040503050406030204" pitchFamily="18" charset="0"/>
                      </a:rPr>
                      <m:t>Θ</m:t>
                    </m:r>
                    <m:r>
                      <a:rPr lang="en-US" sz="1100" b="0" i="1" smtClean="0">
                        <a:latin typeface="Cambria Math" panose="02040503050406030204" pitchFamily="18" charset="0"/>
                        <a:ea typeface="Cambria Math" panose="02040503050406030204" pitchFamily="18" charset="0"/>
                      </a:rPr>
                      <m:t>(</m:t>
                    </m:r>
                    <m:r>
                      <a:rPr lang="en-US" sz="1100" b="0" i="1" smtClean="0">
                        <a:latin typeface="Cambria Math" panose="02040503050406030204" pitchFamily="18" charset="0"/>
                        <a:ea typeface="Cambria Math" panose="02040503050406030204" pitchFamily="18" charset="0"/>
                      </a:rPr>
                      <m:t>𝑛</m:t>
                    </m:r>
                    <m:r>
                      <a:rPr lang="en-US" sz="1100" b="0" i="1" smtClean="0">
                        <a:latin typeface="Cambria Math" panose="02040503050406030204" pitchFamily="18" charset="0"/>
                        <a:ea typeface="Cambria Math" panose="02040503050406030204" pitchFamily="18" charset="0"/>
                      </a:rPr>
                      <m:t>)</m:t>
                    </m:r>
                  </m:oMath>
                </a14:m>
                <a:endParaRPr lang="en-US" sz="1100" dirty="0"/>
              </a:p>
            </p:txBody>
          </p:sp>
        </mc:Choice>
        <mc:Fallback xmlns="">
          <p:sp>
            <p:nvSpPr>
              <p:cNvPr id="10" name="TextBox 9">
                <a:extLst>
                  <a:ext uri="{FF2B5EF4-FFF2-40B4-BE49-F238E27FC236}">
                    <a16:creationId xmlns:a16="http://schemas.microsoft.com/office/drawing/2014/main" id="{AF691B7E-BAC7-EDE3-DFE3-26BAB681A72D}"/>
                  </a:ext>
                </a:extLst>
              </p:cNvPr>
              <p:cNvSpPr txBox="1">
                <a:spLocks noRot="1" noChangeAspect="1" noMove="1" noResize="1" noEditPoints="1" noAdjustHandles="1" noChangeArrowheads="1" noChangeShapeType="1" noTextEdit="1"/>
              </p:cNvSpPr>
              <p:nvPr/>
            </p:nvSpPr>
            <p:spPr>
              <a:xfrm>
                <a:off x="2169458" y="3262790"/>
                <a:ext cx="1424942" cy="261610"/>
              </a:xfrm>
              <a:prstGeom prst="rect">
                <a:avLst/>
              </a:prstGeom>
              <a:blipFill>
                <a:blip r:embed="rId5"/>
                <a:stretch>
                  <a:fillRect b="-13636"/>
                </a:stretch>
              </a:blipFill>
              <a:ln w="12700">
                <a:solidFill>
                  <a:srgbClr val="0432FF"/>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255D66E8-06A5-54BA-8A28-9A0B299520A9}"/>
                  </a:ext>
                </a:extLst>
              </p:cNvPr>
              <p:cNvSpPr txBox="1"/>
              <p:nvPr/>
            </p:nvSpPr>
            <p:spPr>
              <a:xfrm>
                <a:off x="2661667" y="2844048"/>
                <a:ext cx="1680268" cy="317908"/>
              </a:xfrm>
              <a:prstGeom prst="rect">
                <a:avLst/>
              </a:prstGeom>
              <a:noFill/>
              <a:ln w="12700">
                <a:solidFill>
                  <a:srgbClr val="FFC000"/>
                </a:solidFill>
              </a:ln>
            </p:spPr>
            <p:txBody>
              <a:bodyPr wrap="none" rtlCol="0">
                <a:spAutoFit/>
              </a:bodyPr>
              <a:lstStyle/>
              <a:p>
                <a:r>
                  <a:rPr lang="en-US" sz="1100" dirty="0"/>
                  <a:t>Conquer time = </a:t>
                </a:r>
                <a14:m>
                  <m:oMath xmlns:m="http://schemas.openxmlformats.org/officeDocument/2006/math">
                    <m:r>
                      <a:rPr lang="en-US" sz="1100" b="0" i="1" smtClean="0">
                        <a:latin typeface="Cambria Math" panose="02040503050406030204" pitchFamily="18" charset="0"/>
                      </a:rPr>
                      <m:t>𝑇</m:t>
                    </m:r>
                    <m:r>
                      <a:rPr lang="en-US" sz="1100" b="0" i="1" smtClean="0">
                        <a:latin typeface="Cambria Math" panose="02040503050406030204" pitchFamily="18" charset="0"/>
                      </a:rPr>
                      <m:t>(</m:t>
                    </m:r>
                    <m:f>
                      <m:fPr>
                        <m:ctrlPr>
                          <a:rPr lang="en-US" sz="1100" b="0" i="1" smtClean="0">
                            <a:latin typeface="Cambria Math" panose="02040503050406030204" pitchFamily="18" charset="0"/>
                          </a:rPr>
                        </m:ctrlPr>
                      </m:fPr>
                      <m:num>
                        <m:r>
                          <a:rPr lang="en-US" sz="1100" b="0" i="1" smtClean="0">
                            <a:latin typeface="Cambria Math" panose="02040503050406030204" pitchFamily="18" charset="0"/>
                          </a:rPr>
                          <m:t>𝑛</m:t>
                        </m:r>
                      </m:num>
                      <m:den>
                        <m:r>
                          <a:rPr lang="en-US" sz="1100" b="0" i="1" smtClean="0">
                            <a:latin typeface="Cambria Math" panose="02040503050406030204" pitchFamily="18" charset="0"/>
                          </a:rPr>
                          <m:t>2</m:t>
                        </m:r>
                      </m:den>
                    </m:f>
                    <m:r>
                      <a:rPr lang="en-US" sz="1100" b="0" i="1" smtClean="0">
                        <a:latin typeface="Cambria Math" panose="02040503050406030204" pitchFamily="18" charset="0"/>
                      </a:rPr>
                      <m:t>)</m:t>
                    </m:r>
                  </m:oMath>
                </a14:m>
                <a:r>
                  <a:rPr lang="en-US" sz="1100" dirty="0"/>
                  <a:t> each</a:t>
                </a:r>
              </a:p>
            </p:txBody>
          </p:sp>
        </mc:Choice>
        <mc:Fallback xmlns="">
          <p:sp>
            <p:nvSpPr>
              <p:cNvPr id="12" name="TextBox 11">
                <a:extLst>
                  <a:ext uri="{FF2B5EF4-FFF2-40B4-BE49-F238E27FC236}">
                    <a16:creationId xmlns:a16="http://schemas.microsoft.com/office/drawing/2014/main" id="{255D66E8-06A5-54BA-8A28-9A0B299520A9}"/>
                  </a:ext>
                </a:extLst>
              </p:cNvPr>
              <p:cNvSpPr txBox="1">
                <a:spLocks noRot="1" noChangeAspect="1" noMove="1" noResize="1" noEditPoints="1" noAdjustHandles="1" noChangeArrowheads="1" noChangeShapeType="1" noTextEdit="1"/>
              </p:cNvSpPr>
              <p:nvPr/>
            </p:nvSpPr>
            <p:spPr>
              <a:xfrm>
                <a:off x="2661667" y="2844048"/>
                <a:ext cx="1680268" cy="317908"/>
              </a:xfrm>
              <a:prstGeom prst="rect">
                <a:avLst/>
              </a:prstGeom>
              <a:blipFill>
                <a:blip r:embed="rId6"/>
                <a:stretch>
                  <a:fillRect/>
                </a:stretch>
              </a:blipFill>
              <a:ln w="12700">
                <a:solidFill>
                  <a:srgbClr val="FFC000"/>
                </a:solidFill>
              </a:ln>
            </p:spPr>
            <p:txBody>
              <a:bodyPr/>
              <a:lstStyle/>
              <a:p>
                <a:r>
                  <a:rPr lang="en-US">
                    <a:noFill/>
                  </a:rPr>
                  <a:t> </a:t>
                </a:r>
              </a:p>
            </p:txBody>
          </p:sp>
        </mc:Fallback>
      </mc:AlternateContent>
      <p:sp>
        <p:nvSpPr>
          <p:cNvPr id="13" name="Round Single Corner of Rectangle 12">
            <a:extLst>
              <a:ext uri="{FF2B5EF4-FFF2-40B4-BE49-F238E27FC236}">
                <a16:creationId xmlns:a16="http://schemas.microsoft.com/office/drawing/2014/main" id="{889E8341-97A3-1D68-ACAE-E4FAC1D4B962}"/>
              </a:ext>
            </a:extLst>
          </p:cNvPr>
          <p:cNvSpPr/>
          <p:nvPr/>
        </p:nvSpPr>
        <p:spPr>
          <a:xfrm>
            <a:off x="4051883" y="2375554"/>
            <a:ext cx="1744910" cy="400033"/>
          </a:xfrm>
          <a:prstGeom prst="round1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ound Single Corner of Rectangle 13">
            <a:extLst>
              <a:ext uri="{FF2B5EF4-FFF2-40B4-BE49-F238E27FC236}">
                <a16:creationId xmlns:a16="http://schemas.microsoft.com/office/drawing/2014/main" id="{41B1E010-A4E8-2C41-EC2C-31B380025155}"/>
              </a:ext>
            </a:extLst>
          </p:cNvPr>
          <p:cNvSpPr/>
          <p:nvPr/>
        </p:nvSpPr>
        <p:spPr>
          <a:xfrm>
            <a:off x="4194495" y="2371733"/>
            <a:ext cx="1602299" cy="400033"/>
          </a:xfrm>
          <a:prstGeom prst="round1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ound Single Corner of Rectangle 15">
            <a:extLst>
              <a:ext uri="{FF2B5EF4-FFF2-40B4-BE49-F238E27FC236}">
                <a16:creationId xmlns:a16="http://schemas.microsoft.com/office/drawing/2014/main" id="{4CAE8DA0-A6A0-5827-5149-CD91B33FC12E}"/>
              </a:ext>
            </a:extLst>
          </p:cNvPr>
          <p:cNvSpPr/>
          <p:nvPr/>
        </p:nvSpPr>
        <p:spPr>
          <a:xfrm>
            <a:off x="4941116" y="2375554"/>
            <a:ext cx="855677" cy="400033"/>
          </a:xfrm>
          <a:prstGeom prst="round1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14">
            <a:extLst>
              <a:ext uri="{FF2B5EF4-FFF2-40B4-BE49-F238E27FC236}">
                <a16:creationId xmlns:a16="http://schemas.microsoft.com/office/drawing/2014/main" id="{0DE64A4D-5168-6E5A-4876-B3B32C8327FF}"/>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397616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xit"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par>
                                <p:cTn id="27" presetID="1" presetClass="exit"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par>
                                <p:cTn id="33" presetID="1" presetClass="exit"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0" grpId="0" animBg="1"/>
      <p:bldP spid="12" grpId="0" animBg="1"/>
      <p:bldP spid="13" grpId="0" animBg="1"/>
      <p:bldP spid="14" grpId="0" animBg="1"/>
      <p:bldP spid="1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12</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Solving Recurrences – Recursion Tree</a:t>
            </a:r>
            <a:endParaRPr sz="2400" dirty="0"/>
          </a:p>
        </p:txBody>
      </p:sp>
      <mc:AlternateContent xmlns:mc="http://schemas.openxmlformats.org/markup-compatibility/2006" xmlns:a14="http://schemas.microsoft.com/office/drawing/2010/main">
        <mc:Choice Requires="a14">
          <p:sp>
            <p:nvSpPr>
              <p:cNvPr id="123" name="Content Placeholder 2">
                <a:extLst>
                  <a:ext uri="{FF2B5EF4-FFF2-40B4-BE49-F238E27FC236}">
                    <a16:creationId xmlns:a16="http://schemas.microsoft.com/office/drawing/2014/main" id="{A63167CD-4BA8-CCE0-4624-2AE6F0F89B1E}"/>
                  </a:ext>
                </a:extLst>
              </p:cNvPr>
              <p:cNvSpPr txBox="1">
                <a:spLocks/>
              </p:cNvSpPr>
              <p:nvPr/>
            </p:nvSpPr>
            <p:spPr>
              <a:xfrm>
                <a:off x="218114" y="1174252"/>
                <a:ext cx="6424393" cy="2642739"/>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688"/>
                  </a:lnSpc>
                </a:pPr>
                <a:endParaRPr lang="en-US" sz="1600" i="1" dirty="0">
                  <a:solidFill>
                    <a:prstClr val="black"/>
                  </a:solidFill>
                  <a:latin typeface="Cambria Math" panose="02040503050406030204" pitchFamily="18" charset="0"/>
                  <a:ea typeface="+mn-ea"/>
                  <a:cs typeface="+mn-cs"/>
                </a:endParaRPr>
              </a:p>
              <a:p>
                <a:pPr>
                  <a:lnSpc>
                    <a:spcPts val="1688"/>
                  </a:lnSpc>
                </a:pPr>
                <a14:m>
                  <m:oMath xmlns:m="http://schemas.openxmlformats.org/officeDocument/2006/math">
                    <m:r>
                      <a:rPr lang="en-US" sz="1600" i="1">
                        <a:solidFill>
                          <a:prstClr val="black"/>
                        </a:solidFill>
                        <a:latin typeface="Cambria Math" panose="02040503050406030204" pitchFamily="18" charset="0"/>
                        <a:ea typeface="+mn-ea"/>
                        <a:cs typeface="+mn-cs"/>
                      </a:rPr>
                      <m:t>𝑇</m:t>
                    </m:r>
                    <m:d>
                      <m:dPr>
                        <m:ctrlPr>
                          <a:rPr lang="en-US" sz="1600" i="1">
                            <a:solidFill>
                              <a:prstClr val="black"/>
                            </a:solidFill>
                            <a:latin typeface="Cambria Math" panose="02040503050406030204" pitchFamily="18" charset="0"/>
                            <a:ea typeface="+mn-ea"/>
                            <a:cs typeface="+mn-cs"/>
                          </a:rPr>
                        </m:ctrlPr>
                      </m:dPr>
                      <m:e>
                        <m:r>
                          <a:rPr lang="en-US" sz="1600" i="1">
                            <a:solidFill>
                              <a:prstClr val="black"/>
                            </a:solidFill>
                            <a:latin typeface="Cambria Math" panose="02040503050406030204" pitchFamily="18" charset="0"/>
                            <a:ea typeface="+mn-ea"/>
                            <a:cs typeface="+mn-cs"/>
                          </a:rPr>
                          <m:t>𝑛</m:t>
                        </m:r>
                      </m:e>
                    </m:d>
                    <m:r>
                      <a:rPr lang="en-US" sz="1600" i="1">
                        <a:solidFill>
                          <a:prstClr val="black"/>
                        </a:solidFill>
                        <a:latin typeface="Cambria Math" panose="02040503050406030204" pitchFamily="18" charset="0"/>
                        <a:ea typeface="+mn-ea"/>
                        <a:cs typeface="+mn-cs"/>
                      </a:rPr>
                      <m:t>= </m:t>
                    </m:r>
                    <m:d>
                      <m:dPr>
                        <m:begChr m:val="{"/>
                        <m:endChr m:val=""/>
                        <m:ctrlPr>
                          <a:rPr lang="en-US" sz="1600" i="1">
                            <a:solidFill>
                              <a:prstClr val="black"/>
                            </a:solidFill>
                            <a:latin typeface="Cambria Math" panose="02040503050406030204" pitchFamily="18" charset="0"/>
                            <a:ea typeface="+mn-ea"/>
                            <a:cs typeface="+mn-cs"/>
                          </a:rPr>
                        </m:ctrlPr>
                      </m:dPr>
                      <m:e>
                        <m:eqArr>
                          <m:eqArrPr>
                            <m:ctrlPr>
                              <a:rPr lang="en-US" sz="1600" i="1">
                                <a:solidFill>
                                  <a:prstClr val="black"/>
                                </a:solidFill>
                                <a:latin typeface="Cambria Math" panose="02040503050406030204" pitchFamily="18" charset="0"/>
                                <a:ea typeface="+mn-ea"/>
                                <a:cs typeface="+mn-cs"/>
                              </a:rPr>
                            </m:ctrlPr>
                          </m:eqArrPr>
                          <m:e>
                            <m:r>
                              <a:rPr lang="en-US" sz="1600" i="1">
                                <a:solidFill>
                                  <a:prstClr val="black"/>
                                </a:solidFill>
                                <a:latin typeface="Cambria Math" panose="02040503050406030204" pitchFamily="18" charset="0"/>
                                <a:ea typeface="+mn-ea"/>
                                <a:cs typeface="+mn-cs"/>
                              </a:rPr>
                              <m:t>𝑐</m:t>
                            </m:r>
                            <m:r>
                              <a:rPr lang="en-US" sz="1600" i="1">
                                <a:solidFill>
                                  <a:prstClr val="black"/>
                                </a:solidFill>
                                <a:latin typeface="Cambria Math" panose="02040503050406030204" pitchFamily="18" charset="0"/>
                                <a:ea typeface="+mn-ea"/>
                                <a:cs typeface="+mn-cs"/>
                              </a:rPr>
                              <m:t>                                 </m:t>
                            </m:r>
                            <m:r>
                              <a:rPr lang="en-US" sz="1600" i="1">
                                <a:solidFill>
                                  <a:prstClr val="black"/>
                                </a:solidFill>
                                <a:latin typeface="Cambria Math" panose="02040503050406030204" pitchFamily="18" charset="0"/>
                                <a:ea typeface="+mn-ea"/>
                                <a:cs typeface="+mn-cs"/>
                              </a:rPr>
                              <m:t>𝑛</m:t>
                            </m:r>
                            <m:r>
                              <a:rPr lang="en-US" sz="1600" i="1">
                                <a:solidFill>
                                  <a:prstClr val="black"/>
                                </a:solidFill>
                                <a:latin typeface="Cambria Math" panose="02040503050406030204" pitchFamily="18" charset="0"/>
                                <a:ea typeface="+mn-ea"/>
                                <a:cs typeface="+mn-cs"/>
                              </a:rPr>
                              <m:t>=1</m:t>
                            </m:r>
                          </m:e>
                          <m:e>
                            <m:r>
                              <a:rPr lang="en-US" sz="1600" i="1">
                                <a:solidFill>
                                  <a:prstClr val="black"/>
                                </a:solidFill>
                                <a:latin typeface="Cambria Math" panose="02040503050406030204" pitchFamily="18" charset="0"/>
                                <a:ea typeface="Cambria Math" panose="02040503050406030204" pitchFamily="18" charset="0"/>
                                <a:cs typeface="+mn-cs"/>
                              </a:rPr>
                              <m:t>2</m:t>
                            </m:r>
                            <m:r>
                              <a:rPr lang="en-US" sz="1600" i="1">
                                <a:solidFill>
                                  <a:prstClr val="black"/>
                                </a:solidFill>
                                <a:latin typeface="Cambria Math" panose="02040503050406030204" pitchFamily="18" charset="0"/>
                                <a:ea typeface="Cambria Math" panose="02040503050406030204" pitchFamily="18" charset="0"/>
                                <a:cs typeface="+mn-cs"/>
                              </a:rPr>
                              <m:t>𝑇</m:t>
                            </m:r>
                            <m:d>
                              <m:dPr>
                                <m:ctrlPr>
                                  <a:rPr lang="en-US" sz="1600" i="1">
                                    <a:solidFill>
                                      <a:prstClr val="black"/>
                                    </a:solidFill>
                                    <a:latin typeface="Cambria Math" panose="02040503050406030204" pitchFamily="18" charset="0"/>
                                    <a:ea typeface="Cambria Math" panose="02040503050406030204" pitchFamily="18" charset="0"/>
                                    <a:cs typeface="+mn-cs"/>
                                  </a:rPr>
                                </m:ctrlPr>
                              </m:dPr>
                              <m:e>
                                <m:f>
                                  <m:fPr>
                                    <m:ctrlPr>
                                      <a:rPr lang="en-US" sz="1600" i="1">
                                        <a:solidFill>
                                          <a:prstClr val="black"/>
                                        </a:solidFill>
                                        <a:latin typeface="Cambria Math" panose="02040503050406030204" pitchFamily="18" charset="0"/>
                                        <a:ea typeface="Cambria Math" panose="02040503050406030204" pitchFamily="18" charset="0"/>
                                        <a:cs typeface="+mn-cs"/>
                                      </a:rPr>
                                    </m:ctrlPr>
                                  </m:fPr>
                                  <m:num>
                                    <m:r>
                                      <a:rPr lang="en-US" sz="1600" i="1">
                                        <a:solidFill>
                                          <a:prstClr val="black"/>
                                        </a:solidFill>
                                        <a:latin typeface="Cambria Math" panose="02040503050406030204" pitchFamily="18" charset="0"/>
                                        <a:ea typeface="Cambria Math" panose="02040503050406030204" pitchFamily="18" charset="0"/>
                                        <a:cs typeface="+mn-cs"/>
                                      </a:rPr>
                                      <m:t>𝑛</m:t>
                                    </m:r>
                                  </m:num>
                                  <m:den>
                                    <m:r>
                                      <a:rPr lang="en-US" sz="1600" i="1">
                                        <a:solidFill>
                                          <a:prstClr val="black"/>
                                        </a:solidFill>
                                        <a:latin typeface="Cambria Math" panose="02040503050406030204" pitchFamily="18" charset="0"/>
                                        <a:ea typeface="Cambria Math" panose="02040503050406030204" pitchFamily="18" charset="0"/>
                                        <a:cs typeface="+mn-cs"/>
                                      </a:rPr>
                                      <m:t>2</m:t>
                                    </m:r>
                                  </m:den>
                                </m:f>
                              </m:e>
                            </m:d>
                            <m:r>
                              <a:rPr lang="en-US" sz="1600" i="1">
                                <a:solidFill>
                                  <a:prstClr val="black"/>
                                </a:solidFill>
                                <a:latin typeface="Cambria Math" panose="02040503050406030204" pitchFamily="18" charset="0"/>
                                <a:ea typeface="Cambria Math" panose="02040503050406030204" pitchFamily="18" charset="0"/>
                                <a:cs typeface="+mn-cs"/>
                              </a:rPr>
                              <m:t>+</m:t>
                            </m:r>
                            <m:r>
                              <m:rPr>
                                <m:sty m:val="p"/>
                              </m:rPr>
                              <a:rPr lang="el-GR" sz="1600" i="1">
                                <a:solidFill>
                                  <a:prstClr val="black"/>
                                </a:solidFill>
                                <a:latin typeface="Cambria Math" panose="02040503050406030204" pitchFamily="18" charset="0"/>
                                <a:ea typeface="Cambria Math" panose="02040503050406030204" pitchFamily="18" charset="0"/>
                                <a:cs typeface="+mn-cs"/>
                              </a:rPr>
                              <m:t>Θ</m:t>
                            </m:r>
                            <m:d>
                              <m:dPr>
                                <m:ctrlPr>
                                  <a:rPr lang="en-US" sz="1600" i="1">
                                    <a:solidFill>
                                      <a:prstClr val="black"/>
                                    </a:solidFill>
                                    <a:latin typeface="Cambria Math" panose="02040503050406030204" pitchFamily="18" charset="0"/>
                                    <a:ea typeface="Cambria Math" panose="02040503050406030204" pitchFamily="18" charset="0"/>
                                    <a:cs typeface="+mn-cs"/>
                                  </a:rPr>
                                </m:ctrlPr>
                              </m:dPr>
                              <m:e>
                                <m:r>
                                  <a:rPr lang="en-US" sz="1600" i="1">
                                    <a:solidFill>
                                      <a:prstClr val="black"/>
                                    </a:solidFill>
                                    <a:latin typeface="Cambria Math" panose="02040503050406030204" pitchFamily="18" charset="0"/>
                                    <a:ea typeface="Cambria Math" panose="02040503050406030204" pitchFamily="18" charset="0"/>
                                    <a:cs typeface="+mn-cs"/>
                                  </a:rPr>
                                  <m:t>𝑛</m:t>
                                </m:r>
                              </m:e>
                            </m:d>
                            <m:r>
                              <a:rPr lang="en-US" sz="1600" i="1">
                                <a:solidFill>
                                  <a:prstClr val="black"/>
                                </a:solidFill>
                                <a:latin typeface="Cambria Math" panose="02040503050406030204" pitchFamily="18" charset="0"/>
                                <a:ea typeface="Cambria Math" panose="02040503050406030204" pitchFamily="18" charset="0"/>
                                <a:cs typeface="+mn-cs"/>
                              </a:rPr>
                              <m:t>        </m:t>
                            </m:r>
                            <m:r>
                              <a:rPr lang="en-US" sz="1600" i="1">
                                <a:solidFill>
                                  <a:prstClr val="black"/>
                                </a:solidFill>
                                <a:latin typeface="Cambria Math" panose="02040503050406030204" pitchFamily="18" charset="0"/>
                                <a:ea typeface="Cambria Math" panose="02040503050406030204" pitchFamily="18" charset="0"/>
                                <a:cs typeface="+mn-cs"/>
                              </a:rPr>
                              <m:t>𝑛</m:t>
                            </m:r>
                            <m:r>
                              <a:rPr lang="en-US" sz="1600" i="1">
                                <a:solidFill>
                                  <a:prstClr val="black"/>
                                </a:solidFill>
                                <a:latin typeface="Cambria Math" panose="02040503050406030204" pitchFamily="18" charset="0"/>
                                <a:ea typeface="Cambria Math" panose="02040503050406030204" pitchFamily="18" charset="0"/>
                                <a:cs typeface="+mn-cs"/>
                              </a:rPr>
                              <m:t>&gt;1</m:t>
                            </m:r>
                          </m:e>
                        </m:eqArr>
                      </m:e>
                    </m:d>
                  </m:oMath>
                </a14:m>
                <a:endParaRPr lang="en-US" sz="1600" dirty="0"/>
              </a:p>
              <a:p>
                <a:pPr>
                  <a:lnSpc>
                    <a:spcPts val="1688"/>
                  </a:lnSpc>
                </a:pPr>
                <a:r>
                  <a:rPr lang="en-US" sz="1600" dirty="0"/>
                  <a:t>We can write </a:t>
                </a:r>
                <a14:m>
                  <m:oMath xmlns:m="http://schemas.openxmlformats.org/officeDocument/2006/math">
                    <m:r>
                      <m:rPr>
                        <m:sty m:val="p"/>
                      </m:rPr>
                      <a:rPr lang="el-GR" sz="1600" i="1">
                        <a:solidFill>
                          <a:prstClr val="black"/>
                        </a:solidFill>
                        <a:latin typeface="Cambria Math" panose="02040503050406030204" pitchFamily="18" charset="0"/>
                        <a:ea typeface="Cambria Math" panose="02040503050406030204" pitchFamily="18" charset="0"/>
                      </a:rPr>
                      <m:t>Θ</m:t>
                    </m:r>
                    <m:d>
                      <m:dPr>
                        <m:ctrlPr>
                          <a:rPr lang="en-US" sz="1600" i="1">
                            <a:solidFill>
                              <a:prstClr val="black"/>
                            </a:solidFill>
                            <a:latin typeface="Cambria Math" panose="02040503050406030204" pitchFamily="18" charset="0"/>
                            <a:ea typeface="Cambria Math" panose="02040503050406030204" pitchFamily="18" charset="0"/>
                          </a:rPr>
                        </m:ctrlPr>
                      </m:dPr>
                      <m:e>
                        <m:r>
                          <a:rPr lang="en-US" sz="1600" i="1">
                            <a:solidFill>
                              <a:prstClr val="black"/>
                            </a:solidFill>
                            <a:latin typeface="Cambria Math" panose="02040503050406030204" pitchFamily="18" charset="0"/>
                            <a:ea typeface="Cambria Math" panose="02040503050406030204" pitchFamily="18" charset="0"/>
                          </a:rPr>
                          <m:t>𝑛</m:t>
                        </m:r>
                      </m:e>
                    </m:d>
                    <m:r>
                      <a:rPr lang="en-US" sz="1600" i="1">
                        <a:solidFill>
                          <a:prstClr val="black"/>
                        </a:solidFill>
                        <a:latin typeface="Cambria Math" panose="02040503050406030204" pitchFamily="18" charset="0"/>
                        <a:ea typeface="Cambria Math" panose="02040503050406030204" pitchFamily="18" charset="0"/>
                      </a:rPr>
                      <m:t> </m:t>
                    </m:r>
                  </m:oMath>
                </a14:m>
                <a:r>
                  <a:rPr lang="en-US" sz="1600" dirty="0"/>
                  <a:t>as some const.*</a:t>
                </a:r>
                <a14:m>
                  <m:oMath xmlns:m="http://schemas.openxmlformats.org/officeDocument/2006/math">
                    <m:r>
                      <a:rPr lang="en-US" sz="1600" b="0" i="1" smtClean="0">
                        <a:latin typeface="Cambria Math" panose="02040503050406030204" pitchFamily="18" charset="0"/>
                      </a:rPr>
                      <m:t>𝑛</m:t>
                    </m:r>
                  </m:oMath>
                </a14:m>
                <a:endParaRPr lang="en-US" sz="1600" dirty="0"/>
              </a:p>
              <a:p>
                <a:pPr>
                  <a:lnSpc>
                    <a:spcPts val="1688"/>
                  </a:lnSpc>
                </a:pPr>
                <a:r>
                  <a:rPr lang="en-US" sz="1600" dirty="0"/>
                  <a:t>Does the base case need to be always for </a:t>
                </a:r>
                <a14:m>
                  <m:oMath xmlns:m="http://schemas.openxmlformats.org/officeDocument/2006/math">
                    <m:r>
                      <a:rPr lang="en-US" sz="1600" b="0" i="1" smtClean="0">
                        <a:latin typeface="Cambria Math" panose="02040503050406030204" pitchFamily="18" charset="0"/>
                      </a:rPr>
                      <m:t>𝑛</m:t>
                    </m:r>
                    <m:r>
                      <a:rPr lang="en-US" sz="1600" b="0" i="1" smtClean="0">
                        <a:latin typeface="Cambria Math" panose="02040503050406030204" pitchFamily="18" charset="0"/>
                      </a:rPr>
                      <m:t>=1</m:t>
                    </m:r>
                  </m:oMath>
                </a14:m>
                <a:r>
                  <a:rPr lang="en-US" sz="1600" dirty="0"/>
                  <a:t>?</a:t>
                </a:r>
              </a:p>
              <a:p>
                <a:pPr>
                  <a:lnSpc>
                    <a:spcPts val="1688"/>
                  </a:lnSpc>
                </a:pPr>
                <a:r>
                  <a:rPr lang="en-US" sz="1600" dirty="0"/>
                  <a:t>General form:</a:t>
                </a:r>
              </a:p>
              <a:p>
                <a:pPr>
                  <a:lnSpc>
                    <a:spcPts val="1688"/>
                  </a:lnSpc>
                </a:pPr>
                <a:endParaRPr lang="en-US" sz="1600" dirty="0"/>
              </a:p>
              <a:p>
                <a:pPr>
                  <a:lnSpc>
                    <a:spcPts val="1688"/>
                  </a:lnSpc>
                </a:pPr>
                <a14:m>
                  <m:oMath xmlns:m="http://schemas.openxmlformats.org/officeDocument/2006/math">
                    <m:r>
                      <a:rPr lang="en-US" sz="1600" i="1">
                        <a:solidFill>
                          <a:prstClr val="black"/>
                        </a:solidFill>
                        <a:latin typeface="Cambria Math" panose="02040503050406030204" pitchFamily="18" charset="0"/>
                      </a:rPr>
                      <m:t>𝑇</m:t>
                    </m:r>
                    <m:d>
                      <m:dPr>
                        <m:ctrlPr>
                          <a:rPr lang="en-US" sz="1600" i="1">
                            <a:solidFill>
                              <a:prstClr val="black"/>
                            </a:solidFill>
                            <a:latin typeface="Cambria Math" panose="02040503050406030204" pitchFamily="18" charset="0"/>
                          </a:rPr>
                        </m:ctrlPr>
                      </m:dPr>
                      <m:e>
                        <m:r>
                          <a:rPr lang="en-US" sz="1600" i="1">
                            <a:solidFill>
                              <a:prstClr val="black"/>
                            </a:solidFill>
                            <a:latin typeface="Cambria Math" panose="02040503050406030204" pitchFamily="18" charset="0"/>
                          </a:rPr>
                          <m:t>𝑛</m:t>
                        </m:r>
                      </m:e>
                    </m:d>
                    <m:r>
                      <a:rPr lang="en-US" sz="1600" i="1">
                        <a:solidFill>
                          <a:prstClr val="black"/>
                        </a:solidFill>
                        <a:latin typeface="Cambria Math" panose="02040503050406030204" pitchFamily="18" charset="0"/>
                      </a:rPr>
                      <m:t>= </m:t>
                    </m:r>
                    <m:d>
                      <m:dPr>
                        <m:begChr m:val="{"/>
                        <m:endChr m:val=""/>
                        <m:ctrlPr>
                          <a:rPr lang="en-US" sz="1600" i="1">
                            <a:solidFill>
                              <a:prstClr val="black"/>
                            </a:solidFill>
                            <a:latin typeface="Cambria Math" panose="02040503050406030204" pitchFamily="18" charset="0"/>
                          </a:rPr>
                        </m:ctrlPr>
                      </m:dPr>
                      <m:e>
                        <m:eqArr>
                          <m:eqArrPr>
                            <m:ctrlPr>
                              <a:rPr lang="en-US" sz="1600" i="1">
                                <a:solidFill>
                                  <a:prstClr val="black"/>
                                </a:solidFill>
                                <a:latin typeface="Cambria Math" panose="02040503050406030204" pitchFamily="18" charset="0"/>
                              </a:rPr>
                            </m:ctrlPr>
                          </m:eqArrPr>
                          <m:e>
                            <m:r>
                              <a:rPr lang="en-US" sz="1600" b="0" i="1" smtClean="0">
                                <a:solidFill>
                                  <a:prstClr val="black"/>
                                </a:solidFill>
                                <a:latin typeface="Cambria Math" panose="02040503050406030204" pitchFamily="18" charset="0"/>
                              </a:rPr>
                              <m:t>𝑑</m:t>
                            </m:r>
                            <m:r>
                              <a:rPr lang="en-US" sz="1600" i="1">
                                <a:solidFill>
                                  <a:prstClr val="black"/>
                                </a:solidFill>
                                <a:latin typeface="Cambria Math" panose="02040503050406030204" pitchFamily="18" charset="0"/>
                              </a:rPr>
                              <m:t>                                 </m:t>
                            </m:r>
                            <m:r>
                              <a:rPr lang="en-US" sz="1600" i="1">
                                <a:solidFill>
                                  <a:prstClr val="black"/>
                                </a:solidFill>
                                <a:latin typeface="Cambria Math" panose="02040503050406030204" pitchFamily="18" charset="0"/>
                              </a:rPr>
                              <m:t>𝑛</m:t>
                            </m:r>
                            <m:r>
                              <a:rPr lang="en-US" sz="1600" i="1">
                                <a:solidFill>
                                  <a:prstClr val="black"/>
                                </a:solidFill>
                                <a:latin typeface="Cambria Math" panose="02040503050406030204" pitchFamily="18" charset="0"/>
                              </a:rPr>
                              <m:t>=</m:t>
                            </m:r>
                            <m:sSub>
                              <m:sSubPr>
                                <m:ctrlPr>
                                  <a:rPr lang="en-US" sz="1600" b="0" i="1" smtClean="0">
                                    <a:solidFill>
                                      <a:prstClr val="black"/>
                                    </a:solidFill>
                                    <a:latin typeface="Cambria Math" panose="02040503050406030204" pitchFamily="18" charset="0"/>
                                  </a:rPr>
                                </m:ctrlPr>
                              </m:sSubPr>
                              <m:e>
                                <m:r>
                                  <a:rPr lang="en-US" sz="1600" b="0" i="1" smtClean="0">
                                    <a:solidFill>
                                      <a:prstClr val="black"/>
                                    </a:solidFill>
                                    <a:latin typeface="Cambria Math" panose="02040503050406030204" pitchFamily="18" charset="0"/>
                                  </a:rPr>
                                  <m:t>𝑛</m:t>
                                </m:r>
                              </m:e>
                              <m:sub>
                                <m:r>
                                  <a:rPr lang="en-US" sz="1600" b="0" i="1" smtClean="0">
                                    <a:solidFill>
                                      <a:prstClr val="black"/>
                                    </a:solidFill>
                                    <a:latin typeface="Cambria Math" panose="02040503050406030204" pitchFamily="18" charset="0"/>
                                  </a:rPr>
                                  <m:t>0</m:t>
                                </m:r>
                              </m:sub>
                            </m:sSub>
                          </m:e>
                          <m:e>
                            <m:r>
                              <a:rPr lang="en-US" sz="1600" i="1">
                                <a:solidFill>
                                  <a:prstClr val="black"/>
                                </a:solidFill>
                                <a:latin typeface="Cambria Math" panose="02040503050406030204" pitchFamily="18" charset="0"/>
                                <a:ea typeface="Cambria Math" panose="02040503050406030204" pitchFamily="18" charset="0"/>
                              </a:rPr>
                              <m:t>2</m:t>
                            </m:r>
                            <m:r>
                              <a:rPr lang="en-US" sz="1600" i="1">
                                <a:solidFill>
                                  <a:prstClr val="black"/>
                                </a:solidFill>
                                <a:latin typeface="Cambria Math" panose="02040503050406030204" pitchFamily="18" charset="0"/>
                                <a:ea typeface="Cambria Math" panose="02040503050406030204" pitchFamily="18" charset="0"/>
                              </a:rPr>
                              <m:t>𝑇</m:t>
                            </m:r>
                            <m:d>
                              <m:dPr>
                                <m:ctrlPr>
                                  <a:rPr lang="en-US" sz="1600" i="1">
                                    <a:solidFill>
                                      <a:prstClr val="black"/>
                                    </a:solidFill>
                                    <a:latin typeface="Cambria Math" panose="02040503050406030204" pitchFamily="18" charset="0"/>
                                    <a:ea typeface="Cambria Math" panose="02040503050406030204" pitchFamily="18" charset="0"/>
                                  </a:rPr>
                                </m:ctrlPr>
                              </m:dPr>
                              <m:e>
                                <m:f>
                                  <m:fPr>
                                    <m:ctrlPr>
                                      <a:rPr lang="en-US" sz="1600" i="1">
                                        <a:solidFill>
                                          <a:prstClr val="black"/>
                                        </a:solidFill>
                                        <a:latin typeface="Cambria Math" panose="02040503050406030204" pitchFamily="18" charset="0"/>
                                        <a:ea typeface="Cambria Math" panose="02040503050406030204" pitchFamily="18" charset="0"/>
                                      </a:rPr>
                                    </m:ctrlPr>
                                  </m:fPr>
                                  <m:num>
                                    <m:r>
                                      <a:rPr lang="en-US" sz="1600" i="1">
                                        <a:solidFill>
                                          <a:prstClr val="black"/>
                                        </a:solidFill>
                                        <a:latin typeface="Cambria Math" panose="02040503050406030204" pitchFamily="18" charset="0"/>
                                        <a:ea typeface="Cambria Math" panose="02040503050406030204" pitchFamily="18" charset="0"/>
                                      </a:rPr>
                                      <m:t>𝑛</m:t>
                                    </m:r>
                                  </m:num>
                                  <m:den>
                                    <m:r>
                                      <a:rPr lang="en-US" sz="1600" i="1">
                                        <a:solidFill>
                                          <a:prstClr val="black"/>
                                        </a:solidFill>
                                        <a:latin typeface="Cambria Math" panose="02040503050406030204" pitchFamily="18" charset="0"/>
                                        <a:ea typeface="Cambria Math" panose="02040503050406030204" pitchFamily="18" charset="0"/>
                                      </a:rPr>
                                      <m:t>2</m:t>
                                    </m:r>
                                  </m:den>
                                </m:f>
                              </m:e>
                            </m:d>
                            <m:r>
                              <a:rPr lang="en-US" sz="1600" i="1">
                                <a:solidFill>
                                  <a:prstClr val="black"/>
                                </a:solidFill>
                                <a:latin typeface="Cambria Math" panose="02040503050406030204" pitchFamily="18" charset="0"/>
                                <a:ea typeface="Cambria Math" panose="02040503050406030204" pitchFamily="18" charset="0"/>
                              </a:rPr>
                              <m:t>+</m:t>
                            </m:r>
                            <m:r>
                              <a:rPr lang="en-US" sz="1600" b="0" i="1" smtClean="0">
                                <a:solidFill>
                                  <a:prstClr val="black"/>
                                </a:solidFill>
                                <a:latin typeface="Cambria Math" panose="02040503050406030204" pitchFamily="18" charset="0"/>
                                <a:ea typeface="Cambria Math" panose="02040503050406030204" pitchFamily="18" charset="0"/>
                              </a:rPr>
                              <m:t>𝑐𝑛</m:t>
                            </m:r>
                            <m:r>
                              <a:rPr lang="en-US" sz="1600" i="1">
                                <a:solidFill>
                                  <a:prstClr val="black"/>
                                </a:solidFill>
                                <a:latin typeface="Cambria Math" panose="02040503050406030204" pitchFamily="18" charset="0"/>
                                <a:ea typeface="Cambria Math" panose="02040503050406030204" pitchFamily="18" charset="0"/>
                              </a:rPr>
                              <m:t>      </m:t>
                            </m:r>
                            <m:r>
                              <a:rPr lang="en-US" sz="1600" b="0" i="1" smtClean="0">
                                <a:solidFill>
                                  <a:prstClr val="black"/>
                                </a:solidFill>
                                <a:latin typeface="Cambria Math" panose="02040503050406030204" pitchFamily="18" charset="0"/>
                                <a:ea typeface="Cambria Math" panose="02040503050406030204" pitchFamily="18" charset="0"/>
                              </a:rPr>
                              <m:t>    </m:t>
                            </m:r>
                            <m:r>
                              <a:rPr lang="en-US" sz="1600" i="1">
                                <a:solidFill>
                                  <a:prstClr val="black"/>
                                </a:solidFill>
                                <a:latin typeface="Cambria Math" panose="02040503050406030204" pitchFamily="18" charset="0"/>
                                <a:ea typeface="Cambria Math" panose="02040503050406030204" pitchFamily="18" charset="0"/>
                              </a:rPr>
                              <m:t>  </m:t>
                            </m:r>
                            <m:r>
                              <a:rPr lang="en-US" sz="1600" i="1">
                                <a:solidFill>
                                  <a:prstClr val="black"/>
                                </a:solidFill>
                                <a:latin typeface="Cambria Math" panose="02040503050406030204" pitchFamily="18" charset="0"/>
                                <a:ea typeface="Cambria Math" panose="02040503050406030204" pitchFamily="18" charset="0"/>
                              </a:rPr>
                              <m:t>𝑛</m:t>
                            </m:r>
                            <m:r>
                              <a:rPr lang="en-US" sz="1600" i="1">
                                <a:solidFill>
                                  <a:prstClr val="black"/>
                                </a:solidFill>
                                <a:latin typeface="Cambria Math" panose="02040503050406030204" pitchFamily="18" charset="0"/>
                                <a:ea typeface="Cambria Math" panose="02040503050406030204" pitchFamily="18" charset="0"/>
                              </a:rPr>
                              <m:t>&gt;</m:t>
                            </m:r>
                            <m:sSub>
                              <m:sSubPr>
                                <m:ctrlPr>
                                  <a:rPr lang="en-US" sz="1600" b="0" i="1" smtClean="0">
                                    <a:solidFill>
                                      <a:prstClr val="black"/>
                                    </a:solidFill>
                                    <a:latin typeface="Cambria Math" panose="02040503050406030204" pitchFamily="18" charset="0"/>
                                    <a:ea typeface="Cambria Math" panose="02040503050406030204" pitchFamily="18" charset="0"/>
                                  </a:rPr>
                                </m:ctrlPr>
                              </m:sSubPr>
                              <m:e>
                                <m:r>
                                  <a:rPr lang="en-US" sz="1600" b="0" i="1" smtClean="0">
                                    <a:solidFill>
                                      <a:prstClr val="black"/>
                                    </a:solidFill>
                                    <a:latin typeface="Cambria Math" panose="02040503050406030204" pitchFamily="18" charset="0"/>
                                    <a:ea typeface="Cambria Math" panose="02040503050406030204" pitchFamily="18" charset="0"/>
                                  </a:rPr>
                                  <m:t>𝑛</m:t>
                                </m:r>
                              </m:e>
                              <m:sub>
                                <m:r>
                                  <a:rPr lang="en-US" sz="1600" b="0" i="1" smtClean="0">
                                    <a:solidFill>
                                      <a:prstClr val="black"/>
                                    </a:solidFill>
                                    <a:latin typeface="Cambria Math" panose="02040503050406030204" pitchFamily="18" charset="0"/>
                                    <a:ea typeface="Cambria Math" panose="02040503050406030204" pitchFamily="18" charset="0"/>
                                  </a:rPr>
                                  <m:t>0</m:t>
                                </m:r>
                              </m:sub>
                            </m:sSub>
                          </m:e>
                        </m:eqArr>
                      </m:e>
                    </m:d>
                  </m:oMath>
                </a14:m>
                <a:endParaRPr lang="en-US" sz="1600" dirty="0"/>
              </a:p>
            </p:txBody>
          </p:sp>
        </mc:Choice>
        <mc:Fallback xmlns="">
          <p:sp>
            <p:nvSpPr>
              <p:cNvPr id="123" name="Content Placeholder 2">
                <a:extLst>
                  <a:ext uri="{FF2B5EF4-FFF2-40B4-BE49-F238E27FC236}">
                    <a16:creationId xmlns:a16="http://schemas.microsoft.com/office/drawing/2014/main" id="{A63167CD-4BA8-CCE0-4624-2AE6F0F89B1E}"/>
                  </a:ext>
                </a:extLst>
              </p:cNvPr>
              <p:cNvSpPr txBox="1">
                <a:spLocks noRot="1" noChangeAspect="1" noMove="1" noResize="1" noEditPoints="1" noAdjustHandles="1" noChangeArrowheads="1" noChangeShapeType="1" noTextEdit="1"/>
              </p:cNvSpPr>
              <p:nvPr/>
            </p:nvSpPr>
            <p:spPr>
              <a:xfrm>
                <a:off x="218114" y="1174252"/>
                <a:ext cx="6424393" cy="2642739"/>
              </a:xfrm>
              <a:prstGeom prst="rect">
                <a:avLst/>
              </a:prstGeom>
              <a:blipFill>
                <a:blip r:embed="rId3"/>
                <a:stretch>
                  <a:fillRect l="-7101" t="-53589" b="-92344"/>
                </a:stretch>
              </a:blipFill>
            </p:spPr>
            <p:txBody>
              <a:bodyPr/>
              <a:lstStyle/>
              <a:p>
                <a:r>
                  <a:rPr lang="en-US">
                    <a:noFill/>
                  </a:rPr>
                  <a:t> </a:t>
                </a:r>
              </a:p>
            </p:txBody>
          </p:sp>
        </mc:Fallback>
      </mc:AlternateContent>
      <p:sp>
        <p:nvSpPr>
          <p:cNvPr id="2" name="Footer Placeholder 1">
            <a:extLst>
              <a:ext uri="{FF2B5EF4-FFF2-40B4-BE49-F238E27FC236}">
                <a16:creationId xmlns:a16="http://schemas.microsoft.com/office/drawing/2014/main" id="{FCEB0715-3031-8106-DD44-3AC185AB9AF0}"/>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41249055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13</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Solving Recurrences – Recursion Tree</a:t>
            </a:r>
            <a:endParaRPr sz="2400" dirty="0"/>
          </a:p>
        </p:txBody>
      </p:sp>
      <p:grpSp>
        <p:nvGrpSpPr>
          <p:cNvPr id="10" name="Group 9">
            <a:extLst>
              <a:ext uri="{FF2B5EF4-FFF2-40B4-BE49-F238E27FC236}">
                <a16:creationId xmlns:a16="http://schemas.microsoft.com/office/drawing/2014/main" id="{36849A00-D12E-7813-F782-2A66CD99D30C}"/>
              </a:ext>
            </a:extLst>
          </p:cNvPr>
          <p:cNvGrpSpPr/>
          <p:nvPr/>
        </p:nvGrpSpPr>
        <p:grpSpPr>
          <a:xfrm>
            <a:off x="3714454" y="2194203"/>
            <a:ext cx="533736" cy="414000"/>
            <a:chOff x="4560634" y="1063396"/>
            <a:chExt cx="533736" cy="414000"/>
          </a:xfrm>
        </p:grpSpPr>
        <p:sp>
          <p:nvSpPr>
            <p:cNvPr id="3" name="Oval 2">
              <a:extLst>
                <a:ext uri="{FF2B5EF4-FFF2-40B4-BE49-F238E27FC236}">
                  <a16:creationId xmlns:a16="http://schemas.microsoft.com/office/drawing/2014/main" id="{0101BDEE-6391-41B7-CF9C-8F3550184706}"/>
                </a:ext>
              </a:extLst>
            </p:cNvPr>
            <p:cNvSpPr/>
            <p:nvPr/>
          </p:nvSpPr>
          <p:spPr>
            <a:xfrm>
              <a:off x="4605557" y="1063396"/>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48DDBD87-C8E2-B092-46E0-21E8423554EC}"/>
                    </a:ext>
                  </a:extLst>
                </p:cNvPr>
                <p:cNvSpPr txBox="1"/>
                <p:nvPr/>
              </p:nvSpPr>
              <p:spPr>
                <a:xfrm>
                  <a:off x="4560634" y="1131888"/>
                  <a:ext cx="533736"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panose="02040503050406030204" pitchFamily="18" charset="0"/>
                          </a:rPr>
                          <m:t>𝑇</m:t>
                        </m:r>
                        <m:r>
                          <a:rPr lang="en-US" sz="1200" b="0" i="1" smtClean="0">
                            <a:latin typeface="Cambria Math" panose="02040503050406030204" pitchFamily="18" charset="0"/>
                          </a:rPr>
                          <m:t>(</m:t>
                        </m:r>
                        <m:r>
                          <a:rPr lang="en-US" sz="1200" b="0" i="1" smtClean="0">
                            <a:latin typeface="Cambria Math" panose="02040503050406030204" pitchFamily="18" charset="0"/>
                          </a:rPr>
                          <m:t>𝑛</m:t>
                        </m:r>
                        <m:r>
                          <a:rPr lang="en-US" sz="1200" b="0" i="1" smtClean="0">
                            <a:latin typeface="Cambria Math" panose="02040503050406030204" pitchFamily="18" charset="0"/>
                          </a:rPr>
                          <m:t>)</m:t>
                        </m:r>
                      </m:oMath>
                    </m:oMathPara>
                  </a14:m>
                  <a:endParaRPr lang="en-US" sz="1200" dirty="0"/>
                </a:p>
              </p:txBody>
            </p:sp>
          </mc:Choice>
          <mc:Fallback xmlns="">
            <p:sp>
              <p:nvSpPr>
                <p:cNvPr id="6" name="TextBox 5">
                  <a:extLst>
                    <a:ext uri="{FF2B5EF4-FFF2-40B4-BE49-F238E27FC236}">
                      <a16:creationId xmlns:a16="http://schemas.microsoft.com/office/drawing/2014/main" id="{48DDBD87-C8E2-B092-46E0-21E8423554EC}"/>
                    </a:ext>
                  </a:extLst>
                </p:cNvPr>
                <p:cNvSpPr txBox="1">
                  <a:spLocks noRot="1" noChangeAspect="1" noMove="1" noResize="1" noEditPoints="1" noAdjustHandles="1" noChangeArrowheads="1" noChangeShapeType="1" noTextEdit="1"/>
                </p:cNvSpPr>
                <p:nvPr/>
              </p:nvSpPr>
              <p:spPr>
                <a:xfrm>
                  <a:off x="4560634" y="1131888"/>
                  <a:ext cx="533736" cy="276999"/>
                </a:xfrm>
                <a:prstGeom prst="rect">
                  <a:avLst/>
                </a:prstGeom>
                <a:blipFill>
                  <a:blip r:embed="rId3"/>
                  <a:stretch>
                    <a:fillRect b="-4348"/>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C3D40C70-6A22-8D8F-3B58-51BAE7DF831C}"/>
                  </a:ext>
                </a:extLst>
              </p:cNvPr>
              <p:cNvSpPr txBox="1"/>
              <p:nvPr/>
            </p:nvSpPr>
            <p:spPr>
              <a:xfrm>
                <a:off x="-81931" y="1145417"/>
                <a:ext cx="2223203" cy="63273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100" i="1" smtClean="0">
                          <a:solidFill>
                            <a:prstClr val="black"/>
                          </a:solidFill>
                          <a:latin typeface="Cambria Math" panose="02040503050406030204" pitchFamily="18" charset="0"/>
                        </a:rPr>
                        <m:t>𝑇</m:t>
                      </m:r>
                      <m:d>
                        <m:dPr>
                          <m:ctrlPr>
                            <a:rPr lang="en-US" sz="1100" i="1">
                              <a:solidFill>
                                <a:prstClr val="black"/>
                              </a:solidFill>
                              <a:latin typeface="Cambria Math" panose="02040503050406030204" pitchFamily="18" charset="0"/>
                            </a:rPr>
                          </m:ctrlPr>
                        </m:dPr>
                        <m:e>
                          <m:r>
                            <a:rPr lang="en-US" sz="1100" i="1">
                              <a:solidFill>
                                <a:prstClr val="black"/>
                              </a:solidFill>
                              <a:latin typeface="Cambria Math" panose="02040503050406030204" pitchFamily="18" charset="0"/>
                            </a:rPr>
                            <m:t>𝑛</m:t>
                          </m:r>
                        </m:e>
                      </m:d>
                      <m:r>
                        <a:rPr lang="en-US" sz="1100" i="1">
                          <a:solidFill>
                            <a:prstClr val="black"/>
                          </a:solidFill>
                          <a:latin typeface="Cambria Math" panose="02040503050406030204" pitchFamily="18" charset="0"/>
                        </a:rPr>
                        <m:t>= </m:t>
                      </m:r>
                      <m:d>
                        <m:dPr>
                          <m:begChr m:val="{"/>
                          <m:endChr m:val=""/>
                          <m:ctrlPr>
                            <a:rPr lang="en-US" sz="1100" i="1">
                              <a:solidFill>
                                <a:prstClr val="black"/>
                              </a:solidFill>
                              <a:latin typeface="Cambria Math" panose="02040503050406030204" pitchFamily="18" charset="0"/>
                            </a:rPr>
                          </m:ctrlPr>
                        </m:dPr>
                        <m:e>
                          <m:eqArr>
                            <m:eqArrPr>
                              <m:ctrlPr>
                                <a:rPr lang="en-US" sz="1100" i="1">
                                  <a:solidFill>
                                    <a:prstClr val="black"/>
                                  </a:solidFill>
                                  <a:latin typeface="Cambria Math" panose="02040503050406030204" pitchFamily="18" charset="0"/>
                                </a:rPr>
                              </m:ctrlPr>
                            </m:eqArrPr>
                            <m:e>
                              <m:r>
                                <a:rPr lang="en-US" sz="1100" b="0" i="1" smtClean="0">
                                  <a:solidFill>
                                    <a:prstClr val="black"/>
                                  </a:solidFill>
                                  <a:latin typeface="Cambria Math" panose="02040503050406030204" pitchFamily="18" charset="0"/>
                                </a:rPr>
                                <m:t>𝑑</m:t>
                              </m:r>
                              <m:r>
                                <a:rPr lang="en-US" sz="1100" i="1">
                                  <a:solidFill>
                                    <a:prstClr val="black"/>
                                  </a:solidFill>
                                  <a:latin typeface="Cambria Math" panose="02040503050406030204" pitchFamily="18" charset="0"/>
                                </a:rPr>
                                <m:t>                        </m:t>
                              </m:r>
                              <m:r>
                                <a:rPr lang="en-US" sz="1100" i="1">
                                  <a:solidFill>
                                    <a:prstClr val="black"/>
                                  </a:solidFill>
                                  <a:latin typeface="Cambria Math" panose="02040503050406030204" pitchFamily="18" charset="0"/>
                                </a:rPr>
                                <m:t>𝑛</m:t>
                              </m:r>
                              <m:r>
                                <a:rPr lang="en-US" sz="1100" i="1">
                                  <a:solidFill>
                                    <a:prstClr val="black"/>
                                  </a:solidFill>
                                  <a:latin typeface="Cambria Math" panose="02040503050406030204" pitchFamily="18" charset="0"/>
                                </a:rPr>
                                <m:t>=1</m:t>
                              </m:r>
                            </m:e>
                            <m:e>
                              <m:r>
                                <a:rPr lang="en-US" sz="1100" i="1">
                                  <a:solidFill>
                                    <a:prstClr val="black"/>
                                  </a:solidFill>
                                  <a:latin typeface="Cambria Math" panose="02040503050406030204" pitchFamily="18" charset="0"/>
                                  <a:ea typeface="Cambria Math" panose="02040503050406030204" pitchFamily="18" charset="0"/>
                                </a:rPr>
                                <m:t>2</m:t>
                              </m:r>
                              <m:r>
                                <a:rPr lang="en-US" sz="1100" i="1">
                                  <a:solidFill>
                                    <a:prstClr val="black"/>
                                  </a:solidFill>
                                  <a:latin typeface="Cambria Math" panose="02040503050406030204" pitchFamily="18" charset="0"/>
                                  <a:ea typeface="Cambria Math" panose="02040503050406030204" pitchFamily="18" charset="0"/>
                                </a:rPr>
                                <m:t>𝑇</m:t>
                              </m:r>
                              <m:d>
                                <m:dPr>
                                  <m:ctrlPr>
                                    <a:rPr lang="en-US" sz="1100" i="1">
                                      <a:solidFill>
                                        <a:prstClr val="black"/>
                                      </a:solidFill>
                                      <a:latin typeface="Cambria Math" panose="02040503050406030204" pitchFamily="18" charset="0"/>
                                      <a:ea typeface="Cambria Math" panose="02040503050406030204" pitchFamily="18" charset="0"/>
                                    </a:rPr>
                                  </m:ctrlPr>
                                </m:dPr>
                                <m:e>
                                  <m:f>
                                    <m:fPr>
                                      <m:ctrlPr>
                                        <a:rPr lang="en-US" sz="1100" i="1">
                                          <a:solidFill>
                                            <a:prstClr val="black"/>
                                          </a:solidFill>
                                          <a:latin typeface="Cambria Math" panose="02040503050406030204" pitchFamily="18" charset="0"/>
                                          <a:ea typeface="Cambria Math" panose="02040503050406030204" pitchFamily="18" charset="0"/>
                                        </a:rPr>
                                      </m:ctrlPr>
                                    </m:fPr>
                                    <m:num>
                                      <m:r>
                                        <a:rPr lang="en-US" sz="1100" i="1">
                                          <a:solidFill>
                                            <a:prstClr val="black"/>
                                          </a:solidFill>
                                          <a:latin typeface="Cambria Math" panose="02040503050406030204" pitchFamily="18" charset="0"/>
                                          <a:ea typeface="Cambria Math" panose="02040503050406030204" pitchFamily="18" charset="0"/>
                                        </a:rPr>
                                        <m:t>𝑛</m:t>
                                      </m:r>
                                    </m:num>
                                    <m:den>
                                      <m:r>
                                        <a:rPr lang="en-US" sz="1100" i="1">
                                          <a:solidFill>
                                            <a:prstClr val="black"/>
                                          </a:solidFill>
                                          <a:latin typeface="Cambria Math" panose="02040503050406030204" pitchFamily="18" charset="0"/>
                                          <a:ea typeface="Cambria Math" panose="02040503050406030204" pitchFamily="18" charset="0"/>
                                        </a:rPr>
                                        <m:t>2</m:t>
                                      </m:r>
                                    </m:den>
                                  </m:f>
                                </m:e>
                              </m:d>
                              <m:r>
                                <a:rPr lang="en-US" sz="1100" i="1">
                                  <a:solidFill>
                                    <a:prstClr val="black"/>
                                  </a:solidFill>
                                  <a:latin typeface="Cambria Math" panose="02040503050406030204" pitchFamily="18" charset="0"/>
                                  <a:ea typeface="Cambria Math" panose="02040503050406030204" pitchFamily="18" charset="0"/>
                                </a:rPr>
                                <m:t>+</m:t>
                              </m:r>
                              <m:r>
                                <a:rPr lang="en-US" sz="1100" b="0" i="1" smtClean="0">
                                  <a:solidFill>
                                    <a:prstClr val="black"/>
                                  </a:solidFill>
                                  <a:latin typeface="Cambria Math" panose="02040503050406030204" pitchFamily="18" charset="0"/>
                                  <a:ea typeface="Cambria Math" panose="02040503050406030204" pitchFamily="18" charset="0"/>
                                </a:rPr>
                                <m:t>𝑐𝑛</m:t>
                              </m:r>
                              <m:r>
                                <a:rPr lang="en-US" sz="1100" i="1">
                                  <a:solidFill>
                                    <a:prstClr val="black"/>
                                  </a:solidFill>
                                  <a:latin typeface="Cambria Math" panose="02040503050406030204" pitchFamily="18" charset="0"/>
                                  <a:ea typeface="Cambria Math" panose="02040503050406030204" pitchFamily="18" charset="0"/>
                                </a:rPr>
                                <m:t>  </m:t>
                              </m:r>
                              <m:r>
                                <a:rPr lang="en-US" sz="1100" b="0" i="1" smtClean="0">
                                  <a:solidFill>
                                    <a:prstClr val="black"/>
                                  </a:solidFill>
                                  <a:latin typeface="Cambria Math" panose="02040503050406030204" pitchFamily="18" charset="0"/>
                                  <a:ea typeface="Cambria Math" panose="02040503050406030204" pitchFamily="18" charset="0"/>
                                </a:rPr>
                                <m:t>  </m:t>
                              </m:r>
                              <m:r>
                                <a:rPr lang="en-US" sz="1100" i="1">
                                  <a:solidFill>
                                    <a:prstClr val="black"/>
                                  </a:solidFill>
                                  <a:latin typeface="Cambria Math" panose="02040503050406030204" pitchFamily="18" charset="0"/>
                                  <a:ea typeface="Cambria Math" panose="02040503050406030204" pitchFamily="18" charset="0"/>
                                </a:rPr>
                                <m:t>𝑛</m:t>
                              </m:r>
                              <m:r>
                                <a:rPr lang="en-US" sz="1100" i="1">
                                  <a:solidFill>
                                    <a:prstClr val="black"/>
                                  </a:solidFill>
                                  <a:latin typeface="Cambria Math" panose="02040503050406030204" pitchFamily="18" charset="0"/>
                                  <a:ea typeface="Cambria Math" panose="02040503050406030204" pitchFamily="18" charset="0"/>
                                </a:rPr>
                                <m:t>&gt;1</m:t>
                              </m:r>
                            </m:e>
                          </m:eqArr>
                        </m:e>
                      </m:d>
                    </m:oMath>
                  </m:oMathPara>
                </a14:m>
                <a:endParaRPr lang="en-US" sz="1100" dirty="0"/>
              </a:p>
            </p:txBody>
          </p:sp>
        </mc:Choice>
        <mc:Fallback xmlns="">
          <p:sp>
            <p:nvSpPr>
              <p:cNvPr id="8" name="TextBox 7">
                <a:extLst>
                  <a:ext uri="{FF2B5EF4-FFF2-40B4-BE49-F238E27FC236}">
                    <a16:creationId xmlns:a16="http://schemas.microsoft.com/office/drawing/2014/main" id="{C3D40C70-6A22-8D8F-3B58-51BAE7DF831C}"/>
                  </a:ext>
                </a:extLst>
              </p:cNvPr>
              <p:cNvSpPr txBox="1">
                <a:spLocks noRot="1" noChangeAspect="1" noMove="1" noResize="1" noEditPoints="1" noAdjustHandles="1" noChangeArrowheads="1" noChangeShapeType="1" noTextEdit="1"/>
              </p:cNvSpPr>
              <p:nvPr/>
            </p:nvSpPr>
            <p:spPr>
              <a:xfrm>
                <a:off x="-81931" y="1145417"/>
                <a:ext cx="2223203" cy="632737"/>
              </a:xfrm>
              <a:prstGeom prst="rect">
                <a:avLst/>
              </a:prstGeom>
              <a:blipFill>
                <a:blip r:embed="rId4"/>
                <a:stretch>
                  <a:fillRect l="-14205" t="-190196" b="-274510"/>
                </a:stretch>
              </a:blipFill>
            </p:spPr>
            <p:txBody>
              <a:bodyPr/>
              <a:lstStyle/>
              <a:p>
                <a:r>
                  <a:rPr lang="en-US">
                    <a:noFill/>
                  </a:rPr>
                  <a:t> </a:t>
                </a:r>
              </a:p>
            </p:txBody>
          </p:sp>
        </mc:Fallback>
      </mc:AlternateContent>
      <p:grpSp>
        <p:nvGrpSpPr>
          <p:cNvPr id="68" name="Group 67">
            <a:extLst>
              <a:ext uri="{FF2B5EF4-FFF2-40B4-BE49-F238E27FC236}">
                <a16:creationId xmlns:a16="http://schemas.microsoft.com/office/drawing/2014/main" id="{D1A83ADF-1B4E-7FBD-CF96-6195B7831018}"/>
              </a:ext>
            </a:extLst>
          </p:cNvPr>
          <p:cNvGrpSpPr/>
          <p:nvPr/>
        </p:nvGrpSpPr>
        <p:grpSpPr>
          <a:xfrm>
            <a:off x="1674610" y="2608203"/>
            <a:ext cx="2909292" cy="538170"/>
            <a:chOff x="1674610" y="2608203"/>
            <a:chExt cx="2909292" cy="538170"/>
          </a:xfrm>
        </p:grpSpPr>
        <p:grpSp>
          <p:nvGrpSpPr>
            <p:cNvPr id="12" name="Group 11">
              <a:extLst>
                <a:ext uri="{FF2B5EF4-FFF2-40B4-BE49-F238E27FC236}">
                  <a16:creationId xmlns:a16="http://schemas.microsoft.com/office/drawing/2014/main" id="{9F9041C7-5FF0-4522-4CD0-2069EC1FAC98}"/>
                </a:ext>
              </a:extLst>
            </p:cNvPr>
            <p:cNvGrpSpPr/>
            <p:nvPr/>
          </p:nvGrpSpPr>
          <p:grpSpPr>
            <a:xfrm>
              <a:off x="1674610" y="2729979"/>
              <a:ext cx="595611" cy="414000"/>
              <a:chOff x="4552245" y="1096952"/>
              <a:chExt cx="595611" cy="414000"/>
            </a:xfrm>
          </p:grpSpPr>
          <p:sp>
            <p:nvSpPr>
              <p:cNvPr id="13" name="Oval 12">
                <a:extLst>
                  <a:ext uri="{FF2B5EF4-FFF2-40B4-BE49-F238E27FC236}">
                    <a16:creationId xmlns:a16="http://schemas.microsoft.com/office/drawing/2014/main" id="{E5691922-DB17-15F7-3A0E-77C79AE01365}"/>
                  </a:ext>
                </a:extLst>
              </p:cNvPr>
              <p:cNvSpPr/>
              <p:nvPr/>
            </p:nvSpPr>
            <p:spPr>
              <a:xfrm>
                <a:off x="4630724" y="1096952"/>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FA5C27C6-EF12-F3F4-880D-F920D5225FE4}"/>
                      </a:ext>
                    </a:extLst>
                  </p:cNvPr>
                  <p:cNvSpPr txBox="1"/>
                  <p:nvPr/>
                </p:nvSpPr>
                <p:spPr>
                  <a:xfrm>
                    <a:off x="4552245" y="1165444"/>
                    <a:ext cx="595611" cy="26827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000" b="0" i="1" smtClean="0">
                              <a:latin typeface="Cambria Math" panose="02040503050406030204" pitchFamily="18" charset="0"/>
                            </a:rPr>
                            <m:t>𝑇</m:t>
                          </m:r>
                          <m:r>
                            <a:rPr lang="en-US" sz="1000" b="0" i="1" smtClean="0">
                              <a:latin typeface="Cambria Math" panose="02040503050406030204" pitchFamily="18" charset="0"/>
                            </a:rPr>
                            <m:t>(</m:t>
                          </m:r>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𝑛</m:t>
                              </m:r>
                            </m:num>
                            <m:den>
                              <m:r>
                                <a:rPr lang="en-US" sz="1000" b="0" i="1" smtClean="0">
                                  <a:latin typeface="Cambria Math" panose="02040503050406030204" pitchFamily="18" charset="0"/>
                                </a:rPr>
                                <m:t>2</m:t>
                              </m:r>
                            </m:den>
                          </m:f>
                          <m:r>
                            <a:rPr lang="en-US" sz="1000" b="0" i="1" smtClean="0">
                              <a:latin typeface="Cambria Math" panose="02040503050406030204" pitchFamily="18" charset="0"/>
                            </a:rPr>
                            <m:t>)</m:t>
                          </m:r>
                        </m:oMath>
                      </m:oMathPara>
                    </a14:m>
                    <a:endParaRPr lang="en-US" sz="1000" dirty="0"/>
                  </a:p>
                </p:txBody>
              </p:sp>
            </mc:Choice>
            <mc:Fallback xmlns="">
              <p:sp>
                <p:nvSpPr>
                  <p:cNvPr id="14" name="TextBox 13">
                    <a:extLst>
                      <a:ext uri="{FF2B5EF4-FFF2-40B4-BE49-F238E27FC236}">
                        <a16:creationId xmlns:a16="http://schemas.microsoft.com/office/drawing/2014/main" id="{FA5C27C6-EF12-F3F4-880D-F920D5225FE4}"/>
                      </a:ext>
                    </a:extLst>
                  </p:cNvPr>
                  <p:cNvSpPr txBox="1">
                    <a:spLocks noRot="1" noChangeAspect="1" noMove="1" noResize="1" noEditPoints="1" noAdjustHandles="1" noChangeArrowheads="1" noChangeShapeType="1" noTextEdit="1"/>
                  </p:cNvSpPr>
                  <p:nvPr/>
                </p:nvSpPr>
                <p:spPr>
                  <a:xfrm>
                    <a:off x="4552245" y="1165444"/>
                    <a:ext cx="595611" cy="268279"/>
                  </a:xfrm>
                  <a:prstGeom prst="rect">
                    <a:avLst/>
                  </a:prstGeom>
                  <a:blipFill>
                    <a:blip r:embed="rId5"/>
                    <a:stretch>
                      <a:fillRect t="-95455" b="-159091"/>
                    </a:stretch>
                  </a:blipFill>
                </p:spPr>
                <p:txBody>
                  <a:bodyPr/>
                  <a:lstStyle/>
                  <a:p>
                    <a:r>
                      <a:rPr lang="en-US">
                        <a:noFill/>
                      </a:rPr>
                      <a:t> </a:t>
                    </a:r>
                  </a:p>
                </p:txBody>
              </p:sp>
            </mc:Fallback>
          </mc:AlternateContent>
        </p:grpSp>
        <p:grpSp>
          <p:nvGrpSpPr>
            <p:cNvPr id="21" name="Group 20">
              <a:extLst>
                <a:ext uri="{FF2B5EF4-FFF2-40B4-BE49-F238E27FC236}">
                  <a16:creationId xmlns:a16="http://schemas.microsoft.com/office/drawing/2014/main" id="{36A77C36-9D0F-4139-A0D6-B535184C1DCD}"/>
                </a:ext>
              </a:extLst>
            </p:cNvPr>
            <p:cNvGrpSpPr/>
            <p:nvPr/>
          </p:nvGrpSpPr>
          <p:grpSpPr>
            <a:xfrm>
              <a:off x="2998586" y="2732373"/>
              <a:ext cx="595611" cy="414000"/>
              <a:chOff x="4552245" y="1096952"/>
              <a:chExt cx="595611" cy="414000"/>
            </a:xfrm>
          </p:grpSpPr>
          <p:sp>
            <p:nvSpPr>
              <p:cNvPr id="22" name="Oval 21">
                <a:extLst>
                  <a:ext uri="{FF2B5EF4-FFF2-40B4-BE49-F238E27FC236}">
                    <a16:creationId xmlns:a16="http://schemas.microsoft.com/office/drawing/2014/main" id="{7820C5B0-AA7A-43C7-64CA-F8352F78EB2F}"/>
                  </a:ext>
                </a:extLst>
              </p:cNvPr>
              <p:cNvSpPr/>
              <p:nvPr/>
            </p:nvSpPr>
            <p:spPr>
              <a:xfrm>
                <a:off x="4630724" y="1096952"/>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4E57B23A-6832-0503-49F6-6FAD1CBB6ACA}"/>
                      </a:ext>
                    </a:extLst>
                  </p:cNvPr>
                  <p:cNvSpPr txBox="1"/>
                  <p:nvPr/>
                </p:nvSpPr>
                <p:spPr>
                  <a:xfrm>
                    <a:off x="4552245" y="1165444"/>
                    <a:ext cx="595611" cy="26827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000" b="0" i="1" smtClean="0">
                              <a:latin typeface="Cambria Math" panose="02040503050406030204" pitchFamily="18" charset="0"/>
                            </a:rPr>
                            <m:t>𝑇</m:t>
                          </m:r>
                          <m:r>
                            <a:rPr lang="en-US" sz="1000" b="0" i="1" smtClean="0">
                              <a:latin typeface="Cambria Math" panose="02040503050406030204" pitchFamily="18" charset="0"/>
                            </a:rPr>
                            <m:t>(</m:t>
                          </m:r>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𝑛</m:t>
                              </m:r>
                            </m:num>
                            <m:den>
                              <m:r>
                                <a:rPr lang="en-US" sz="1000" b="0" i="1" smtClean="0">
                                  <a:latin typeface="Cambria Math" panose="02040503050406030204" pitchFamily="18" charset="0"/>
                                </a:rPr>
                                <m:t>2</m:t>
                              </m:r>
                            </m:den>
                          </m:f>
                          <m:r>
                            <a:rPr lang="en-US" sz="1000" b="0" i="1" smtClean="0">
                              <a:latin typeface="Cambria Math" panose="02040503050406030204" pitchFamily="18" charset="0"/>
                            </a:rPr>
                            <m:t>)</m:t>
                          </m:r>
                        </m:oMath>
                      </m:oMathPara>
                    </a14:m>
                    <a:endParaRPr lang="en-US" sz="1000" dirty="0"/>
                  </a:p>
                </p:txBody>
              </p:sp>
            </mc:Choice>
            <mc:Fallback xmlns="">
              <p:sp>
                <p:nvSpPr>
                  <p:cNvPr id="23" name="TextBox 22">
                    <a:extLst>
                      <a:ext uri="{FF2B5EF4-FFF2-40B4-BE49-F238E27FC236}">
                        <a16:creationId xmlns:a16="http://schemas.microsoft.com/office/drawing/2014/main" id="{4E57B23A-6832-0503-49F6-6FAD1CBB6ACA}"/>
                      </a:ext>
                    </a:extLst>
                  </p:cNvPr>
                  <p:cNvSpPr txBox="1">
                    <a:spLocks noRot="1" noChangeAspect="1" noMove="1" noResize="1" noEditPoints="1" noAdjustHandles="1" noChangeArrowheads="1" noChangeShapeType="1" noTextEdit="1"/>
                  </p:cNvSpPr>
                  <p:nvPr/>
                </p:nvSpPr>
                <p:spPr>
                  <a:xfrm>
                    <a:off x="4552245" y="1165444"/>
                    <a:ext cx="595611" cy="268279"/>
                  </a:xfrm>
                  <a:prstGeom prst="rect">
                    <a:avLst/>
                  </a:prstGeom>
                  <a:blipFill>
                    <a:blip r:embed="rId6"/>
                    <a:stretch>
                      <a:fillRect t="-95455" b="-163636"/>
                    </a:stretch>
                  </a:blipFill>
                </p:spPr>
                <p:txBody>
                  <a:bodyPr/>
                  <a:lstStyle/>
                  <a:p>
                    <a:r>
                      <a:rPr lang="en-US">
                        <a:noFill/>
                      </a:rPr>
                      <a:t> </a:t>
                    </a:r>
                  </a:p>
                </p:txBody>
              </p:sp>
            </mc:Fallback>
          </mc:AlternateContent>
        </p:grpSp>
        <p:grpSp>
          <p:nvGrpSpPr>
            <p:cNvPr id="24" name="Group 23">
              <a:extLst>
                <a:ext uri="{FF2B5EF4-FFF2-40B4-BE49-F238E27FC236}">
                  <a16:creationId xmlns:a16="http://schemas.microsoft.com/office/drawing/2014/main" id="{CF27C805-8740-80C0-81F0-204F39F3C895}"/>
                </a:ext>
              </a:extLst>
            </p:cNvPr>
            <p:cNvGrpSpPr/>
            <p:nvPr/>
          </p:nvGrpSpPr>
          <p:grpSpPr>
            <a:xfrm>
              <a:off x="4169902" y="2728813"/>
              <a:ext cx="414000" cy="414000"/>
              <a:chOff x="4630724" y="1096952"/>
              <a:chExt cx="414000" cy="414000"/>
            </a:xfrm>
          </p:grpSpPr>
          <p:sp>
            <p:nvSpPr>
              <p:cNvPr id="25" name="Oval 24">
                <a:extLst>
                  <a:ext uri="{FF2B5EF4-FFF2-40B4-BE49-F238E27FC236}">
                    <a16:creationId xmlns:a16="http://schemas.microsoft.com/office/drawing/2014/main" id="{9395F76B-C6B7-1C19-45DD-24D982868A60}"/>
                  </a:ext>
                </a:extLst>
              </p:cNvPr>
              <p:cNvSpPr/>
              <p:nvPr/>
            </p:nvSpPr>
            <p:spPr>
              <a:xfrm>
                <a:off x="4630724" y="1096952"/>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155CB1CF-54A8-108D-82F9-226699EFB271}"/>
                      </a:ext>
                    </a:extLst>
                  </p:cNvPr>
                  <p:cNvSpPr txBox="1"/>
                  <p:nvPr/>
                </p:nvSpPr>
                <p:spPr>
                  <a:xfrm>
                    <a:off x="4647095" y="1155638"/>
                    <a:ext cx="381258"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panose="02040503050406030204" pitchFamily="18" charset="0"/>
                            </a:rPr>
                            <m:t>𝑐𝑛</m:t>
                          </m:r>
                        </m:oMath>
                      </m:oMathPara>
                    </a14:m>
                    <a:endParaRPr lang="en-US" sz="1200" dirty="0"/>
                  </a:p>
                </p:txBody>
              </p:sp>
            </mc:Choice>
            <mc:Fallback xmlns="">
              <p:sp>
                <p:nvSpPr>
                  <p:cNvPr id="26" name="TextBox 25">
                    <a:extLst>
                      <a:ext uri="{FF2B5EF4-FFF2-40B4-BE49-F238E27FC236}">
                        <a16:creationId xmlns:a16="http://schemas.microsoft.com/office/drawing/2014/main" id="{155CB1CF-54A8-108D-82F9-226699EFB271}"/>
                      </a:ext>
                    </a:extLst>
                  </p:cNvPr>
                  <p:cNvSpPr txBox="1">
                    <a:spLocks noRot="1" noChangeAspect="1" noMove="1" noResize="1" noEditPoints="1" noAdjustHandles="1" noChangeArrowheads="1" noChangeShapeType="1" noTextEdit="1"/>
                  </p:cNvSpPr>
                  <p:nvPr/>
                </p:nvSpPr>
                <p:spPr>
                  <a:xfrm>
                    <a:off x="4647095" y="1155638"/>
                    <a:ext cx="381258" cy="276999"/>
                  </a:xfrm>
                  <a:prstGeom prst="rect">
                    <a:avLst/>
                  </a:prstGeom>
                  <a:blipFill>
                    <a:blip r:embed="rId7"/>
                    <a:stretch>
                      <a:fillRect/>
                    </a:stretch>
                  </a:blipFill>
                </p:spPr>
                <p:txBody>
                  <a:bodyPr/>
                  <a:lstStyle/>
                  <a:p>
                    <a:r>
                      <a:rPr lang="en-US">
                        <a:noFill/>
                      </a:rPr>
                      <a:t> </a:t>
                    </a:r>
                  </a:p>
                </p:txBody>
              </p:sp>
            </mc:Fallback>
          </mc:AlternateContent>
        </p:grpSp>
        <p:cxnSp>
          <p:nvCxnSpPr>
            <p:cNvPr id="46" name="Straight Arrow Connector 45">
              <a:extLst>
                <a:ext uri="{FF2B5EF4-FFF2-40B4-BE49-F238E27FC236}">
                  <a16:creationId xmlns:a16="http://schemas.microsoft.com/office/drawing/2014/main" id="{1E50EC20-92A3-62F5-FDE4-FB436E6FCC17}"/>
                </a:ext>
              </a:extLst>
            </p:cNvPr>
            <p:cNvCxnSpPr>
              <a:stCxn id="3" idx="4"/>
              <a:endCxn id="13" idx="0"/>
            </p:cNvCxnSpPr>
            <p:nvPr/>
          </p:nvCxnSpPr>
          <p:spPr>
            <a:xfrm flipH="1">
              <a:off x="1960089" y="2608203"/>
              <a:ext cx="2006288" cy="121776"/>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47" name="Straight Arrow Connector 46">
              <a:extLst>
                <a:ext uri="{FF2B5EF4-FFF2-40B4-BE49-F238E27FC236}">
                  <a16:creationId xmlns:a16="http://schemas.microsoft.com/office/drawing/2014/main" id="{2E6152D0-6030-DFAC-138C-0B8D43AD1EC8}"/>
                </a:ext>
              </a:extLst>
            </p:cNvPr>
            <p:cNvCxnSpPr>
              <a:cxnSpLocks/>
              <a:stCxn id="3" idx="4"/>
              <a:endCxn id="22" idx="0"/>
            </p:cNvCxnSpPr>
            <p:nvPr/>
          </p:nvCxnSpPr>
          <p:spPr>
            <a:xfrm flipH="1">
              <a:off x="3284065" y="2608203"/>
              <a:ext cx="682312" cy="124170"/>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50" name="Straight Arrow Connector 49">
              <a:extLst>
                <a:ext uri="{FF2B5EF4-FFF2-40B4-BE49-F238E27FC236}">
                  <a16:creationId xmlns:a16="http://schemas.microsoft.com/office/drawing/2014/main" id="{16E4D4CC-0CF9-C122-7B4F-31F27292131D}"/>
                </a:ext>
              </a:extLst>
            </p:cNvPr>
            <p:cNvCxnSpPr>
              <a:cxnSpLocks/>
              <a:stCxn id="3" idx="4"/>
              <a:endCxn id="25" idx="0"/>
            </p:cNvCxnSpPr>
            <p:nvPr/>
          </p:nvCxnSpPr>
          <p:spPr>
            <a:xfrm>
              <a:off x="3966377" y="2608203"/>
              <a:ext cx="410525" cy="120610"/>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grpSp>
      <p:grpSp>
        <p:nvGrpSpPr>
          <p:cNvPr id="89" name="Group 88">
            <a:extLst>
              <a:ext uri="{FF2B5EF4-FFF2-40B4-BE49-F238E27FC236}">
                <a16:creationId xmlns:a16="http://schemas.microsoft.com/office/drawing/2014/main" id="{D5774EA5-1CBA-A636-CBE0-250832E3A329}"/>
              </a:ext>
            </a:extLst>
          </p:cNvPr>
          <p:cNvGrpSpPr/>
          <p:nvPr/>
        </p:nvGrpSpPr>
        <p:grpSpPr>
          <a:xfrm>
            <a:off x="1723659" y="3164573"/>
            <a:ext cx="1965187" cy="653562"/>
            <a:chOff x="1723659" y="3164573"/>
            <a:chExt cx="1965187" cy="653562"/>
          </a:xfrm>
        </p:grpSpPr>
        <p:grpSp>
          <p:nvGrpSpPr>
            <p:cNvPr id="36" name="Group 35">
              <a:extLst>
                <a:ext uri="{FF2B5EF4-FFF2-40B4-BE49-F238E27FC236}">
                  <a16:creationId xmlns:a16="http://schemas.microsoft.com/office/drawing/2014/main" id="{60988C29-78BD-BB5D-A780-F57F277AD513}"/>
                </a:ext>
              </a:extLst>
            </p:cNvPr>
            <p:cNvGrpSpPr/>
            <p:nvPr/>
          </p:nvGrpSpPr>
          <p:grpSpPr>
            <a:xfrm>
              <a:off x="1723659" y="3404135"/>
              <a:ext cx="595612" cy="414000"/>
              <a:chOff x="4552245" y="1096952"/>
              <a:chExt cx="595612" cy="414000"/>
            </a:xfrm>
          </p:grpSpPr>
          <p:sp>
            <p:nvSpPr>
              <p:cNvPr id="37" name="Oval 36">
                <a:extLst>
                  <a:ext uri="{FF2B5EF4-FFF2-40B4-BE49-F238E27FC236}">
                    <a16:creationId xmlns:a16="http://schemas.microsoft.com/office/drawing/2014/main" id="{D9BA77B1-FB00-6F02-8821-13AA828642BD}"/>
                  </a:ext>
                </a:extLst>
              </p:cNvPr>
              <p:cNvSpPr/>
              <p:nvPr/>
            </p:nvSpPr>
            <p:spPr>
              <a:xfrm>
                <a:off x="4630724" y="1096952"/>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43D6A080-3FA3-54C3-4409-7FE155F60CC5}"/>
                      </a:ext>
                    </a:extLst>
                  </p:cNvPr>
                  <p:cNvSpPr txBox="1"/>
                  <p:nvPr/>
                </p:nvSpPr>
                <p:spPr>
                  <a:xfrm>
                    <a:off x="4552245" y="1165444"/>
                    <a:ext cx="595612" cy="26770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000" b="0" i="1" smtClean="0">
                              <a:latin typeface="Cambria Math" panose="02040503050406030204" pitchFamily="18" charset="0"/>
                            </a:rPr>
                            <m:t>𝑇</m:t>
                          </m:r>
                          <m:r>
                            <a:rPr lang="en-US" sz="1000" b="0" i="1" smtClean="0">
                              <a:latin typeface="Cambria Math" panose="02040503050406030204" pitchFamily="18" charset="0"/>
                            </a:rPr>
                            <m:t>(</m:t>
                          </m:r>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𝑛</m:t>
                              </m:r>
                            </m:num>
                            <m:den>
                              <m:r>
                                <a:rPr lang="en-US" sz="1000" b="0" i="1" smtClean="0">
                                  <a:latin typeface="Cambria Math" panose="02040503050406030204" pitchFamily="18" charset="0"/>
                                </a:rPr>
                                <m:t>4</m:t>
                              </m:r>
                            </m:den>
                          </m:f>
                          <m:r>
                            <a:rPr lang="en-US" sz="1000" b="0" i="1" smtClean="0">
                              <a:latin typeface="Cambria Math" panose="02040503050406030204" pitchFamily="18" charset="0"/>
                            </a:rPr>
                            <m:t>)</m:t>
                          </m:r>
                        </m:oMath>
                      </m:oMathPara>
                    </a14:m>
                    <a:endParaRPr lang="en-US" sz="1000" dirty="0"/>
                  </a:p>
                </p:txBody>
              </p:sp>
            </mc:Choice>
            <mc:Fallback xmlns="">
              <p:sp>
                <p:nvSpPr>
                  <p:cNvPr id="38" name="TextBox 37">
                    <a:extLst>
                      <a:ext uri="{FF2B5EF4-FFF2-40B4-BE49-F238E27FC236}">
                        <a16:creationId xmlns:a16="http://schemas.microsoft.com/office/drawing/2014/main" id="{43D6A080-3FA3-54C3-4409-7FE155F60CC5}"/>
                      </a:ext>
                    </a:extLst>
                  </p:cNvPr>
                  <p:cNvSpPr txBox="1">
                    <a:spLocks noRot="1" noChangeAspect="1" noMove="1" noResize="1" noEditPoints="1" noAdjustHandles="1" noChangeArrowheads="1" noChangeShapeType="1" noTextEdit="1"/>
                  </p:cNvSpPr>
                  <p:nvPr/>
                </p:nvSpPr>
                <p:spPr>
                  <a:xfrm>
                    <a:off x="4552245" y="1165444"/>
                    <a:ext cx="595612" cy="267702"/>
                  </a:xfrm>
                  <a:prstGeom prst="rect">
                    <a:avLst/>
                  </a:prstGeom>
                  <a:blipFill>
                    <a:blip r:embed="rId8"/>
                    <a:stretch>
                      <a:fillRect t="-95455" b="-163636"/>
                    </a:stretch>
                  </a:blipFill>
                </p:spPr>
                <p:txBody>
                  <a:bodyPr/>
                  <a:lstStyle/>
                  <a:p>
                    <a:r>
                      <a:rPr lang="en-US">
                        <a:noFill/>
                      </a:rPr>
                      <a:t> </a:t>
                    </a:r>
                  </a:p>
                </p:txBody>
              </p:sp>
            </mc:Fallback>
          </mc:AlternateContent>
        </p:grpSp>
        <p:grpSp>
          <p:nvGrpSpPr>
            <p:cNvPr id="39" name="Group 38">
              <a:extLst>
                <a:ext uri="{FF2B5EF4-FFF2-40B4-BE49-F238E27FC236}">
                  <a16:creationId xmlns:a16="http://schemas.microsoft.com/office/drawing/2014/main" id="{334C5990-8079-4DF8-74B4-4FEA3180068C}"/>
                </a:ext>
              </a:extLst>
            </p:cNvPr>
            <p:cNvGrpSpPr/>
            <p:nvPr/>
          </p:nvGrpSpPr>
          <p:grpSpPr>
            <a:xfrm>
              <a:off x="2422402" y="3399314"/>
              <a:ext cx="595612" cy="414000"/>
              <a:chOff x="4552245" y="1096952"/>
              <a:chExt cx="595612" cy="414000"/>
            </a:xfrm>
          </p:grpSpPr>
          <p:sp>
            <p:nvSpPr>
              <p:cNvPr id="40" name="Oval 39">
                <a:extLst>
                  <a:ext uri="{FF2B5EF4-FFF2-40B4-BE49-F238E27FC236}">
                    <a16:creationId xmlns:a16="http://schemas.microsoft.com/office/drawing/2014/main" id="{1310F05E-D5CB-11D1-76CC-C62E5D669730}"/>
                  </a:ext>
                </a:extLst>
              </p:cNvPr>
              <p:cNvSpPr/>
              <p:nvPr/>
            </p:nvSpPr>
            <p:spPr>
              <a:xfrm>
                <a:off x="4630724" y="1096952"/>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62E1E20A-FD2E-42A5-9E96-0C6829E66F53}"/>
                      </a:ext>
                    </a:extLst>
                  </p:cNvPr>
                  <p:cNvSpPr txBox="1"/>
                  <p:nvPr/>
                </p:nvSpPr>
                <p:spPr>
                  <a:xfrm>
                    <a:off x="4552245" y="1165444"/>
                    <a:ext cx="595612" cy="26770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000" b="0" i="1" smtClean="0">
                              <a:latin typeface="Cambria Math" panose="02040503050406030204" pitchFamily="18" charset="0"/>
                            </a:rPr>
                            <m:t>𝑇</m:t>
                          </m:r>
                          <m:r>
                            <a:rPr lang="en-US" sz="1000" b="0" i="1" smtClean="0">
                              <a:latin typeface="Cambria Math" panose="02040503050406030204" pitchFamily="18" charset="0"/>
                            </a:rPr>
                            <m:t>(</m:t>
                          </m:r>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𝑛</m:t>
                              </m:r>
                            </m:num>
                            <m:den>
                              <m:r>
                                <a:rPr lang="en-US" sz="1000" b="0" i="1" smtClean="0">
                                  <a:latin typeface="Cambria Math" panose="02040503050406030204" pitchFamily="18" charset="0"/>
                                </a:rPr>
                                <m:t>4</m:t>
                              </m:r>
                            </m:den>
                          </m:f>
                          <m:r>
                            <a:rPr lang="en-US" sz="1000" b="0" i="1" smtClean="0">
                              <a:latin typeface="Cambria Math" panose="02040503050406030204" pitchFamily="18" charset="0"/>
                            </a:rPr>
                            <m:t>)</m:t>
                          </m:r>
                        </m:oMath>
                      </m:oMathPara>
                    </a14:m>
                    <a:endParaRPr lang="en-US" sz="1000" dirty="0"/>
                  </a:p>
                </p:txBody>
              </p:sp>
            </mc:Choice>
            <mc:Fallback xmlns="">
              <p:sp>
                <p:nvSpPr>
                  <p:cNvPr id="41" name="TextBox 40">
                    <a:extLst>
                      <a:ext uri="{FF2B5EF4-FFF2-40B4-BE49-F238E27FC236}">
                        <a16:creationId xmlns:a16="http://schemas.microsoft.com/office/drawing/2014/main" id="{62E1E20A-FD2E-42A5-9E96-0C6829E66F53}"/>
                      </a:ext>
                    </a:extLst>
                  </p:cNvPr>
                  <p:cNvSpPr txBox="1">
                    <a:spLocks noRot="1" noChangeAspect="1" noMove="1" noResize="1" noEditPoints="1" noAdjustHandles="1" noChangeArrowheads="1" noChangeShapeType="1" noTextEdit="1"/>
                  </p:cNvSpPr>
                  <p:nvPr/>
                </p:nvSpPr>
                <p:spPr>
                  <a:xfrm>
                    <a:off x="4552245" y="1165444"/>
                    <a:ext cx="595612" cy="267702"/>
                  </a:xfrm>
                  <a:prstGeom prst="rect">
                    <a:avLst/>
                  </a:prstGeom>
                  <a:blipFill>
                    <a:blip r:embed="rId9"/>
                    <a:stretch>
                      <a:fillRect t="-95455" b="-159091"/>
                    </a:stretch>
                  </a:blipFill>
                </p:spPr>
                <p:txBody>
                  <a:bodyPr/>
                  <a:lstStyle/>
                  <a:p>
                    <a:r>
                      <a:rPr lang="en-US">
                        <a:noFill/>
                      </a:rPr>
                      <a:t> </a:t>
                    </a:r>
                  </a:p>
                </p:txBody>
              </p:sp>
            </mc:Fallback>
          </mc:AlternateContent>
        </p:grpSp>
        <p:grpSp>
          <p:nvGrpSpPr>
            <p:cNvPr id="42" name="Group 41">
              <a:extLst>
                <a:ext uri="{FF2B5EF4-FFF2-40B4-BE49-F238E27FC236}">
                  <a16:creationId xmlns:a16="http://schemas.microsoft.com/office/drawing/2014/main" id="{CD9DD78D-D02D-9496-A4CA-3842CD88D282}"/>
                </a:ext>
              </a:extLst>
            </p:cNvPr>
            <p:cNvGrpSpPr/>
            <p:nvPr/>
          </p:nvGrpSpPr>
          <p:grpSpPr>
            <a:xfrm>
              <a:off x="3219487" y="3399314"/>
              <a:ext cx="469359" cy="414000"/>
              <a:chOff x="4596761" y="1096952"/>
              <a:chExt cx="469359" cy="414000"/>
            </a:xfrm>
          </p:grpSpPr>
          <p:sp>
            <p:nvSpPr>
              <p:cNvPr id="43" name="Oval 42">
                <a:extLst>
                  <a:ext uri="{FF2B5EF4-FFF2-40B4-BE49-F238E27FC236}">
                    <a16:creationId xmlns:a16="http://schemas.microsoft.com/office/drawing/2014/main" id="{20C3FD52-0A92-F540-7CD7-C8BB3A3606C6}"/>
                  </a:ext>
                </a:extLst>
              </p:cNvPr>
              <p:cNvSpPr/>
              <p:nvPr/>
            </p:nvSpPr>
            <p:spPr>
              <a:xfrm>
                <a:off x="4630724" y="1096952"/>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44" name="TextBox 43">
                    <a:extLst>
                      <a:ext uri="{FF2B5EF4-FFF2-40B4-BE49-F238E27FC236}">
                        <a16:creationId xmlns:a16="http://schemas.microsoft.com/office/drawing/2014/main" id="{BE8B4BAC-D023-CE52-0131-FDB4641C350D}"/>
                      </a:ext>
                    </a:extLst>
                  </p:cNvPr>
                  <p:cNvSpPr txBox="1"/>
                  <p:nvPr/>
                </p:nvSpPr>
                <p:spPr>
                  <a:xfrm>
                    <a:off x="4596761" y="1164027"/>
                    <a:ext cx="469359" cy="26827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𝑐𝑛</m:t>
                              </m:r>
                            </m:num>
                            <m:den>
                              <m:r>
                                <a:rPr lang="en-US" sz="1000" b="0" i="1" smtClean="0">
                                  <a:latin typeface="Cambria Math" panose="02040503050406030204" pitchFamily="18" charset="0"/>
                                </a:rPr>
                                <m:t>2</m:t>
                              </m:r>
                            </m:den>
                          </m:f>
                        </m:oMath>
                      </m:oMathPara>
                    </a14:m>
                    <a:endParaRPr lang="en-US" sz="1000" dirty="0"/>
                  </a:p>
                </p:txBody>
              </p:sp>
            </mc:Choice>
            <mc:Fallback xmlns="">
              <p:sp>
                <p:nvSpPr>
                  <p:cNvPr id="44" name="TextBox 43">
                    <a:extLst>
                      <a:ext uri="{FF2B5EF4-FFF2-40B4-BE49-F238E27FC236}">
                        <a16:creationId xmlns:a16="http://schemas.microsoft.com/office/drawing/2014/main" id="{BE8B4BAC-D023-CE52-0131-FDB4641C350D}"/>
                      </a:ext>
                    </a:extLst>
                  </p:cNvPr>
                  <p:cNvSpPr txBox="1">
                    <a:spLocks noRot="1" noChangeAspect="1" noMove="1" noResize="1" noEditPoints="1" noAdjustHandles="1" noChangeArrowheads="1" noChangeShapeType="1" noTextEdit="1"/>
                  </p:cNvSpPr>
                  <p:nvPr/>
                </p:nvSpPr>
                <p:spPr>
                  <a:xfrm>
                    <a:off x="4596761" y="1164027"/>
                    <a:ext cx="469359" cy="268279"/>
                  </a:xfrm>
                  <a:prstGeom prst="rect">
                    <a:avLst/>
                  </a:prstGeom>
                  <a:blipFill>
                    <a:blip r:embed="rId10"/>
                    <a:stretch>
                      <a:fillRect l="-10526" t="-95455" r="-10526" b="-159091"/>
                    </a:stretch>
                  </a:blipFill>
                </p:spPr>
                <p:txBody>
                  <a:bodyPr/>
                  <a:lstStyle/>
                  <a:p>
                    <a:r>
                      <a:rPr lang="en-US">
                        <a:noFill/>
                      </a:rPr>
                      <a:t> </a:t>
                    </a:r>
                  </a:p>
                </p:txBody>
              </p:sp>
            </mc:Fallback>
          </mc:AlternateContent>
        </p:grpSp>
        <p:cxnSp>
          <p:nvCxnSpPr>
            <p:cNvPr id="53" name="Straight Arrow Connector 52">
              <a:extLst>
                <a:ext uri="{FF2B5EF4-FFF2-40B4-BE49-F238E27FC236}">
                  <a16:creationId xmlns:a16="http://schemas.microsoft.com/office/drawing/2014/main" id="{C58AB7CD-9BFB-0FEE-729C-5C90E450FAE2}"/>
                </a:ext>
              </a:extLst>
            </p:cNvPr>
            <p:cNvCxnSpPr>
              <a:cxnSpLocks/>
              <a:endCxn id="37" idx="0"/>
            </p:cNvCxnSpPr>
            <p:nvPr/>
          </p:nvCxnSpPr>
          <p:spPr>
            <a:xfrm flipH="1">
              <a:off x="2009138" y="3164573"/>
              <a:ext cx="1274669" cy="239562"/>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56" name="Straight Arrow Connector 55">
              <a:extLst>
                <a:ext uri="{FF2B5EF4-FFF2-40B4-BE49-F238E27FC236}">
                  <a16:creationId xmlns:a16="http://schemas.microsoft.com/office/drawing/2014/main" id="{33FBE912-CB07-A12B-0799-4601008B5E8A}"/>
                </a:ext>
              </a:extLst>
            </p:cNvPr>
            <p:cNvCxnSpPr>
              <a:cxnSpLocks/>
              <a:endCxn id="40" idx="0"/>
            </p:cNvCxnSpPr>
            <p:nvPr/>
          </p:nvCxnSpPr>
          <p:spPr>
            <a:xfrm flipH="1">
              <a:off x="2707881" y="3164573"/>
              <a:ext cx="575926" cy="234741"/>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59" name="Straight Arrow Connector 58">
              <a:extLst>
                <a:ext uri="{FF2B5EF4-FFF2-40B4-BE49-F238E27FC236}">
                  <a16:creationId xmlns:a16="http://schemas.microsoft.com/office/drawing/2014/main" id="{FFA0262E-E6E8-51FB-F979-5EDECDCD381F}"/>
                </a:ext>
              </a:extLst>
            </p:cNvPr>
            <p:cNvCxnSpPr>
              <a:cxnSpLocks/>
              <a:endCxn id="43" idx="0"/>
            </p:cNvCxnSpPr>
            <p:nvPr/>
          </p:nvCxnSpPr>
          <p:spPr>
            <a:xfrm>
              <a:off x="3283807" y="3164573"/>
              <a:ext cx="176643" cy="234741"/>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grpSp>
      <p:grpSp>
        <p:nvGrpSpPr>
          <p:cNvPr id="62" name="Group 61">
            <a:extLst>
              <a:ext uri="{FF2B5EF4-FFF2-40B4-BE49-F238E27FC236}">
                <a16:creationId xmlns:a16="http://schemas.microsoft.com/office/drawing/2014/main" id="{E4A078F3-96B9-0C16-3C32-D5966852B5D0}"/>
              </a:ext>
            </a:extLst>
          </p:cNvPr>
          <p:cNvGrpSpPr/>
          <p:nvPr/>
        </p:nvGrpSpPr>
        <p:grpSpPr>
          <a:xfrm>
            <a:off x="2086150" y="2461508"/>
            <a:ext cx="533736" cy="414000"/>
            <a:chOff x="4560634" y="1063396"/>
            <a:chExt cx="533736" cy="414000"/>
          </a:xfrm>
        </p:grpSpPr>
        <p:sp>
          <p:nvSpPr>
            <p:cNvPr id="63" name="Oval 62">
              <a:extLst>
                <a:ext uri="{FF2B5EF4-FFF2-40B4-BE49-F238E27FC236}">
                  <a16:creationId xmlns:a16="http://schemas.microsoft.com/office/drawing/2014/main" id="{EE9866E6-491E-8A72-B61D-7D7457690B0F}"/>
                </a:ext>
              </a:extLst>
            </p:cNvPr>
            <p:cNvSpPr/>
            <p:nvPr/>
          </p:nvSpPr>
          <p:spPr>
            <a:xfrm>
              <a:off x="4605557" y="1063396"/>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64" name="TextBox 63">
                  <a:extLst>
                    <a:ext uri="{FF2B5EF4-FFF2-40B4-BE49-F238E27FC236}">
                      <a16:creationId xmlns:a16="http://schemas.microsoft.com/office/drawing/2014/main" id="{0213F7BA-04E6-06DA-F1AC-6FA726A46033}"/>
                    </a:ext>
                  </a:extLst>
                </p:cNvPr>
                <p:cNvSpPr txBox="1"/>
                <p:nvPr/>
              </p:nvSpPr>
              <p:spPr>
                <a:xfrm>
                  <a:off x="4560634" y="1131888"/>
                  <a:ext cx="533736"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panose="02040503050406030204" pitchFamily="18" charset="0"/>
                          </a:rPr>
                          <m:t>𝑇</m:t>
                        </m:r>
                        <m:r>
                          <a:rPr lang="en-US" sz="1200" b="0" i="1" smtClean="0">
                            <a:latin typeface="Cambria Math" panose="02040503050406030204" pitchFamily="18" charset="0"/>
                          </a:rPr>
                          <m:t>(</m:t>
                        </m:r>
                        <m:r>
                          <a:rPr lang="en-US" sz="1200" b="0" i="1" smtClean="0">
                            <a:latin typeface="Cambria Math" panose="02040503050406030204" pitchFamily="18" charset="0"/>
                          </a:rPr>
                          <m:t>𝑛</m:t>
                        </m:r>
                        <m:r>
                          <a:rPr lang="en-US" sz="1200" b="0" i="1" smtClean="0">
                            <a:latin typeface="Cambria Math" panose="02040503050406030204" pitchFamily="18" charset="0"/>
                          </a:rPr>
                          <m:t>)</m:t>
                        </m:r>
                      </m:oMath>
                    </m:oMathPara>
                  </a14:m>
                  <a:endParaRPr lang="en-US" sz="1200" dirty="0"/>
                </a:p>
              </p:txBody>
            </p:sp>
          </mc:Choice>
          <mc:Fallback xmlns="">
            <p:sp>
              <p:nvSpPr>
                <p:cNvPr id="64" name="TextBox 63">
                  <a:extLst>
                    <a:ext uri="{FF2B5EF4-FFF2-40B4-BE49-F238E27FC236}">
                      <a16:creationId xmlns:a16="http://schemas.microsoft.com/office/drawing/2014/main" id="{0213F7BA-04E6-06DA-F1AC-6FA726A46033}"/>
                    </a:ext>
                  </a:extLst>
                </p:cNvPr>
                <p:cNvSpPr txBox="1">
                  <a:spLocks noRot="1" noChangeAspect="1" noMove="1" noResize="1" noEditPoints="1" noAdjustHandles="1" noChangeArrowheads="1" noChangeShapeType="1" noTextEdit="1"/>
                </p:cNvSpPr>
                <p:nvPr/>
              </p:nvSpPr>
              <p:spPr>
                <a:xfrm>
                  <a:off x="4560634" y="1131888"/>
                  <a:ext cx="533736" cy="276999"/>
                </a:xfrm>
                <a:prstGeom prst="rect">
                  <a:avLst/>
                </a:prstGeom>
                <a:blipFill>
                  <a:blip r:embed="rId11"/>
                  <a:stretch>
                    <a:fillRect b="-9091"/>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66" name="Content Placeholder 2">
                <a:extLst>
                  <a:ext uri="{FF2B5EF4-FFF2-40B4-BE49-F238E27FC236}">
                    <a16:creationId xmlns:a16="http://schemas.microsoft.com/office/drawing/2014/main" id="{134E7948-5602-50B7-5D86-1DAD64454958}"/>
                  </a:ext>
                </a:extLst>
              </p:cNvPr>
              <p:cNvSpPr txBox="1">
                <a:spLocks/>
              </p:cNvSpPr>
              <p:nvPr/>
            </p:nvSpPr>
            <p:spPr>
              <a:xfrm>
                <a:off x="2124494" y="1174252"/>
                <a:ext cx="4518013" cy="2642739"/>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spcBef>
                    <a:spcPts val="0"/>
                  </a:spcBef>
                </a:pPr>
                <a:r>
                  <a:rPr lang="en-US" sz="1500" dirty="0"/>
                  <a:t>Left hand side is </a:t>
                </a:r>
                <a14:m>
                  <m:oMath xmlns:m="http://schemas.openxmlformats.org/officeDocument/2006/math">
                    <m:r>
                      <a:rPr lang="en-US" sz="1500" i="1">
                        <a:solidFill>
                          <a:prstClr val="black"/>
                        </a:solidFill>
                        <a:latin typeface="Cambria Math" panose="02040503050406030204" pitchFamily="18" charset="0"/>
                        <a:ea typeface="+mn-ea"/>
                        <a:cs typeface="+mn-cs"/>
                      </a:rPr>
                      <m:t>𝑇</m:t>
                    </m:r>
                    <m:r>
                      <a:rPr lang="en-US" sz="1500" i="1">
                        <a:solidFill>
                          <a:prstClr val="black"/>
                        </a:solidFill>
                        <a:latin typeface="Cambria Math" panose="02040503050406030204" pitchFamily="18" charset="0"/>
                        <a:ea typeface="+mn-ea"/>
                        <a:cs typeface="+mn-cs"/>
                      </a:rPr>
                      <m:t>(</m:t>
                    </m:r>
                    <m:r>
                      <a:rPr lang="en-US" sz="1500" i="1">
                        <a:solidFill>
                          <a:prstClr val="black"/>
                        </a:solidFill>
                        <a:latin typeface="Cambria Math" panose="02040503050406030204" pitchFamily="18" charset="0"/>
                        <a:ea typeface="+mn-ea"/>
                        <a:cs typeface="+mn-cs"/>
                      </a:rPr>
                      <m:t>𝑛</m:t>
                    </m:r>
                    <m:r>
                      <a:rPr lang="en-US" sz="1500" i="1">
                        <a:solidFill>
                          <a:prstClr val="black"/>
                        </a:solidFill>
                        <a:latin typeface="Cambria Math" panose="02040503050406030204" pitchFamily="18" charset="0"/>
                        <a:ea typeface="+mn-ea"/>
                        <a:cs typeface="+mn-cs"/>
                      </a:rPr>
                      <m:t>)</m:t>
                    </m:r>
                  </m:oMath>
                </a14:m>
                <a:r>
                  <a:rPr lang="en-US" sz="1500" dirty="0">
                    <a:solidFill>
                      <a:prstClr val="black"/>
                    </a:solidFill>
                    <a:latin typeface="Calibri" panose="020F0502020204030204"/>
                    <a:ea typeface="+mn-ea"/>
                    <a:cs typeface="+mn-cs"/>
                  </a:rPr>
                  <a:t>. This is a node </a:t>
                </a:r>
              </a:p>
              <a:p>
                <a:pPr>
                  <a:lnSpc>
                    <a:spcPct val="100000"/>
                  </a:lnSpc>
                  <a:spcBef>
                    <a:spcPts val="0"/>
                  </a:spcBef>
                </a:pPr>
                <a:r>
                  <a:rPr lang="en-US" sz="1500" dirty="0">
                    <a:solidFill>
                      <a:prstClr val="black"/>
                    </a:solidFill>
                    <a:latin typeface="Calibri" panose="020F0502020204030204"/>
                    <a:ea typeface="+mn-ea"/>
                    <a:cs typeface="+mn-cs"/>
                  </a:rPr>
                  <a:t>It expands to 2, </a:t>
                </a:r>
                <a14:m>
                  <m:oMath xmlns:m="http://schemas.openxmlformats.org/officeDocument/2006/math">
                    <m:r>
                      <a:rPr lang="en-US" sz="1500" i="1">
                        <a:latin typeface="Cambria Math" panose="02040503050406030204" pitchFamily="18" charset="0"/>
                      </a:rPr>
                      <m:t>𝑇</m:t>
                    </m:r>
                    <m:r>
                      <a:rPr lang="en-US" sz="1500" i="1">
                        <a:latin typeface="Cambria Math" panose="02040503050406030204" pitchFamily="18" charset="0"/>
                      </a:rPr>
                      <m:t>(</m:t>
                    </m:r>
                    <m:f>
                      <m:fPr>
                        <m:type m:val="skw"/>
                        <m:ctrlPr>
                          <a:rPr lang="en-US" sz="1500" i="1" smtClean="0">
                            <a:latin typeface="Cambria Math" panose="02040503050406030204" pitchFamily="18" charset="0"/>
                          </a:rPr>
                        </m:ctrlPr>
                      </m:fPr>
                      <m:num>
                        <m:r>
                          <a:rPr lang="en-US" sz="1500" b="0" i="1" smtClean="0">
                            <a:latin typeface="Cambria Math" panose="02040503050406030204" pitchFamily="18" charset="0"/>
                          </a:rPr>
                          <m:t>𝑛</m:t>
                        </m:r>
                      </m:num>
                      <m:den>
                        <m:r>
                          <a:rPr lang="en-US" sz="1500" b="0" i="1" smtClean="0">
                            <a:latin typeface="Cambria Math" panose="02040503050406030204" pitchFamily="18" charset="0"/>
                          </a:rPr>
                          <m:t>2</m:t>
                        </m:r>
                      </m:den>
                    </m:f>
                    <m:r>
                      <a:rPr lang="en-US" sz="1500" i="1">
                        <a:latin typeface="Cambria Math" panose="02040503050406030204" pitchFamily="18" charset="0"/>
                      </a:rPr>
                      <m:t>)</m:t>
                    </m:r>
                  </m:oMath>
                </a14:m>
                <a:r>
                  <a:rPr lang="en-US" sz="1500" dirty="0"/>
                  <a:t> nodes and one </a:t>
                </a:r>
                <a14:m>
                  <m:oMath xmlns:m="http://schemas.openxmlformats.org/officeDocument/2006/math">
                    <m:r>
                      <a:rPr lang="en-US" sz="1500" b="0" i="1" smtClean="0">
                        <a:latin typeface="Cambria Math" panose="02040503050406030204" pitchFamily="18" charset="0"/>
                      </a:rPr>
                      <m:t>𝑐𝑛</m:t>
                    </m:r>
                  </m:oMath>
                </a14:m>
                <a:r>
                  <a:rPr lang="en-US" sz="1500" dirty="0"/>
                  <a:t> node</a:t>
                </a:r>
              </a:p>
              <a:p>
                <a:pPr>
                  <a:lnSpc>
                    <a:spcPct val="100000"/>
                  </a:lnSpc>
                  <a:spcBef>
                    <a:spcPts val="0"/>
                  </a:spcBef>
                </a:pPr>
                <a:r>
                  <a:rPr lang="en-US" sz="1500" dirty="0">
                    <a:solidFill>
                      <a:prstClr val="black"/>
                    </a:solidFill>
                    <a:latin typeface="Calibri" panose="020F0502020204030204"/>
                    <a:ea typeface="+mn-ea"/>
                    <a:cs typeface="+mn-cs"/>
                  </a:rPr>
                  <a:t>The convention is to replace </a:t>
                </a:r>
                <a14:m>
                  <m:oMath xmlns:m="http://schemas.openxmlformats.org/officeDocument/2006/math">
                    <m:r>
                      <a:rPr lang="en-US" sz="1500" i="1">
                        <a:solidFill>
                          <a:prstClr val="black"/>
                        </a:solidFill>
                        <a:latin typeface="Cambria Math" panose="02040503050406030204" pitchFamily="18" charset="0"/>
                      </a:rPr>
                      <m:t>𝑇</m:t>
                    </m:r>
                    <m:r>
                      <a:rPr lang="en-US" sz="1500" i="1">
                        <a:solidFill>
                          <a:prstClr val="black"/>
                        </a:solidFill>
                        <a:latin typeface="Cambria Math" panose="02040503050406030204" pitchFamily="18" charset="0"/>
                      </a:rPr>
                      <m:t>(</m:t>
                    </m:r>
                    <m:r>
                      <a:rPr lang="en-US" sz="1500" i="1">
                        <a:solidFill>
                          <a:prstClr val="black"/>
                        </a:solidFill>
                        <a:latin typeface="Cambria Math" panose="02040503050406030204" pitchFamily="18" charset="0"/>
                      </a:rPr>
                      <m:t>𝑛</m:t>
                    </m:r>
                    <m:r>
                      <a:rPr lang="en-US" sz="1500" i="1">
                        <a:solidFill>
                          <a:prstClr val="black"/>
                        </a:solidFill>
                        <a:latin typeface="Cambria Math" panose="02040503050406030204" pitchFamily="18" charset="0"/>
                      </a:rPr>
                      <m:t>)</m:t>
                    </m:r>
                  </m:oMath>
                </a14:m>
                <a:r>
                  <a:rPr lang="en-US" sz="1500" dirty="0">
                    <a:solidFill>
                      <a:prstClr val="black"/>
                    </a:solidFill>
                    <a:latin typeface="Calibri" panose="020F0502020204030204"/>
                    <a:ea typeface="+mn-ea"/>
                    <a:cs typeface="+mn-cs"/>
                  </a:rPr>
                  <a:t> with these nodes</a:t>
                </a:r>
              </a:p>
              <a:p>
                <a:pPr>
                  <a:lnSpc>
                    <a:spcPct val="100000"/>
                  </a:lnSpc>
                  <a:spcBef>
                    <a:spcPts val="0"/>
                  </a:spcBef>
                </a:pPr>
                <a:r>
                  <a:rPr lang="en-US" sz="1500" dirty="0">
                    <a:solidFill>
                      <a:prstClr val="black"/>
                    </a:solidFill>
                    <a:latin typeface="Calibri" panose="020F0502020204030204"/>
                    <a:ea typeface="+mn-ea"/>
                    <a:cs typeface="+mn-cs"/>
                  </a:rPr>
                  <a:t>And continue</a:t>
                </a:r>
              </a:p>
            </p:txBody>
          </p:sp>
        </mc:Choice>
        <mc:Fallback xmlns="">
          <p:sp>
            <p:nvSpPr>
              <p:cNvPr id="66" name="Content Placeholder 2">
                <a:extLst>
                  <a:ext uri="{FF2B5EF4-FFF2-40B4-BE49-F238E27FC236}">
                    <a16:creationId xmlns:a16="http://schemas.microsoft.com/office/drawing/2014/main" id="{134E7948-5602-50B7-5D86-1DAD64454958}"/>
                  </a:ext>
                </a:extLst>
              </p:cNvPr>
              <p:cNvSpPr txBox="1">
                <a:spLocks noRot="1" noChangeAspect="1" noMove="1" noResize="1" noEditPoints="1" noAdjustHandles="1" noChangeArrowheads="1" noChangeShapeType="1" noTextEdit="1"/>
              </p:cNvSpPr>
              <p:nvPr/>
            </p:nvSpPr>
            <p:spPr>
              <a:xfrm>
                <a:off x="2124494" y="1174252"/>
                <a:ext cx="4518013" cy="2642739"/>
              </a:xfrm>
              <a:prstGeom prst="rect">
                <a:avLst/>
              </a:prstGeom>
              <a:blipFill>
                <a:blip r:embed="rId12"/>
                <a:stretch>
                  <a:fillRect l="-560" t="-4306"/>
                </a:stretch>
              </a:blipFill>
            </p:spPr>
            <p:txBody>
              <a:bodyPr/>
              <a:lstStyle/>
              <a:p>
                <a:r>
                  <a:rPr lang="en-US">
                    <a:noFill/>
                  </a:rPr>
                  <a:t> </a:t>
                </a:r>
              </a:p>
            </p:txBody>
          </p:sp>
        </mc:Fallback>
      </mc:AlternateContent>
      <p:grpSp>
        <p:nvGrpSpPr>
          <p:cNvPr id="87" name="Group 86">
            <a:extLst>
              <a:ext uri="{FF2B5EF4-FFF2-40B4-BE49-F238E27FC236}">
                <a16:creationId xmlns:a16="http://schemas.microsoft.com/office/drawing/2014/main" id="{AC4D4393-69A3-6905-C67D-E35C2D99B02C}"/>
              </a:ext>
            </a:extLst>
          </p:cNvPr>
          <p:cNvGrpSpPr/>
          <p:nvPr/>
        </p:nvGrpSpPr>
        <p:grpSpPr>
          <a:xfrm>
            <a:off x="2997498" y="2195245"/>
            <a:ext cx="1685370" cy="962535"/>
            <a:chOff x="4742410" y="2195245"/>
            <a:chExt cx="1685370" cy="962535"/>
          </a:xfrm>
        </p:grpSpPr>
        <p:grpSp>
          <p:nvGrpSpPr>
            <p:cNvPr id="71" name="Group 70">
              <a:extLst>
                <a:ext uri="{FF2B5EF4-FFF2-40B4-BE49-F238E27FC236}">
                  <a16:creationId xmlns:a16="http://schemas.microsoft.com/office/drawing/2014/main" id="{BDA390D3-3E04-9B81-2BA3-85C7EE40A871}"/>
                </a:ext>
              </a:extLst>
            </p:cNvPr>
            <p:cNvGrpSpPr/>
            <p:nvPr/>
          </p:nvGrpSpPr>
          <p:grpSpPr>
            <a:xfrm>
              <a:off x="4742410" y="2743780"/>
              <a:ext cx="595611" cy="414000"/>
              <a:chOff x="4552245" y="1096952"/>
              <a:chExt cx="595611" cy="414000"/>
            </a:xfrm>
          </p:grpSpPr>
          <p:sp>
            <p:nvSpPr>
              <p:cNvPr id="78" name="Oval 77">
                <a:extLst>
                  <a:ext uri="{FF2B5EF4-FFF2-40B4-BE49-F238E27FC236}">
                    <a16:creationId xmlns:a16="http://schemas.microsoft.com/office/drawing/2014/main" id="{5E8FC4F0-D7CE-D96C-061A-177ECFE9810B}"/>
                  </a:ext>
                </a:extLst>
              </p:cNvPr>
              <p:cNvSpPr/>
              <p:nvPr/>
            </p:nvSpPr>
            <p:spPr>
              <a:xfrm>
                <a:off x="4630724" y="1096952"/>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79" name="TextBox 78">
                    <a:extLst>
                      <a:ext uri="{FF2B5EF4-FFF2-40B4-BE49-F238E27FC236}">
                        <a16:creationId xmlns:a16="http://schemas.microsoft.com/office/drawing/2014/main" id="{D764D6F4-9F59-4882-94C2-4321B68BE49A}"/>
                      </a:ext>
                    </a:extLst>
                  </p:cNvPr>
                  <p:cNvSpPr txBox="1"/>
                  <p:nvPr/>
                </p:nvSpPr>
                <p:spPr>
                  <a:xfrm>
                    <a:off x="4552245" y="1165444"/>
                    <a:ext cx="595611" cy="26827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000" b="0" i="1" smtClean="0">
                              <a:latin typeface="Cambria Math" panose="02040503050406030204" pitchFamily="18" charset="0"/>
                            </a:rPr>
                            <m:t>𝑇</m:t>
                          </m:r>
                          <m:r>
                            <a:rPr lang="en-US" sz="1000" b="0" i="1" smtClean="0">
                              <a:latin typeface="Cambria Math" panose="02040503050406030204" pitchFamily="18" charset="0"/>
                            </a:rPr>
                            <m:t>(</m:t>
                          </m:r>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𝑛</m:t>
                              </m:r>
                            </m:num>
                            <m:den>
                              <m:r>
                                <a:rPr lang="en-US" sz="1000" b="0" i="1" smtClean="0">
                                  <a:latin typeface="Cambria Math" panose="02040503050406030204" pitchFamily="18" charset="0"/>
                                </a:rPr>
                                <m:t>2</m:t>
                              </m:r>
                            </m:den>
                          </m:f>
                          <m:r>
                            <a:rPr lang="en-US" sz="1000" b="0" i="1" smtClean="0">
                              <a:latin typeface="Cambria Math" panose="02040503050406030204" pitchFamily="18" charset="0"/>
                            </a:rPr>
                            <m:t>)</m:t>
                          </m:r>
                        </m:oMath>
                      </m:oMathPara>
                    </a14:m>
                    <a:endParaRPr lang="en-US" sz="1000" dirty="0"/>
                  </a:p>
                </p:txBody>
              </p:sp>
            </mc:Choice>
            <mc:Fallback xmlns="">
              <p:sp>
                <p:nvSpPr>
                  <p:cNvPr id="79" name="TextBox 78">
                    <a:extLst>
                      <a:ext uri="{FF2B5EF4-FFF2-40B4-BE49-F238E27FC236}">
                        <a16:creationId xmlns:a16="http://schemas.microsoft.com/office/drawing/2014/main" id="{D764D6F4-9F59-4882-94C2-4321B68BE49A}"/>
                      </a:ext>
                    </a:extLst>
                  </p:cNvPr>
                  <p:cNvSpPr txBox="1">
                    <a:spLocks noRot="1" noChangeAspect="1" noMove="1" noResize="1" noEditPoints="1" noAdjustHandles="1" noChangeArrowheads="1" noChangeShapeType="1" noTextEdit="1"/>
                  </p:cNvSpPr>
                  <p:nvPr/>
                </p:nvSpPr>
                <p:spPr>
                  <a:xfrm>
                    <a:off x="4552245" y="1165444"/>
                    <a:ext cx="595611" cy="268279"/>
                  </a:xfrm>
                  <a:prstGeom prst="rect">
                    <a:avLst/>
                  </a:prstGeom>
                  <a:blipFill>
                    <a:blip r:embed="rId13"/>
                    <a:stretch>
                      <a:fillRect t="-95455" b="-163636"/>
                    </a:stretch>
                  </a:blipFill>
                </p:spPr>
                <p:txBody>
                  <a:bodyPr/>
                  <a:lstStyle/>
                  <a:p>
                    <a:r>
                      <a:rPr lang="en-US">
                        <a:noFill/>
                      </a:rPr>
                      <a:t> </a:t>
                    </a:r>
                  </a:p>
                </p:txBody>
              </p:sp>
            </mc:Fallback>
          </mc:AlternateContent>
        </p:grpSp>
        <p:sp>
          <p:nvSpPr>
            <p:cNvPr id="76" name="Oval 75">
              <a:extLst>
                <a:ext uri="{FF2B5EF4-FFF2-40B4-BE49-F238E27FC236}">
                  <a16:creationId xmlns:a16="http://schemas.microsoft.com/office/drawing/2014/main" id="{2D7D3C7B-6713-7D06-FC56-5817156A6B7A}"/>
                </a:ext>
              </a:extLst>
            </p:cNvPr>
            <p:cNvSpPr/>
            <p:nvPr/>
          </p:nvSpPr>
          <p:spPr>
            <a:xfrm>
              <a:off x="5913726" y="2740220"/>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cxnSp>
          <p:nvCxnSpPr>
            <p:cNvPr id="74" name="Straight Arrow Connector 73">
              <a:extLst>
                <a:ext uri="{FF2B5EF4-FFF2-40B4-BE49-F238E27FC236}">
                  <a16:creationId xmlns:a16="http://schemas.microsoft.com/office/drawing/2014/main" id="{55825043-8613-27D3-7C25-5E29C5ADF77E}"/>
                </a:ext>
              </a:extLst>
            </p:cNvPr>
            <p:cNvCxnSpPr>
              <a:cxnSpLocks/>
              <a:endCxn id="78" idx="0"/>
            </p:cNvCxnSpPr>
            <p:nvPr/>
          </p:nvCxnSpPr>
          <p:spPr>
            <a:xfrm flipH="1">
              <a:off x="5027889" y="2619610"/>
              <a:ext cx="682312" cy="124170"/>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75" name="Straight Arrow Connector 74">
              <a:extLst>
                <a:ext uri="{FF2B5EF4-FFF2-40B4-BE49-F238E27FC236}">
                  <a16:creationId xmlns:a16="http://schemas.microsoft.com/office/drawing/2014/main" id="{6225E612-EDEF-C2E2-0EBE-A033AAE83A91}"/>
                </a:ext>
              </a:extLst>
            </p:cNvPr>
            <p:cNvCxnSpPr>
              <a:cxnSpLocks/>
              <a:endCxn id="76" idx="0"/>
            </p:cNvCxnSpPr>
            <p:nvPr/>
          </p:nvCxnSpPr>
          <p:spPr>
            <a:xfrm>
              <a:off x="5710201" y="2619610"/>
              <a:ext cx="410525" cy="120610"/>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grpSp>
          <p:nvGrpSpPr>
            <p:cNvPr id="82" name="Group 81">
              <a:extLst>
                <a:ext uri="{FF2B5EF4-FFF2-40B4-BE49-F238E27FC236}">
                  <a16:creationId xmlns:a16="http://schemas.microsoft.com/office/drawing/2014/main" id="{27BE9AE4-2FE3-470C-A5D0-710EBC832D61}"/>
                </a:ext>
              </a:extLst>
            </p:cNvPr>
            <p:cNvGrpSpPr/>
            <p:nvPr/>
          </p:nvGrpSpPr>
          <p:grpSpPr>
            <a:xfrm>
              <a:off x="5505862" y="2195245"/>
              <a:ext cx="414000" cy="414000"/>
              <a:chOff x="4605557" y="1063396"/>
              <a:chExt cx="414000" cy="414000"/>
            </a:xfrm>
          </p:grpSpPr>
          <p:sp>
            <p:nvSpPr>
              <p:cNvPr id="83" name="Oval 82">
                <a:extLst>
                  <a:ext uri="{FF2B5EF4-FFF2-40B4-BE49-F238E27FC236}">
                    <a16:creationId xmlns:a16="http://schemas.microsoft.com/office/drawing/2014/main" id="{134B0705-F169-01BA-57DA-9B9CEEA0B0D2}"/>
                  </a:ext>
                </a:extLst>
              </p:cNvPr>
              <p:cNvSpPr/>
              <p:nvPr/>
            </p:nvSpPr>
            <p:spPr>
              <a:xfrm>
                <a:off x="4605557" y="1063396"/>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84" name="TextBox 83">
                    <a:extLst>
                      <a:ext uri="{FF2B5EF4-FFF2-40B4-BE49-F238E27FC236}">
                        <a16:creationId xmlns:a16="http://schemas.microsoft.com/office/drawing/2014/main" id="{7D5B50EF-D2B1-89A1-FE4C-A10042CAA272}"/>
                      </a:ext>
                    </a:extLst>
                  </p:cNvPr>
                  <p:cNvSpPr txBox="1"/>
                  <p:nvPr/>
                </p:nvSpPr>
                <p:spPr>
                  <a:xfrm>
                    <a:off x="4627387" y="1125274"/>
                    <a:ext cx="381258"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panose="02040503050406030204" pitchFamily="18" charset="0"/>
                            </a:rPr>
                            <m:t>𝑐𝑛</m:t>
                          </m:r>
                        </m:oMath>
                      </m:oMathPara>
                    </a14:m>
                    <a:endParaRPr lang="en-US" sz="1200" dirty="0"/>
                  </a:p>
                </p:txBody>
              </p:sp>
            </mc:Choice>
            <mc:Fallback xmlns="">
              <p:sp>
                <p:nvSpPr>
                  <p:cNvPr id="84" name="TextBox 83">
                    <a:extLst>
                      <a:ext uri="{FF2B5EF4-FFF2-40B4-BE49-F238E27FC236}">
                        <a16:creationId xmlns:a16="http://schemas.microsoft.com/office/drawing/2014/main" id="{7D5B50EF-D2B1-89A1-FE4C-A10042CAA272}"/>
                      </a:ext>
                    </a:extLst>
                  </p:cNvPr>
                  <p:cNvSpPr txBox="1">
                    <a:spLocks noRot="1" noChangeAspect="1" noMove="1" noResize="1" noEditPoints="1" noAdjustHandles="1" noChangeArrowheads="1" noChangeShapeType="1" noTextEdit="1"/>
                  </p:cNvSpPr>
                  <p:nvPr/>
                </p:nvSpPr>
                <p:spPr>
                  <a:xfrm>
                    <a:off x="4627387" y="1125274"/>
                    <a:ext cx="381258" cy="276999"/>
                  </a:xfrm>
                  <a:prstGeom prst="rect">
                    <a:avLst/>
                  </a:prstGeom>
                  <a:blipFill>
                    <a:blip r:embed="rId14"/>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86" name="TextBox 85">
                  <a:extLst>
                    <a:ext uri="{FF2B5EF4-FFF2-40B4-BE49-F238E27FC236}">
                      <a16:creationId xmlns:a16="http://schemas.microsoft.com/office/drawing/2014/main" id="{0D8C0A13-1930-117F-F25D-96BE9AF2C621}"/>
                    </a:ext>
                  </a:extLst>
                </p:cNvPr>
                <p:cNvSpPr txBox="1"/>
                <p:nvPr/>
              </p:nvSpPr>
              <p:spPr>
                <a:xfrm>
                  <a:off x="5832169" y="2805233"/>
                  <a:ext cx="595611" cy="26827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000" b="0" i="1" smtClean="0">
                            <a:latin typeface="Cambria Math" panose="02040503050406030204" pitchFamily="18" charset="0"/>
                          </a:rPr>
                          <m:t>𝑇</m:t>
                        </m:r>
                        <m:r>
                          <a:rPr lang="en-US" sz="1000" b="0" i="1" smtClean="0">
                            <a:latin typeface="Cambria Math" panose="02040503050406030204" pitchFamily="18" charset="0"/>
                          </a:rPr>
                          <m:t>(</m:t>
                        </m:r>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𝑛</m:t>
                            </m:r>
                          </m:num>
                          <m:den>
                            <m:r>
                              <a:rPr lang="en-US" sz="1000" b="0" i="1" smtClean="0">
                                <a:latin typeface="Cambria Math" panose="02040503050406030204" pitchFamily="18" charset="0"/>
                              </a:rPr>
                              <m:t>2</m:t>
                            </m:r>
                          </m:den>
                        </m:f>
                        <m:r>
                          <a:rPr lang="en-US" sz="1000" b="0" i="1" smtClean="0">
                            <a:latin typeface="Cambria Math" panose="02040503050406030204" pitchFamily="18" charset="0"/>
                          </a:rPr>
                          <m:t>)</m:t>
                        </m:r>
                      </m:oMath>
                    </m:oMathPara>
                  </a14:m>
                  <a:endParaRPr lang="en-US" sz="1000" dirty="0"/>
                </a:p>
              </p:txBody>
            </p:sp>
          </mc:Choice>
          <mc:Fallback xmlns="">
            <p:sp>
              <p:nvSpPr>
                <p:cNvPr id="86" name="TextBox 85">
                  <a:extLst>
                    <a:ext uri="{FF2B5EF4-FFF2-40B4-BE49-F238E27FC236}">
                      <a16:creationId xmlns:a16="http://schemas.microsoft.com/office/drawing/2014/main" id="{0D8C0A13-1930-117F-F25D-96BE9AF2C621}"/>
                    </a:ext>
                  </a:extLst>
                </p:cNvPr>
                <p:cNvSpPr txBox="1">
                  <a:spLocks noRot="1" noChangeAspect="1" noMove="1" noResize="1" noEditPoints="1" noAdjustHandles="1" noChangeArrowheads="1" noChangeShapeType="1" noTextEdit="1"/>
                </p:cNvSpPr>
                <p:nvPr/>
              </p:nvSpPr>
              <p:spPr>
                <a:xfrm>
                  <a:off x="5832169" y="2805233"/>
                  <a:ext cx="595611" cy="268279"/>
                </a:xfrm>
                <a:prstGeom prst="rect">
                  <a:avLst/>
                </a:prstGeom>
                <a:blipFill>
                  <a:blip r:embed="rId15"/>
                  <a:stretch>
                    <a:fillRect t="-90909" b="-163636"/>
                  </a:stretch>
                </a:blipFill>
              </p:spPr>
              <p:txBody>
                <a:bodyPr/>
                <a:lstStyle/>
                <a:p>
                  <a:r>
                    <a:rPr lang="en-US">
                      <a:noFill/>
                    </a:rPr>
                    <a:t> </a:t>
                  </a:r>
                </a:p>
              </p:txBody>
            </p:sp>
          </mc:Fallback>
        </mc:AlternateContent>
      </p:grpSp>
      <p:sp>
        <p:nvSpPr>
          <p:cNvPr id="88" name="Left Brace 87">
            <a:extLst>
              <a:ext uri="{FF2B5EF4-FFF2-40B4-BE49-F238E27FC236}">
                <a16:creationId xmlns:a16="http://schemas.microsoft.com/office/drawing/2014/main" id="{90101F34-A6CA-0495-6F0A-28238FCA3691}"/>
              </a:ext>
            </a:extLst>
          </p:cNvPr>
          <p:cNvSpPr/>
          <p:nvPr/>
        </p:nvSpPr>
        <p:spPr>
          <a:xfrm>
            <a:off x="2765098" y="2165974"/>
            <a:ext cx="295596" cy="1005050"/>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grpSp>
        <p:nvGrpSpPr>
          <p:cNvPr id="109" name="Group 108">
            <a:extLst>
              <a:ext uri="{FF2B5EF4-FFF2-40B4-BE49-F238E27FC236}">
                <a16:creationId xmlns:a16="http://schemas.microsoft.com/office/drawing/2014/main" id="{A99C9040-6ED0-AD16-FB86-148EAC5E62E7}"/>
              </a:ext>
            </a:extLst>
          </p:cNvPr>
          <p:cNvGrpSpPr/>
          <p:nvPr/>
        </p:nvGrpSpPr>
        <p:grpSpPr>
          <a:xfrm>
            <a:off x="3691450" y="3154381"/>
            <a:ext cx="1659893" cy="649885"/>
            <a:chOff x="4789803" y="3382382"/>
            <a:chExt cx="1659893" cy="649885"/>
          </a:xfrm>
        </p:grpSpPr>
        <p:sp>
          <p:nvSpPr>
            <p:cNvPr id="99" name="Oval 98">
              <a:extLst>
                <a:ext uri="{FF2B5EF4-FFF2-40B4-BE49-F238E27FC236}">
                  <a16:creationId xmlns:a16="http://schemas.microsoft.com/office/drawing/2014/main" id="{67703BA5-CAF2-9102-EF13-43291CED6B5F}"/>
                </a:ext>
              </a:extLst>
            </p:cNvPr>
            <p:cNvSpPr/>
            <p:nvPr/>
          </p:nvSpPr>
          <p:spPr>
            <a:xfrm>
              <a:off x="4868282" y="3618267"/>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100" name="TextBox 99">
                  <a:extLst>
                    <a:ext uri="{FF2B5EF4-FFF2-40B4-BE49-F238E27FC236}">
                      <a16:creationId xmlns:a16="http://schemas.microsoft.com/office/drawing/2014/main" id="{538579F9-8F48-D517-5977-06BE980B4BC2}"/>
                    </a:ext>
                  </a:extLst>
                </p:cNvPr>
                <p:cNvSpPr txBox="1"/>
                <p:nvPr/>
              </p:nvSpPr>
              <p:spPr>
                <a:xfrm>
                  <a:off x="4789803" y="3686759"/>
                  <a:ext cx="595612" cy="26770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000" b="0" i="1" smtClean="0">
                            <a:latin typeface="Cambria Math" panose="02040503050406030204" pitchFamily="18" charset="0"/>
                          </a:rPr>
                          <m:t>𝑇</m:t>
                        </m:r>
                        <m:r>
                          <a:rPr lang="en-US" sz="1000" b="0" i="1" smtClean="0">
                            <a:latin typeface="Cambria Math" panose="02040503050406030204" pitchFamily="18" charset="0"/>
                          </a:rPr>
                          <m:t>(</m:t>
                        </m:r>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𝑛</m:t>
                            </m:r>
                          </m:num>
                          <m:den>
                            <m:r>
                              <a:rPr lang="en-US" sz="1000" b="0" i="1" smtClean="0">
                                <a:latin typeface="Cambria Math" panose="02040503050406030204" pitchFamily="18" charset="0"/>
                              </a:rPr>
                              <m:t>4</m:t>
                            </m:r>
                          </m:den>
                        </m:f>
                        <m:r>
                          <a:rPr lang="en-US" sz="1000" b="0" i="1" smtClean="0">
                            <a:latin typeface="Cambria Math" panose="02040503050406030204" pitchFamily="18" charset="0"/>
                          </a:rPr>
                          <m:t>)</m:t>
                        </m:r>
                      </m:oMath>
                    </m:oMathPara>
                  </a14:m>
                  <a:endParaRPr lang="en-US" sz="1000" dirty="0"/>
                </a:p>
              </p:txBody>
            </p:sp>
          </mc:Choice>
          <mc:Fallback xmlns="">
            <p:sp>
              <p:nvSpPr>
                <p:cNvPr id="100" name="TextBox 99">
                  <a:extLst>
                    <a:ext uri="{FF2B5EF4-FFF2-40B4-BE49-F238E27FC236}">
                      <a16:creationId xmlns:a16="http://schemas.microsoft.com/office/drawing/2014/main" id="{538579F9-8F48-D517-5977-06BE980B4BC2}"/>
                    </a:ext>
                  </a:extLst>
                </p:cNvPr>
                <p:cNvSpPr txBox="1">
                  <a:spLocks noRot="1" noChangeAspect="1" noMove="1" noResize="1" noEditPoints="1" noAdjustHandles="1" noChangeArrowheads="1" noChangeShapeType="1" noTextEdit="1"/>
                </p:cNvSpPr>
                <p:nvPr/>
              </p:nvSpPr>
              <p:spPr>
                <a:xfrm>
                  <a:off x="4789803" y="3686759"/>
                  <a:ext cx="595612" cy="267702"/>
                </a:xfrm>
                <a:prstGeom prst="rect">
                  <a:avLst/>
                </a:prstGeom>
                <a:blipFill>
                  <a:blip r:embed="rId16"/>
                  <a:stretch>
                    <a:fillRect t="-95455" b="-163636"/>
                  </a:stretch>
                </a:blipFill>
              </p:spPr>
              <p:txBody>
                <a:bodyPr/>
                <a:lstStyle/>
                <a:p>
                  <a:r>
                    <a:rPr lang="en-US">
                      <a:noFill/>
                    </a:rPr>
                    <a:t> </a:t>
                  </a:r>
                </a:p>
              </p:txBody>
            </p:sp>
          </mc:Fallback>
        </mc:AlternateContent>
        <p:sp>
          <p:nvSpPr>
            <p:cNvPr id="97" name="Oval 96">
              <a:extLst>
                <a:ext uri="{FF2B5EF4-FFF2-40B4-BE49-F238E27FC236}">
                  <a16:creationId xmlns:a16="http://schemas.microsoft.com/office/drawing/2014/main" id="{0D34D4FB-4F2C-F782-76A0-15B45AE6A368}"/>
                </a:ext>
              </a:extLst>
            </p:cNvPr>
            <p:cNvSpPr/>
            <p:nvPr/>
          </p:nvSpPr>
          <p:spPr>
            <a:xfrm>
              <a:off x="5453071" y="3618267"/>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98" name="TextBox 97">
                  <a:extLst>
                    <a:ext uri="{FF2B5EF4-FFF2-40B4-BE49-F238E27FC236}">
                      <a16:creationId xmlns:a16="http://schemas.microsoft.com/office/drawing/2014/main" id="{9381E783-253D-CF66-5573-7A6BC5879B28}"/>
                    </a:ext>
                  </a:extLst>
                </p:cNvPr>
                <p:cNvSpPr txBox="1"/>
                <p:nvPr/>
              </p:nvSpPr>
              <p:spPr>
                <a:xfrm>
                  <a:off x="5369150" y="3691498"/>
                  <a:ext cx="595612" cy="26770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000" b="0" i="1" smtClean="0">
                            <a:latin typeface="Cambria Math" panose="02040503050406030204" pitchFamily="18" charset="0"/>
                          </a:rPr>
                          <m:t>𝑇</m:t>
                        </m:r>
                        <m:r>
                          <a:rPr lang="en-US" sz="1000" b="0" i="1" smtClean="0">
                            <a:latin typeface="Cambria Math" panose="02040503050406030204" pitchFamily="18" charset="0"/>
                          </a:rPr>
                          <m:t>(</m:t>
                        </m:r>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𝑛</m:t>
                            </m:r>
                          </m:num>
                          <m:den>
                            <m:r>
                              <a:rPr lang="en-US" sz="1000" b="0" i="1" smtClean="0">
                                <a:latin typeface="Cambria Math" panose="02040503050406030204" pitchFamily="18" charset="0"/>
                              </a:rPr>
                              <m:t>4</m:t>
                            </m:r>
                          </m:den>
                        </m:f>
                        <m:r>
                          <a:rPr lang="en-US" sz="1000" b="0" i="1" smtClean="0">
                            <a:latin typeface="Cambria Math" panose="02040503050406030204" pitchFamily="18" charset="0"/>
                          </a:rPr>
                          <m:t>)</m:t>
                        </m:r>
                      </m:oMath>
                    </m:oMathPara>
                  </a14:m>
                  <a:endParaRPr lang="en-US" sz="1000" dirty="0"/>
                </a:p>
              </p:txBody>
            </p:sp>
          </mc:Choice>
          <mc:Fallback xmlns="">
            <p:sp>
              <p:nvSpPr>
                <p:cNvPr id="98" name="TextBox 97">
                  <a:extLst>
                    <a:ext uri="{FF2B5EF4-FFF2-40B4-BE49-F238E27FC236}">
                      <a16:creationId xmlns:a16="http://schemas.microsoft.com/office/drawing/2014/main" id="{9381E783-253D-CF66-5573-7A6BC5879B28}"/>
                    </a:ext>
                  </a:extLst>
                </p:cNvPr>
                <p:cNvSpPr txBox="1">
                  <a:spLocks noRot="1" noChangeAspect="1" noMove="1" noResize="1" noEditPoints="1" noAdjustHandles="1" noChangeArrowheads="1" noChangeShapeType="1" noTextEdit="1"/>
                </p:cNvSpPr>
                <p:nvPr/>
              </p:nvSpPr>
              <p:spPr>
                <a:xfrm>
                  <a:off x="5369150" y="3691498"/>
                  <a:ext cx="595612" cy="267702"/>
                </a:xfrm>
                <a:prstGeom prst="rect">
                  <a:avLst/>
                </a:prstGeom>
                <a:blipFill>
                  <a:blip r:embed="rId17"/>
                  <a:stretch>
                    <a:fillRect t="-90909" b="-163636"/>
                  </a:stretch>
                </a:blipFill>
              </p:spPr>
              <p:txBody>
                <a:bodyPr/>
                <a:lstStyle/>
                <a:p>
                  <a:r>
                    <a:rPr lang="en-US">
                      <a:noFill/>
                    </a:rPr>
                    <a:t> </a:t>
                  </a:r>
                </a:p>
              </p:txBody>
            </p:sp>
          </mc:Fallback>
        </mc:AlternateContent>
        <p:cxnSp>
          <p:nvCxnSpPr>
            <p:cNvPr id="95" name="Straight Arrow Connector 94">
              <a:extLst>
                <a:ext uri="{FF2B5EF4-FFF2-40B4-BE49-F238E27FC236}">
                  <a16:creationId xmlns:a16="http://schemas.microsoft.com/office/drawing/2014/main" id="{BC7ACE5B-6369-08C7-7B81-E3E468AB77E1}"/>
                </a:ext>
              </a:extLst>
            </p:cNvPr>
            <p:cNvCxnSpPr>
              <a:cxnSpLocks/>
              <a:endCxn id="99" idx="0"/>
            </p:cNvCxnSpPr>
            <p:nvPr/>
          </p:nvCxnSpPr>
          <p:spPr>
            <a:xfrm flipH="1">
              <a:off x="5075282" y="3383526"/>
              <a:ext cx="414950" cy="234741"/>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96" name="Straight Arrow Connector 95">
              <a:extLst>
                <a:ext uri="{FF2B5EF4-FFF2-40B4-BE49-F238E27FC236}">
                  <a16:creationId xmlns:a16="http://schemas.microsoft.com/office/drawing/2014/main" id="{94267FE6-8EB5-39AA-D45D-48DD6CD328D9}"/>
                </a:ext>
              </a:extLst>
            </p:cNvPr>
            <p:cNvCxnSpPr>
              <a:cxnSpLocks/>
              <a:endCxn id="97" idx="0"/>
            </p:cNvCxnSpPr>
            <p:nvPr/>
          </p:nvCxnSpPr>
          <p:spPr>
            <a:xfrm>
              <a:off x="5483428" y="3383526"/>
              <a:ext cx="176643" cy="234741"/>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sp>
          <p:nvSpPr>
            <p:cNvPr id="104" name="Oval 103">
              <a:extLst>
                <a:ext uri="{FF2B5EF4-FFF2-40B4-BE49-F238E27FC236}">
                  <a16:creationId xmlns:a16="http://schemas.microsoft.com/office/drawing/2014/main" id="{A3E87C13-1BE4-C874-9F26-40AC35D82263}"/>
                </a:ext>
              </a:extLst>
            </p:cNvPr>
            <p:cNvSpPr/>
            <p:nvPr/>
          </p:nvSpPr>
          <p:spPr>
            <a:xfrm>
              <a:off x="6014300" y="3610563"/>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105" name="TextBox 104">
                  <a:extLst>
                    <a:ext uri="{FF2B5EF4-FFF2-40B4-BE49-F238E27FC236}">
                      <a16:creationId xmlns:a16="http://schemas.microsoft.com/office/drawing/2014/main" id="{EA941A69-678B-E7B7-0C97-1A66D9652856}"/>
                    </a:ext>
                  </a:extLst>
                </p:cNvPr>
                <p:cNvSpPr txBox="1"/>
                <p:nvPr/>
              </p:nvSpPr>
              <p:spPr>
                <a:xfrm>
                  <a:off x="5980337" y="3677638"/>
                  <a:ext cx="469359" cy="26827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𝑐𝑛</m:t>
                            </m:r>
                          </m:num>
                          <m:den>
                            <m:r>
                              <a:rPr lang="en-US" sz="1000" b="0" i="1" smtClean="0">
                                <a:latin typeface="Cambria Math" panose="02040503050406030204" pitchFamily="18" charset="0"/>
                              </a:rPr>
                              <m:t>2</m:t>
                            </m:r>
                          </m:den>
                        </m:f>
                      </m:oMath>
                    </m:oMathPara>
                  </a14:m>
                  <a:endParaRPr lang="en-US" sz="1000" dirty="0"/>
                </a:p>
              </p:txBody>
            </p:sp>
          </mc:Choice>
          <mc:Fallback xmlns="">
            <p:sp>
              <p:nvSpPr>
                <p:cNvPr id="105" name="TextBox 104">
                  <a:extLst>
                    <a:ext uri="{FF2B5EF4-FFF2-40B4-BE49-F238E27FC236}">
                      <a16:creationId xmlns:a16="http://schemas.microsoft.com/office/drawing/2014/main" id="{EA941A69-678B-E7B7-0C97-1A66D9652856}"/>
                    </a:ext>
                  </a:extLst>
                </p:cNvPr>
                <p:cNvSpPr txBox="1">
                  <a:spLocks noRot="1" noChangeAspect="1" noMove="1" noResize="1" noEditPoints="1" noAdjustHandles="1" noChangeArrowheads="1" noChangeShapeType="1" noTextEdit="1"/>
                </p:cNvSpPr>
                <p:nvPr/>
              </p:nvSpPr>
              <p:spPr>
                <a:xfrm>
                  <a:off x="5980337" y="3677638"/>
                  <a:ext cx="469359" cy="268279"/>
                </a:xfrm>
                <a:prstGeom prst="rect">
                  <a:avLst/>
                </a:prstGeom>
                <a:blipFill>
                  <a:blip r:embed="rId18"/>
                  <a:stretch>
                    <a:fillRect l="-10526" t="-90909" r="-7895" b="-163636"/>
                  </a:stretch>
                </a:blipFill>
              </p:spPr>
              <p:txBody>
                <a:bodyPr/>
                <a:lstStyle/>
                <a:p>
                  <a:r>
                    <a:rPr lang="en-US">
                      <a:noFill/>
                    </a:rPr>
                    <a:t> </a:t>
                  </a:r>
                </a:p>
              </p:txBody>
            </p:sp>
          </mc:Fallback>
        </mc:AlternateContent>
        <p:cxnSp>
          <p:nvCxnSpPr>
            <p:cNvPr id="106" name="Straight Arrow Connector 105">
              <a:extLst>
                <a:ext uri="{FF2B5EF4-FFF2-40B4-BE49-F238E27FC236}">
                  <a16:creationId xmlns:a16="http://schemas.microsoft.com/office/drawing/2014/main" id="{C6239A66-92D9-58A4-15D1-E627C5379B62}"/>
                </a:ext>
              </a:extLst>
            </p:cNvPr>
            <p:cNvCxnSpPr>
              <a:cxnSpLocks/>
            </p:cNvCxnSpPr>
            <p:nvPr/>
          </p:nvCxnSpPr>
          <p:spPr>
            <a:xfrm>
              <a:off x="5490232" y="3382382"/>
              <a:ext cx="731068" cy="228181"/>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grpSp>
      <p:sp>
        <p:nvSpPr>
          <p:cNvPr id="2" name="Footer Placeholder 1">
            <a:extLst>
              <a:ext uri="{FF2B5EF4-FFF2-40B4-BE49-F238E27FC236}">
                <a16:creationId xmlns:a16="http://schemas.microsoft.com/office/drawing/2014/main" id="{FB878868-B12A-CC8F-7215-2FEB84D6B6B5}"/>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3730358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6">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6">
                                            <p:txEl>
                                              <p:pRg st="2" end="2"/>
                                            </p:txEl>
                                          </p:spTgt>
                                        </p:tgtEl>
                                        <p:attrNameLst>
                                          <p:attrName>style.visibility</p:attrName>
                                        </p:attrNameLst>
                                      </p:cBhvr>
                                      <p:to>
                                        <p:strVal val="visible"/>
                                      </p:to>
                                    </p:set>
                                  </p:childTnLst>
                                </p:cTn>
                              </p:par>
                              <p:par>
                                <p:cTn id="19" presetID="1" presetClass="exit" presetSubtype="0" fill="hold" nodeType="withEffect">
                                  <p:stCondLst>
                                    <p:cond delay="0"/>
                                  </p:stCondLst>
                                  <p:childTnLst>
                                    <p:set>
                                      <p:cBhvr>
                                        <p:cTn id="20" dur="1" fill="hold">
                                          <p:stCondLst>
                                            <p:cond delay="0"/>
                                          </p:stCondLst>
                                        </p:cTn>
                                        <p:tgtEl>
                                          <p:spTgt spid="10"/>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68"/>
                                        </p:tgtEl>
                                        <p:attrNameLst>
                                          <p:attrName>style.visibility</p:attrName>
                                        </p:attrNameLst>
                                      </p:cBhvr>
                                      <p:to>
                                        <p:strVal val="hidden"/>
                                      </p:to>
                                    </p:set>
                                  </p:childTnLst>
                                </p:cTn>
                              </p:par>
                              <p:par>
                                <p:cTn id="23" presetID="1" presetClass="entr" presetSubtype="0" fill="hold" nodeType="withEffect">
                                  <p:stCondLst>
                                    <p:cond delay="0"/>
                                  </p:stCondLst>
                                  <p:childTnLst>
                                    <p:set>
                                      <p:cBhvr>
                                        <p:cTn id="24" dur="1" fill="hold">
                                          <p:stCondLst>
                                            <p:cond delay="0"/>
                                          </p:stCondLst>
                                        </p:cTn>
                                        <p:tgtEl>
                                          <p:spTgt spid="6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66">
                                            <p:txEl>
                                              <p:pRg st="3" end="3"/>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8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14</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Solving Recurrences – Recursion Tree</a:t>
            </a:r>
            <a:endParaRPr sz="2400" dirty="0"/>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C3D40C70-6A22-8D8F-3B58-51BAE7DF831C}"/>
                  </a:ext>
                </a:extLst>
              </p:cNvPr>
              <p:cNvSpPr txBox="1"/>
              <p:nvPr/>
            </p:nvSpPr>
            <p:spPr>
              <a:xfrm>
                <a:off x="-81931" y="1145417"/>
                <a:ext cx="2223203" cy="63273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100" i="1" smtClean="0">
                          <a:solidFill>
                            <a:prstClr val="black"/>
                          </a:solidFill>
                          <a:latin typeface="Cambria Math" panose="02040503050406030204" pitchFamily="18" charset="0"/>
                        </a:rPr>
                        <m:t>𝑇</m:t>
                      </m:r>
                      <m:d>
                        <m:dPr>
                          <m:ctrlPr>
                            <a:rPr lang="en-US" sz="1100" i="1">
                              <a:solidFill>
                                <a:prstClr val="black"/>
                              </a:solidFill>
                              <a:latin typeface="Cambria Math" panose="02040503050406030204" pitchFamily="18" charset="0"/>
                            </a:rPr>
                          </m:ctrlPr>
                        </m:dPr>
                        <m:e>
                          <m:r>
                            <a:rPr lang="en-US" sz="1100" i="1">
                              <a:solidFill>
                                <a:prstClr val="black"/>
                              </a:solidFill>
                              <a:latin typeface="Cambria Math" panose="02040503050406030204" pitchFamily="18" charset="0"/>
                            </a:rPr>
                            <m:t>𝑛</m:t>
                          </m:r>
                        </m:e>
                      </m:d>
                      <m:r>
                        <a:rPr lang="en-US" sz="1100" i="1">
                          <a:solidFill>
                            <a:prstClr val="black"/>
                          </a:solidFill>
                          <a:latin typeface="Cambria Math" panose="02040503050406030204" pitchFamily="18" charset="0"/>
                        </a:rPr>
                        <m:t>= </m:t>
                      </m:r>
                      <m:d>
                        <m:dPr>
                          <m:begChr m:val="{"/>
                          <m:endChr m:val=""/>
                          <m:ctrlPr>
                            <a:rPr lang="en-US" sz="1100" i="1">
                              <a:solidFill>
                                <a:prstClr val="black"/>
                              </a:solidFill>
                              <a:latin typeface="Cambria Math" panose="02040503050406030204" pitchFamily="18" charset="0"/>
                            </a:rPr>
                          </m:ctrlPr>
                        </m:dPr>
                        <m:e>
                          <m:eqArr>
                            <m:eqArrPr>
                              <m:ctrlPr>
                                <a:rPr lang="en-US" sz="1100" i="1">
                                  <a:solidFill>
                                    <a:prstClr val="black"/>
                                  </a:solidFill>
                                  <a:latin typeface="Cambria Math" panose="02040503050406030204" pitchFamily="18" charset="0"/>
                                </a:rPr>
                              </m:ctrlPr>
                            </m:eqArrPr>
                            <m:e>
                              <m:r>
                                <a:rPr lang="en-US" sz="1100" b="0" i="1" smtClean="0">
                                  <a:solidFill>
                                    <a:prstClr val="black"/>
                                  </a:solidFill>
                                  <a:latin typeface="Cambria Math" panose="02040503050406030204" pitchFamily="18" charset="0"/>
                                </a:rPr>
                                <m:t>𝑑</m:t>
                              </m:r>
                              <m:r>
                                <a:rPr lang="en-US" sz="1100" i="1">
                                  <a:solidFill>
                                    <a:prstClr val="black"/>
                                  </a:solidFill>
                                  <a:latin typeface="Cambria Math" panose="02040503050406030204" pitchFamily="18" charset="0"/>
                                </a:rPr>
                                <m:t>                        </m:t>
                              </m:r>
                              <m:r>
                                <a:rPr lang="en-US" sz="1100" i="1">
                                  <a:solidFill>
                                    <a:prstClr val="black"/>
                                  </a:solidFill>
                                  <a:latin typeface="Cambria Math" panose="02040503050406030204" pitchFamily="18" charset="0"/>
                                </a:rPr>
                                <m:t>𝑛</m:t>
                              </m:r>
                              <m:r>
                                <a:rPr lang="en-US" sz="1100" i="1">
                                  <a:solidFill>
                                    <a:prstClr val="black"/>
                                  </a:solidFill>
                                  <a:latin typeface="Cambria Math" panose="02040503050406030204" pitchFamily="18" charset="0"/>
                                </a:rPr>
                                <m:t>=1</m:t>
                              </m:r>
                            </m:e>
                            <m:e>
                              <m:r>
                                <a:rPr lang="en-US" sz="1100" i="1">
                                  <a:solidFill>
                                    <a:prstClr val="black"/>
                                  </a:solidFill>
                                  <a:latin typeface="Cambria Math" panose="02040503050406030204" pitchFamily="18" charset="0"/>
                                  <a:ea typeface="Cambria Math" panose="02040503050406030204" pitchFamily="18" charset="0"/>
                                </a:rPr>
                                <m:t>2</m:t>
                              </m:r>
                              <m:r>
                                <a:rPr lang="en-US" sz="1100" i="1">
                                  <a:solidFill>
                                    <a:prstClr val="black"/>
                                  </a:solidFill>
                                  <a:latin typeface="Cambria Math" panose="02040503050406030204" pitchFamily="18" charset="0"/>
                                  <a:ea typeface="Cambria Math" panose="02040503050406030204" pitchFamily="18" charset="0"/>
                                </a:rPr>
                                <m:t>𝑇</m:t>
                              </m:r>
                              <m:d>
                                <m:dPr>
                                  <m:ctrlPr>
                                    <a:rPr lang="en-US" sz="1100" i="1">
                                      <a:solidFill>
                                        <a:prstClr val="black"/>
                                      </a:solidFill>
                                      <a:latin typeface="Cambria Math" panose="02040503050406030204" pitchFamily="18" charset="0"/>
                                      <a:ea typeface="Cambria Math" panose="02040503050406030204" pitchFamily="18" charset="0"/>
                                    </a:rPr>
                                  </m:ctrlPr>
                                </m:dPr>
                                <m:e>
                                  <m:f>
                                    <m:fPr>
                                      <m:ctrlPr>
                                        <a:rPr lang="en-US" sz="1100" i="1">
                                          <a:solidFill>
                                            <a:prstClr val="black"/>
                                          </a:solidFill>
                                          <a:latin typeface="Cambria Math" panose="02040503050406030204" pitchFamily="18" charset="0"/>
                                          <a:ea typeface="Cambria Math" panose="02040503050406030204" pitchFamily="18" charset="0"/>
                                        </a:rPr>
                                      </m:ctrlPr>
                                    </m:fPr>
                                    <m:num>
                                      <m:r>
                                        <a:rPr lang="en-US" sz="1100" i="1">
                                          <a:solidFill>
                                            <a:prstClr val="black"/>
                                          </a:solidFill>
                                          <a:latin typeface="Cambria Math" panose="02040503050406030204" pitchFamily="18" charset="0"/>
                                          <a:ea typeface="Cambria Math" panose="02040503050406030204" pitchFamily="18" charset="0"/>
                                        </a:rPr>
                                        <m:t>𝑛</m:t>
                                      </m:r>
                                    </m:num>
                                    <m:den>
                                      <m:r>
                                        <a:rPr lang="en-US" sz="1100" i="1">
                                          <a:solidFill>
                                            <a:prstClr val="black"/>
                                          </a:solidFill>
                                          <a:latin typeface="Cambria Math" panose="02040503050406030204" pitchFamily="18" charset="0"/>
                                          <a:ea typeface="Cambria Math" panose="02040503050406030204" pitchFamily="18" charset="0"/>
                                        </a:rPr>
                                        <m:t>2</m:t>
                                      </m:r>
                                    </m:den>
                                  </m:f>
                                </m:e>
                              </m:d>
                              <m:r>
                                <a:rPr lang="en-US" sz="1100" i="1">
                                  <a:solidFill>
                                    <a:prstClr val="black"/>
                                  </a:solidFill>
                                  <a:latin typeface="Cambria Math" panose="02040503050406030204" pitchFamily="18" charset="0"/>
                                  <a:ea typeface="Cambria Math" panose="02040503050406030204" pitchFamily="18" charset="0"/>
                                </a:rPr>
                                <m:t>+</m:t>
                              </m:r>
                              <m:r>
                                <a:rPr lang="en-US" sz="1100" b="0" i="1" smtClean="0">
                                  <a:solidFill>
                                    <a:prstClr val="black"/>
                                  </a:solidFill>
                                  <a:latin typeface="Cambria Math" panose="02040503050406030204" pitchFamily="18" charset="0"/>
                                  <a:ea typeface="Cambria Math" panose="02040503050406030204" pitchFamily="18" charset="0"/>
                                </a:rPr>
                                <m:t>𝑐𝑛</m:t>
                              </m:r>
                              <m:r>
                                <a:rPr lang="en-US" sz="1100" i="1">
                                  <a:solidFill>
                                    <a:prstClr val="black"/>
                                  </a:solidFill>
                                  <a:latin typeface="Cambria Math" panose="02040503050406030204" pitchFamily="18" charset="0"/>
                                  <a:ea typeface="Cambria Math" panose="02040503050406030204" pitchFamily="18" charset="0"/>
                                </a:rPr>
                                <m:t>  </m:t>
                              </m:r>
                              <m:r>
                                <a:rPr lang="en-US" sz="1100" b="0" i="1" smtClean="0">
                                  <a:solidFill>
                                    <a:prstClr val="black"/>
                                  </a:solidFill>
                                  <a:latin typeface="Cambria Math" panose="02040503050406030204" pitchFamily="18" charset="0"/>
                                  <a:ea typeface="Cambria Math" panose="02040503050406030204" pitchFamily="18" charset="0"/>
                                </a:rPr>
                                <m:t>  </m:t>
                              </m:r>
                              <m:r>
                                <a:rPr lang="en-US" sz="1100" i="1">
                                  <a:solidFill>
                                    <a:prstClr val="black"/>
                                  </a:solidFill>
                                  <a:latin typeface="Cambria Math" panose="02040503050406030204" pitchFamily="18" charset="0"/>
                                  <a:ea typeface="Cambria Math" panose="02040503050406030204" pitchFamily="18" charset="0"/>
                                </a:rPr>
                                <m:t>𝑛</m:t>
                              </m:r>
                              <m:r>
                                <a:rPr lang="en-US" sz="1100" i="1">
                                  <a:solidFill>
                                    <a:prstClr val="black"/>
                                  </a:solidFill>
                                  <a:latin typeface="Cambria Math" panose="02040503050406030204" pitchFamily="18" charset="0"/>
                                  <a:ea typeface="Cambria Math" panose="02040503050406030204" pitchFamily="18" charset="0"/>
                                </a:rPr>
                                <m:t>&gt;1</m:t>
                              </m:r>
                            </m:e>
                          </m:eqArr>
                        </m:e>
                      </m:d>
                    </m:oMath>
                  </m:oMathPara>
                </a14:m>
                <a:endParaRPr lang="en-US" sz="1100" dirty="0"/>
              </a:p>
            </p:txBody>
          </p:sp>
        </mc:Choice>
        <mc:Fallback xmlns="">
          <p:sp>
            <p:nvSpPr>
              <p:cNvPr id="8" name="TextBox 7">
                <a:extLst>
                  <a:ext uri="{FF2B5EF4-FFF2-40B4-BE49-F238E27FC236}">
                    <a16:creationId xmlns:a16="http://schemas.microsoft.com/office/drawing/2014/main" id="{C3D40C70-6A22-8D8F-3B58-51BAE7DF831C}"/>
                  </a:ext>
                </a:extLst>
              </p:cNvPr>
              <p:cNvSpPr txBox="1">
                <a:spLocks noRot="1" noChangeAspect="1" noMove="1" noResize="1" noEditPoints="1" noAdjustHandles="1" noChangeArrowheads="1" noChangeShapeType="1" noTextEdit="1"/>
              </p:cNvSpPr>
              <p:nvPr/>
            </p:nvSpPr>
            <p:spPr>
              <a:xfrm>
                <a:off x="-81931" y="1145417"/>
                <a:ext cx="2223203" cy="632737"/>
              </a:xfrm>
              <a:prstGeom prst="rect">
                <a:avLst/>
              </a:prstGeom>
              <a:blipFill>
                <a:blip r:embed="rId3"/>
                <a:stretch>
                  <a:fillRect l="-14205" t="-190196" b="-274510"/>
                </a:stretch>
              </a:blipFill>
            </p:spPr>
            <p:txBody>
              <a:bodyPr/>
              <a:lstStyle/>
              <a:p>
                <a:r>
                  <a:rPr lang="en-US">
                    <a:noFill/>
                  </a:rPr>
                  <a:t> </a:t>
                </a:r>
              </a:p>
            </p:txBody>
          </p:sp>
        </mc:Fallback>
      </mc:AlternateContent>
      <p:grpSp>
        <p:nvGrpSpPr>
          <p:cNvPr id="89" name="Group 88">
            <a:extLst>
              <a:ext uri="{FF2B5EF4-FFF2-40B4-BE49-F238E27FC236}">
                <a16:creationId xmlns:a16="http://schemas.microsoft.com/office/drawing/2014/main" id="{D5774EA5-1CBA-A636-CBE0-250832E3A329}"/>
              </a:ext>
            </a:extLst>
          </p:cNvPr>
          <p:cNvGrpSpPr/>
          <p:nvPr/>
        </p:nvGrpSpPr>
        <p:grpSpPr>
          <a:xfrm>
            <a:off x="2635327" y="3157780"/>
            <a:ext cx="1225367" cy="655749"/>
            <a:chOff x="2635327" y="3157780"/>
            <a:chExt cx="1225367" cy="655749"/>
          </a:xfrm>
        </p:grpSpPr>
        <p:grpSp>
          <p:nvGrpSpPr>
            <p:cNvPr id="39" name="Group 38">
              <a:extLst>
                <a:ext uri="{FF2B5EF4-FFF2-40B4-BE49-F238E27FC236}">
                  <a16:creationId xmlns:a16="http://schemas.microsoft.com/office/drawing/2014/main" id="{334C5990-8079-4DF8-74B4-4FEA3180068C}"/>
                </a:ext>
              </a:extLst>
            </p:cNvPr>
            <p:cNvGrpSpPr/>
            <p:nvPr/>
          </p:nvGrpSpPr>
          <p:grpSpPr>
            <a:xfrm>
              <a:off x="2635327" y="3399191"/>
              <a:ext cx="595612" cy="414000"/>
              <a:chOff x="4765170" y="1096829"/>
              <a:chExt cx="595612" cy="414000"/>
            </a:xfrm>
          </p:grpSpPr>
          <p:sp>
            <p:nvSpPr>
              <p:cNvPr id="40" name="Oval 39">
                <a:extLst>
                  <a:ext uri="{FF2B5EF4-FFF2-40B4-BE49-F238E27FC236}">
                    <a16:creationId xmlns:a16="http://schemas.microsoft.com/office/drawing/2014/main" id="{1310F05E-D5CB-11D1-76CC-C62E5D669730}"/>
                  </a:ext>
                </a:extLst>
              </p:cNvPr>
              <p:cNvSpPr/>
              <p:nvPr/>
            </p:nvSpPr>
            <p:spPr>
              <a:xfrm>
                <a:off x="4843649" y="1096829"/>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62E1E20A-FD2E-42A5-9E96-0C6829E66F53}"/>
                      </a:ext>
                    </a:extLst>
                  </p:cNvPr>
                  <p:cNvSpPr txBox="1"/>
                  <p:nvPr/>
                </p:nvSpPr>
                <p:spPr>
                  <a:xfrm>
                    <a:off x="4765170" y="1165321"/>
                    <a:ext cx="595612" cy="26770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000" b="0" i="1" smtClean="0">
                              <a:latin typeface="Cambria Math" panose="02040503050406030204" pitchFamily="18" charset="0"/>
                            </a:rPr>
                            <m:t>𝑇</m:t>
                          </m:r>
                          <m:r>
                            <a:rPr lang="en-US" sz="1000" b="0" i="1" smtClean="0">
                              <a:latin typeface="Cambria Math" panose="02040503050406030204" pitchFamily="18" charset="0"/>
                            </a:rPr>
                            <m:t>(</m:t>
                          </m:r>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𝑛</m:t>
                              </m:r>
                            </m:num>
                            <m:den>
                              <m:r>
                                <a:rPr lang="en-US" sz="1000" b="0" i="1" smtClean="0">
                                  <a:latin typeface="Cambria Math" panose="02040503050406030204" pitchFamily="18" charset="0"/>
                                </a:rPr>
                                <m:t>4</m:t>
                              </m:r>
                            </m:den>
                          </m:f>
                          <m:r>
                            <a:rPr lang="en-US" sz="1000" b="0" i="1" smtClean="0">
                              <a:latin typeface="Cambria Math" panose="02040503050406030204" pitchFamily="18" charset="0"/>
                            </a:rPr>
                            <m:t>)</m:t>
                          </m:r>
                        </m:oMath>
                      </m:oMathPara>
                    </a14:m>
                    <a:endParaRPr lang="en-US" sz="1000" dirty="0"/>
                  </a:p>
                </p:txBody>
              </p:sp>
            </mc:Choice>
            <mc:Fallback xmlns="">
              <p:sp>
                <p:nvSpPr>
                  <p:cNvPr id="41" name="TextBox 40">
                    <a:extLst>
                      <a:ext uri="{FF2B5EF4-FFF2-40B4-BE49-F238E27FC236}">
                        <a16:creationId xmlns:a16="http://schemas.microsoft.com/office/drawing/2014/main" id="{62E1E20A-FD2E-42A5-9E96-0C6829E66F53}"/>
                      </a:ext>
                    </a:extLst>
                  </p:cNvPr>
                  <p:cNvSpPr txBox="1">
                    <a:spLocks noRot="1" noChangeAspect="1" noMove="1" noResize="1" noEditPoints="1" noAdjustHandles="1" noChangeArrowheads="1" noChangeShapeType="1" noTextEdit="1"/>
                  </p:cNvSpPr>
                  <p:nvPr/>
                </p:nvSpPr>
                <p:spPr>
                  <a:xfrm>
                    <a:off x="4765170" y="1165321"/>
                    <a:ext cx="595612" cy="267702"/>
                  </a:xfrm>
                  <a:prstGeom prst="rect">
                    <a:avLst/>
                  </a:prstGeom>
                  <a:blipFill>
                    <a:blip r:embed="rId4"/>
                    <a:stretch>
                      <a:fillRect t="-95455" b="-159091"/>
                    </a:stretch>
                  </a:blipFill>
                </p:spPr>
                <p:txBody>
                  <a:bodyPr/>
                  <a:lstStyle/>
                  <a:p>
                    <a:r>
                      <a:rPr lang="en-US">
                        <a:noFill/>
                      </a:rPr>
                      <a:t> </a:t>
                    </a:r>
                  </a:p>
                </p:txBody>
              </p:sp>
            </mc:Fallback>
          </mc:AlternateContent>
        </p:grpSp>
        <p:grpSp>
          <p:nvGrpSpPr>
            <p:cNvPr id="42" name="Group 41">
              <a:extLst>
                <a:ext uri="{FF2B5EF4-FFF2-40B4-BE49-F238E27FC236}">
                  <a16:creationId xmlns:a16="http://schemas.microsoft.com/office/drawing/2014/main" id="{CD9DD78D-D02D-9496-A4CA-3842CD88D282}"/>
                </a:ext>
              </a:extLst>
            </p:cNvPr>
            <p:cNvGrpSpPr/>
            <p:nvPr/>
          </p:nvGrpSpPr>
          <p:grpSpPr>
            <a:xfrm>
              <a:off x="3265082" y="3399529"/>
              <a:ext cx="595612" cy="414000"/>
              <a:chOff x="4642356" y="1097167"/>
              <a:chExt cx="595612" cy="414000"/>
            </a:xfrm>
          </p:grpSpPr>
          <p:sp>
            <p:nvSpPr>
              <p:cNvPr id="43" name="Oval 42">
                <a:extLst>
                  <a:ext uri="{FF2B5EF4-FFF2-40B4-BE49-F238E27FC236}">
                    <a16:creationId xmlns:a16="http://schemas.microsoft.com/office/drawing/2014/main" id="{20C3FD52-0A92-F540-7CD7-C8BB3A3606C6}"/>
                  </a:ext>
                </a:extLst>
              </p:cNvPr>
              <p:cNvSpPr/>
              <p:nvPr/>
            </p:nvSpPr>
            <p:spPr>
              <a:xfrm>
                <a:off x="4726653" y="1097167"/>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44" name="TextBox 43">
                    <a:extLst>
                      <a:ext uri="{FF2B5EF4-FFF2-40B4-BE49-F238E27FC236}">
                        <a16:creationId xmlns:a16="http://schemas.microsoft.com/office/drawing/2014/main" id="{BE8B4BAC-D023-CE52-0131-FDB4641C350D}"/>
                      </a:ext>
                    </a:extLst>
                  </p:cNvPr>
                  <p:cNvSpPr txBox="1"/>
                  <p:nvPr/>
                </p:nvSpPr>
                <p:spPr>
                  <a:xfrm>
                    <a:off x="4642356" y="1172631"/>
                    <a:ext cx="595612" cy="26770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000" b="0" i="1" smtClean="0">
                              <a:latin typeface="Cambria Math" panose="02040503050406030204" pitchFamily="18" charset="0"/>
                            </a:rPr>
                            <m:t>𝑇</m:t>
                          </m:r>
                          <m:r>
                            <a:rPr lang="en-US" sz="1000" b="0" i="1" smtClean="0">
                              <a:latin typeface="Cambria Math" panose="02040503050406030204" pitchFamily="18" charset="0"/>
                            </a:rPr>
                            <m:t>(</m:t>
                          </m:r>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𝑛</m:t>
                              </m:r>
                            </m:num>
                            <m:den>
                              <m:r>
                                <a:rPr lang="en-US" sz="1000" b="0" i="1" smtClean="0">
                                  <a:latin typeface="Cambria Math" panose="02040503050406030204" pitchFamily="18" charset="0"/>
                                </a:rPr>
                                <m:t>4</m:t>
                              </m:r>
                            </m:den>
                          </m:f>
                          <m:r>
                            <a:rPr lang="en-US" sz="1000" b="0" i="1" smtClean="0">
                              <a:latin typeface="Cambria Math" panose="02040503050406030204" pitchFamily="18" charset="0"/>
                            </a:rPr>
                            <m:t>)</m:t>
                          </m:r>
                        </m:oMath>
                      </m:oMathPara>
                    </a14:m>
                    <a:endParaRPr lang="en-US" sz="1000" dirty="0"/>
                  </a:p>
                </p:txBody>
              </p:sp>
            </mc:Choice>
            <mc:Fallback xmlns="">
              <p:sp>
                <p:nvSpPr>
                  <p:cNvPr id="44" name="TextBox 43">
                    <a:extLst>
                      <a:ext uri="{FF2B5EF4-FFF2-40B4-BE49-F238E27FC236}">
                        <a16:creationId xmlns:a16="http://schemas.microsoft.com/office/drawing/2014/main" id="{BE8B4BAC-D023-CE52-0131-FDB4641C350D}"/>
                      </a:ext>
                    </a:extLst>
                  </p:cNvPr>
                  <p:cNvSpPr txBox="1">
                    <a:spLocks noRot="1" noChangeAspect="1" noMove="1" noResize="1" noEditPoints="1" noAdjustHandles="1" noChangeArrowheads="1" noChangeShapeType="1" noTextEdit="1"/>
                  </p:cNvSpPr>
                  <p:nvPr/>
                </p:nvSpPr>
                <p:spPr>
                  <a:xfrm>
                    <a:off x="4642356" y="1172631"/>
                    <a:ext cx="595612" cy="267702"/>
                  </a:xfrm>
                  <a:prstGeom prst="rect">
                    <a:avLst/>
                  </a:prstGeom>
                  <a:blipFill>
                    <a:blip r:embed="rId5"/>
                    <a:stretch>
                      <a:fillRect t="-95455" b="-163636"/>
                    </a:stretch>
                  </a:blipFill>
                </p:spPr>
                <p:txBody>
                  <a:bodyPr/>
                  <a:lstStyle/>
                  <a:p>
                    <a:r>
                      <a:rPr lang="en-US">
                        <a:noFill/>
                      </a:rPr>
                      <a:t> </a:t>
                    </a:r>
                  </a:p>
                </p:txBody>
              </p:sp>
            </mc:Fallback>
          </mc:AlternateContent>
        </p:grpSp>
        <p:cxnSp>
          <p:nvCxnSpPr>
            <p:cNvPr id="56" name="Straight Arrow Connector 55">
              <a:extLst>
                <a:ext uri="{FF2B5EF4-FFF2-40B4-BE49-F238E27FC236}">
                  <a16:creationId xmlns:a16="http://schemas.microsoft.com/office/drawing/2014/main" id="{33FBE912-CB07-A12B-0799-4601008B5E8A}"/>
                </a:ext>
              </a:extLst>
            </p:cNvPr>
            <p:cNvCxnSpPr>
              <a:cxnSpLocks/>
              <a:stCxn id="28" idx="4"/>
              <a:endCxn id="40" idx="0"/>
            </p:cNvCxnSpPr>
            <p:nvPr/>
          </p:nvCxnSpPr>
          <p:spPr>
            <a:xfrm flipH="1">
              <a:off x="2920806" y="3157780"/>
              <a:ext cx="362171" cy="241411"/>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59" name="Straight Arrow Connector 58">
              <a:extLst>
                <a:ext uri="{FF2B5EF4-FFF2-40B4-BE49-F238E27FC236}">
                  <a16:creationId xmlns:a16="http://schemas.microsoft.com/office/drawing/2014/main" id="{FFA0262E-E6E8-51FB-F979-5EDECDCD381F}"/>
                </a:ext>
              </a:extLst>
            </p:cNvPr>
            <p:cNvCxnSpPr>
              <a:cxnSpLocks/>
              <a:stCxn id="28" idx="4"/>
              <a:endCxn id="43" idx="0"/>
            </p:cNvCxnSpPr>
            <p:nvPr/>
          </p:nvCxnSpPr>
          <p:spPr>
            <a:xfrm>
              <a:off x="3282977" y="3157780"/>
              <a:ext cx="273402" cy="241749"/>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grpSp>
      <p:grpSp>
        <p:nvGrpSpPr>
          <p:cNvPr id="62" name="Group 61">
            <a:extLst>
              <a:ext uri="{FF2B5EF4-FFF2-40B4-BE49-F238E27FC236}">
                <a16:creationId xmlns:a16="http://schemas.microsoft.com/office/drawing/2014/main" id="{E4A078F3-96B9-0C16-3C32-D5966852B5D0}"/>
              </a:ext>
            </a:extLst>
          </p:cNvPr>
          <p:cNvGrpSpPr/>
          <p:nvPr/>
        </p:nvGrpSpPr>
        <p:grpSpPr>
          <a:xfrm>
            <a:off x="2086150" y="2461508"/>
            <a:ext cx="533736" cy="414000"/>
            <a:chOff x="4560634" y="1063396"/>
            <a:chExt cx="533736" cy="414000"/>
          </a:xfrm>
        </p:grpSpPr>
        <p:sp>
          <p:nvSpPr>
            <p:cNvPr id="63" name="Oval 62">
              <a:extLst>
                <a:ext uri="{FF2B5EF4-FFF2-40B4-BE49-F238E27FC236}">
                  <a16:creationId xmlns:a16="http://schemas.microsoft.com/office/drawing/2014/main" id="{EE9866E6-491E-8A72-B61D-7D7457690B0F}"/>
                </a:ext>
              </a:extLst>
            </p:cNvPr>
            <p:cNvSpPr/>
            <p:nvPr/>
          </p:nvSpPr>
          <p:spPr>
            <a:xfrm>
              <a:off x="4605557" y="1063396"/>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64" name="TextBox 63">
                  <a:extLst>
                    <a:ext uri="{FF2B5EF4-FFF2-40B4-BE49-F238E27FC236}">
                      <a16:creationId xmlns:a16="http://schemas.microsoft.com/office/drawing/2014/main" id="{0213F7BA-04E6-06DA-F1AC-6FA726A46033}"/>
                    </a:ext>
                  </a:extLst>
                </p:cNvPr>
                <p:cNvSpPr txBox="1"/>
                <p:nvPr/>
              </p:nvSpPr>
              <p:spPr>
                <a:xfrm>
                  <a:off x="4560634" y="1131888"/>
                  <a:ext cx="533736"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panose="02040503050406030204" pitchFamily="18" charset="0"/>
                          </a:rPr>
                          <m:t>𝑇</m:t>
                        </m:r>
                        <m:r>
                          <a:rPr lang="en-US" sz="1200" b="0" i="1" smtClean="0">
                            <a:latin typeface="Cambria Math" panose="02040503050406030204" pitchFamily="18" charset="0"/>
                          </a:rPr>
                          <m:t>(</m:t>
                        </m:r>
                        <m:r>
                          <a:rPr lang="en-US" sz="1200" b="0" i="1" smtClean="0">
                            <a:latin typeface="Cambria Math" panose="02040503050406030204" pitchFamily="18" charset="0"/>
                          </a:rPr>
                          <m:t>𝑛</m:t>
                        </m:r>
                        <m:r>
                          <a:rPr lang="en-US" sz="1200" b="0" i="1" smtClean="0">
                            <a:latin typeface="Cambria Math" panose="02040503050406030204" pitchFamily="18" charset="0"/>
                          </a:rPr>
                          <m:t>)</m:t>
                        </m:r>
                      </m:oMath>
                    </m:oMathPara>
                  </a14:m>
                  <a:endParaRPr lang="en-US" sz="1200" dirty="0"/>
                </a:p>
              </p:txBody>
            </p:sp>
          </mc:Choice>
          <mc:Fallback xmlns="">
            <p:sp>
              <p:nvSpPr>
                <p:cNvPr id="64" name="TextBox 63">
                  <a:extLst>
                    <a:ext uri="{FF2B5EF4-FFF2-40B4-BE49-F238E27FC236}">
                      <a16:creationId xmlns:a16="http://schemas.microsoft.com/office/drawing/2014/main" id="{0213F7BA-04E6-06DA-F1AC-6FA726A46033}"/>
                    </a:ext>
                  </a:extLst>
                </p:cNvPr>
                <p:cNvSpPr txBox="1">
                  <a:spLocks noRot="1" noChangeAspect="1" noMove="1" noResize="1" noEditPoints="1" noAdjustHandles="1" noChangeArrowheads="1" noChangeShapeType="1" noTextEdit="1"/>
                </p:cNvSpPr>
                <p:nvPr/>
              </p:nvSpPr>
              <p:spPr>
                <a:xfrm>
                  <a:off x="4560634" y="1131888"/>
                  <a:ext cx="533736" cy="276999"/>
                </a:xfrm>
                <a:prstGeom prst="rect">
                  <a:avLst/>
                </a:prstGeom>
                <a:blipFill>
                  <a:blip r:embed="rId6"/>
                  <a:stretch>
                    <a:fillRect b="-9091"/>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66" name="Content Placeholder 2">
                <a:extLst>
                  <a:ext uri="{FF2B5EF4-FFF2-40B4-BE49-F238E27FC236}">
                    <a16:creationId xmlns:a16="http://schemas.microsoft.com/office/drawing/2014/main" id="{134E7948-5602-50B7-5D86-1DAD64454958}"/>
                  </a:ext>
                </a:extLst>
              </p:cNvPr>
              <p:cNvSpPr txBox="1">
                <a:spLocks/>
              </p:cNvSpPr>
              <p:nvPr/>
            </p:nvSpPr>
            <p:spPr>
              <a:xfrm>
                <a:off x="2124494" y="1174252"/>
                <a:ext cx="4518013" cy="1005051"/>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spcBef>
                    <a:spcPts val="0"/>
                  </a:spcBef>
                </a:pPr>
                <a:r>
                  <a:rPr lang="en-US" sz="1500" dirty="0"/>
                  <a:t>Left hand side is </a:t>
                </a:r>
                <a14:m>
                  <m:oMath xmlns:m="http://schemas.openxmlformats.org/officeDocument/2006/math">
                    <m:r>
                      <a:rPr lang="en-US" sz="1500" i="1">
                        <a:solidFill>
                          <a:prstClr val="black"/>
                        </a:solidFill>
                        <a:latin typeface="Cambria Math" panose="02040503050406030204" pitchFamily="18" charset="0"/>
                        <a:ea typeface="+mn-ea"/>
                        <a:cs typeface="+mn-cs"/>
                      </a:rPr>
                      <m:t>𝑇</m:t>
                    </m:r>
                    <m:r>
                      <a:rPr lang="en-US" sz="1500" i="1">
                        <a:solidFill>
                          <a:prstClr val="black"/>
                        </a:solidFill>
                        <a:latin typeface="Cambria Math" panose="02040503050406030204" pitchFamily="18" charset="0"/>
                        <a:ea typeface="+mn-ea"/>
                        <a:cs typeface="+mn-cs"/>
                      </a:rPr>
                      <m:t>(</m:t>
                    </m:r>
                    <m:r>
                      <a:rPr lang="en-US" sz="1500" i="1">
                        <a:solidFill>
                          <a:prstClr val="black"/>
                        </a:solidFill>
                        <a:latin typeface="Cambria Math" panose="02040503050406030204" pitchFamily="18" charset="0"/>
                        <a:ea typeface="+mn-ea"/>
                        <a:cs typeface="+mn-cs"/>
                      </a:rPr>
                      <m:t>𝑛</m:t>
                    </m:r>
                    <m:r>
                      <a:rPr lang="en-US" sz="1500" i="1">
                        <a:solidFill>
                          <a:prstClr val="black"/>
                        </a:solidFill>
                        <a:latin typeface="Cambria Math" panose="02040503050406030204" pitchFamily="18" charset="0"/>
                        <a:ea typeface="+mn-ea"/>
                        <a:cs typeface="+mn-cs"/>
                      </a:rPr>
                      <m:t>)</m:t>
                    </m:r>
                  </m:oMath>
                </a14:m>
                <a:r>
                  <a:rPr lang="en-US" sz="1500" dirty="0">
                    <a:solidFill>
                      <a:prstClr val="black"/>
                    </a:solidFill>
                    <a:latin typeface="Calibri" panose="020F0502020204030204"/>
                    <a:ea typeface="+mn-ea"/>
                    <a:cs typeface="+mn-cs"/>
                  </a:rPr>
                  <a:t>. This is a node </a:t>
                </a:r>
              </a:p>
              <a:p>
                <a:pPr>
                  <a:lnSpc>
                    <a:spcPct val="100000"/>
                  </a:lnSpc>
                  <a:spcBef>
                    <a:spcPts val="0"/>
                  </a:spcBef>
                </a:pPr>
                <a:r>
                  <a:rPr lang="en-US" sz="1500" dirty="0">
                    <a:solidFill>
                      <a:prstClr val="black"/>
                    </a:solidFill>
                    <a:latin typeface="Calibri" panose="020F0502020204030204"/>
                    <a:ea typeface="+mn-ea"/>
                    <a:cs typeface="+mn-cs"/>
                  </a:rPr>
                  <a:t>It expands to 2, </a:t>
                </a:r>
                <a14:m>
                  <m:oMath xmlns:m="http://schemas.openxmlformats.org/officeDocument/2006/math">
                    <m:r>
                      <a:rPr lang="en-US" sz="1500" i="1">
                        <a:latin typeface="Cambria Math" panose="02040503050406030204" pitchFamily="18" charset="0"/>
                      </a:rPr>
                      <m:t>𝑇</m:t>
                    </m:r>
                    <m:r>
                      <a:rPr lang="en-US" sz="1500" i="1">
                        <a:latin typeface="Cambria Math" panose="02040503050406030204" pitchFamily="18" charset="0"/>
                      </a:rPr>
                      <m:t>(</m:t>
                    </m:r>
                    <m:f>
                      <m:fPr>
                        <m:type m:val="skw"/>
                        <m:ctrlPr>
                          <a:rPr lang="en-US" sz="1500" i="1" smtClean="0">
                            <a:latin typeface="Cambria Math" panose="02040503050406030204" pitchFamily="18" charset="0"/>
                          </a:rPr>
                        </m:ctrlPr>
                      </m:fPr>
                      <m:num>
                        <m:r>
                          <a:rPr lang="en-US" sz="1500" b="0" i="1" smtClean="0">
                            <a:latin typeface="Cambria Math" panose="02040503050406030204" pitchFamily="18" charset="0"/>
                          </a:rPr>
                          <m:t>𝑛</m:t>
                        </m:r>
                      </m:num>
                      <m:den>
                        <m:r>
                          <a:rPr lang="en-US" sz="1500" b="0" i="1" smtClean="0">
                            <a:latin typeface="Cambria Math" panose="02040503050406030204" pitchFamily="18" charset="0"/>
                          </a:rPr>
                          <m:t>2</m:t>
                        </m:r>
                      </m:den>
                    </m:f>
                    <m:r>
                      <a:rPr lang="en-US" sz="1500" i="1">
                        <a:latin typeface="Cambria Math" panose="02040503050406030204" pitchFamily="18" charset="0"/>
                      </a:rPr>
                      <m:t>)</m:t>
                    </m:r>
                  </m:oMath>
                </a14:m>
                <a:r>
                  <a:rPr lang="en-US" sz="1500" dirty="0"/>
                  <a:t> nodes and one </a:t>
                </a:r>
                <a14:m>
                  <m:oMath xmlns:m="http://schemas.openxmlformats.org/officeDocument/2006/math">
                    <m:r>
                      <a:rPr lang="en-US" sz="1500" b="0" i="1" smtClean="0">
                        <a:latin typeface="Cambria Math" panose="02040503050406030204" pitchFamily="18" charset="0"/>
                      </a:rPr>
                      <m:t>𝑐𝑛</m:t>
                    </m:r>
                  </m:oMath>
                </a14:m>
                <a:r>
                  <a:rPr lang="en-US" sz="1500" dirty="0"/>
                  <a:t> node</a:t>
                </a:r>
              </a:p>
              <a:p>
                <a:pPr>
                  <a:lnSpc>
                    <a:spcPct val="100000"/>
                  </a:lnSpc>
                  <a:spcBef>
                    <a:spcPts val="0"/>
                  </a:spcBef>
                </a:pPr>
                <a:r>
                  <a:rPr lang="en-US" sz="1500" dirty="0">
                    <a:solidFill>
                      <a:prstClr val="black"/>
                    </a:solidFill>
                    <a:latin typeface="Calibri" panose="020F0502020204030204"/>
                    <a:ea typeface="+mn-ea"/>
                    <a:cs typeface="+mn-cs"/>
                  </a:rPr>
                  <a:t>The convention is to replace </a:t>
                </a:r>
                <a14:m>
                  <m:oMath xmlns:m="http://schemas.openxmlformats.org/officeDocument/2006/math">
                    <m:r>
                      <a:rPr lang="en-US" sz="1500" i="1">
                        <a:solidFill>
                          <a:prstClr val="black"/>
                        </a:solidFill>
                        <a:latin typeface="Cambria Math" panose="02040503050406030204" pitchFamily="18" charset="0"/>
                      </a:rPr>
                      <m:t>𝑇</m:t>
                    </m:r>
                    <m:r>
                      <a:rPr lang="en-US" sz="1500" i="1">
                        <a:solidFill>
                          <a:prstClr val="black"/>
                        </a:solidFill>
                        <a:latin typeface="Cambria Math" panose="02040503050406030204" pitchFamily="18" charset="0"/>
                      </a:rPr>
                      <m:t>(</m:t>
                    </m:r>
                    <m:r>
                      <a:rPr lang="en-US" sz="1500" i="1">
                        <a:solidFill>
                          <a:prstClr val="black"/>
                        </a:solidFill>
                        <a:latin typeface="Cambria Math" panose="02040503050406030204" pitchFamily="18" charset="0"/>
                      </a:rPr>
                      <m:t>𝑛</m:t>
                    </m:r>
                    <m:r>
                      <a:rPr lang="en-US" sz="1500" i="1">
                        <a:solidFill>
                          <a:prstClr val="black"/>
                        </a:solidFill>
                        <a:latin typeface="Cambria Math" panose="02040503050406030204" pitchFamily="18" charset="0"/>
                      </a:rPr>
                      <m:t>)</m:t>
                    </m:r>
                  </m:oMath>
                </a14:m>
                <a:r>
                  <a:rPr lang="en-US" sz="1500" dirty="0">
                    <a:solidFill>
                      <a:prstClr val="black"/>
                    </a:solidFill>
                    <a:latin typeface="Calibri" panose="020F0502020204030204"/>
                    <a:ea typeface="+mn-ea"/>
                    <a:cs typeface="+mn-cs"/>
                  </a:rPr>
                  <a:t> with these nodes</a:t>
                </a:r>
              </a:p>
              <a:p>
                <a:pPr>
                  <a:lnSpc>
                    <a:spcPct val="100000"/>
                  </a:lnSpc>
                  <a:spcBef>
                    <a:spcPts val="0"/>
                  </a:spcBef>
                </a:pPr>
                <a:r>
                  <a:rPr lang="en-US" sz="1500" dirty="0">
                    <a:solidFill>
                      <a:prstClr val="black"/>
                    </a:solidFill>
                    <a:latin typeface="Calibri" panose="020F0502020204030204"/>
                    <a:ea typeface="+mn-ea"/>
                    <a:cs typeface="+mn-cs"/>
                  </a:rPr>
                  <a:t>And continue</a:t>
                </a:r>
              </a:p>
            </p:txBody>
          </p:sp>
        </mc:Choice>
        <mc:Fallback xmlns="">
          <p:sp>
            <p:nvSpPr>
              <p:cNvPr id="66" name="Content Placeholder 2">
                <a:extLst>
                  <a:ext uri="{FF2B5EF4-FFF2-40B4-BE49-F238E27FC236}">
                    <a16:creationId xmlns:a16="http://schemas.microsoft.com/office/drawing/2014/main" id="{134E7948-5602-50B7-5D86-1DAD64454958}"/>
                  </a:ext>
                </a:extLst>
              </p:cNvPr>
              <p:cNvSpPr txBox="1">
                <a:spLocks noRot="1" noChangeAspect="1" noMove="1" noResize="1" noEditPoints="1" noAdjustHandles="1" noChangeArrowheads="1" noChangeShapeType="1" noTextEdit="1"/>
              </p:cNvSpPr>
              <p:nvPr/>
            </p:nvSpPr>
            <p:spPr>
              <a:xfrm>
                <a:off x="2124494" y="1174252"/>
                <a:ext cx="4518013" cy="1005051"/>
              </a:xfrm>
              <a:prstGeom prst="rect">
                <a:avLst/>
              </a:prstGeom>
              <a:blipFill>
                <a:blip r:embed="rId7"/>
                <a:stretch>
                  <a:fillRect l="-560" t="-11250" b="-12500"/>
                </a:stretch>
              </a:blipFill>
            </p:spPr>
            <p:txBody>
              <a:bodyPr/>
              <a:lstStyle/>
              <a:p>
                <a:r>
                  <a:rPr lang="en-US">
                    <a:noFill/>
                  </a:rPr>
                  <a:t> </a:t>
                </a:r>
              </a:p>
            </p:txBody>
          </p:sp>
        </mc:Fallback>
      </mc:AlternateContent>
      <p:sp>
        <p:nvSpPr>
          <p:cNvPr id="88" name="Left Brace 87">
            <a:extLst>
              <a:ext uri="{FF2B5EF4-FFF2-40B4-BE49-F238E27FC236}">
                <a16:creationId xmlns:a16="http://schemas.microsoft.com/office/drawing/2014/main" id="{90101F34-A6CA-0495-6F0A-28238FCA3691}"/>
              </a:ext>
            </a:extLst>
          </p:cNvPr>
          <p:cNvSpPr/>
          <p:nvPr/>
        </p:nvSpPr>
        <p:spPr>
          <a:xfrm>
            <a:off x="2765098" y="2165974"/>
            <a:ext cx="295596" cy="1005050"/>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grpSp>
        <p:nvGrpSpPr>
          <p:cNvPr id="2" name="Group 1">
            <a:extLst>
              <a:ext uri="{FF2B5EF4-FFF2-40B4-BE49-F238E27FC236}">
                <a16:creationId xmlns:a16="http://schemas.microsoft.com/office/drawing/2014/main" id="{A89A164D-4857-067F-5E43-F93CB998FF22}"/>
              </a:ext>
            </a:extLst>
          </p:cNvPr>
          <p:cNvGrpSpPr/>
          <p:nvPr/>
        </p:nvGrpSpPr>
        <p:grpSpPr>
          <a:xfrm>
            <a:off x="3047091" y="2195245"/>
            <a:ext cx="1535723" cy="962535"/>
            <a:chOff x="4792003" y="2195245"/>
            <a:chExt cx="1535723" cy="962535"/>
          </a:xfrm>
        </p:grpSpPr>
        <p:grpSp>
          <p:nvGrpSpPr>
            <p:cNvPr id="7" name="Group 6">
              <a:extLst>
                <a:ext uri="{FF2B5EF4-FFF2-40B4-BE49-F238E27FC236}">
                  <a16:creationId xmlns:a16="http://schemas.microsoft.com/office/drawing/2014/main" id="{1721371B-6173-5E60-C35B-2FB5A145F185}"/>
                </a:ext>
              </a:extLst>
            </p:cNvPr>
            <p:cNvGrpSpPr/>
            <p:nvPr/>
          </p:nvGrpSpPr>
          <p:grpSpPr>
            <a:xfrm>
              <a:off x="4792003" y="2743780"/>
              <a:ext cx="469359" cy="414000"/>
              <a:chOff x="4601838" y="1096952"/>
              <a:chExt cx="469359" cy="414000"/>
            </a:xfrm>
          </p:grpSpPr>
          <p:sp>
            <p:nvSpPr>
              <p:cNvPr id="28" name="Oval 27">
                <a:extLst>
                  <a:ext uri="{FF2B5EF4-FFF2-40B4-BE49-F238E27FC236}">
                    <a16:creationId xmlns:a16="http://schemas.microsoft.com/office/drawing/2014/main" id="{28EB9C82-C742-B3E6-A230-91DE27C053F6}"/>
                  </a:ext>
                </a:extLst>
              </p:cNvPr>
              <p:cNvSpPr/>
              <p:nvPr/>
            </p:nvSpPr>
            <p:spPr>
              <a:xfrm>
                <a:off x="4630724" y="1096952"/>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D7D8CFFD-06AB-E782-50D0-AF00F3F48AFB}"/>
                      </a:ext>
                    </a:extLst>
                  </p:cNvPr>
                  <p:cNvSpPr txBox="1"/>
                  <p:nvPr/>
                </p:nvSpPr>
                <p:spPr>
                  <a:xfrm>
                    <a:off x="4601838" y="1170820"/>
                    <a:ext cx="469359" cy="26827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𝑐𝑛</m:t>
                              </m:r>
                            </m:num>
                            <m:den>
                              <m:r>
                                <a:rPr lang="en-US" sz="1000" b="0" i="1" smtClean="0">
                                  <a:latin typeface="Cambria Math" panose="02040503050406030204" pitchFamily="18" charset="0"/>
                                </a:rPr>
                                <m:t>2</m:t>
                              </m:r>
                            </m:den>
                          </m:f>
                        </m:oMath>
                      </m:oMathPara>
                    </a14:m>
                    <a:endParaRPr lang="en-US" sz="1000" dirty="0"/>
                  </a:p>
                </p:txBody>
              </p:sp>
            </mc:Choice>
            <mc:Fallback xmlns="">
              <p:sp>
                <p:nvSpPr>
                  <p:cNvPr id="29" name="TextBox 28">
                    <a:extLst>
                      <a:ext uri="{FF2B5EF4-FFF2-40B4-BE49-F238E27FC236}">
                        <a16:creationId xmlns:a16="http://schemas.microsoft.com/office/drawing/2014/main" id="{D7D8CFFD-06AB-E782-50D0-AF00F3F48AFB}"/>
                      </a:ext>
                    </a:extLst>
                  </p:cNvPr>
                  <p:cNvSpPr txBox="1">
                    <a:spLocks noRot="1" noChangeAspect="1" noMove="1" noResize="1" noEditPoints="1" noAdjustHandles="1" noChangeArrowheads="1" noChangeShapeType="1" noTextEdit="1"/>
                  </p:cNvSpPr>
                  <p:nvPr/>
                </p:nvSpPr>
                <p:spPr>
                  <a:xfrm>
                    <a:off x="4601838" y="1170820"/>
                    <a:ext cx="469359" cy="268279"/>
                  </a:xfrm>
                  <a:prstGeom prst="rect">
                    <a:avLst/>
                  </a:prstGeom>
                  <a:blipFill>
                    <a:blip r:embed="rId8"/>
                    <a:stretch>
                      <a:fillRect l="-13514" t="-90909" r="-10811" b="-163636"/>
                    </a:stretch>
                  </a:blipFill>
                </p:spPr>
                <p:txBody>
                  <a:bodyPr/>
                  <a:lstStyle/>
                  <a:p>
                    <a:r>
                      <a:rPr lang="en-US">
                        <a:noFill/>
                      </a:rPr>
                      <a:t> </a:t>
                    </a:r>
                  </a:p>
                </p:txBody>
              </p:sp>
            </mc:Fallback>
          </mc:AlternateContent>
        </p:grpSp>
        <p:sp>
          <p:nvSpPr>
            <p:cNvPr id="15" name="Oval 14">
              <a:extLst>
                <a:ext uri="{FF2B5EF4-FFF2-40B4-BE49-F238E27FC236}">
                  <a16:creationId xmlns:a16="http://schemas.microsoft.com/office/drawing/2014/main" id="{ADE641E4-0B6A-4E17-A637-3D83128143C9}"/>
                </a:ext>
              </a:extLst>
            </p:cNvPr>
            <p:cNvSpPr/>
            <p:nvPr/>
          </p:nvSpPr>
          <p:spPr>
            <a:xfrm>
              <a:off x="5913726" y="2740220"/>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cxnSp>
          <p:nvCxnSpPr>
            <p:cNvPr id="16" name="Straight Arrow Connector 15">
              <a:extLst>
                <a:ext uri="{FF2B5EF4-FFF2-40B4-BE49-F238E27FC236}">
                  <a16:creationId xmlns:a16="http://schemas.microsoft.com/office/drawing/2014/main" id="{57631A2F-0AF1-CAE9-BC3C-CC0247D9A1DA}"/>
                </a:ext>
              </a:extLst>
            </p:cNvPr>
            <p:cNvCxnSpPr>
              <a:cxnSpLocks/>
              <a:endCxn id="28" idx="0"/>
            </p:cNvCxnSpPr>
            <p:nvPr/>
          </p:nvCxnSpPr>
          <p:spPr>
            <a:xfrm flipH="1">
              <a:off x="5027889" y="2619610"/>
              <a:ext cx="682312" cy="124170"/>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7" name="Straight Arrow Connector 16">
              <a:extLst>
                <a:ext uri="{FF2B5EF4-FFF2-40B4-BE49-F238E27FC236}">
                  <a16:creationId xmlns:a16="http://schemas.microsoft.com/office/drawing/2014/main" id="{B72AD22D-4DCA-23F4-6758-C649759AFA74}"/>
                </a:ext>
              </a:extLst>
            </p:cNvPr>
            <p:cNvCxnSpPr>
              <a:cxnSpLocks/>
              <a:endCxn id="15" idx="0"/>
            </p:cNvCxnSpPr>
            <p:nvPr/>
          </p:nvCxnSpPr>
          <p:spPr>
            <a:xfrm>
              <a:off x="5710201" y="2619610"/>
              <a:ext cx="410525" cy="120610"/>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grpSp>
          <p:nvGrpSpPr>
            <p:cNvPr id="18" name="Group 17">
              <a:extLst>
                <a:ext uri="{FF2B5EF4-FFF2-40B4-BE49-F238E27FC236}">
                  <a16:creationId xmlns:a16="http://schemas.microsoft.com/office/drawing/2014/main" id="{28AA3A9A-87CB-3A76-7333-DF53E1E85F73}"/>
                </a:ext>
              </a:extLst>
            </p:cNvPr>
            <p:cNvGrpSpPr/>
            <p:nvPr/>
          </p:nvGrpSpPr>
          <p:grpSpPr>
            <a:xfrm>
              <a:off x="5505862" y="2195245"/>
              <a:ext cx="414000" cy="414000"/>
              <a:chOff x="4605557" y="1063396"/>
              <a:chExt cx="414000" cy="414000"/>
            </a:xfrm>
          </p:grpSpPr>
          <p:sp>
            <p:nvSpPr>
              <p:cNvPr id="20" name="Oval 19">
                <a:extLst>
                  <a:ext uri="{FF2B5EF4-FFF2-40B4-BE49-F238E27FC236}">
                    <a16:creationId xmlns:a16="http://schemas.microsoft.com/office/drawing/2014/main" id="{0C789E72-83D8-D737-E2AF-A9829CDB4804}"/>
                  </a:ext>
                </a:extLst>
              </p:cNvPr>
              <p:cNvSpPr/>
              <p:nvPr/>
            </p:nvSpPr>
            <p:spPr>
              <a:xfrm>
                <a:off x="4605557" y="1063396"/>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547E66CA-A200-6414-056A-544AE6BF45BC}"/>
                      </a:ext>
                    </a:extLst>
                  </p:cNvPr>
                  <p:cNvSpPr txBox="1"/>
                  <p:nvPr/>
                </p:nvSpPr>
                <p:spPr>
                  <a:xfrm>
                    <a:off x="4627387" y="1125274"/>
                    <a:ext cx="381258"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panose="02040503050406030204" pitchFamily="18" charset="0"/>
                            </a:rPr>
                            <m:t>𝑐𝑛</m:t>
                          </m:r>
                        </m:oMath>
                      </m:oMathPara>
                    </a14:m>
                    <a:endParaRPr lang="en-US" sz="1200" dirty="0"/>
                  </a:p>
                </p:txBody>
              </p:sp>
            </mc:Choice>
            <mc:Fallback xmlns="">
              <p:sp>
                <p:nvSpPr>
                  <p:cNvPr id="27" name="TextBox 26">
                    <a:extLst>
                      <a:ext uri="{FF2B5EF4-FFF2-40B4-BE49-F238E27FC236}">
                        <a16:creationId xmlns:a16="http://schemas.microsoft.com/office/drawing/2014/main" id="{547E66CA-A200-6414-056A-544AE6BF45BC}"/>
                      </a:ext>
                    </a:extLst>
                  </p:cNvPr>
                  <p:cNvSpPr txBox="1">
                    <a:spLocks noRot="1" noChangeAspect="1" noMove="1" noResize="1" noEditPoints="1" noAdjustHandles="1" noChangeArrowheads="1" noChangeShapeType="1" noTextEdit="1"/>
                  </p:cNvSpPr>
                  <p:nvPr/>
                </p:nvSpPr>
                <p:spPr>
                  <a:xfrm>
                    <a:off x="4627387" y="1125274"/>
                    <a:ext cx="381258" cy="276999"/>
                  </a:xfrm>
                  <a:prstGeom prst="rect">
                    <a:avLst/>
                  </a:prstGeom>
                  <a:blipFill>
                    <a:blip r:embed="rId9"/>
                    <a:stretch>
                      <a:fillRect/>
                    </a:stretch>
                  </a:blipFill>
                </p:spPr>
                <p:txBody>
                  <a:bodyPr/>
                  <a:lstStyle/>
                  <a:p>
                    <a:r>
                      <a:rPr lang="en-US">
                        <a:noFill/>
                      </a:rPr>
                      <a:t> </a:t>
                    </a:r>
                  </a:p>
                </p:txBody>
              </p:sp>
            </mc:Fallback>
          </mc:AlternateContent>
        </p:grpSp>
      </p:grp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0B3DB3D0-2991-577F-F768-D1C771A4300A}"/>
                  </a:ext>
                </a:extLst>
              </p:cNvPr>
              <p:cNvSpPr txBox="1"/>
              <p:nvPr/>
            </p:nvSpPr>
            <p:spPr>
              <a:xfrm>
                <a:off x="4141134" y="2808873"/>
                <a:ext cx="469359" cy="26827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𝑐𝑛</m:t>
                          </m:r>
                        </m:num>
                        <m:den>
                          <m:r>
                            <a:rPr lang="en-US" sz="1000" b="0" i="1" smtClean="0">
                              <a:latin typeface="Cambria Math" panose="02040503050406030204" pitchFamily="18" charset="0"/>
                            </a:rPr>
                            <m:t>2</m:t>
                          </m:r>
                        </m:den>
                      </m:f>
                    </m:oMath>
                  </m:oMathPara>
                </a14:m>
                <a:endParaRPr lang="en-US" sz="1000" dirty="0"/>
              </a:p>
            </p:txBody>
          </p:sp>
        </mc:Choice>
        <mc:Fallback xmlns="">
          <p:sp>
            <p:nvSpPr>
              <p:cNvPr id="30" name="TextBox 29">
                <a:extLst>
                  <a:ext uri="{FF2B5EF4-FFF2-40B4-BE49-F238E27FC236}">
                    <a16:creationId xmlns:a16="http://schemas.microsoft.com/office/drawing/2014/main" id="{0B3DB3D0-2991-577F-F768-D1C771A4300A}"/>
                  </a:ext>
                </a:extLst>
              </p:cNvPr>
              <p:cNvSpPr txBox="1">
                <a:spLocks noRot="1" noChangeAspect="1" noMove="1" noResize="1" noEditPoints="1" noAdjustHandles="1" noChangeArrowheads="1" noChangeShapeType="1" noTextEdit="1"/>
              </p:cNvSpPr>
              <p:nvPr/>
            </p:nvSpPr>
            <p:spPr>
              <a:xfrm>
                <a:off x="4141134" y="2808873"/>
                <a:ext cx="469359" cy="268279"/>
              </a:xfrm>
              <a:prstGeom prst="rect">
                <a:avLst/>
              </a:prstGeom>
              <a:blipFill>
                <a:blip r:embed="rId10"/>
                <a:stretch>
                  <a:fillRect l="-7895" t="-95455" r="-10526" b="-159091"/>
                </a:stretch>
              </a:blipFill>
            </p:spPr>
            <p:txBody>
              <a:bodyPr/>
              <a:lstStyle/>
              <a:p>
                <a:r>
                  <a:rPr lang="en-US">
                    <a:noFill/>
                  </a:rPr>
                  <a:t> </a:t>
                </a:r>
              </a:p>
            </p:txBody>
          </p:sp>
        </mc:Fallback>
      </mc:AlternateContent>
      <p:grpSp>
        <p:nvGrpSpPr>
          <p:cNvPr id="33" name="Group 32">
            <a:extLst>
              <a:ext uri="{FF2B5EF4-FFF2-40B4-BE49-F238E27FC236}">
                <a16:creationId xmlns:a16="http://schemas.microsoft.com/office/drawing/2014/main" id="{A58C04AF-A331-6312-9BFD-36873612AED7}"/>
              </a:ext>
            </a:extLst>
          </p:cNvPr>
          <p:cNvGrpSpPr/>
          <p:nvPr/>
        </p:nvGrpSpPr>
        <p:grpSpPr>
          <a:xfrm>
            <a:off x="3727424" y="3154220"/>
            <a:ext cx="1275701" cy="661713"/>
            <a:chOff x="2626938" y="3151816"/>
            <a:chExt cx="1275701" cy="661713"/>
          </a:xfrm>
        </p:grpSpPr>
        <p:grpSp>
          <p:nvGrpSpPr>
            <p:cNvPr id="34" name="Group 33">
              <a:extLst>
                <a:ext uri="{FF2B5EF4-FFF2-40B4-BE49-F238E27FC236}">
                  <a16:creationId xmlns:a16="http://schemas.microsoft.com/office/drawing/2014/main" id="{12B97052-8E25-CDD0-F142-D8C021DD033D}"/>
                </a:ext>
              </a:extLst>
            </p:cNvPr>
            <p:cNvGrpSpPr/>
            <p:nvPr/>
          </p:nvGrpSpPr>
          <p:grpSpPr>
            <a:xfrm>
              <a:off x="2626938" y="3399191"/>
              <a:ext cx="595612" cy="414000"/>
              <a:chOff x="4756781" y="1096829"/>
              <a:chExt cx="595612" cy="414000"/>
            </a:xfrm>
          </p:grpSpPr>
          <p:sp>
            <p:nvSpPr>
              <p:cNvPr id="52" name="Oval 51">
                <a:extLst>
                  <a:ext uri="{FF2B5EF4-FFF2-40B4-BE49-F238E27FC236}">
                    <a16:creationId xmlns:a16="http://schemas.microsoft.com/office/drawing/2014/main" id="{55B3831F-9E5B-22A7-D767-1F93BAFC922D}"/>
                  </a:ext>
                </a:extLst>
              </p:cNvPr>
              <p:cNvSpPr/>
              <p:nvPr/>
            </p:nvSpPr>
            <p:spPr>
              <a:xfrm>
                <a:off x="4835260" y="1096829"/>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54" name="TextBox 53">
                    <a:extLst>
                      <a:ext uri="{FF2B5EF4-FFF2-40B4-BE49-F238E27FC236}">
                        <a16:creationId xmlns:a16="http://schemas.microsoft.com/office/drawing/2014/main" id="{81C3030C-DE81-A002-B893-B1D0B0C2979D}"/>
                      </a:ext>
                    </a:extLst>
                  </p:cNvPr>
                  <p:cNvSpPr txBox="1"/>
                  <p:nvPr/>
                </p:nvSpPr>
                <p:spPr>
                  <a:xfrm>
                    <a:off x="4756781" y="1165321"/>
                    <a:ext cx="595612" cy="26770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000" b="0" i="1" smtClean="0">
                              <a:latin typeface="Cambria Math" panose="02040503050406030204" pitchFamily="18" charset="0"/>
                            </a:rPr>
                            <m:t>𝑇</m:t>
                          </m:r>
                          <m:r>
                            <a:rPr lang="en-US" sz="1000" b="0" i="1" smtClean="0">
                              <a:latin typeface="Cambria Math" panose="02040503050406030204" pitchFamily="18" charset="0"/>
                            </a:rPr>
                            <m:t>(</m:t>
                          </m:r>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𝑛</m:t>
                              </m:r>
                            </m:num>
                            <m:den>
                              <m:r>
                                <a:rPr lang="en-US" sz="1000" b="0" i="1" smtClean="0">
                                  <a:latin typeface="Cambria Math" panose="02040503050406030204" pitchFamily="18" charset="0"/>
                                </a:rPr>
                                <m:t>4</m:t>
                              </m:r>
                            </m:den>
                          </m:f>
                          <m:r>
                            <a:rPr lang="en-US" sz="1000" b="0" i="1" smtClean="0">
                              <a:latin typeface="Cambria Math" panose="02040503050406030204" pitchFamily="18" charset="0"/>
                            </a:rPr>
                            <m:t>)</m:t>
                          </m:r>
                        </m:oMath>
                      </m:oMathPara>
                    </a14:m>
                    <a:endParaRPr lang="en-US" sz="1000" dirty="0"/>
                  </a:p>
                </p:txBody>
              </p:sp>
            </mc:Choice>
            <mc:Fallback xmlns="">
              <p:sp>
                <p:nvSpPr>
                  <p:cNvPr id="54" name="TextBox 53">
                    <a:extLst>
                      <a:ext uri="{FF2B5EF4-FFF2-40B4-BE49-F238E27FC236}">
                        <a16:creationId xmlns:a16="http://schemas.microsoft.com/office/drawing/2014/main" id="{81C3030C-DE81-A002-B893-B1D0B0C2979D}"/>
                      </a:ext>
                    </a:extLst>
                  </p:cNvPr>
                  <p:cNvSpPr txBox="1">
                    <a:spLocks noRot="1" noChangeAspect="1" noMove="1" noResize="1" noEditPoints="1" noAdjustHandles="1" noChangeArrowheads="1" noChangeShapeType="1" noTextEdit="1"/>
                  </p:cNvSpPr>
                  <p:nvPr/>
                </p:nvSpPr>
                <p:spPr>
                  <a:xfrm>
                    <a:off x="4756781" y="1165321"/>
                    <a:ext cx="595612" cy="267702"/>
                  </a:xfrm>
                  <a:prstGeom prst="rect">
                    <a:avLst/>
                  </a:prstGeom>
                  <a:blipFill>
                    <a:blip r:embed="rId11"/>
                    <a:stretch>
                      <a:fillRect t="-95455" b="-159091"/>
                    </a:stretch>
                  </a:blipFill>
                </p:spPr>
                <p:txBody>
                  <a:bodyPr/>
                  <a:lstStyle/>
                  <a:p>
                    <a:r>
                      <a:rPr lang="en-US">
                        <a:noFill/>
                      </a:rPr>
                      <a:t> </a:t>
                    </a:r>
                  </a:p>
                </p:txBody>
              </p:sp>
            </mc:Fallback>
          </mc:AlternateContent>
        </p:grpSp>
        <p:grpSp>
          <p:nvGrpSpPr>
            <p:cNvPr id="35" name="Group 34">
              <a:extLst>
                <a:ext uri="{FF2B5EF4-FFF2-40B4-BE49-F238E27FC236}">
                  <a16:creationId xmlns:a16="http://schemas.microsoft.com/office/drawing/2014/main" id="{4FA672B9-033D-1A26-F06E-6D10EFAA63F7}"/>
                </a:ext>
              </a:extLst>
            </p:cNvPr>
            <p:cNvGrpSpPr/>
            <p:nvPr/>
          </p:nvGrpSpPr>
          <p:grpSpPr>
            <a:xfrm>
              <a:off x="3307027" y="3399529"/>
              <a:ext cx="595612" cy="414000"/>
              <a:chOff x="4684301" y="1097167"/>
              <a:chExt cx="595612" cy="414000"/>
            </a:xfrm>
          </p:grpSpPr>
          <p:sp>
            <p:nvSpPr>
              <p:cNvPr id="49" name="Oval 48">
                <a:extLst>
                  <a:ext uri="{FF2B5EF4-FFF2-40B4-BE49-F238E27FC236}">
                    <a16:creationId xmlns:a16="http://schemas.microsoft.com/office/drawing/2014/main" id="{678D7AF7-B0B2-E9C4-DB50-72D58F727732}"/>
                  </a:ext>
                </a:extLst>
              </p:cNvPr>
              <p:cNvSpPr/>
              <p:nvPr/>
            </p:nvSpPr>
            <p:spPr>
              <a:xfrm>
                <a:off x="4768598" y="1097167"/>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51" name="TextBox 50">
                    <a:extLst>
                      <a:ext uri="{FF2B5EF4-FFF2-40B4-BE49-F238E27FC236}">
                        <a16:creationId xmlns:a16="http://schemas.microsoft.com/office/drawing/2014/main" id="{DEBB7ECF-9CD4-B2EC-2D78-91D0DFFC5C68}"/>
                      </a:ext>
                    </a:extLst>
                  </p:cNvPr>
                  <p:cNvSpPr txBox="1"/>
                  <p:nvPr/>
                </p:nvSpPr>
                <p:spPr>
                  <a:xfrm>
                    <a:off x="4684301" y="1172631"/>
                    <a:ext cx="595612" cy="26770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000" b="0" i="1" smtClean="0">
                              <a:latin typeface="Cambria Math" panose="02040503050406030204" pitchFamily="18" charset="0"/>
                            </a:rPr>
                            <m:t>𝑇</m:t>
                          </m:r>
                          <m:r>
                            <a:rPr lang="en-US" sz="1000" b="0" i="1" smtClean="0">
                              <a:latin typeface="Cambria Math" panose="02040503050406030204" pitchFamily="18" charset="0"/>
                            </a:rPr>
                            <m:t>(</m:t>
                          </m:r>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𝑛</m:t>
                              </m:r>
                            </m:num>
                            <m:den>
                              <m:r>
                                <a:rPr lang="en-US" sz="1000" b="0" i="1" smtClean="0">
                                  <a:latin typeface="Cambria Math" panose="02040503050406030204" pitchFamily="18" charset="0"/>
                                </a:rPr>
                                <m:t>4</m:t>
                              </m:r>
                            </m:den>
                          </m:f>
                          <m:r>
                            <a:rPr lang="en-US" sz="1000" b="0" i="1" smtClean="0">
                              <a:latin typeface="Cambria Math" panose="02040503050406030204" pitchFamily="18" charset="0"/>
                            </a:rPr>
                            <m:t>)</m:t>
                          </m:r>
                        </m:oMath>
                      </m:oMathPara>
                    </a14:m>
                    <a:endParaRPr lang="en-US" sz="1000" dirty="0"/>
                  </a:p>
                </p:txBody>
              </p:sp>
            </mc:Choice>
            <mc:Fallback xmlns="">
              <p:sp>
                <p:nvSpPr>
                  <p:cNvPr id="51" name="TextBox 50">
                    <a:extLst>
                      <a:ext uri="{FF2B5EF4-FFF2-40B4-BE49-F238E27FC236}">
                        <a16:creationId xmlns:a16="http://schemas.microsoft.com/office/drawing/2014/main" id="{DEBB7ECF-9CD4-B2EC-2D78-91D0DFFC5C68}"/>
                      </a:ext>
                    </a:extLst>
                  </p:cNvPr>
                  <p:cNvSpPr txBox="1">
                    <a:spLocks noRot="1" noChangeAspect="1" noMove="1" noResize="1" noEditPoints="1" noAdjustHandles="1" noChangeArrowheads="1" noChangeShapeType="1" noTextEdit="1"/>
                  </p:cNvSpPr>
                  <p:nvPr/>
                </p:nvSpPr>
                <p:spPr>
                  <a:xfrm>
                    <a:off x="4684301" y="1172631"/>
                    <a:ext cx="595612" cy="267702"/>
                  </a:xfrm>
                  <a:prstGeom prst="rect">
                    <a:avLst/>
                  </a:prstGeom>
                  <a:blipFill>
                    <a:blip r:embed="rId12"/>
                    <a:stretch>
                      <a:fillRect t="-95455" b="-163636"/>
                    </a:stretch>
                  </a:blipFill>
                </p:spPr>
                <p:txBody>
                  <a:bodyPr/>
                  <a:lstStyle/>
                  <a:p>
                    <a:r>
                      <a:rPr lang="en-US">
                        <a:noFill/>
                      </a:rPr>
                      <a:t> </a:t>
                    </a:r>
                  </a:p>
                </p:txBody>
              </p:sp>
            </mc:Fallback>
          </mc:AlternateContent>
        </p:grpSp>
        <p:cxnSp>
          <p:nvCxnSpPr>
            <p:cNvPr id="45" name="Straight Arrow Connector 44">
              <a:extLst>
                <a:ext uri="{FF2B5EF4-FFF2-40B4-BE49-F238E27FC236}">
                  <a16:creationId xmlns:a16="http://schemas.microsoft.com/office/drawing/2014/main" id="{CC6D933F-03DE-293B-C3B2-4ADE53BE02FB}"/>
                </a:ext>
              </a:extLst>
            </p:cNvPr>
            <p:cNvCxnSpPr>
              <a:cxnSpLocks/>
              <a:stCxn id="15" idx="4"/>
              <a:endCxn id="52" idx="0"/>
            </p:cNvCxnSpPr>
            <p:nvPr/>
          </p:nvCxnSpPr>
          <p:spPr>
            <a:xfrm flipH="1">
              <a:off x="2912417" y="3151816"/>
              <a:ext cx="362911" cy="247375"/>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48" name="Straight Arrow Connector 47">
              <a:extLst>
                <a:ext uri="{FF2B5EF4-FFF2-40B4-BE49-F238E27FC236}">
                  <a16:creationId xmlns:a16="http://schemas.microsoft.com/office/drawing/2014/main" id="{40D3B30C-D9BE-A1D1-23C5-29B6AC86A0E2}"/>
                </a:ext>
              </a:extLst>
            </p:cNvPr>
            <p:cNvCxnSpPr>
              <a:cxnSpLocks/>
              <a:stCxn id="15" idx="4"/>
              <a:endCxn id="49" idx="0"/>
            </p:cNvCxnSpPr>
            <p:nvPr/>
          </p:nvCxnSpPr>
          <p:spPr>
            <a:xfrm>
              <a:off x="3275328" y="3151816"/>
              <a:ext cx="322996" cy="247713"/>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grpSp>
      <p:sp>
        <p:nvSpPr>
          <p:cNvPr id="58" name="Content Placeholder 2">
            <a:extLst>
              <a:ext uri="{FF2B5EF4-FFF2-40B4-BE49-F238E27FC236}">
                <a16:creationId xmlns:a16="http://schemas.microsoft.com/office/drawing/2014/main" id="{31E6DC17-4154-6BBC-1B1D-85E92B8EAE24}"/>
              </a:ext>
            </a:extLst>
          </p:cNvPr>
          <p:cNvSpPr txBox="1">
            <a:spLocks/>
          </p:cNvSpPr>
          <p:nvPr/>
        </p:nvSpPr>
        <p:spPr>
          <a:xfrm>
            <a:off x="231311" y="2491833"/>
            <a:ext cx="1670165" cy="767350"/>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None/>
            </a:pPr>
            <a:r>
              <a:rPr lang="en-US" sz="1500" dirty="0"/>
              <a:t>The tree ends when the base case is reached</a:t>
            </a:r>
            <a:endParaRPr lang="en-US" sz="1500" dirty="0">
              <a:solidFill>
                <a:prstClr val="black"/>
              </a:solidFill>
              <a:latin typeface="Calibri" panose="020F0502020204030204"/>
              <a:ea typeface="+mn-ea"/>
              <a:cs typeface="+mn-cs"/>
            </a:endParaRPr>
          </a:p>
        </p:txBody>
      </p:sp>
      <p:grpSp>
        <p:nvGrpSpPr>
          <p:cNvPr id="67" name="Group 66">
            <a:extLst>
              <a:ext uri="{FF2B5EF4-FFF2-40B4-BE49-F238E27FC236}">
                <a16:creationId xmlns:a16="http://schemas.microsoft.com/office/drawing/2014/main" id="{CA41F99E-303A-425B-3A2C-F2B17D14C685}"/>
              </a:ext>
            </a:extLst>
          </p:cNvPr>
          <p:cNvGrpSpPr/>
          <p:nvPr/>
        </p:nvGrpSpPr>
        <p:grpSpPr>
          <a:xfrm>
            <a:off x="2885896" y="3936334"/>
            <a:ext cx="54000" cy="358800"/>
            <a:chOff x="654341" y="2461508"/>
            <a:chExt cx="54000" cy="358800"/>
          </a:xfrm>
        </p:grpSpPr>
        <p:sp>
          <p:nvSpPr>
            <p:cNvPr id="60" name="Oval 59">
              <a:extLst>
                <a:ext uri="{FF2B5EF4-FFF2-40B4-BE49-F238E27FC236}">
                  <a16:creationId xmlns:a16="http://schemas.microsoft.com/office/drawing/2014/main" id="{59873D80-2BEA-12E1-48CA-0C31435C1AFE}"/>
                </a:ext>
              </a:extLst>
            </p:cNvPr>
            <p:cNvSpPr/>
            <p:nvPr/>
          </p:nvSpPr>
          <p:spPr>
            <a:xfrm>
              <a:off x="654341" y="24615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Oval 60">
              <a:extLst>
                <a:ext uri="{FF2B5EF4-FFF2-40B4-BE49-F238E27FC236}">
                  <a16:creationId xmlns:a16="http://schemas.microsoft.com/office/drawing/2014/main" id="{D5CC9230-F3E2-044E-DE37-B5259A5375DF}"/>
                </a:ext>
              </a:extLst>
            </p:cNvPr>
            <p:cNvSpPr/>
            <p:nvPr/>
          </p:nvSpPr>
          <p:spPr>
            <a:xfrm>
              <a:off x="654341" y="26139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Oval 64">
              <a:extLst>
                <a:ext uri="{FF2B5EF4-FFF2-40B4-BE49-F238E27FC236}">
                  <a16:creationId xmlns:a16="http://schemas.microsoft.com/office/drawing/2014/main" id="{74DD26E2-A579-136E-31A3-FE65EC7FE551}"/>
                </a:ext>
              </a:extLst>
            </p:cNvPr>
            <p:cNvSpPr/>
            <p:nvPr/>
          </p:nvSpPr>
          <p:spPr>
            <a:xfrm>
              <a:off x="654341" y="27663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9" name="Group 68">
            <a:extLst>
              <a:ext uri="{FF2B5EF4-FFF2-40B4-BE49-F238E27FC236}">
                <a16:creationId xmlns:a16="http://schemas.microsoft.com/office/drawing/2014/main" id="{BB5F352B-927C-02E3-1AC5-7CEA5412C38A}"/>
              </a:ext>
            </a:extLst>
          </p:cNvPr>
          <p:cNvGrpSpPr/>
          <p:nvPr/>
        </p:nvGrpSpPr>
        <p:grpSpPr>
          <a:xfrm>
            <a:off x="3516450" y="3936334"/>
            <a:ext cx="54000" cy="358800"/>
            <a:chOff x="654341" y="2461508"/>
            <a:chExt cx="54000" cy="358800"/>
          </a:xfrm>
        </p:grpSpPr>
        <p:sp>
          <p:nvSpPr>
            <p:cNvPr id="70" name="Oval 69">
              <a:extLst>
                <a:ext uri="{FF2B5EF4-FFF2-40B4-BE49-F238E27FC236}">
                  <a16:creationId xmlns:a16="http://schemas.microsoft.com/office/drawing/2014/main" id="{F3FEC6A1-7894-356F-2CD0-6E44DC3FD21E}"/>
                </a:ext>
              </a:extLst>
            </p:cNvPr>
            <p:cNvSpPr/>
            <p:nvPr/>
          </p:nvSpPr>
          <p:spPr>
            <a:xfrm>
              <a:off x="654341" y="24615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Oval 71">
              <a:extLst>
                <a:ext uri="{FF2B5EF4-FFF2-40B4-BE49-F238E27FC236}">
                  <a16:creationId xmlns:a16="http://schemas.microsoft.com/office/drawing/2014/main" id="{36C07F3A-0D1E-DFDE-9EEA-F3BEF36BF6AF}"/>
                </a:ext>
              </a:extLst>
            </p:cNvPr>
            <p:cNvSpPr/>
            <p:nvPr/>
          </p:nvSpPr>
          <p:spPr>
            <a:xfrm>
              <a:off x="654341" y="26139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Oval 72">
              <a:extLst>
                <a:ext uri="{FF2B5EF4-FFF2-40B4-BE49-F238E27FC236}">
                  <a16:creationId xmlns:a16="http://schemas.microsoft.com/office/drawing/2014/main" id="{8364FB17-EB3D-E311-D134-5EFDED516F5B}"/>
                </a:ext>
              </a:extLst>
            </p:cNvPr>
            <p:cNvSpPr/>
            <p:nvPr/>
          </p:nvSpPr>
          <p:spPr>
            <a:xfrm>
              <a:off x="654341" y="27663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7" name="Group 76">
            <a:extLst>
              <a:ext uri="{FF2B5EF4-FFF2-40B4-BE49-F238E27FC236}">
                <a16:creationId xmlns:a16="http://schemas.microsoft.com/office/drawing/2014/main" id="{AB718897-9F6C-969B-8241-33509785DF09}"/>
              </a:ext>
            </a:extLst>
          </p:cNvPr>
          <p:cNvGrpSpPr/>
          <p:nvPr/>
        </p:nvGrpSpPr>
        <p:grpSpPr>
          <a:xfrm>
            <a:off x="4705319" y="3931240"/>
            <a:ext cx="54000" cy="358800"/>
            <a:chOff x="654341" y="2461508"/>
            <a:chExt cx="54000" cy="358800"/>
          </a:xfrm>
        </p:grpSpPr>
        <p:sp>
          <p:nvSpPr>
            <p:cNvPr id="80" name="Oval 79">
              <a:extLst>
                <a:ext uri="{FF2B5EF4-FFF2-40B4-BE49-F238E27FC236}">
                  <a16:creationId xmlns:a16="http://schemas.microsoft.com/office/drawing/2014/main" id="{E8F0C8C5-53D7-1458-3AD3-76F57742BF5E}"/>
                </a:ext>
              </a:extLst>
            </p:cNvPr>
            <p:cNvSpPr/>
            <p:nvPr/>
          </p:nvSpPr>
          <p:spPr>
            <a:xfrm>
              <a:off x="654341" y="24615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Oval 80">
              <a:extLst>
                <a:ext uri="{FF2B5EF4-FFF2-40B4-BE49-F238E27FC236}">
                  <a16:creationId xmlns:a16="http://schemas.microsoft.com/office/drawing/2014/main" id="{CF8DB227-8F99-6CC2-B97E-7E8C474590F4}"/>
                </a:ext>
              </a:extLst>
            </p:cNvPr>
            <p:cNvSpPr/>
            <p:nvPr/>
          </p:nvSpPr>
          <p:spPr>
            <a:xfrm>
              <a:off x="654341" y="26139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Oval 84">
              <a:extLst>
                <a:ext uri="{FF2B5EF4-FFF2-40B4-BE49-F238E27FC236}">
                  <a16:creationId xmlns:a16="http://schemas.microsoft.com/office/drawing/2014/main" id="{FEAF7AC8-9716-C3C9-196E-FDF55BFD4468}"/>
                </a:ext>
              </a:extLst>
            </p:cNvPr>
            <p:cNvSpPr/>
            <p:nvPr/>
          </p:nvSpPr>
          <p:spPr>
            <a:xfrm>
              <a:off x="654341" y="27663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1" name="Content Placeholder 2">
            <a:extLst>
              <a:ext uri="{FF2B5EF4-FFF2-40B4-BE49-F238E27FC236}">
                <a16:creationId xmlns:a16="http://schemas.microsoft.com/office/drawing/2014/main" id="{562BC34B-F5D7-7A23-DF09-669A6AA7ED25}"/>
              </a:ext>
            </a:extLst>
          </p:cNvPr>
          <p:cNvSpPr txBox="1">
            <a:spLocks/>
          </p:cNvSpPr>
          <p:nvPr/>
        </p:nvSpPr>
        <p:spPr>
          <a:xfrm>
            <a:off x="2288648" y="4373112"/>
            <a:ext cx="597248" cy="273844"/>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None/>
            </a:pPr>
            <a:r>
              <a:rPr lang="en-US" sz="1200" dirty="0"/>
              <a:t>Base</a:t>
            </a:r>
            <a:endParaRPr lang="en-US" sz="1200" dirty="0">
              <a:solidFill>
                <a:prstClr val="black"/>
              </a:solidFill>
              <a:latin typeface="Calibri" panose="020F0502020204030204"/>
              <a:ea typeface="+mn-ea"/>
              <a:cs typeface="+mn-cs"/>
            </a:endParaRPr>
          </a:p>
        </p:txBody>
      </p:sp>
      <p:grpSp>
        <p:nvGrpSpPr>
          <p:cNvPr id="107" name="Group 106">
            <a:extLst>
              <a:ext uri="{FF2B5EF4-FFF2-40B4-BE49-F238E27FC236}">
                <a16:creationId xmlns:a16="http://schemas.microsoft.com/office/drawing/2014/main" id="{62BE03DB-39EF-290B-8681-4B1F9FD21294}"/>
              </a:ext>
            </a:extLst>
          </p:cNvPr>
          <p:cNvGrpSpPr/>
          <p:nvPr/>
        </p:nvGrpSpPr>
        <p:grpSpPr>
          <a:xfrm>
            <a:off x="2765098" y="4412609"/>
            <a:ext cx="2140712" cy="234892"/>
            <a:chOff x="2765098" y="4412609"/>
            <a:chExt cx="2140712" cy="234892"/>
          </a:xfrm>
        </p:grpSpPr>
        <p:sp>
          <p:nvSpPr>
            <p:cNvPr id="90" name="Rectangle 89">
              <a:extLst>
                <a:ext uri="{FF2B5EF4-FFF2-40B4-BE49-F238E27FC236}">
                  <a16:creationId xmlns:a16="http://schemas.microsoft.com/office/drawing/2014/main" id="{67650DBE-3230-B2C9-3BFF-96D422EBE7B4}"/>
                </a:ext>
              </a:extLst>
            </p:cNvPr>
            <p:cNvSpPr/>
            <p:nvPr/>
          </p:nvSpPr>
          <p:spPr>
            <a:xfrm>
              <a:off x="2765098" y="4412609"/>
              <a:ext cx="2140712" cy="23489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94" name="TextBox 93">
                  <a:extLst>
                    <a:ext uri="{FF2B5EF4-FFF2-40B4-BE49-F238E27FC236}">
                      <a16:creationId xmlns:a16="http://schemas.microsoft.com/office/drawing/2014/main" id="{2537C9CB-ED9A-6963-99BE-B26B4B8B38FC}"/>
                    </a:ext>
                  </a:extLst>
                </p:cNvPr>
                <p:cNvSpPr txBox="1"/>
                <p:nvPr/>
              </p:nvSpPr>
              <p:spPr>
                <a:xfrm>
                  <a:off x="2837908" y="4422333"/>
                  <a:ext cx="149976"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𝑑</m:t>
                        </m:r>
                      </m:oMath>
                    </m:oMathPara>
                  </a14:m>
                  <a:endParaRPr lang="en-US" sz="1400" dirty="0"/>
                </a:p>
              </p:txBody>
            </p:sp>
          </mc:Choice>
          <mc:Fallback xmlns="">
            <p:sp>
              <p:nvSpPr>
                <p:cNvPr id="94" name="TextBox 93">
                  <a:extLst>
                    <a:ext uri="{FF2B5EF4-FFF2-40B4-BE49-F238E27FC236}">
                      <a16:creationId xmlns:a16="http://schemas.microsoft.com/office/drawing/2014/main" id="{2537C9CB-ED9A-6963-99BE-B26B4B8B38FC}"/>
                    </a:ext>
                  </a:extLst>
                </p:cNvPr>
                <p:cNvSpPr txBox="1">
                  <a:spLocks noRot="1" noChangeAspect="1" noMove="1" noResize="1" noEditPoints="1" noAdjustHandles="1" noChangeArrowheads="1" noChangeShapeType="1" noTextEdit="1"/>
                </p:cNvSpPr>
                <p:nvPr/>
              </p:nvSpPr>
              <p:spPr>
                <a:xfrm>
                  <a:off x="2837908" y="4422333"/>
                  <a:ext cx="149976" cy="215444"/>
                </a:xfrm>
                <a:prstGeom prst="rect">
                  <a:avLst/>
                </a:prstGeom>
                <a:blipFill>
                  <a:blip r:embed="rId13"/>
                  <a:stretch>
                    <a:fillRect l="-30769" r="-23077" b="-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1" name="TextBox 100">
                  <a:extLst>
                    <a:ext uri="{FF2B5EF4-FFF2-40B4-BE49-F238E27FC236}">
                      <a16:creationId xmlns:a16="http://schemas.microsoft.com/office/drawing/2014/main" id="{9D05C723-52DF-25D5-2F78-BF3D56CDA464}"/>
                    </a:ext>
                  </a:extLst>
                </p:cNvPr>
                <p:cNvSpPr txBox="1"/>
                <p:nvPr/>
              </p:nvSpPr>
              <p:spPr>
                <a:xfrm>
                  <a:off x="3080963" y="4423846"/>
                  <a:ext cx="149976"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𝑑</m:t>
                        </m:r>
                      </m:oMath>
                    </m:oMathPara>
                  </a14:m>
                  <a:endParaRPr lang="en-US" sz="1400" dirty="0"/>
                </a:p>
              </p:txBody>
            </p:sp>
          </mc:Choice>
          <mc:Fallback xmlns="">
            <p:sp>
              <p:nvSpPr>
                <p:cNvPr id="101" name="TextBox 100">
                  <a:extLst>
                    <a:ext uri="{FF2B5EF4-FFF2-40B4-BE49-F238E27FC236}">
                      <a16:creationId xmlns:a16="http://schemas.microsoft.com/office/drawing/2014/main" id="{9D05C723-52DF-25D5-2F78-BF3D56CDA464}"/>
                    </a:ext>
                  </a:extLst>
                </p:cNvPr>
                <p:cNvSpPr txBox="1">
                  <a:spLocks noRot="1" noChangeAspect="1" noMove="1" noResize="1" noEditPoints="1" noAdjustHandles="1" noChangeArrowheads="1" noChangeShapeType="1" noTextEdit="1"/>
                </p:cNvSpPr>
                <p:nvPr/>
              </p:nvSpPr>
              <p:spPr>
                <a:xfrm>
                  <a:off x="3080963" y="4423846"/>
                  <a:ext cx="149976" cy="215444"/>
                </a:xfrm>
                <a:prstGeom prst="rect">
                  <a:avLst/>
                </a:prstGeom>
                <a:blipFill>
                  <a:blip r:embed="rId14"/>
                  <a:stretch>
                    <a:fillRect l="-23077" r="-23077" b="-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2" name="TextBox 101">
                  <a:extLst>
                    <a:ext uri="{FF2B5EF4-FFF2-40B4-BE49-F238E27FC236}">
                      <a16:creationId xmlns:a16="http://schemas.microsoft.com/office/drawing/2014/main" id="{04B4CB02-C40D-52F4-6824-AAE27FB5B6B2}"/>
                    </a:ext>
                  </a:extLst>
                </p:cNvPr>
                <p:cNvSpPr txBox="1"/>
                <p:nvPr/>
              </p:nvSpPr>
              <p:spPr>
                <a:xfrm>
                  <a:off x="4657331" y="4423152"/>
                  <a:ext cx="149976"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𝑑</m:t>
                        </m:r>
                      </m:oMath>
                    </m:oMathPara>
                  </a14:m>
                  <a:endParaRPr lang="en-US" sz="1400" dirty="0"/>
                </a:p>
              </p:txBody>
            </p:sp>
          </mc:Choice>
          <mc:Fallback xmlns="">
            <p:sp>
              <p:nvSpPr>
                <p:cNvPr id="102" name="TextBox 101">
                  <a:extLst>
                    <a:ext uri="{FF2B5EF4-FFF2-40B4-BE49-F238E27FC236}">
                      <a16:creationId xmlns:a16="http://schemas.microsoft.com/office/drawing/2014/main" id="{04B4CB02-C40D-52F4-6824-AAE27FB5B6B2}"/>
                    </a:ext>
                  </a:extLst>
                </p:cNvPr>
                <p:cNvSpPr txBox="1">
                  <a:spLocks noRot="1" noChangeAspect="1" noMove="1" noResize="1" noEditPoints="1" noAdjustHandles="1" noChangeArrowheads="1" noChangeShapeType="1" noTextEdit="1"/>
                </p:cNvSpPr>
                <p:nvPr/>
              </p:nvSpPr>
              <p:spPr>
                <a:xfrm>
                  <a:off x="4657331" y="4423152"/>
                  <a:ext cx="149976" cy="215444"/>
                </a:xfrm>
                <a:prstGeom prst="rect">
                  <a:avLst/>
                </a:prstGeom>
                <a:blipFill>
                  <a:blip r:embed="rId15"/>
                  <a:stretch>
                    <a:fillRect l="-30769" r="-23077" b="-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3" name="TextBox 102">
                  <a:extLst>
                    <a:ext uri="{FF2B5EF4-FFF2-40B4-BE49-F238E27FC236}">
                      <a16:creationId xmlns:a16="http://schemas.microsoft.com/office/drawing/2014/main" id="{697CCEDF-BD0A-6CDD-4825-548D5CC7AF57}"/>
                    </a:ext>
                  </a:extLst>
                </p:cNvPr>
                <p:cNvSpPr txBox="1"/>
                <p:nvPr/>
              </p:nvSpPr>
              <p:spPr>
                <a:xfrm>
                  <a:off x="3314358" y="4417515"/>
                  <a:ext cx="149976"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𝑑</m:t>
                        </m:r>
                      </m:oMath>
                    </m:oMathPara>
                  </a14:m>
                  <a:endParaRPr lang="en-US" sz="1400" dirty="0"/>
                </a:p>
              </p:txBody>
            </p:sp>
          </mc:Choice>
          <mc:Fallback xmlns="">
            <p:sp>
              <p:nvSpPr>
                <p:cNvPr id="103" name="TextBox 102">
                  <a:extLst>
                    <a:ext uri="{FF2B5EF4-FFF2-40B4-BE49-F238E27FC236}">
                      <a16:creationId xmlns:a16="http://schemas.microsoft.com/office/drawing/2014/main" id="{697CCEDF-BD0A-6CDD-4825-548D5CC7AF57}"/>
                    </a:ext>
                  </a:extLst>
                </p:cNvPr>
                <p:cNvSpPr txBox="1">
                  <a:spLocks noRot="1" noChangeAspect="1" noMove="1" noResize="1" noEditPoints="1" noAdjustHandles="1" noChangeArrowheads="1" noChangeShapeType="1" noTextEdit="1"/>
                </p:cNvSpPr>
                <p:nvPr/>
              </p:nvSpPr>
              <p:spPr>
                <a:xfrm>
                  <a:off x="3314358" y="4417515"/>
                  <a:ext cx="149976" cy="215444"/>
                </a:xfrm>
                <a:prstGeom prst="rect">
                  <a:avLst/>
                </a:prstGeom>
                <a:blipFill>
                  <a:blip r:embed="rId16"/>
                  <a:stretch>
                    <a:fillRect l="-33333" r="-25000" b="-11765"/>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108" name="Content Placeholder 2">
                <a:extLst>
                  <a:ext uri="{FF2B5EF4-FFF2-40B4-BE49-F238E27FC236}">
                    <a16:creationId xmlns:a16="http://schemas.microsoft.com/office/drawing/2014/main" id="{38B4F4D9-D8C7-2B3F-9303-872FF2A9FBE9}"/>
                  </a:ext>
                </a:extLst>
              </p:cNvPr>
              <p:cNvSpPr txBox="1">
                <a:spLocks/>
              </p:cNvSpPr>
              <p:nvPr/>
            </p:nvSpPr>
            <p:spPr>
              <a:xfrm>
                <a:off x="296262" y="3522690"/>
                <a:ext cx="1670165" cy="317674"/>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None/>
                </a:pPr>
                <a:r>
                  <a:rPr lang="en-US" sz="1500" dirty="0"/>
                  <a:t>How many </a:t>
                </a:r>
                <a14:m>
                  <m:oMath xmlns:m="http://schemas.openxmlformats.org/officeDocument/2006/math">
                    <m:r>
                      <a:rPr lang="en-US" sz="1500" b="0" i="1" smtClean="0">
                        <a:latin typeface="Cambria Math" panose="02040503050406030204" pitchFamily="18" charset="0"/>
                      </a:rPr>
                      <m:t>𝑑</m:t>
                    </m:r>
                  </m:oMath>
                </a14:m>
                <a:r>
                  <a:rPr lang="en-US" sz="1500" dirty="0">
                    <a:solidFill>
                      <a:prstClr val="black"/>
                    </a:solidFill>
                    <a:latin typeface="Calibri" panose="020F0502020204030204"/>
                    <a:ea typeface="+mn-ea"/>
                    <a:cs typeface="+mn-cs"/>
                  </a:rPr>
                  <a:t> ?</a:t>
                </a:r>
              </a:p>
            </p:txBody>
          </p:sp>
        </mc:Choice>
        <mc:Fallback xmlns="">
          <p:sp>
            <p:nvSpPr>
              <p:cNvPr id="108" name="Content Placeholder 2">
                <a:extLst>
                  <a:ext uri="{FF2B5EF4-FFF2-40B4-BE49-F238E27FC236}">
                    <a16:creationId xmlns:a16="http://schemas.microsoft.com/office/drawing/2014/main" id="{38B4F4D9-D8C7-2B3F-9303-872FF2A9FBE9}"/>
                  </a:ext>
                </a:extLst>
              </p:cNvPr>
              <p:cNvSpPr txBox="1">
                <a:spLocks noRot="1" noChangeAspect="1" noMove="1" noResize="1" noEditPoints="1" noAdjustHandles="1" noChangeArrowheads="1" noChangeShapeType="1" noTextEdit="1"/>
              </p:cNvSpPr>
              <p:nvPr/>
            </p:nvSpPr>
            <p:spPr>
              <a:xfrm>
                <a:off x="296262" y="3522690"/>
                <a:ext cx="1670165" cy="317674"/>
              </a:xfrm>
              <a:prstGeom prst="rect">
                <a:avLst/>
              </a:prstGeom>
              <a:blipFill>
                <a:blip r:embed="rId17"/>
                <a:stretch>
                  <a:fillRect l="-1504" t="-7692" b="-23077"/>
                </a:stretch>
              </a:blipFill>
            </p:spPr>
            <p:txBody>
              <a:bodyPr/>
              <a:lstStyle/>
              <a:p>
                <a:r>
                  <a:rPr lang="en-US">
                    <a:noFill/>
                  </a:rPr>
                  <a:t> </a:t>
                </a:r>
              </a:p>
            </p:txBody>
          </p:sp>
        </mc:Fallback>
      </mc:AlternateContent>
      <p:sp>
        <p:nvSpPr>
          <p:cNvPr id="3" name="Footer Placeholder 2">
            <a:extLst>
              <a:ext uri="{FF2B5EF4-FFF2-40B4-BE49-F238E27FC236}">
                <a16:creationId xmlns:a16="http://schemas.microsoft.com/office/drawing/2014/main" id="{9B988F71-CC20-ADF0-3B09-BF776907E8C4}"/>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1059592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P spid="91" grpId="0"/>
      <p:bldP spid="10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15</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Solving Recurrences – Recursion Tree</a:t>
            </a:r>
            <a:endParaRPr sz="2400" dirty="0"/>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C3D40C70-6A22-8D8F-3B58-51BAE7DF831C}"/>
                  </a:ext>
                </a:extLst>
              </p:cNvPr>
              <p:cNvSpPr txBox="1"/>
              <p:nvPr/>
            </p:nvSpPr>
            <p:spPr>
              <a:xfrm>
                <a:off x="118668" y="2118005"/>
                <a:ext cx="2373565" cy="63273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100" i="1" smtClean="0">
                          <a:solidFill>
                            <a:prstClr val="black"/>
                          </a:solidFill>
                          <a:latin typeface="Cambria Math" panose="02040503050406030204" pitchFamily="18" charset="0"/>
                        </a:rPr>
                        <m:t>𝑇</m:t>
                      </m:r>
                      <m:d>
                        <m:dPr>
                          <m:ctrlPr>
                            <a:rPr lang="en-US" sz="1100" i="1">
                              <a:solidFill>
                                <a:prstClr val="black"/>
                              </a:solidFill>
                              <a:latin typeface="Cambria Math" panose="02040503050406030204" pitchFamily="18" charset="0"/>
                            </a:rPr>
                          </m:ctrlPr>
                        </m:dPr>
                        <m:e>
                          <m:r>
                            <a:rPr lang="en-US" sz="1100" i="1">
                              <a:solidFill>
                                <a:prstClr val="black"/>
                              </a:solidFill>
                              <a:latin typeface="Cambria Math" panose="02040503050406030204" pitchFamily="18" charset="0"/>
                            </a:rPr>
                            <m:t>𝑛</m:t>
                          </m:r>
                        </m:e>
                      </m:d>
                      <m:r>
                        <a:rPr lang="en-US" sz="1100" i="1">
                          <a:solidFill>
                            <a:prstClr val="black"/>
                          </a:solidFill>
                          <a:latin typeface="Cambria Math" panose="02040503050406030204" pitchFamily="18" charset="0"/>
                        </a:rPr>
                        <m:t>= </m:t>
                      </m:r>
                      <m:d>
                        <m:dPr>
                          <m:begChr m:val="{"/>
                          <m:endChr m:val=""/>
                          <m:ctrlPr>
                            <a:rPr lang="en-US" sz="1100" i="1">
                              <a:solidFill>
                                <a:prstClr val="black"/>
                              </a:solidFill>
                              <a:latin typeface="Cambria Math" panose="02040503050406030204" pitchFamily="18" charset="0"/>
                            </a:rPr>
                          </m:ctrlPr>
                        </m:dPr>
                        <m:e>
                          <m:eqArr>
                            <m:eqArrPr>
                              <m:ctrlPr>
                                <a:rPr lang="en-US" sz="1100" i="1">
                                  <a:solidFill>
                                    <a:prstClr val="black"/>
                                  </a:solidFill>
                                  <a:latin typeface="Cambria Math" panose="02040503050406030204" pitchFamily="18" charset="0"/>
                                </a:rPr>
                              </m:ctrlPr>
                            </m:eqArrPr>
                            <m:e>
                              <m:r>
                                <a:rPr lang="en-US" sz="1100" b="0" i="1" smtClean="0">
                                  <a:solidFill>
                                    <a:prstClr val="black"/>
                                  </a:solidFill>
                                  <a:latin typeface="Cambria Math" panose="02040503050406030204" pitchFamily="18" charset="0"/>
                                </a:rPr>
                                <m:t>𝑑</m:t>
                              </m:r>
                              <m:r>
                                <a:rPr lang="en-US" sz="1100" i="1">
                                  <a:solidFill>
                                    <a:prstClr val="black"/>
                                  </a:solidFill>
                                  <a:latin typeface="Cambria Math" panose="02040503050406030204" pitchFamily="18" charset="0"/>
                                </a:rPr>
                                <m:t>                        </m:t>
                              </m:r>
                              <m:r>
                                <a:rPr lang="en-US" sz="1100" i="1">
                                  <a:solidFill>
                                    <a:prstClr val="black"/>
                                  </a:solidFill>
                                  <a:latin typeface="Cambria Math" panose="02040503050406030204" pitchFamily="18" charset="0"/>
                                </a:rPr>
                                <m:t>𝑛</m:t>
                              </m:r>
                              <m:r>
                                <a:rPr lang="en-US" sz="1100" i="1">
                                  <a:solidFill>
                                    <a:prstClr val="black"/>
                                  </a:solidFill>
                                  <a:latin typeface="Cambria Math" panose="02040503050406030204" pitchFamily="18" charset="0"/>
                                </a:rPr>
                                <m:t>=1</m:t>
                              </m:r>
                            </m:e>
                            <m:e>
                              <m:r>
                                <a:rPr lang="en-US" sz="1100" i="1">
                                  <a:solidFill>
                                    <a:prstClr val="black"/>
                                  </a:solidFill>
                                  <a:latin typeface="Cambria Math" panose="02040503050406030204" pitchFamily="18" charset="0"/>
                                  <a:ea typeface="Cambria Math" panose="02040503050406030204" pitchFamily="18" charset="0"/>
                                </a:rPr>
                                <m:t>2</m:t>
                              </m:r>
                              <m:r>
                                <a:rPr lang="en-US" sz="1100" i="1">
                                  <a:solidFill>
                                    <a:prstClr val="black"/>
                                  </a:solidFill>
                                  <a:latin typeface="Cambria Math" panose="02040503050406030204" pitchFamily="18" charset="0"/>
                                  <a:ea typeface="Cambria Math" panose="02040503050406030204" pitchFamily="18" charset="0"/>
                                </a:rPr>
                                <m:t>𝑇</m:t>
                              </m:r>
                              <m:d>
                                <m:dPr>
                                  <m:ctrlPr>
                                    <a:rPr lang="en-US" sz="1100" i="1">
                                      <a:solidFill>
                                        <a:prstClr val="black"/>
                                      </a:solidFill>
                                      <a:latin typeface="Cambria Math" panose="02040503050406030204" pitchFamily="18" charset="0"/>
                                      <a:ea typeface="Cambria Math" panose="02040503050406030204" pitchFamily="18" charset="0"/>
                                    </a:rPr>
                                  </m:ctrlPr>
                                </m:dPr>
                                <m:e>
                                  <m:f>
                                    <m:fPr>
                                      <m:ctrlPr>
                                        <a:rPr lang="en-US" sz="1100" i="1">
                                          <a:solidFill>
                                            <a:prstClr val="black"/>
                                          </a:solidFill>
                                          <a:latin typeface="Cambria Math" panose="02040503050406030204" pitchFamily="18" charset="0"/>
                                          <a:ea typeface="Cambria Math" panose="02040503050406030204" pitchFamily="18" charset="0"/>
                                        </a:rPr>
                                      </m:ctrlPr>
                                    </m:fPr>
                                    <m:num>
                                      <m:r>
                                        <a:rPr lang="en-US" sz="1100" i="1">
                                          <a:solidFill>
                                            <a:prstClr val="black"/>
                                          </a:solidFill>
                                          <a:latin typeface="Cambria Math" panose="02040503050406030204" pitchFamily="18" charset="0"/>
                                          <a:ea typeface="Cambria Math" panose="02040503050406030204" pitchFamily="18" charset="0"/>
                                        </a:rPr>
                                        <m:t>𝑛</m:t>
                                      </m:r>
                                    </m:num>
                                    <m:den>
                                      <m:r>
                                        <a:rPr lang="en-US" sz="1100" i="1">
                                          <a:solidFill>
                                            <a:prstClr val="black"/>
                                          </a:solidFill>
                                          <a:latin typeface="Cambria Math" panose="02040503050406030204" pitchFamily="18" charset="0"/>
                                          <a:ea typeface="Cambria Math" panose="02040503050406030204" pitchFamily="18" charset="0"/>
                                        </a:rPr>
                                        <m:t>2</m:t>
                                      </m:r>
                                    </m:den>
                                  </m:f>
                                </m:e>
                              </m:d>
                              <m:r>
                                <a:rPr lang="en-US" sz="1100" i="1">
                                  <a:solidFill>
                                    <a:prstClr val="black"/>
                                  </a:solidFill>
                                  <a:latin typeface="Cambria Math" panose="02040503050406030204" pitchFamily="18" charset="0"/>
                                  <a:ea typeface="Cambria Math" panose="02040503050406030204" pitchFamily="18" charset="0"/>
                                </a:rPr>
                                <m:t>+</m:t>
                              </m:r>
                              <m:r>
                                <a:rPr lang="en-US" sz="1100" b="0" i="1" smtClean="0">
                                  <a:solidFill>
                                    <a:prstClr val="black"/>
                                  </a:solidFill>
                                  <a:latin typeface="Cambria Math" panose="02040503050406030204" pitchFamily="18" charset="0"/>
                                  <a:ea typeface="Cambria Math" panose="02040503050406030204" pitchFamily="18" charset="0"/>
                                </a:rPr>
                                <m:t>𝑐𝑛</m:t>
                              </m:r>
                              <m:r>
                                <a:rPr lang="en-US" sz="1100" i="1">
                                  <a:solidFill>
                                    <a:prstClr val="black"/>
                                  </a:solidFill>
                                  <a:latin typeface="Cambria Math" panose="02040503050406030204" pitchFamily="18" charset="0"/>
                                  <a:ea typeface="Cambria Math" panose="02040503050406030204" pitchFamily="18" charset="0"/>
                                </a:rPr>
                                <m:t>  </m:t>
                              </m:r>
                              <m:r>
                                <a:rPr lang="en-US" sz="1100" b="0" i="1" smtClean="0">
                                  <a:solidFill>
                                    <a:prstClr val="black"/>
                                  </a:solidFill>
                                  <a:latin typeface="Cambria Math" panose="02040503050406030204" pitchFamily="18" charset="0"/>
                                  <a:ea typeface="Cambria Math" panose="02040503050406030204" pitchFamily="18" charset="0"/>
                                </a:rPr>
                                <m:t>  </m:t>
                              </m:r>
                              <m:r>
                                <a:rPr lang="en-US" sz="1100" i="1">
                                  <a:solidFill>
                                    <a:prstClr val="black"/>
                                  </a:solidFill>
                                  <a:latin typeface="Cambria Math" panose="02040503050406030204" pitchFamily="18" charset="0"/>
                                  <a:ea typeface="Cambria Math" panose="02040503050406030204" pitchFamily="18" charset="0"/>
                                </a:rPr>
                                <m:t>𝑛</m:t>
                              </m:r>
                              <m:r>
                                <a:rPr lang="en-US" sz="1100" i="1">
                                  <a:solidFill>
                                    <a:prstClr val="black"/>
                                  </a:solidFill>
                                  <a:latin typeface="Cambria Math" panose="02040503050406030204" pitchFamily="18" charset="0"/>
                                  <a:ea typeface="Cambria Math" panose="02040503050406030204" pitchFamily="18" charset="0"/>
                                </a:rPr>
                                <m:t>&gt;1</m:t>
                              </m:r>
                            </m:e>
                          </m:eqArr>
                        </m:e>
                      </m:d>
                    </m:oMath>
                  </m:oMathPara>
                </a14:m>
                <a:endParaRPr lang="en-US" sz="1100" dirty="0"/>
              </a:p>
            </p:txBody>
          </p:sp>
        </mc:Choice>
        <mc:Fallback xmlns="">
          <p:sp>
            <p:nvSpPr>
              <p:cNvPr id="8" name="TextBox 7">
                <a:extLst>
                  <a:ext uri="{FF2B5EF4-FFF2-40B4-BE49-F238E27FC236}">
                    <a16:creationId xmlns:a16="http://schemas.microsoft.com/office/drawing/2014/main" id="{C3D40C70-6A22-8D8F-3B58-51BAE7DF831C}"/>
                  </a:ext>
                </a:extLst>
              </p:cNvPr>
              <p:cNvSpPr txBox="1">
                <a:spLocks noRot="1" noChangeAspect="1" noMove="1" noResize="1" noEditPoints="1" noAdjustHandles="1" noChangeArrowheads="1" noChangeShapeType="1" noTextEdit="1"/>
              </p:cNvSpPr>
              <p:nvPr/>
            </p:nvSpPr>
            <p:spPr>
              <a:xfrm>
                <a:off x="118668" y="2118005"/>
                <a:ext cx="2373565" cy="632737"/>
              </a:xfrm>
              <a:prstGeom prst="rect">
                <a:avLst/>
              </a:prstGeom>
              <a:blipFill>
                <a:blip r:embed="rId3"/>
                <a:stretch>
                  <a:fillRect l="-10106" t="-188235" b="-276471"/>
                </a:stretch>
              </a:blipFill>
            </p:spPr>
            <p:txBody>
              <a:bodyPr/>
              <a:lstStyle/>
              <a:p>
                <a:r>
                  <a:rPr lang="en-US">
                    <a:noFill/>
                  </a:rPr>
                  <a:t> </a:t>
                </a:r>
              </a:p>
            </p:txBody>
          </p:sp>
        </mc:Fallback>
      </mc:AlternateContent>
      <p:grpSp>
        <p:nvGrpSpPr>
          <p:cNvPr id="89" name="Group 88">
            <a:extLst>
              <a:ext uri="{FF2B5EF4-FFF2-40B4-BE49-F238E27FC236}">
                <a16:creationId xmlns:a16="http://schemas.microsoft.com/office/drawing/2014/main" id="{D5774EA5-1CBA-A636-CBE0-250832E3A329}"/>
              </a:ext>
            </a:extLst>
          </p:cNvPr>
          <p:cNvGrpSpPr/>
          <p:nvPr/>
        </p:nvGrpSpPr>
        <p:grpSpPr>
          <a:xfrm>
            <a:off x="2698936" y="2095331"/>
            <a:ext cx="1092122" cy="655749"/>
            <a:chOff x="2698936" y="3157780"/>
            <a:chExt cx="1092122" cy="655749"/>
          </a:xfrm>
        </p:grpSpPr>
        <p:grpSp>
          <p:nvGrpSpPr>
            <p:cNvPr id="39" name="Group 38">
              <a:extLst>
                <a:ext uri="{FF2B5EF4-FFF2-40B4-BE49-F238E27FC236}">
                  <a16:creationId xmlns:a16="http://schemas.microsoft.com/office/drawing/2014/main" id="{334C5990-8079-4DF8-74B4-4FEA3180068C}"/>
                </a:ext>
              </a:extLst>
            </p:cNvPr>
            <p:cNvGrpSpPr/>
            <p:nvPr/>
          </p:nvGrpSpPr>
          <p:grpSpPr>
            <a:xfrm>
              <a:off x="2698936" y="3399191"/>
              <a:ext cx="469359" cy="414000"/>
              <a:chOff x="4828779" y="1096829"/>
              <a:chExt cx="469359" cy="414000"/>
            </a:xfrm>
          </p:grpSpPr>
          <p:sp>
            <p:nvSpPr>
              <p:cNvPr id="40" name="Oval 39">
                <a:extLst>
                  <a:ext uri="{FF2B5EF4-FFF2-40B4-BE49-F238E27FC236}">
                    <a16:creationId xmlns:a16="http://schemas.microsoft.com/office/drawing/2014/main" id="{1310F05E-D5CB-11D1-76CC-C62E5D669730}"/>
                  </a:ext>
                </a:extLst>
              </p:cNvPr>
              <p:cNvSpPr/>
              <p:nvPr/>
            </p:nvSpPr>
            <p:spPr>
              <a:xfrm>
                <a:off x="4843649" y="1096829"/>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62E1E20A-FD2E-42A5-9E96-0C6829E66F53}"/>
                      </a:ext>
                    </a:extLst>
                  </p:cNvPr>
                  <p:cNvSpPr txBox="1"/>
                  <p:nvPr/>
                </p:nvSpPr>
                <p:spPr>
                  <a:xfrm>
                    <a:off x="4828779" y="1174110"/>
                    <a:ext cx="469359" cy="26770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𝑐𝑛</m:t>
                              </m:r>
                            </m:num>
                            <m:den>
                              <m:r>
                                <a:rPr lang="en-US" sz="1000" b="0" i="1" smtClean="0">
                                  <a:latin typeface="Cambria Math" panose="02040503050406030204" pitchFamily="18" charset="0"/>
                                </a:rPr>
                                <m:t>4</m:t>
                              </m:r>
                            </m:den>
                          </m:f>
                        </m:oMath>
                      </m:oMathPara>
                    </a14:m>
                    <a:endParaRPr lang="en-US" sz="1000" dirty="0"/>
                  </a:p>
                </p:txBody>
              </p:sp>
            </mc:Choice>
            <mc:Fallback xmlns="">
              <p:sp>
                <p:nvSpPr>
                  <p:cNvPr id="41" name="TextBox 40">
                    <a:extLst>
                      <a:ext uri="{FF2B5EF4-FFF2-40B4-BE49-F238E27FC236}">
                        <a16:creationId xmlns:a16="http://schemas.microsoft.com/office/drawing/2014/main" id="{62E1E20A-FD2E-42A5-9E96-0C6829E66F53}"/>
                      </a:ext>
                    </a:extLst>
                  </p:cNvPr>
                  <p:cNvSpPr txBox="1">
                    <a:spLocks noRot="1" noChangeAspect="1" noMove="1" noResize="1" noEditPoints="1" noAdjustHandles="1" noChangeArrowheads="1" noChangeShapeType="1" noTextEdit="1"/>
                  </p:cNvSpPr>
                  <p:nvPr/>
                </p:nvSpPr>
                <p:spPr>
                  <a:xfrm>
                    <a:off x="4828779" y="1174110"/>
                    <a:ext cx="469359" cy="267702"/>
                  </a:xfrm>
                  <a:prstGeom prst="rect">
                    <a:avLst/>
                  </a:prstGeom>
                  <a:blipFill>
                    <a:blip r:embed="rId4"/>
                    <a:stretch>
                      <a:fillRect l="-10526" t="-95455" r="-7895" b="-159091"/>
                    </a:stretch>
                  </a:blipFill>
                </p:spPr>
                <p:txBody>
                  <a:bodyPr/>
                  <a:lstStyle/>
                  <a:p>
                    <a:r>
                      <a:rPr lang="en-US">
                        <a:noFill/>
                      </a:rPr>
                      <a:t> </a:t>
                    </a:r>
                  </a:p>
                </p:txBody>
              </p:sp>
            </mc:Fallback>
          </mc:AlternateContent>
        </p:grpSp>
        <p:grpSp>
          <p:nvGrpSpPr>
            <p:cNvPr id="42" name="Group 41">
              <a:extLst>
                <a:ext uri="{FF2B5EF4-FFF2-40B4-BE49-F238E27FC236}">
                  <a16:creationId xmlns:a16="http://schemas.microsoft.com/office/drawing/2014/main" id="{CD9DD78D-D02D-9496-A4CA-3842CD88D282}"/>
                </a:ext>
              </a:extLst>
            </p:cNvPr>
            <p:cNvGrpSpPr/>
            <p:nvPr/>
          </p:nvGrpSpPr>
          <p:grpSpPr>
            <a:xfrm>
              <a:off x="3321699" y="3399529"/>
              <a:ext cx="469359" cy="414000"/>
              <a:chOff x="4698973" y="1097167"/>
              <a:chExt cx="469359" cy="414000"/>
            </a:xfrm>
          </p:grpSpPr>
          <p:sp>
            <p:nvSpPr>
              <p:cNvPr id="43" name="Oval 42">
                <a:extLst>
                  <a:ext uri="{FF2B5EF4-FFF2-40B4-BE49-F238E27FC236}">
                    <a16:creationId xmlns:a16="http://schemas.microsoft.com/office/drawing/2014/main" id="{20C3FD52-0A92-F540-7CD7-C8BB3A3606C6}"/>
                  </a:ext>
                </a:extLst>
              </p:cNvPr>
              <p:cNvSpPr/>
              <p:nvPr/>
            </p:nvSpPr>
            <p:spPr>
              <a:xfrm>
                <a:off x="4726653" y="1097167"/>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44" name="TextBox 43">
                    <a:extLst>
                      <a:ext uri="{FF2B5EF4-FFF2-40B4-BE49-F238E27FC236}">
                        <a16:creationId xmlns:a16="http://schemas.microsoft.com/office/drawing/2014/main" id="{BE8B4BAC-D023-CE52-0131-FDB4641C350D}"/>
                      </a:ext>
                    </a:extLst>
                  </p:cNvPr>
                  <p:cNvSpPr txBox="1"/>
                  <p:nvPr/>
                </p:nvSpPr>
                <p:spPr>
                  <a:xfrm>
                    <a:off x="4698973" y="1172788"/>
                    <a:ext cx="469359" cy="26770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𝑐𝑛</m:t>
                              </m:r>
                            </m:num>
                            <m:den>
                              <m:r>
                                <a:rPr lang="en-US" sz="1000" b="0" i="1" smtClean="0">
                                  <a:latin typeface="Cambria Math" panose="02040503050406030204" pitchFamily="18" charset="0"/>
                                </a:rPr>
                                <m:t>4</m:t>
                              </m:r>
                            </m:den>
                          </m:f>
                        </m:oMath>
                      </m:oMathPara>
                    </a14:m>
                    <a:endParaRPr lang="en-US" sz="1000" dirty="0"/>
                  </a:p>
                </p:txBody>
              </p:sp>
            </mc:Choice>
            <mc:Fallback xmlns="">
              <p:sp>
                <p:nvSpPr>
                  <p:cNvPr id="44" name="TextBox 43">
                    <a:extLst>
                      <a:ext uri="{FF2B5EF4-FFF2-40B4-BE49-F238E27FC236}">
                        <a16:creationId xmlns:a16="http://schemas.microsoft.com/office/drawing/2014/main" id="{BE8B4BAC-D023-CE52-0131-FDB4641C350D}"/>
                      </a:ext>
                    </a:extLst>
                  </p:cNvPr>
                  <p:cNvSpPr txBox="1">
                    <a:spLocks noRot="1" noChangeAspect="1" noMove="1" noResize="1" noEditPoints="1" noAdjustHandles="1" noChangeArrowheads="1" noChangeShapeType="1" noTextEdit="1"/>
                  </p:cNvSpPr>
                  <p:nvPr/>
                </p:nvSpPr>
                <p:spPr>
                  <a:xfrm>
                    <a:off x="4698973" y="1172788"/>
                    <a:ext cx="469359" cy="267702"/>
                  </a:xfrm>
                  <a:prstGeom prst="rect">
                    <a:avLst/>
                  </a:prstGeom>
                  <a:blipFill>
                    <a:blip r:embed="rId4"/>
                    <a:stretch>
                      <a:fillRect l="-10526" t="-95455" r="-7895" b="-159091"/>
                    </a:stretch>
                  </a:blipFill>
                </p:spPr>
                <p:txBody>
                  <a:bodyPr/>
                  <a:lstStyle/>
                  <a:p>
                    <a:r>
                      <a:rPr lang="en-US">
                        <a:noFill/>
                      </a:rPr>
                      <a:t> </a:t>
                    </a:r>
                  </a:p>
                </p:txBody>
              </p:sp>
            </mc:Fallback>
          </mc:AlternateContent>
        </p:grpSp>
        <p:cxnSp>
          <p:nvCxnSpPr>
            <p:cNvPr id="56" name="Straight Arrow Connector 55">
              <a:extLst>
                <a:ext uri="{FF2B5EF4-FFF2-40B4-BE49-F238E27FC236}">
                  <a16:creationId xmlns:a16="http://schemas.microsoft.com/office/drawing/2014/main" id="{33FBE912-CB07-A12B-0799-4601008B5E8A}"/>
                </a:ext>
              </a:extLst>
            </p:cNvPr>
            <p:cNvCxnSpPr>
              <a:cxnSpLocks/>
              <a:stCxn id="28" idx="4"/>
              <a:endCxn id="40" idx="0"/>
            </p:cNvCxnSpPr>
            <p:nvPr/>
          </p:nvCxnSpPr>
          <p:spPr>
            <a:xfrm flipH="1">
              <a:off x="2920806" y="3157780"/>
              <a:ext cx="362171" cy="241411"/>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59" name="Straight Arrow Connector 58">
              <a:extLst>
                <a:ext uri="{FF2B5EF4-FFF2-40B4-BE49-F238E27FC236}">
                  <a16:creationId xmlns:a16="http://schemas.microsoft.com/office/drawing/2014/main" id="{FFA0262E-E6E8-51FB-F979-5EDECDCD381F}"/>
                </a:ext>
              </a:extLst>
            </p:cNvPr>
            <p:cNvCxnSpPr>
              <a:cxnSpLocks/>
              <a:stCxn id="28" idx="4"/>
              <a:endCxn id="43" idx="0"/>
            </p:cNvCxnSpPr>
            <p:nvPr/>
          </p:nvCxnSpPr>
          <p:spPr>
            <a:xfrm>
              <a:off x="3282977" y="3157780"/>
              <a:ext cx="273402" cy="241749"/>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grpSp>
      <p:sp>
        <p:nvSpPr>
          <p:cNvPr id="66" name="Content Placeholder 2">
            <a:extLst>
              <a:ext uri="{FF2B5EF4-FFF2-40B4-BE49-F238E27FC236}">
                <a16:creationId xmlns:a16="http://schemas.microsoft.com/office/drawing/2014/main" id="{134E7948-5602-50B7-5D86-1DAD64454958}"/>
              </a:ext>
            </a:extLst>
          </p:cNvPr>
          <p:cNvSpPr txBox="1">
            <a:spLocks/>
          </p:cNvSpPr>
          <p:nvPr/>
        </p:nvSpPr>
        <p:spPr>
          <a:xfrm>
            <a:off x="263921" y="3571543"/>
            <a:ext cx="6450388" cy="1005051"/>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spcBef>
                <a:spcPts val="0"/>
              </a:spcBef>
            </a:pPr>
            <a:r>
              <a:rPr lang="en-US" sz="1500" dirty="0"/>
              <a:t>Total runtime comes from counting number of operations from the internal nodes and counting them from base nodes</a:t>
            </a:r>
          </a:p>
          <a:p>
            <a:pPr>
              <a:lnSpc>
                <a:spcPct val="100000"/>
              </a:lnSpc>
              <a:spcBef>
                <a:spcPts val="0"/>
              </a:spcBef>
            </a:pPr>
            <a:r>
              <a:rPr lang="en-US" sz="1500" dirty="0">
                <a:solidFill>
                  <a:prstClr val="black"/>
                </a:solidFill>
                <a:latin typeface="Calibri" panose="020F0502020204030204"/>
                <a:ea typeface="+mn-ea"/>
                <a:cs typeface="+mn-cs"/>
              </a:rPr>
              <a:t>Lets get introduced to trees and some related terminologies as we need</a:t>
            </a:r>
          </a:p>
          <a:p>
            <a:pPr>
              <a:lnSpc>
                <a:spcPct val="100000"/>
              </a:lnSpc>
              <a:spcBef>
                <a:spcPts val="0"/>
              </a:spcBef>
            </a:pPr>
            <a:r>
              <a:rPr lang="en-US" sz="1500" dirty="0">
                <a:solidFill>
                  <a:prstClr val="black"/>
                </a:solidFill>
                <a:latin typeface="Calibri" panose="020F0502020204030204"/>
                <a:ea typeface="+mn-ea"/>
                <a:cs typeface="+mn-cs"/>
              </a:rPr>
              <a:t>More will come later</a:t>
            </a:r>
          </a:p>
        </p:txBody>
      </p:sp>
      <p:grpSp>
        <p:nvGrpSpPr>
          <p:cNvPr id="2" name="Group 1">
            <a:extLst>
              <a:ext uri="{FF2B5EF4-FFF2-40B4-BE49-F238E27FC236}">
                <a16:creationId xmlns:a16="http://schemas.microsoft.com/office/drawing/2014/main" id="{A89A164D-4857-067F-5E43-F93CB998FF22}"/>
              </a:ext>
            </a:extLst>
          </p:cNvPr>
          <p:cNvGrpSpPr/>
          <p:nvPr/>
        </p:nvGrpSpPr>
        <p:grpSpPr>
          <a:xfrm>
            <a:off x="3047091" y="1132796"/>
            <a:ext cx="1535723" cy="962535"/>
            <a:chOff x="4792003" y="2195245"/>
            <a:chExt cx="1535723" cy="962535"/>
          </a:xfrm>
        </p:grpSpPr>
        <p:grpSp>
          <p:nvGrpSpPr>
            <p:cNvPr id="7" name="Group 6">
              <a:extLst>
                <a:ext uri="{FF2B5EF4-FFF2-40B4-BE49-F238E27FC236}">
                  <a16:creationId xmlns:a16="http://schemas.microsoft.com/office/drawing/2014/main" id="{1721371B-6173-5E60-C35B-2FB5A145F185}"/>
                </a:ext>
              </a:extLst>
            </p:cNvPr>
            <p:cNvGrpSpPr/>
            <p:nvPr/>
          </p:nvGrpSpPr>
          <p:grpSpPr>
            <a:xfrm>
              <a:off x="4792003" y="2743780"/>
              <a:ext cx="469359" cy="414000"/>
              <a:chOff x="4601838" y="1096952"/>
              <a:chExt cx="469359" cy="414000"/>
            </a:xfrm>
          </p:grpSpPr>
          <p:sp>
            <p:nvSpPr>
              <p:cNvPr id="28" name="Oval 27">
                <a:extLst>
                  <a:ext uri="{FF2B5EF4-FFF2-40B4-BE49-F238E27FC236}">
                    <a16:creationId xmlns:a16="http://schemas.microsoft.com/office/drawing/2014/main" id="{28EB9C82-C742-B3E6-A230-91DE27C053F6}"/>
                  </a:ext>
                </a:extLst>
              </p:cNvPr>
              <p:cNvSpPr/>
              <p:nvPr/>
            </p:nvSpPr>
            <p:spPr>
              <a:xfrm>
                <a:off x="4630724" y="1096952"/>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D7D8CFFD-06AB-E782-50D0-AF00F3F48AFB}"/>
                      </a:ext>
                    </a:extLst>
                  </p:cNvPr>
                  <p:cNvSpPr txBox="1"/>
                  <p:nvPr/>
                </p:nvSpPr>
                <p:spPr>
                  <a:xfrm>
                    <a:off x="4601838" y="1170820"/>
                    <a:ext cx="469359" cy="26827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𝑐𝑛</m:t>
                              </m:r>
                            </m:num>
                            <m:den>
                              <m:r>
                                <a:rPr lang="en-US" sz="1000" b="0" i="1" smtClean="0">
                                  <a:latin typeface="Cambria Math" panose="02040503050406030204" pitchFamily="18" charset="0"/>
                                </a:rPr>
                                <m:t>2</m:t>
                              </m:r>
                            </m:den>
                          </m:f>
                        </m:oMath>
                      </m:oMathPara>
                    </a14:m>
                    <a:endParaRPr lang="en-US" sz="1000" dirty="0"/>
                  </a:p>
                </p:txBody>
              </p:sp>
            </mc:Choice>
            <mc:Fallback xmlns="">
              <p:sp>
                <p:nvSpPr>
                  <p:cNvPr id="29" name="TextBox 28">
                    <a:extLst>
                      <a:ext uri="{FF2B5EF4-FFF2-40B4-BE49-F238E27FC236}">
                        <a16:creationId xmlns:a16="http://schemas.microsoft.com/office/drawing/2014/main" id="{D7D8CFFD-06AB-E782-50D0-AF00F3F48AFB}"/>
                      </a:ext>
                    </a:extLst>
                  </p:cNvPr>
                  <p:cNvSpPr txBox="1">
                    <a:spLocks noRot="1" noChangeAspect="1" noMove="1" noResize="1" noEditPoints="1" noAdjustHandles="1" noChangeArrowheads="1" noChangeShapeType="1" noTextEdit="1"/>
                  </p:cNvSpPr>
                  <p:nvPr/>
                </p:nvSpPr>
                <p:spPr>
                  <a:xfrm>
                    <a:off x="4601838" y="1170820"/>
                    <a:ext cx="469359" cy="268279"/>
                  </a:xfrm>
                  <a:prstGeom prst="rect">
                    <a:avLst/>
                  </a:prstGeom>
                  <a:blipFill>
                    <a:blip r:embed="rId8"/>
                    <a:stretch>
                      <a:fillRect l="-13514" t="-90909" r="-10811" b="-163636"/>
                    </a:stretch>
                  </a:blipFill>
                </p:spPr>
                <p:txBody>
                  <a:bodyPr/>
                  <a:lstStyle/>
                  <a:p>
                    <a:r>
                      <a:rPr lang="en-US">
                        <a:noFill/>
                      </a:rPr>
                      <a:t> </a:t>
                    </a:r>
                  </a:p>
                </p:txBody>
              </p:sp>
            </mc:Fallback>
          </mc:AlternateContent>
        </p:grpSp>
        <p:sp>
          <p:nvSpPr>
            <p:cNvPr id="15" name="Oval 14">
              <a:extLst>
                <a:ext uri="{FF2B5EF4-FFF2-40B4-BE49-F238E27FC236}">
                  <a16:creationId xmlns:a16="http://schemas.microsoft.com/office/drawing/2014/main" id="{ADE641E4-0B6A-4E17-A637-3D83128143C9}"/>
                </a:ext>
              </a:extLst>
            </p:cNvPr>
            <p:cNvSpPr/>
            <p:nvPr/>
          </p:nvSpPr>
          <p:spPr>
            <a:xfrm>
              <a:off x="5913726" y="2740220"/>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cxnSp>
          <p:nvCxnSpPr>
            <p:cNvPr id="16" name="Straight Arrow Connector 15">
              <a:extLst>
                <a:ext uri="{FF2B5EF4-FFF2-40B4-BE49-F238E27FC236}">
                  <a16:creationId xmlns:a16="http://schemas.microsoft.com/office/drawing/2014/main" id="{57631A2F-0AF1-CAE9-BC3C-CC0247D9A1DA}"/>
                </a:ext>
              </a:extLst>
            </p:cNvPr>
            <p:cNvCxnSpPr>
              <a:cxnSpLocks/>
              <a:endCxn id="28" idx="0"/>
            </p:cNvCxnSpPr>
            <p:nvPr/>
          </p:nvCxnSpPr>
          <p:spPr>
            <a:xfrm flipH="1">
              <a:off x="5027889" y="2619610"/>
              <a:ext cx="682312" cy="124170"/>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7" name="Straight Arrow Connector 16">
              <a:extLst>
                <a:ext uri="{FF2B5EF4-FFF2-40B4-BE49-F238E27FC236}">
                  <a16:creationId xmlns:a16="http://schemas.microsoft.com/office/drawing/2014/main" id="{B72AD22D-4DCA-23F4-6758-C649759AFA74}"/>
                </a:ext>
              </a:extLst>
            </p:cNvPr>
            <p:cNvCxnSpPr>
              <a:cxnSpLocks/>
              <a:endCxn id="15" idx="0"/>
            </p:cNvCxnSpPr>
            <p:nvPr/>
          </p:nvCxnSpPr>
          <p:spPr>
            <a:xfrm>
              <a:off x="5710201" y="2619610"/>
              <a:ext cx="410525" cy="120610"/>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grpSp>
          <p:nvGrpSpPr>
            <p:cNvPr id="18" name="Group 17">
              <a:extLst>
                <a:ext uri="{FF2B5EF4-FFF2-40B4-BE49-F238E27FC236}">
                  <a16:creationId xmlns:a16="http://schemas.microsoft.com/office/drawing/2014/main" id="{28AA3A9A-87CB-3A76-7333-DF53E1E85F73}"/>
                </a:ext>
              </a:extLst>
            </p:cNvPr>
            <p:cNvGrpSpPr/>
            <p:nvPr/>
          </p:nvGrpSpPr>
          <p:grpSpPr>
            <a:xfrm>
              <a:off x="5505862" y="2195245"/>
              <a:ext cx="414000" cy="414000"/>
              <a:chOff x="4605557" y="1063396"/>
              <a:chExt cx="414000" cy="414000"/>
            </a:xfrm>
          </p:grpSpPr>
          <p:sp>
            <p:nvSpPr>
              <p:cNvPr id="20" name="Oval 19">
                <a:extLst>
                  <a:ext uri="{FF2B5EF4-FFF2-40B4-BE49-F238E27FC236}">
                    <a16:creationId xmlns:a16="http://schemas.microsoft.com/office/drawing/2014/main" id="{0C789E72-83D8-D737-E2AF-A9829CDB4804}"/>
                  </a:ext>
                </a:extLst>
              </p:cNvPr>
              <p:cNvSpPr/>
              <p:nvPr/>
            </p:nvSpPr>
            <p:spPr>
              <a:xfrm>
                <a:off x="4605557" y="1063396"/>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547E66CA-A200-6414-056A-544AE6BF45BC}"/>
                      </a:ext>
                    </a:extLst>
                  </p:cNvPr>
                  <p:cNvSpPr txBox="1"/>
                  <p:nvPr/>
                </p:nvSpPr>
                <p:spPr>
                  <a:xfrm>
                    <a:off x="4627387" y="1125274"/>
                    <a:ext cx="381258"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panose="02040503050406030204" pitchFamily="18" charset="0"/>
                            </a:rPr>
                            <m:t>𝑐𝑛</m:t>
                          </m:r>
                        </m:oMath>
                      </m:oMathPara>
                    </a14:m>
                    <a:endParaRPr lang="en-US" sz="1200" dirty="0"/>
                  </a:p>
                </p:txBody>
              </p:sp>
            </mc:Choice>
            <mc:Fallback xmlns="">
              <p:sp>
                <p:nvSpPr>
                  <p:cNvPr id="27" name="TextBox 26">
                    <a:extLst>
                      <a:ext uri="{FF2B5EF4-FFF2-40B4-BE49-F238E27FC236}">
                        <a16:creationId xmlns:a16="http://schemas.microsoft.com/office/drawing/2014/main" id="{547E66CA-A200-6414-056A-544AE6BF45BC}"/>
                      </a:ext>
                    </a:extLst>
                  </p:cNvPr>
                  <p:cNvSpPr txBox="1">
                    <a:spLocks noRot="1" noChangeAspect="1" noMove="1" noResize="1" noEditPoints="1" noAdjustHandles="1" noChangeArrowheads="1" noChangeShapeType="1" noTextEdit="1"/>
                  </p:cNvSpPr>
                  <p:nvPr/>
                </p:nvSpPr>
                <p:spPr>
                  <a:xfrm>
                    <a:off x="4627387" y="1125274"/>
                    <a:ext cx="381258" cy="276999"/>
                  </a:xfrm>
                  <a:prstGeom prst="rect">
                    <a:avLst/>
                  </a:prstGeom>
                  <a:blipFill>
                    <a:blip r:embed="rId9"/>
                    <a:stretch>
                      <a:fillRect/>
                    </a:stretch>
                  </a:blipFill>
                </p:spPr>
                <p:txBody>
                  <a:bodyPr/>
                  <a:lstStyle/>
                  <a:p>
                    <a:r>
                      <a:rPr lang="en-US">
                        <a:noFill/>
                      </a:rPr>
                      <a:t> </a:t>
                    </a:r>
                  </a:p>
                </p:txBody>
              </p:sp>
            </mc:Fallback>
          </mc:AlternateContent>
        </p:grpSp>
      </p:grp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0B3DB3D0-2991-577F-F768-D1C771A4300A}"/>
                  </a:ext>
                </a:extLst>
              </p:cNvPr>
              <p:cNvSpPr txBox="1"/>
              <p:nvPr/>
            </p:nvSpPr>
            <p:spPr>
              <a:xfrm>
                <a:off x="4141134" y="1746424"/>
                <a:ext cx="469359" cy="26827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𝑐𝑛</m:t>
                          </m:r>
                        </m:num>
                        <m:den>
                          <m:r>
                            <a:rPr lang="en-US" sz="1000" b="0" i="1" smtClean="0">
                              <a:latin typeface="Cambria Math" panose="02040503050406030204" pitchFamily="18" charset="0"/>
                            </a:rPr>
                            <m:t>2</m:t>
                          </m:r>
                        </m:den>
                      </m:f>
                    </m:oMath>
                  </m:oMathPara>
                </a14:m>
                <a:endParaRPr lang="en-US" sz="1000" dirty="0"/>
              </a:p>
            </p:txBody>
          </p:sp>
        </mc:Choice>
        <mc:Fallback xmlns="">
          <p:sp>
            <p:nvSpPr>
              <p:cNvPr id="30" name="TextBox 29">
                <a:extLst>
                  <a:ext uri="{FF2B5EF4-FFF2-40B4-BE49-F238E27FC236}">
                    <a16:creationId xmlns:a16="http://schemas.microsoft.com/office/drawing/2014/main" id="{0B3DB3D0-2991-577F-F768-D1C771A4300A}"/>
                  </a:ext>
                </a:extLst>
              </p:cNvPr>
              <p:cNvSpPr txBox="1">
                <a:spLocks noRot="1" noChangeAspect="1" noMove="1" noResize="1" noEditPoints="1" noAdjustHandles="1" noChangeArrowheads="1" noChangeShapeType="1" noTextEdit="1"/>
              </p:cNvSpPr>
              <p:nvPr/>
            </p:nvSpPr>
            <p:spPr>
              <a:xfrm>
                <a:off x="4141134" y="1746424"/>
                <a:ext cx="469359" cy="268279"/>
              </a:xfrm>
              <a:prstGeom prst="rect">
                <a:avLst/>
              </a:prstGeom>
              <a:blipFill>
                <a:blip r:embed="rId10"/>
                <a:stretch>
                  <a:fillRect l="-7895" t="-95455" r="-10526" b="-163636"/>
                </a:stretch>
              </a:blipFill>
            </p:spPr>
            <p:txBody>
              <a:bodyPr/>
              <a:lstStyle/>
              <a:p>
                <a:r>
                  <a:rPr lang="en-US">
                    <a:noFill/>
                  </a:rPr>
                  <a:t> </a:t>
                </a:r>
              </a:p>
            </p:txBody>
          </p:sp>
        </mc:Fallback>
      </mc:AlternateContent>
      <p:grpSp>
        <p:nvGrpSpPr>
          <p:cNvPr id="33" name="Group 32">
            <a:extLst>
              <a:ext uri="{FF2B5EF4-FFF2-40B4-BE49-F238E27FC236}">
                <a16:creationId xmlns:a16="http://schemas.microsoft.com/office/drawing/2014/main" id="{A58C04AF-A331-6312-9BFD-36873612AED7}"/>
              </a:ext>
            </a:extLst>
          </p:cNvPr>
          <p:cNvGrpSpPr/>
          <p:nvPr/>
        </p:nvGrpSpPr>
        <p:grpSpPr>
          <a:xfrm>
            <a:off x="3805903" y="2091771"/>
            <a:ext cx="1137050" cy="661713"/>
            <a:chOff x="2705417" y="3151816"/>
            <a:chExt cx="1137050" cy="661713"/>
          </a:xfrm>
        </p:grpSpPr>
        <p:grpSp>
          <p:nvGrpSpPr>
            <p:cNvPr id="34" name="Group 33">
              <a:extLst>
                <a:ext uri="{FF2B5EF4-FFF2-40B4-BE49-F238E27FC236}">
                  <a16:creationId xmlns:a16="http://schemas.microsoft.com/office/drawing/2014/main" id="{12B97052-8E25-CDD0-F142-D8C021DD033D}"/>
                </a:ext>
              </a:extLst>
            </p:cNvPr>
            <p:cNvGrpSpPr/>
            <p:nvPr/>
          </p:nvGrpSpPr>
          <p:grpSpPr>
            <a:xfrm>
              <a:off x="2705417" y="3399191"/>
              <a:ext cx="482194" cy="414000"/>
              <a:chOff x="4835260" y="1096829"/>
              <a:chExt cx="482194" cy="414000"/>
            </a:xfrm>
          </p:grpSpPr>
          <p:sp>
            <p:nvSpPr>
              <p:cNvPr id="52" name="Oval 51">
                <a:extLst>
                  <a:ext uri="{FF2B5EF4-FFF2-40B4-BE49-F238E27FC236}">
                    <a16:creationId xmlns:a16="http://schemas.microsoft.com/office/drawing/2014/main" id="{55B3831F-9E5B-22A7-D767-1F93BAFC922D}"/>
                  </a:ext>
                </a:extLst>
              </p:cNvPr>
              <p:cNvSpPr/>
              <p:nvPr/>
            </p:nvSpPr>
            <p:spPr>
              <a:xfrm>
                <a:off x="4835260" y="1096829"/>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54" name="TextBox 53">
                    <a:extLst>
                      <a:ext uri="{FF2B5EF4-FFF2-40B4-BE49-F238E27FC236}">
                        <a16:creationId xmlns:a16="http://schemas.microsoft.com/office/drawing/2014/main" id="{81C3030C-DE81-A002-B893-B1D0B0C2979D}"/>
                      </a:ext>
                    </a:extLst>
                  </p:cNvPr>
                  <p:cNvSpPr txBox="1"/>
                  <p:nvPr/>
                </p:nvSpPr>
                <p:spPr>
                  <a:xfrm>
                    <a:off x="4848095" y="1172631"/>
                    <a:ext cx="469359" cy="26770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𝑐𝑛</m:t>
                              </m:r>
                            </m:num>
                            <m:den>
                              <m:r>
                                <a:rPr lang="en-US" sz="1000" b="0" i="1" smtClean="0">
                                  <a:latin typeface="Cambria Math" panose="02040503050406030204" pitchFamily="18" charset="0"/>
                                </a:rPr>
                                <m:t>4</m:t>
                              </m:r>
                            </m:den>
                          </m:f>
                        </m:oMath>
                      </m:oMathPara>
                    </a14:m>
                    <a:endParaRPr lang="en-US" sz="1000" dirty="0"/>
                  </a:p>
                </p:txBody>
              </p:sp>
            </mc:Choice>
            <mc:Fallback xmlns="">
              <p:sp>
                <p:nvSpPr>
                  <p:cNvPr id="54" name="TextBox 53">
                    <a:extLst>
                      <a:ext uri="{FF2B5EF4-FFF2-40B4-BE49-F238E27FC236}">
                        <a16:creationId xmlns:a16="http://schemas.microsoft.com/office/drawing/2014/main" id="{81C3030C-DE81-A002-B893-B1D0B0C2979D}"/>
                      </a:ext>
                    </a:extLst>
                  </p:cNvPr>
                  <p:cNvSpPr txBox="1">
                    <a:spLocks noRot="1" noChangeAspect="1" noMove="1" noResize="1" noEditPoints="1" noAdjustHandles="1" noChangeArrowheads="1" noChangeShapeType="1" noTextEdit="1"/>
                  </p:cNvSpPr>
                  <p:nvPr/>
                </p:nvSpPr>
                <p:spPr>
                  <a:xfrm>
                    <a:off x="4848095" y="1172631"/>
                    <a:ext cx="469359" cy="267702"/>
                  </a:xfrm>
                  <a:prstGeom prst="rect">
                    <a:avLst/>
                  </a:prstGeom>
                  <a:blipFill>
                    <a:blip r:embed="rId11"/>
                    <a:stretch>
                      <a:fillRect l="-10526" t="-95455" r="-10526" b="-159091"/>
                    </a:stretch>
                  </a:blipFill>
                </p:spPr>
                <p:txBody>
                  <a:bodyPr/>
                  <a:lstStyle/>
                  <a:p>
                    <a:r>
                      <a:rPr lang="en-US">
                        <a:noFill/>
                      </a:rPr>
                      <a:t> </a:t>
                    </a:r>
                  </a:p>
                </p:txBody>
              </p:sp>
            </mc:Fallback>
          </mc:AlternateContent>
        </p:grpSp>
        <p:grpSp>
          <p:nvGrpSpPr>
            <p:cNvPr id="35" name="Group 34">
              <a:extLst>
                <a:ext uri="{FF2B5EF4-FFF2-40B4-BE49-F238E27FC236}">
                  <a16:creationId xmlns:a16="http://schemas.microsoft.com/office/drawing/2014/main" id="{4FA672B9-033D-1A26-F06E-6D10EFAA63F7}"/>
                </a:ext>
              </a:extLst>
            </p:cNvPr>
            <p:cNvGrpSpPr/>
            <p:nvPr/>
          </p:nvGrpSpPr>
          <p:grpSpPr>
            <a:xfrm>
              <a:off x="3373108" y="3399529"/>
              <a:ext cx="469359" cy="414000"/>
              <a:chOff x="4750382" y="1097167"/>
              <a:chExt cx="469359" cy="414000"/>
            </a:xfrm>
          </p:grpSpPr>
          <p:sp>
            <p:nvSpPr>
              <p:cNvPr id="49" name="Oval 48">
                <a:extLst>
                  <a:ext uri="{FF2B5EF4-FFF2-40B4-BE49-F238E27FC236}">
                    <a16:creationId xmlns:a16="http://schemas.microsoft.com/office/drawing/2014/main" id="{678D7AF7-B0B2-E9C4-DB50-72D58F727732}"/>
                  </a:ext>
                </a:extLst>
              </p:cNvPr>
              <p:cNvSpPr/>
              <p:nvPr/>
            </p:nvSpPr>
            <p:spPr>
              <a:xfrm>
                <a:off x="4768598" y="1097167"/>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51" name="TextBox 50">
                    <a:extLst>
                      <a:ext uri="{FF2B5EF4-FFF2-40B4-BE49-F238E27FC236}">
                        <a16:creationId xmlns:a16="http://schemas.microsoft.com/office/drawing/2014/main" id="{DEBB7ECF-9CD4-B2EC-2D78-91D0DFFC5C68}"/>
                      </a:ext>
                    </a:extLst>
                  </p:cNvPr>
                  <p:cNvSpPr txBox="1"/>
                  <p:nvPr/>
                </p:nvSpPr>
                <p:spPr>
                  <a:xfrm>
                    <a:off x="4750382" y="1170743"/>
                    <a:ext cx="469359" cy="26770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𝑐𝑛</m:t>
                              </m:r>
                            </m:num>
                            <m:den>
                              <m:r>
                                <a:rPr lang="en-US" sz="1000" b="0" i="1" smtClean="0">
                                  <a:latin typeface="Cambria Math" panose="02040503050406030204" pitchFamily="18" charset="0"/>
                                </a:rPr>
                                <m:t>4</m:t>
                              </m:r>
                            </m:den>
                          </m:f>
                        </m:oMath>
                      </m:oMathPara>
                    </a14:m>
                    <a:endParaRPr lang="en-US" sz="1000" dirty="0"/>
                  </a:p>
                </p:txBody>
              </p:sp>
            </mc:Choice>
            <mc:Fallback xmlns="">
              <p:sp>
                <p:nvSpPr>
                  <p:cNvPr id="51" name="TextBox 50">
                    <a:extLst>
                      <a:ext uri="{FF2B5EF4-FFF2-40B4-BE49-F238E27FC236}">
                        <a16:creationId xmlns:a16="http://schemas.microsoft.com/office/drawing/2014/main" id="{DEBB7ECF-9CD4-B2EC-2D78-91D0DFFC5C68}"/>
                      </a:ext>
                    </a:extLst>
                  </p:cNvPr>
                  <p:cNvSpPr txBox="1">
                    <a:spLocks noRot="1" noChangeAspect="1" noMove="1" noResize="1" noEditPoints="1" noAdjustHandles="1" noChangeArrowheads="1" noChangeShapeType="1" noTextEdit="1"/>
                  </p:cNvSpPr>
                  <p:nvPr/>
                </p:nvSpPr>
                <p:spPr>
                  <a:xfrm>
                    <a:off x="4750382" y="1170743"/>
                    <a:ext cx="469359" cy="267702"/>
                  </a:xfrm>
                  <a:prstGeom prst="rect">
                    <a:avLst/>
                  </a:prstGeom>
                  <a:blipFill>
                    <a:blip r:embed="rId12"/>
                    <a:stretch>
                      <a:fillRect l="-10526" t="-95455" r="-7895" b="-159091"/>
                    </a:stretch>
                  </a:blipFill>
                </p:spPr>
                <p:txBody>
                  <a:bodyPr/>
                  <a:lstStyle/>
                  <a:p>
                    <a:r>
                      <a:rPr lang="en-US">
                        <a:noFill/>
                      </a:rPr>
                      <a:t> </a:t>
                    </a:r>
                  </a:p>
                </p:txBody>
              </p:sp>
            </mc:Fallback>
          </mc:AlternateContent>
        </p:grpSp>
        <p:cxnSp>
          <p:nvCxnSpPr>
            <p:cNvPr id="45" name="Straight Arrow Connector 44">
              <a:extLst>
                <a:ext uri="{FF2B5EF4-FFF2-40B4-BE49-F238E27FC236}">
                  <a16:creationId xmlns:a16="http://schemas.microsoft.com/office/drawing/2014/main" id="{CC6D933F-03DE-293B-C3B2-4ADE53BE02FB}"/>
                </a:ext>
              </a:extLst>
            </p:cNvPr>
            <p:cNvCxnSpPr>
              <a:cxnSpLocks/>
              <a:stCxn id="15" idx="4"/>
              <a:endCxn id="52" idx="0"/>
            </p:cNvCxnSpPr>
            <p:nvPr/>
          </p:nvCxnSpPr>
          <p:spPr>
            <a:xfrm flipH="1">
              <a:off x="2912417" y="3151816"/>
              <a:ext cx="362911" cy="247375"/>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48" name="Straight Arrow Connector 47">
              <a:extLst>
                <a:ext uri="{FF2B5EF4-FFF2-40B4-BE49-F238E27FC236}">
                  <a16:creationId xmlns:a16="http://schemas.microsoft.com/office/drawing/2014/main" id="{40D3B30C-D9BE-A1D1-23C5-29B6AC86A0E2}"/>
                </a:ext>
              </a:extLst>
            </p:cNvPr>
            <p:cNvCxnSpPr>
              <a:cxnSpLocks/>
              <a:stCxn id="15" idx="4"/>
              <a:endCxn id="49" idx="0"/>
            </p:cNvCxnSpPr>
            <p:nvPr/>
          </p:nvCxnSpPr>
          <p:spPr>
            <a:xfrm>
              <a:off x="3275328" y="3151816"/>
              <a:ext cx="322996" cy="247713"/>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grpSp>
      <p:grpSp>
        <p:nvGrpSpPr>
          <p:cNvPr id="67" name="Group 66">
            <a:extLst>
              <a:ext uri="{FF2B5EF4-FFF2-40B4-BE49-F238E27FC236}">
                <a16:creationId xmlns:a16="http://schemas.microsoft.com/office/drawing/2014/main" id="{CA41F99E-303A-425B-3A2C-F2B17D14C685}"/>
              </a:ext>
            </a:extLst>
          </p:cNvPr>
          <p:cNvGrpSpPr/>
          <p:nvPr/>
        </p:nvGrpSpPr>
        <p:grpSpPr>
          <a:xfrm>
            <a:off x="2885896" y="2796382"/>
            <a:ext cx="54000" cy="358800"/>
            <a:chOff x="654341" y="2461508"/>
            <a:chExt cx="54000" cy="358800"/>
          </a:xfrm>
        </p:grpSpPr>
        <p:sp>
          <p:nvSpPr>
            <p:cNvPr id="60" name="Oval 59">
              <a:extLst>
                <a:ext uri="{FF2B5EF4-FFF2-40B4-BE49-F238E27FC236}">
                  <a16:creationId xmlns:a16="http://schemas.microsoft.com/office/drawing/2014/main" id="{59873D80-2BEA-12E1-48CA-0C31435C1AFE}"/>
                </a:ext>
              </a:extLst>
            </p:cNvPr>
            <p:cNvSpPr/>
            <p:nvPr/>
          </p:nvSpPr>
          <p:spPr>
            <a:xfrm>
              <a:off x="654341" y="24615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Oval 60">
              <a:extLst>
                <a:ext uri="{FF2B5EF4-FFF2-40B4-BE49-F238E27FC236}">
                  <a16:creationId xmlns:a16="http://schemas.microsoft.com/office/drawing/2014/main" id="{D5CC9230-F3E2-044E-DE37-B5259A5375DF}"/>
                </a:ext>
              </a:extLst>
            </p:cNvPr>
            <p:cNvSpPr/>
            <p:nvPr/>
          </p:nvSpPr>
          <p:spPr>
            <a:xfrm>
              <a:off x="654341" y="26139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Oval 64">
              <a:extLst>
                <a:ext uri="{FF2B5EF4-FFF2-40B4-BE49-F238E27FC236}">
                  <a16:creationId xmlns:a16="http://schemas.microsoft.com/office/drawing/2014/main" id="{74DD26E2-A579-136E-31A3-FE65EC7FE551}"/>
                </a:ext>
              </a:extLst>
            </p:cNvPr>
            <p:cNvSpPr/>
            <p:nvPr/>
          </p:nvSpPr>
          <p:spPr>
            <a:xfrm>
              <a:off x="654341" y="27663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9" name="Group 68">
            <a:extLst>
              <a:ext uri="{FF2B5EF4-FFF2-40B4-BE49-F238E27FC236}">
                <a16:creationId xmlns:a16="http://schemas.microsoft.com/office/drawing/2014/main" id="{BB5F352B-927C-02E3-1AC5-7CEA5412C38A}"/>
              </a:ext>
            </a:extLst>
          </p:cNvPr>
          <p:cNvGrpSpPr/>
          <p:nvPr/>
        </p:nvGrpSpPr>
        <p:grpSpPr>
          <a:xfrm>
            <a:off x="3516450" y="2796382"/>
            <a:ext cx="54000" cy="358800"/>
            <a:chOff x="654341" y="2461508"/>
            <a:chExt cx="54000" cy="358800"/>
          </a:xfrm>
        </p:grpSpPr>
        <p:sp>
          <p:nvSpPr>
            <p:cNvPr id="70" name="Oval 69">
              <a:extLst>
                <a:ext uri="{FF2B5EF4-FFF2-40B4-BE49-F238E27FC236}">
                  <a16:creationId xmlns:a16="http://schemas.microsoft.com/office/drawing/2014/main" id="{F3FEC6A1-7894-356F-2CD0-6E44DC3FD21E}"/>
                </a:ext>
              </a:extLst>
            </p:cNvPr>
            <p:cNvSpPr/>
            <p:nvPr/>
          </p:nvSpPr>
          <p:spPr>
            <a:xfrm>
              <a:off x="654341" y="24615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Oval 71">
              <a:extLst>
                <a:ext uri="{FF2B5EF4-FFF2-40B4-BE49-F238E27FC236}">
                  <a16:creationId xmlns:a16="http://schemas.microsoft.com/office/drawing/2014/main" id="{36C07F3A-0D1E-DFDE-9EEA-F3BEF36BF6AF}"/>
                </a:ext>
              </a:extLst>
            </p:cNvPr>
            <p:cNvSpPr/>
            <p:nvPr/>
          </p:nvSpPr>
          <p:spPr>
            <a:xfrm>
              <a:off x="654341" y="26139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Oval 72">
              <a:extLst>
                <a:ext uri="{FF2B5EF4-FFF2-40B4-BE49-F238E27FC236}">
                  <a16:creationId xmlns:a16="http://schemas.microsoft.com/office/drawing/2014/main" id="{8364FB17-EB3D-E311-D134-5EFDED516F5B}"/>
                </a:ext>
              </a:extLst>
            </p:cNvPr>
            <p:cNvSpPr/>
            <p:nvPr/>
          </p:nvSpPr>
          <p:spPr>
            <a:xfrm>
              <a:off x="654341" y="27663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7" name="Group 76">
            <a:extLst>
              <a:ext uri="{FF2B5EF4-FFF2-40B4-BE49-F238E27FC236}">
                <a16:creationId xmlns:a16="http://schemas.microsoft.com/office/drawing/2014/main" id="{AB718897-9F6C-969B-8241-33509785DF09}"/>
              </a:ext>
            </a:extLst>
          </p:cNvPr>
          <p:cNvGrpSpPr/>
          <p:nvPr/>
        </p:nvGrpSpPr>
        <p:grpSpPr>
          <a:xfrm>
            <a:off x="4705319" y="2791288"/>
            <a:ext cx="54000" cy="358800"/>
            <a:chOff x="654341" y="2461508"/>
            <a:chExt cx="54000" cy="358800"/>
          </a:xfrm>
        </p:grpSpPr>
        <p:sp>
          <p:nvSpPr>
            <p:cNvPr id="80" name="Oval 79">
              <a:extLst>
                <a:ext uri="{FF2B5EF4-FFF2-40B4-BE49-F238E27FC236}">
                  <a16:creationId xmlns:a16="http://schemas.microsoft.com/office/drawing/2014/main" id="{E8F0C8C5-53D7-1458-3AD3-76F57742BF5E}"/>
                </a:ext>
              </a:extLst>
            </p:cNvPr>
            <p:cNvSpPr/>
            <p:nvPr/>
          </p:nvSpPr>
          <p:spPr>
            <a:xfrm>
              <a:off x="654341" y="24615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Oval 80">
              <a:extLst>
                <a:ext uri="{FF2B5EF4-FFF2-40B4-BE49-F238E27FC236}">
                  <a16:creationId xmlns:a16="http://schemas.microsoft.com/office/drawing/2014/main" id="{CF8DB227-8F99-6CC2-B97E-7E8C474590F4}"/>
                </a:ext>
              </a:extLst>
            </p:cNvPr>
            <p:cNvSpPr/>
            <p:nvPr/>
          </p:nvSpPr>
          <p:spPr>
            <a:xfrm>
              <a:off x="654341" y="26139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Oval 84">
              <a:extLst>
                <a:ext uri="{FF2B5EF4-FFF2-40B4-BE49-F238E27FC236}">
                  <a16:creationId xmlns:a16="http://schemas.microsoft.com/office/drawing/2014/main" id="{FEAF7AC8-9716-C3C9-196E-FDF55BFD4468}"/>
                </a:ext>
              </a:extLst>
            </p:cNvPr>
            <p:cNvSpPr/>
            <p:nvPr/>
          </p:nvSpPr>
          <p:spPr>
            <a:xfrm>
              <a:off x="654341" y="27663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1" name="Content Placeholder 2">
            <a:extLst>
              <a:ext uri="{FF2B5EF4-FFF2-40B4-BE49-F238E27FC236}">
                <a16:creationId xmlns:a16="http://schemas.microsoft.com/office/drawing/2014/main" id="{562BC34B-F5D7-7A23-DF09-669A6AA7ED25}"/>
              </a:ext>
            </a:extLst>
          </p:cNvPr>
          <p:cNvSpPr txBox="1">
            <a:spLocks/>
          </p:cNvSpPr>
          <p:nvPr/>
        </p:nvSpPr>
        <p:spPr>
          <a:xfrm>
            <a:off x="2288648" y="3172197"/>
            <a:ext cx="597248" cy="273844"/>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None/>
            </a:pPr>
            <a:r>
              <a:rPr lang="en-US" sz="1200" dirty="0"/>
              <a:t>Base</a:t>
            </a:r>
            <a:endParaRPr lang="en-US" sz="1200" dirty="0">
              <a:solidFill>
                <a:prstClr val="black"/>
              </a:solidFill>
              <a:latin typeface="Calibri" panose="020F0502020204030204"/>
              <a:ea typeface="+mn-ea"/>
              <a:cs typeface="+mn-cs"/>
            </a:endParaRPr>
          </a:p>
        </p:txBody>
      </p:sp>
      <p:grpSp>
        <p:nvGrpSpPr>
          <p:cNvPr id="107" name="Group 106">
            <a:extLst>
              <a:ext uri="{FF2B5EF4-FFF2-40B4-BE49-F238E27FC236}">
                <a16:creationId xmlns:a16="http://schemas.microsoft.com/office/drawing/2014/main" id="{62BE03DB-39EF-290B-8681-4B1F9FD21294}"/>
              </a:ext>
            </a:extLst>
          </p:cNvPr>
          <p:cNvGrpSpPr/>
          <p:nvPr/>
        </p:nvGrpSpPr>
        <p:grpSpPr>
          <a:xfrm>
            <a:off x="2765098" y="3202985"/>
            <a:ext cx="2140712" cy="234892"/>
            <a:chOff x="2765098" y="4412609"/>
            <a:chExt cx="2140712" cy="234892"/>
          </a:xfrm>
        </p:grpSpPr>
        <p:sp>
          <p:nvSpPr>
            <p:cNvPr id="90" name="Rectangle 89">
              <a:extLst>
                <a:ext uri="{FF2B5EF4-FFF2-40B4-BE49-F238E27FC236}">
                  <a16:creationId xmlns:a16="http://schemas.microsoft.com/office/drawing/2014/main" id="{67650DBE-3230-B2C9-3BFF-96D422EBE7B4}"/>
                </a:ext>
              </a:extLst>
            </p:cNvPr>
            <p:cNvSpPr/>
            <p:nvPr/>
          </p:nvSpPr>
          <p:spPr>
            <a:xfrm>
              <a:off x="2765098" y="4412609"/>
              <a:ext cx="2140712" cy="23489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94" name="TextBox 93">
                  <a:extLst>
                    <a:ext uri="{FF2B5EF4-FFF2-40B4-BE49-F238E27FC236}">
                      <a16:creationId xmlns:a16="http://schemas.microsoft.com/office/drawing/2014/main" id="{2537C9CB-ED9A-6963-99BE-B26B4B8B38FC}"/>
                    </a:ext>
                  </a:extLst>
                </p:cNvPr>
                <p:cNvSpPr txBox="1"/>
                <p:nvPr/>
              </p:nvSpPr>
              <p:spPr>
                <a:xfrm>
                  <a:off x="2837908" y="4422333"/>
                  <a:ext cx="149976"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𝑑</m:t>
                        </m:r>
                      </m:oMath>
                    </m:oMathPara>
                  </a14:m>
                  <a:endParaRPr lang="en-US" sz="1400" dirty="0"/>
                </a:p>
              </p:txBody>
            </p:sp>
          </mc:Choice>
          <mc:Fallback xmlns="">
            <p:sp>
              <p:nvSpPr>
                <p:cNvPr id="94" name="TextBox 93">
                  <a:extLst>
                    <a:ext uri="{FF2B5EF4-FFF2-40B4-BE49-F238E27FC236}">
                      <a16:creationId xmlns:a16="http://schemas.microsoft.com/office/drawing/2014/main" id="{2537C9CB-ED9A-6963-99BE-B26B4B8B38FC}"/>
                    </a:ext>
                  </a:extLst>
                </p:cNvPr>
                <p:cNvSpPr txBox="1">
                  <a:spLocks noRot="1" noChangeAspect="1" noMove="1" noResize="1" noEditPoints="1" noAdjustHandles="1" noChangeArrowheads="1" noChangeShapeType="1" noTextEdit="1"/>
                </p:cNvSpPr>
                <p:nvPr/>
              </p:nvSpPr>
              <p:spPr>
                <a:xfrm>
                  <a:off x="2837908" y="4422333"/>
                  <a:ext cx="149976" cy="215444"/>
                </a:xfrm>
                <a:prstGeom prst="rect">
                  <a:avLst/>
                </a:prstGeom>
                <a:blipFill>
                  <a:blip r:embed="rId13"/>
                  <a:stretch>
                    <a:fillRect l="-30769" r="-23077" b="-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1" name="TextBox 100">
                  <a:extLst>
                    <a:ext uri="{FF2B5EF4-FFF2-40B4-BE49-F238E27FC236}">
                      <a16:creationId xmlns:a16="http://schemas.microsoft.com/office/drawing/2014/main" id="{9D05C723-52DF-25D5-2F78-BF3D56CDA464}"/>
                    </a:ext>
                  </a:extLst>
                </p:cNvPr>
                <p:cNvSpPr txBox="1"/>
                <p:nvPr/>
              </p:nvSpPr>
              <p:spPr>
                <a:xfrm>
                  <a:off x="3080963" y="4423846"/>
                  <a:ext cx="149976"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𝑑</m:t>
                        </m:r>
                      </m:oMath>
                    </m:oMathPara>
                  </a14:m>
                  <a:endParaRPr lang="en-US" sz="1400" dirty="0"/>
                </a:p>
              </p:txBody>
            </p:sp>
          </mc:Choice>
          <mc:Fallback xmlns="">
            <p:sp>
              <p:nvSpPr>
                <p:cNvPr id="101" name="TextBox 100">
                  <a:extLst>
                    <a:ext uri="{FF2B5EF4-FFF2-40B4-BE49-F238E27FC236}">
                      <a16:creationId xmlns:a16="http://schemas.microsoft.com/office/drawing/2014/main" id="{9D05C723-52DF-25D5-2F78-BF3D56CDA464}"/>
                    </a:ext>
                  </a:extLst>
                </p:cNvPr>
                <p:cNvSpPr txBox="1">
                  <a:spLocks noRot="1" noChangeAspect="1" noMove="1" noResize="1" noEditPoints="1" noAdjustHandles="1" noChangeArrowheads="1" noChangeShapeType="1" noTextEdit="1"/>
                </p:cNvSpPr>
                <p:nvPr/>
              </p:nvSpPr>
              <p:spPr>
                <a:xfrm>
                  <a:off x="3080963" y="4423846"/>
                  <a:ext cx="149976" cy="215444"/>
                </a:xfrm>
                <a:prstGeom prst="rect">
                  <a:avLst/>
                </a:prstGeom>
                <a:blipFill>
                  <a:blip r:embed="rId14"/>
                  <a:stretch>
                    <a:fillRect l="-23077" r="-23077" b="-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2" name="TextBox 101">
                  <a:extLst>
                    <a:ext uri="{FF2B5EF4-FFF2-40B4-BE49-F238E27FC236}">
                      <a16:creationId xmlns:a16="http://schemas.microsoft.com/office/drawing/2014/main" id="{04B4CB02-C40D-52F4-6824-AAE27FB5B6B2}"/>
                    </a:ext>
                  </a:extLst>
                </p:cNvPr>
                <p:cNvSpPr txBox="1"/>
                <p:nvPr/>
              </p:nvSpPr>
              <p:spPr>
                <a:xfrm>
                  <a:off x="4657331" y="4423152"/>
                  <a:ext cx="149976"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𝑑</m:t>
                        </m:r>
                      </m:oMath>
                    </m:oMathPara>
                  </a14:m>
                  <a:endParaRPr lang="en-US" sz="1400" dirty="0"/>
                </a:p>
              </p:txBody>
            </p:sp>
          </mc:Choice>
          <mc:Fallback xmlns="">
            <p:sp>
              <p:nvSpPr>
                <p:cNvPr id="102" name="TextBox 101">
                  <a:extLst>
                    <a:ext uri="{FF2B5EF4-FFF2-40B4-BE49-F238E27FC236}">
                      <a16:creationId xmlns:a16="http://schemas.microsoft.com/office/drawing/2014/main" id="{04B4CB02-C40D-52F4-6824-AAE27FB5B6B2}"/>
                    </a:ext>
                  </a:extLst>
                </p:cNvPr>
                <p:cNvSpPr txBox="1">
                  <a:spLocks noRot="1" noChangeAspect="1" noMove="1" noResize="1" noEditPoints="1" noAdjustHandles="1" noChangeArrowheads="1" noChangeShapeType="1" noTextEdit="1"/>
                </p:cNvSpPr>
                <p:nvPr/>
              </p:nvSpPr>
              <p:spPr>
                <a:xfrm>
                  <a:off x="4657331" y="4423152"/>
                  <a:ext cx="149976" cy="215444"/>
                </a:xfrm>
                <a:prstGeom prst="rect">
                  <a:avLst/>
                </a:prstGeom>
                <a:blipFill>
                  <a:blip r:embed="rId15"/>
                  <a:stretch>
                    <a:fillRect l="-30769" r="-23077" b="-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3" name="TextBox 102">
                  <a:extLst>
                    <a:ext uri="{FF2B5EF4-FFF2-40B4-BE49-F238E27FC236}">
                      <a16:creationId xmlns:a16="http://schemas.microsoft.com/office/drawing/2014/main" id="{697CCEDF-BD0A-6CDD-4825-548D5CC7AF57}"/>
                    </a:ext>
                  </a:extLst>
                </p:cNvPr>
                <p:cNvSpPr txBox="1"/>
                <p:nvPr/>
              </p:nvSpPr>
              <p:spPr>
                <a:xfrm>
                  <a:off x="3314358" y="4417515"/>
                  <a:ext cx="149976"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𝑑</m:t>
                        </m:r>
                      </m:oMath>
                    </m:oMathPara>
                  </a14:m>
                  <a:endParaRPr lang="en-US" sz="1400" dirty="0"/>
                </a:p>
              </p:txBody>
            </p:sp>
          </mc:Choice>
          <mc:Fallback xmlns="">
            <p:sp>
              <p:nvSpPr>
                <p:cNvPr id="103" name="TextBox 102">
                  <a:extLst>
                    <a:ext uri="{FF2B5EF4-FFF2-40B4-BE49-F238E27FC236}">
                      <a16:creationId xmlns:a16="http://schemas.microsoft.com/office/drawing/2014/main" id="{697CCEDF-BD0A-6CDD-4825-548D5CC7AF57}"/>
                    </a:ext>
                  </a:extLst>
                </p:cNvPr>
                <p:cNvSpPr txBox="1">
                  <a:spLocks noRot="1" noChangeAspect="1" noMove="1" noResize="1" noEditPoints="1" noAdjustHandles="1" noChangeArrowheads="1" noChangeShapeType="1" noTextEdit="1"/>
                </p:cNvSpPr>
                <p:nvPr/>
              </p:nvSpPr>
              <p:spPr>
                <a:xfrm>
                  <a:off x="3314358" y="4417515"/>
                  <a:ext cx="149976" cy="215444"/>
                </a:xfrm>
                <a:prstGeom prst="rect">
                  <a:avLst/>
                </a:prstGeom>
                <a:blipFill>
                  <a:blip r:embed="rId16"/>
                  <a:stretch>
                    <a:fillRect l="-33333" r="-25000" b="-11765"/>
                  </a:stretch>
                </a:blipFill>
              </p:spPr>
              <p:txBody>
                <a:bodyPr/>
                <a:lstStyle/>
                <a:p>
                  <a:r>
                    <a:rPr lang="en-US">
                      <a:noFill/>
                    </a:rPr>
                    <a:t> </a:t>
                  </a:r>
                </a:p>
              </p:txBody>
            </p:sp>
          </mc:Fallback>
        </mc:AlternateContent>
      </p:grpSp>
      <p:sp>
        <p:nvSpPr>
          <p:cNvPr id="3" name="Footer Placeholder 2">
            <a:extLst>
              <a:ext uri="{FF2B5EF4-FFF2-40B4-BE49-F238E27FC236}">
                <a16:creationId xmlns:a16="http://schemas.microsoft.com/office/drawing/2014/main" id="{600DB125-029C-569C-19D0-88A3EBF546BF}"/>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4234929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6">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16</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Solving Recurrences – Recursion Tree</a:t>
            </a:r>
            <a:endParaRPr sz="2400" dirty="0"/>
          </a:p>
        </p:txBody>
      </p:sp>
      <p:sp>
        <p:nvSpPr>
          <p:cNvPr id="66" name="Content Placeholder 2">
            <a:extLst>
              <a:ext uri="{FF2B5EF4-FFF2-40B4-BE49-F238E27FC236}">
                <a16:creationId xmlns:a16="http://schemas.microsoft.com/office/drawing/2014/main" id="{134E7948-5602-50B7-5D86-1DAD64454958}"/>
              </a:ext>
            </a:extLst>
          </p:cNvPr>
          <p:cNvSpPr txBox="1">
            <a:spLocks/>
          </p:cNvSpPr>
          <p:nvPr/>
        </p:nvSpPr>
        <p:spPr>
          <a:xfrm>
            <a:off x="218114" y="1096952"/>
            <a:ext cx="6450388" cy="1080191"/>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spcBef>
                <a:spcPts val="0"/>
              </a:spcBef>
            </a:pPr>
            <a:r>
              <a:rPr lang="en-US" sz="1500" dirty="0"/>
              <a:t>Graphs are sets of nodes and edges</a:t>
            </a:r>
          </a:p>
          <a:p>
            <a:pPr>
              <a:lnSpc>
                <a:spcPct val="100000"/>
              </a:lnSpc>
              <a:spcBef>
                <a:spcPts val="0"/>
              </a:spcBef>
            </a:pPr>
            <a:r>
              <a:rPr lang="en-US" sz="1500" dirty="0"/>
              <a:t>Trees are a form of a graph with some specialties</a:t>
            </a:r>
          </a:p>
          <a:p>
            <a:pPr>
              <a:lnSpc>
                <a:spcPct val="100000"/>
              </a:lnSpc>
              <a:spcBef>
                <a:spcPts val="0"/>
              </a:spcBef>
            </a:pPr>
            <a:r>
              <a:rPr lang="en-US" sz="1500" dirty="0"/>
              <a:t>Trees have direction (parent/child relationships) and don't contain cycles</a:t>
            </a:r>
          </a:p>
          <a:p>
            <a:pPr>
              <a:lnSpc>
                <a:spcPct val="100000"/>
              </a:lnSpc>
              <a:spcBef>
                <a:spcPts val="0"/>
              </a:spcBef>
            </a:pPr>
            <a:endParaRPr lang="en-US" sz="1500" dirty="0"/>
          </a:p>
          <a:p>
            <a:pPr>
              <a:lnSpc>
                <a:spcPct val="100000"/>
              </a:lnSpc>
              <a:spcBef>
                <a:spcPts val="0"/>
              </a:spcBef>
            </a:pPr>
            <a:r>
              <a:rPr lang="en-US" sz="1500" dirty="0"/>
              <a:t>Some terminologies</a:t>
            </a:r>
          </a:p>
          <a:p>
            <a:pPr>
              <a:lnSpc>
                <a:spcPct val="100000"/>
              </a:lnSpc>
              <a:spcBef>
                <a:spcPts val="0"/>
              </a:spcBef>
            </a:pPr>
            <a:endParaRPr lang="en-US" sz="1500" dirty="0"/>
          </a:p>
          <a:p>
            <a:pPr>
              <a:lnSpc>
                <a:spcPct val="100000"/>
              </a:lnSpc>
              <a:spcBef>
                <a:spcPts val="0"/>
              </a:spcBef>
            </a:pPr>
            <a:endParaRPr lang="en-US" sz="1500" dirty="0"/>
          </a:p>
          <a:p>
            <a:pPr>
              <a:lnSpc>
                <a:spcPct val="100000"/>
              </a:lnSpc>
              <a:spcBef>
                <a:spcPts val="0"/>
              </a:spcBef>
            </a:pPr>
            <a:endParaRPr lang="en-US" sz="1500" dirty="0"/>
          </a:p>
          <a:p>
            <a:pPr>
              <a:lnSpc>
                <a:spcPct val="100000"/>
              </a:lnSpc>
              <a:spcBef>
                <a:spcPts val="0"/>
              </a:spcBef>
            </a:pPr>
            <a:endParaRPr lang="en-US" sz="1500" dirty="0"/>
          </a:p>
          <a:p>
            <a:pPr>
              <a:lnSpc>
                <a:spcPct val="100000"/>
              </a:lnSpc>
              <a:spcBef>
                <a:spcPts val="0"/>
              </a:spcBef>
            </a:pPr>
            <a:endParaRPr lang="en-US" sz="1500" dirty="0"/>
          </a:p>
          <a:p>
            <a:pPr>
              <a:lnSpc>
                <a:spcPct val="100000"/>
              </a:lnSpc>
              <a:spcBef>
                <a:spcPts val="0"/>
              </a:spcBef>
            </a:pPr>
            <a:endParaRPr lang="en-US" sz="1500" dirty="0"/>
          </a:p>
          <a:p>
            <a:pPr>
              <a:lnSpc>
                <a:spcPct val="100000"/>
              </a:lnSpc>
              <a:spcBef>
                <a:spcPts val="0"/>
              </a:spcBef>
            </a:pPr>
            <a:endParaRPr lang="en-US" sz="1500" dirty="0"/>
          </a:p>
          <a:p>
            <a:pPr>
              <a:lnSpc>
                <a:spcPct val="100000"/>
              </a:lnSpc>
              <a:spcBef>
                <a:spcPts val="0"/>
              </a:spcBef>
            </a:pPr>
            <a:r>
              <a:rPr lang="en-US" sz="1500" dirty="0"/>
              <a:t>In a Binary Tree, a node can have at most two children</a:t>
            </a:r>
          </a:p>
          <a:p>
            <a:pPr>
              <a:lnSpc>
                <a:spcPct val="100000"/>
              </a:lnSpc>
              <a:spcBef>
                <a:spcPts val="0"/>
              </a:spcBef>
            </a:pPr>
            <a:endParaRPr lang="en-US" sz="1500" dirty="0"/>
          </a:p>
        </p:txBody>
      </p:sp>
      <p:grpSp>
        <p:nvGrpSpPr>
          <p:cNvPr id="93" name="Group 92">
            <a:extLst>
              <a:ext uri="{FF2B5EF4-FFF2-40B4-BE49-F238E27FC236}">
                <a16:creationId xmlns:a16="http://schemas.microsoft.com/office/drawing/2014/main" id="{56EAD786-0C3A-F04D-CA74-41AA02C06CE7}"/>
              </a:ext>
            </a:extLst>
          </p:cNvPr>
          <p:cNvGrpSpPr/>
          <p:nvPr/>
        </p:nvGrpSpPr>
        <p:grpSpPr>
          <a:xfrm>
            <a:off x="1611992" y="2493387"/>
            <a:ext cx="3102263" cy="1509765"/>
            <a:chOff x="1611992" y="2493387"/>
            <a:chExt cx="3102263" cy="1509765"/>
          </a:xfrm>
        </p:grpSpPr>
        <p:grpSp>
          <p:nvGrpSpPr>
            <p:cNvPr id="12" name="Group 11">
              <a:extLst>
                <a:ext uri="{FF2B5EF4-FFF2-40B4-BE49-F238E27FC236}">
                  <a16:creationId xmlns:a16="http://schemas.microsoft.com/office/drawing/2014/main" id="{159510E4-C411-F3A3-7D3F-F26806A244D7}"/>
                </a:ext>
              </a:extLst>
            </p:cNvPr>
            <p:cNvGrpSpPr/>
            <p:nvPr/>
          </p:nvGrpSpPr>
          <p:grpSpPr>
            <a:xfrm>
              <a:off x="3013617" y="2493387"/>
              <a:ext cx="360000" cy="377418"/>
              <a:chOff x="3015000" y="2493387"/>
              <a:chExt cx="360000" cy="377418"/>
            </a:xfrm>
          </p:grpSpPr>
          <p:sp>
            <p:nvSpPr>
              <p:cNvPr id="3" name="Oval 2">
                <a:extLst>
                  <a:ext uri="{FF2B5EF4-FFF2-40B4-BE49-F238E27FC236}">
                    <a16:creationId xmlns:a16="http://schemas.microsoft.com/office/drawing/2014/main" id="{22C1E5F1-EFA5-179D-CDC7-88DE02B153D6}"/>
                  </a:ext>
                </a:extLst>
              </p:cNvPr>
              <p:cNvSpPr/>
              <p:nvPr/>
            </p:nvSpPr>
            <p:spPr>
              <a:xfrm>
                <a:off x="3015000" y="2510805"/>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6" name="TextBox 5">
                <a:extLst>
                  <a:ext uri="{FF2B5EF4-FFF2-40B4-BE49-F238E27FC236}">
                    <a16:creationId xmlns:a16="http://schemas.microsoft.com/office/drawing/2014/main" id="{CBA7DC16-7938-DFAE-3CC4-BA11EB6B4DFD}"/>
                  </a:ext>
                </a:extLst>
              </p:cNvPr>
              <p:cNvSpPr txBox="1"/>
              <p:nvPr/>
            </p:nvSpPr>
            <p:spPr>
              <a:xfrm>
                <a:off x="3045724" y="2493387"/>
                <a:ext cx="317716" cy="369332"/>
              </a:xfrm>
              <a:prstGeom prst="rect">
                <a:avLst/>
              </a:prstGeom>
              <a:noFill/>
            </p:spPr>
            <p:txBody>
              <a:bodyPr wrap="none" rtlCol="0">
                <a:spAutoFit/>
              </a:bodyPr>
              <a:lstStyle/>
              <a:p>
                <a:r>
                  <a:rPr lang="en-US" dirty="0"/>
                  <a:t>A</a:t>
                </a:r>
              </a:p>
            </p:txBody>
          </p:sp>
        </p:grpSp>
        <p:grpSp>
          <p:nvGrpSpPr>
            <p:cNvPr id="13" name="Group 12">
              <a:extLst>
                <a:ext uri="{FF2B5EF4-FFF2-40B4-BE49-F238E27FC236}">
                  <a16:creationId xmlns:a16="http://schemas.microsoft.com/office/drawing/2014/main" id="{04E70EF9-6788-A5BA-7C93-7C7B39402DCB}"/>
                </a:ext>
              </a:extLst>
            </p:cNvPr>
            <p:cNvGrpSpPr/>
            <p:nvPr/>
          </p:nvGrpSpPr>
          <p:grpSpPr>
            <a:xfrm>
              <a:off x="2183330" y="3088283"/>
              <a:ext cx="360000" cy="377418"/>
              <a:chOff x="3015000" y="2493387"/>
              <a:chExt cx="360000" cy="377418"/>
            </a:xfrm>
          </p:grpSpPr>
          <p:sp>
            <p:nvSpPr>
              <p:cNvPr id="14" name="Oval 13">
                <a:extLst>
                  <a:ext uri="{FF2B5EF4-FFF2-40B4-BE49-F238E27FC236}">
                    <a16:creationId xmlns:a16="http://schemas.microsoft.com/office/drawing/2014/main" id="{24A964CA-387A-761E-CFF2-2D9B88203980}"/>
                  </a:ext>
                </a:extLst>
              </p:cNvPr>
              <p:cNvSpPr/>
              <p:nvPr/>
            </p:nvSpPr>
            <p:spPr>
              <a:xfrm>
                <a:off x="3015000" y="2510805"/>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19" name="TextBox 18">
                <a:extLst>
                  <a:ext uri="{FF2B5EF4-FFF2-40B4-BE49-F238E27FC236}">
                    <a16:creationId xmlns:a16="http://schemas.microsoft.com/office/drawing/2014/main" id="{4CBCB5E9-7A48-36CE-1362-B9783A596A1C}"/>
                  </a:ext>
                </a:extLst>
              </p:cNvPr>
              <p:cNvSpPr txBox="1"/>
              <p:nvPr/>
            </p:nvSpPr>
            <p:spPr>
              <a:xfrm>
                <a:off x="3045724" y="2493387"/>
                <a:ext cx="309700" cy="369332"/>
              </a:xfrm>
              <a:prstGeom prst="rect">
                <a:avLst/>
              </a:prstGeom>
              <a:noFill/>
            </p:spPr>
            <p:txBody>
              <a:bodyPr wrap="none" rtlCol="0">
                <a:spAutoFit/>
              </a:bodyPr>
              <a:lstStyle/>
              <a:p>
                <a:r>
                  <a:rPr lang="en-US" dirty="0"/>
                  <a:t>B</a:t>
                </a:r>
              </a:p>
            </p:txBody>
          </p:sp>
        </p:grpSp>
        <p:grpSp>
          <p:nvGrpSpPr>
            <p:cNvPr id="21" name="Group 20">
              <a:extLst>
                <a:ext uri="{FF2B5EF4-FFF2-40B4-BE49-F238E27FC236}">
                  <a16:creationId xmlns:a16="http://schemas.microsoft.com/office/drawing/2014/main" id="{B6158B9F-4EEB-2A0E-C45A-A21A3FFD6527}"/>
                </a:ext>
              </a:extLst>
            </p:cNvPr>
            <p:cNvGrpSpPr/>
            <p:nvPr/>
          </p:nvGrpSpPr>
          <p:grpSpPr>
            <a:xfrm>
              <a:off x="3800361" y="3054553"/>
              <a:ext cx="360000" cy="377418"/>
              <a:chOff x="3015000" y="2493387"/>
              <a:chExt cx="360000" cy="377418"/>
            </a:xfrm>
          </p:grpSpPr>
          <p:sp>
            <p:nvSpPr>
              <p:cNvPr id="22" name="Oval 21">
                <a:extLst>
                  <a:ext uri="{FF2B5EF4-FFF2-40B4-BE49-F238E27FC236}">
                    <a16:creationId xmlns:a16="http://schemas.microsoft.com/office/drawing/2014/main" id="{687922CF-A03E-EC18-7EF3-7F7D8958D498}"/>
                  </a:ext>
                </a:extLst>
              </p:cNvPr>
              <p:cNvSpPr/>
              <p:nvPr/>
            </p:nvSpPr>
            <p:spPr>
              <a:xfrm>
                <a:off x="3015000" y="2510805"/>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23" name="TextBox 22">
                <a:extLst>
                  <a:ext uri="{FF2B5EF4-FFF2-40B4-BE49-F238E27FC236}">
                    <a16:creationId xmlns:a16="http://schemas.microsoft.com/office/drawing/2014/main" id="{9D493200-B3D2-2A12-868E-A8731D9608AC}"/>
                  </a:ext>
                </a:extLst>
              </p:cNvPr>
              <p:cNvSpPr txBox="1"/>
              <p:nvPr/>
            </p:nvSpPr>
            <p:spPr>
              <a:xfrm>
                <a:off x="3045724" y="2493387"/>
                <a:ext cx="308098" cy="369332"/>
              </a:xfrm>
              <a:prstGeom prst="rect">
                <a:avLst/>
              </a:prstGeom>
              <a:noFill/>
            </p:spPr>
            <p:txBody>
              <a:bodyPr wrap="none" rtlCol="0">
                <a:spAutoFit/>
              </a:bodyPr>
              <a:lstStyle/>
              <a:p>
                <a:r>
                  <a:rPr lang="en-US" dirty="0"/>
                  <a:t>C</a:t>
                </a:r>
              </a:p>
            </p:txBody>
          </p:sp>
        </p:grpSp>
        <p:cxnSp>
          <p:nvCxnSpPr>
            <p:cNvPr id="24" name="Straight Arrow Connector 23">
              <a:extLst>
                <a:ext uri="{FF2B5EF4-FFF2-40B4-BE49-F238E27FC236}">
                  <a16:creationId xmlns:a16="http://schemas.microsoft.com/office/drawing/2014/main" id="{DB0A510C-4357-4E0B-5EA2-8137DFF51636}"/>
                </a:ext>
              </a:extLst>
            </p:cNvPr>
            <p:cNvCxnSpPr>
              <a:cxnSpLocks/>
              <a:stCxn id="6" idx="2"/>
              <a:endCxn id="19" idx="0"/>
            </p:cNvCxnSpPr>
            <p:nvPr/>
          </p:nvCxnSpPr>
          <p:spPr>
            <a:xfrm flipH="1">
              <a:off x="2368904" y="2862719"/>
              <a:ext cx="834295" cy="225564"/>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32" name="Straight Arrow Connector 31">
              <a:extLst>
                <a:ext uri="{FF2B5EF4-FFF2-40B4-BE49-F238E27FC236}">
                  <a16:creationId xmlns:a16="http://schemas.microsoft.com/office/drawing/2014/main" id="{A4242B2F-6184-624A-D4D4-82455BE1B438}"/>
                </a:ext>
              </a:extLst>
            </p:cNvPr>
            <p:cNvCxnSpPr>
              <a:cxnSpLocks/>
              <a:stCxn id="6" idx="2"/>
              <a:endCxn id="23" idx="0"/>
            </p:cNvCxnSpPr>
            <p:nvPr/>
          </p:nvCxnSpPr>
          <p:spPr>
            <a:xfrm>
              <a:off x="3203199" y="2862719"/>
              <a:ext cx="781935" cy="191834"/>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grpSp>
          <p:nvGrpSpPr>
            <p:cNvPr id="38" name="Group 37">
              <a:extLst>
                <a:ext uri="{FF2B5EF4-FFF2-40B4-BE49-F238E27FC236}">
                  <a16:creationId xmlns:a16="http://schemas.microsoft.com/office/drawing/2014/main" id="{6AF2C71E-1584-3859-2D01-C9413588C316}"/>
                </a:ext>
              </a:extLst>
            </p:cNvPr>
            <p:cNvGrpSpPr/>
            <p:nvPr/>
          </p:nvGrpSpPr>
          <p:grpSpPr>
            <a:xfrm>
              <a:off x="1611992" y="3624631"/>
              <a:ext cx="360000" cy="377418"/>
              <a:chOff x="3015000" y="2493387"/>
              <a:chExt cx="360000" cy="377418"/>
            </a:xfrm>
          </p:grpSpPr>
          <p:sp>
            <p:nvSpPr>
              <p:cNvPr id="46" name="Oval 45">
                <a:extLst>
                  <a:ext uri="{FF2B5EF4-FFF2-40B4-BE49-F238E27FC236}">
                    <a16:creationId xmlns:a16="http://schemas.microsoft.com/office/drawing/2014/main" id="{43343FCB-6BC3-C6AF-0B77-DC93872EF98A}"/>
                  </a:ext>
                </a:extLst>
              </p:cNvPr>
              <p:cNvSpPr/>
              <p:nvPr/>
            </p:nvSpPr>
            <p:spPr>
              <a:xfrm>
                <a:off x="3015000" y="2510805"/>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47" name="TextBox 46">
                <a:extLst>
                  <a:ext uri="{FF2B5EF4-FFF2-40B4-BE49-F238E27FC236}">
                    <a16:creationId xmlns:a16="http://schemas.microsoft.com/office/drawing/2014/main" id="{C7B5CD22-043D-2CAF-E7C2-A6A3B1E836E0}"/>
                  </a:ext>
                </a:extLst>
              </p:cNvPr>
              <p:cNvSpPr txBox="1"/>
              <p:nvPr/>
            </p:nvSpPr>
            <p:spPr>
              <a:xfrm>
                <a:off x="3045724" y="2493387"/>
                <a:ext cx="327334" cy="369332"/>
              </a:xfrm>
              <a:prstGeom prst="rect">
                <a:avLst/>
              </a:prstGeom>
              <a:noFill/>
            </p:spPr>
            <p:txBody>
              <a:bodyPr wrap="none" rtlCol="0">
                <a:spAutoFit/>
              </a:bodyPr>
              <a:lstStyle/>
              <a:p>
                <a:r>
                  <a:rPr lang="en-US" dirty="0"/>
                  <a:t>D</a:t>
                </a:r>
              </a:p>
            </p:txBody>
          </p:sp>
        </p:grpSp>
        <p:grpSp>
          <p:nvGrpSpPr>
            <p:cNvPr id="50" name="Group 49">
              <a:extLst>
                <a:ext uri="{FF2B5EF4-FFF2-40B4-BE49-F238E27FC236}">
                  <a16:creationId xmlns:a16="http://schemas.microsoft.com/office/drawing/2014/main" id="{EB7FA60E-9E8C-C2DE-5A52-32A21B1ECD4F}"/>
                </a:ext>
              </a:extLst>
            </p:cNvPr>
            <p:cNvGrpSpPr/>
            <p:nvPr/>
          </p:nvGrpSpPr>
          <p:grpSpPr>
            <a:xfrm>
              <a:off x="2811001" y="3625734"/>
              <a:ext cx="360000" cy="377418"/>
              <a:chOff x="3015000" y="2493387"/>
              <a:chExt cx="360000" cy="377418"/>
            </a:xfrm>
          </p:grpSpPr>
          <p:sp>
            <p:nvSpPr>
              <p:cNvPr id="53" name="Oval 52">
                <a:extLst>
                  <a:ext uri="{FF2B5EF4-FFF2-40B4-BE49-F238E27FC236}">
                    <a16:creationId xmlns:a16="http://schemas.microsoft.com/office/drawing/2014/main" id="{8706A3E1-D31D-F89F-AB45-56C745D9CB6B}"/>
                  </a:ext>
                </a:extLst>
              </p:cNvPr>
              <p:cNvSpPr/>
              <p:nvPr/>
            </p:nvSpPr>
            <p:spPr>
              <a:xfrm>
                <a:off x="3015000" y="2510805"/>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55" name="TextBox 54">
                <a:extLst>
                  <a:ext uri="{FF2B5EF4-FFF2-40B4-BE49-F238E27FC236}">
                    <a16:creationId xmlns:a16="http://schemas.microsoft.com/office/drawing/2014/main" id="{5CBB0694-FB77-0C93-7A00-92BFB725FCD3}"/>
                  </a:ext>
                </a:extLst>
              </p:cNvPr>
              <p:cNvSpPr txBox="1"/>
              <p:nvPr/>
            </p:nvSpPr>
            <p:spPr>
              <a:xfrm>
                <a:off x="3045724" y="2493387"/>
                <a:ext cx="296876" cy="369332"/>
              </a:xfrm>
              <a:prstGeom prst="rect">
                <a:avLst/>
              </a:prstGeom>
              <a:noFill/>
            </p:spPr>
            <p:txBody>
              <a:bodyPr wrap="none" rtlCol="0">
                <a:spAutoFit/>
              </a:bodyPr>
              <a:lstStyle/>
              <a:p>
                <a:r>
                  <a:rPr lang="en-US" dirty="0"/>
                  <a:t>E</a:t>
                </a:r>
              </a:p>
            </p:txBody>
          </p:sp>
        </p:grpSp>
        <p:cxnSp>
          <p:nvCxnSpPr>
            <p:cNvPr id="57" name="Straight Arrow Connector 56">
              <a:extLst>
                <a:ext uri="{FF2B5EF4-FFF2-40B4-BE49-F238E27FC236}">
                  <a16:creationId xmlns:a16="http://schemas.microsoft.com/office/drawing/2014/main" id="{5DC36579-73FD-6911-CC33-C5AA1FA67AA3}"/>
                </a:ext>
              </a:extLst>
            </p:cNvPr>
            <p:cNvCxnSpPr>
              <a:cxnSpLocks/>
              <a:stCxn id="19" idx="2"/>
              <a:endCxn id="47" idx="0"/>
            </p:cNvCxnSpPr>
            <p:nvPr/>
          </p:nvCxnSpPr>
          <p:spPr>
            <a:xfrm flipH="1">
              <a:off x="1806383" y="3457615"/>
              <a:ext cx="562521" cy="167016"/>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58" name="Straight Arrow Connector 57">
              <a:extLst>
                <a:ext uri="{FF2B5EF4-FFF2-40B4-BE49-F238E27FC236}">
                  <a16:creationId xmlns:a16="http://schemas.microsoft.com/office/drawing/2014/main" id="{66B95686-2725-DBCB-A003-5B23F2385F34}"/>
                </a:ext>
              </a:extLst>
            </p:cNvPr>
            <p:cNvCxnSpPr>
              <a:cxnSpLocks/>
              <a:stCxn id="19" idx="2"/>
              <a:endCxn id="55" idx="0"/>
            </p:cNvCxnSpPr>
            <p:nvPr/>
          </p:nvCxnSpPr>
          <p:spPr>
            <a:xfrm>
              <a:off x="2368904" y="3457615"/>
              <a:ext cx="621259" cy="168119"/>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grpSp>
          <p:nvGrpSpPr>
            <p:cNvPr id="64" name="Group 63">
              <a:extLst>
                <a:ext uri="{FF2B5EF4-FFF2-40B4-BE49-F238E27FC236}">
                  <a16:creationId xmlns:a16="http://schemas.microsoft.com/office/drawing/2014/main" id="{1A4D9298-219C-672C-9AC2-DE350B614BAA}"/>
                </a:ext>
              </a:extLst>
            </p:cNvPr>
            <p:cNvGrpSpPr/>
            <p:nvPr/>
          </p:nvGrpSpPr>
          <p:grpSpPr>
            <a:xfrm>
              <a:off x="3303608" y="3616437"/>
              <a:ext cx="360000" cy="377418"/>
              <a:chOff x="3015000" y="2493387"/>
              <a:chExt cx="360000" cy="377418"/>
            </a:xfrm>
          </p:grpSpPr>
          <p:sp>
            <p:nvSpPr>
              <p:cNvPr id="68" name="Oval 67">
                <a:extLst>
                  <a:ext uri="{FF2B5EF4-FFF2-40B4-BE49-F238E27FC236}">
                    <a16:creationId xmlns:a16="http://schemas.microsoft.com/office/drawing/2014/main" id="{6F2A87FE-0617-561D-FB67-91C3D958037E}"/>
                  </a:ext>
                </a:extLst>
              </p:cNvPr>
              <p:cNvSpPr/>
              <p:nvPr/>
            </p:nvSpPr>
            <p:spPr>
              <a:xfrm>
                <a:off x="3015000" y="2510805"/>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71" name="TextBox 70">
                <a:extLst>
                  <a:ext uri="{FF2B5EF4-FFF2-40B4-BE49-F238E27FC236}">
                    <a16:creationId xmlns:a16="http://schemas.microsoft.com/office/drawing/2014/main" id="{C84E83D6-FD8A-830F-833A-688200BEDA22}"/>
                  </a:ext>
                </a:extLst>
              </p:cNvPr>
              <p:cNvSpPr txBox="1"/>
              <p:nvPr/>
            </p:nvSpPr>
            <p:spPr>
              <a:xfrm>
                <a:off x="3045724" y="2493387"/>
                <a:ext cx="290464" cy="369332"/>
              </a:xfrm>
              <a:prstGeom prst="rect">
                <a:avLst/>
              </a:prstGeom>
              <a:noFill/>
            </p:spPr>
            <p:txBody>
              <a:bodyPr wrap="none" rtlCol="0">
                <a:spAutoFit/>
              </a:bodyPr>
              <a:lstStyle/>
              <a:p>
                <a:r>
                  <a:rPr lang="en-US" dirty="0"/>
                  <a:t>F</a:t>
                </a:r>
              </a:p>
            </p:txBody>
          </p:sp>
        </p:grpSp>
        <p:grpSp>
          <p:nvGrpSpPr>
            <p:cNvPr id="74" name="Group 73">
              <a:extLst>
                <a:ext uri="{FF2B5EF4-FFF2-40B4-BE49-F238E27FC236}">
                  <a16:creationId xmlns:a16="http://schemas.microsoft.com/office/drawing/2014/main" id="{7467EFF4-1AA5-01B4-FE14-4C5A888DF13A}"/>
                </a:ext>
              </a:extLst>
            </p:cNvPr>
            <p:cNvGrpSpPr/>
            <p:nvPr/>
          </p:nvGrpSpPr>
          <p:grpSpPr>
            <a:xfrm>
              <a:off x="4352991" y="3612394"/>
              <a:ext cx="361264" cy="377418"/>
              <a:chOff x="3015000" y="2493387"/>
              <a:chExt cx="361264" cy="377418"/>
            </a:xfrm>
          </p:grpSpPr>
          <p:sp>
            <p:nvSpPr>
              <p:cNvPr id="75" name="Oval 74">
                <a:extLst>
                  <a:ext uri="{FF2B5EF4-FFF2-40B4-BE49-F238E27FC236}">
                    <a16:creationId xmlns:a16="http://schemas.microsoft.com/office/drawing/2014/main" id="{E2DCB4EE-F951-DE73-A98A-883797BA8DD0}"/>
                  </a:ext>
                </a:extLst>
              </p:cNvPr>
              <p:cNvSpPr/>
              <p:nvPr/>
            </p:nvSpPr>
            <p:spPr>
              <a:xfrm>
                <a:off x="3015000" y="2510805"/>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76" name="TextBox 75">
                <a:extLst>
                  <a:ext uri="{FF2B5EF4-FFF2-40B4-BE49-F238E27FC236}">
                    <a16:creationId xmlns:a16="http://schemas.microsoft.com/office/drawing/2014/main" id="{2E1499E0-99D5-ADCF-7CE6-89D4D265829C}"/>
                  </a:ext>
                </a:extLst>
              </p:cNvPr>
              <p:cNvSpPr txBox="1"/>
              <p:nvPr/>
            </p:nvSpPr>
            <p:spPr>
              <a:xfrm>
                <a:off x="3045724" y="2493387"/>
                <a:ext cx="330540" cy="369332"/>
              </a:xfrm>
              <a:prstGeom prst="rect">
                <a:avLst/>
              </a:prstGeom>
              <a:noFill/>
            </p:spPr>
            <p:txBody>
              <a:bodyPr wrap="none" rtlCol="0">
                <a:spAutoFit/>
              </a:bodyPr>
              <a:lstStyle/>
              <a:p>
                <a:r>
                  <a:rPr lang="en-US" dirty="0"/>
                  <a:t>G</a:t>
                </a:r>
              </a:p>
            </p:txBody>
          </p:sp>
        </p:grpSp>
        <p:cxnSp>
          <p:nvCxnSpPr>
            <p:cNvPr id="78" name="Straight Arrow Connector 77">
              <a:extLst>
                <a:ext uri="{FF2B5EF4-FFF2-40B4-BE49-F238E27FC236}">
                  <a16:creationId xmlns:a16="http://schemas.microsoft.com/office/drawing/2014/main" id="{E4C10B0F-0362-1893-34F4-F657ACF5B62B}"/>
                </a:ext>
              </a:extLst>
            </p:cNvPr>
            <p:cNvCxnSpPr>
              <a:cxnSpLocks/>
              <a:stCxn id="23" idx="2"/>
              <a:endCxn id="71" idx="0"/>
            </p:cNvCxnSpPr>
            <p:nvPr/>
          </p:nvCxnSpPr>
          <p:spPr>
            <a:xfrm flipH="1">
              <a:off x="3479564" y="3423885"/>
              <a:ext cx="505570" cy="192552"/>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83" name="Straight Arrow Connector 82">
              <a:extLst>
                <a:ext uri="{FF2B5EF4-FFF2-40B4-BE49-F238E27FC236}">
                  <a16:creationId xmlns:a16="http://schemas.microsoft.com/office/drawing/2014/main" id="{2D98EC35-2886-AF0D-36C5-3DCE01ACF6CA}"/>
                </a:ext>
              </a:extLst>
            </p:cNvPr>
            <p:cNvCxnSpPr>
              <a:cxnSpLocks/>
              <a:stCxn id="23" idx="2"/>
              <a:endCxn id="76" idx="0"/>
            </p:cNvCxnSpPr>
            <p:nvPr/>
          </p:nvCxnSpPr>
          <p:spPr>
            <a:xfrm>
              <a:off x="3985134" y="3423885"/>
              <a:ext cx="563851" cy="188509"/>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grpSp>
      <p:sp>
        <p:nvSpPr>
          <p:cNvPr id="87" name="TextBox 86">
            <a:extLst>
              <a:ext uri="{FF2B5EF4-FFF2-40B4-BE49-F238E27FC236}">
                <a16:creationId xmlns:a16="http://schemas.microsoft.com/office/drawing/2014/main" id="{179304E9-B145-CBDC-C7C5-ECF97F82FB0B}"/>
              </a:ext>
            </a:extLst>
          </p:cNvPr>
          <p:cNvSpPr txBox="1"/>
          <p:nvPr/>
        </p:nvSpPr>
        <p:spPr>
          <a:xfrm>
            <a:off x="5299008" y="2387084"/>
            <a:ext cx="625556" cy="369332"/>
          </a:xfrm>
          <a:prstGeom prst="rect">
            <a:avLst/>
          </a:prstGeom>
          <a:noFill/>
          <a:ln w="12700">
            <a:solidFill>
              <a:srgbClr val="0432FF"/>
            </a:solidFill>
          </a:ln>
        </p:spPr>
        <p:txBody>
          <a:bodyPr wrap="none" rtlCol="0">
            <a:spAutoFit/>
          </a:bodyPr>
          <a:lstStyle/>
          <a:p>
            <a:r>
              <a:rPr lang="en-US" dirty="0"/>
              <a:t>Root</a:t>
            </a:r>
          </a:p>
        </p:txBody>
      </p:sp>
      <p:sp>
        <p:nvSpPr>
          <p:cNvPr id="88" name="TextBox 87">
            <a:extLst>
              <a:ext uri="{FF2B5EF4-FFF2-40B4-BE49-F238E27FC236}">
                <a16:creationId xmlns:a16="http://schemas.microsoft.com/office/drawing/2014/main" id="{CA482ED3-3CB0-13B6-2A90-07CE1B0446F6}"/>
              </a:ext>
            </a:extLst>
          </p:cNvPr>
          <p:cNvSpPr txBox="1"/>
          <p:nvPr/>
        </p:nvSpPr>
        <p:spPr>
          <a:xfrm>
            <a:off x="5155475" y="3009464"/>
            <a:ext cx="917431" cy="369332"/>
          </a:xfrm>
          <a:prstGeom prst="rect">
            <a:avLst/>
          </a:prstGeom>
          <a:noFill/>
          <a:ln w="12700">
            <a:solidFill>
              <a:srgbClr val="0432FF"/>
            </a:solidFill>
          </a:ln>
        </p:spPr>
        <p:txBody>
          <a:bodyPr wrap="none" rtlCol="0">
            <a:spAutoFit/>
          </a:bodyPr>
          <a:lstStyle/>
          <a:p>
            <a:r>
              <a:rPr lang="en-US" dirty="0"/>
              <a:t>Internal</a:t>
            </a:r>
          </a:p>
        </p:txBody>
      </p:sp>
      <p:sp>
        <p:nvSpPr>
          <p:cNvPr id="92" name="TextBox 91">
            <a:extLst>
              <a:ext uri="{FF2B5EF4-FFF2-40B4-BE49-F238E27FC236}">
                <a16:creationId xmlns:a16="http://schemas.microsoft.com/office/drawing/2014/main" id="{4E3A9175-386E-59FE-8E14-3C443633C812}"/>
              </a:ext>
            </a:extLst>
          </p:cNvPr>
          <p:cNvSpPr txBox="1"/>
          <p:nvPr/>
        </p:nvSpPr>
        <p:spPr>
          <a:xfrm>
            <a:off x="5322957" y="3588737"/>
            <a:ext cx="577659" cy="369332"/>
          </a:xfrm>
          <a:prstGeom prst="rect">
            <a:avLst/>
          </a:prstGeom>
          <a:noFill/>
          <a:ln w="12700">
            <a:solidFill>
              <a:srgbClr val="0432FF"/>
            </a:solidFill>
          </a:ln>
        </p:spPr>
        <p:txBody>
          <a:bodyPr wrap="none" rtlCol="0">
            <a:spAutoFit/>
          </a:bodyPr>
          <a:lstStyle/>
          <a:p>
            <a:r>
              <a:rPr lang="en-US" dirty="0"/>
              <a:t>Leaf</a:t>
            </a:r>
          </a:p>
        </p:txBody>
      </p:sp>
      <p:sp>
        <p:nvSpPr>
          <p:cNvPr id="2" name="Footer Placeholder 1">
            <a:extLst>
              <a:ext uri="{FF2B5EF4-FFF2-40B4-BE49-F238E27FC236}">
                <a16:creationId xmlns:a16="http://schemas.microsoft.com/office/drawing/2014/main" id="{AEE2E0AB-7FE3-7063-417E-B704ACD49574}"/>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319840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6">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6">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6">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6">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animBg="1"/>
      <p:bldP spid="88" grpId="0" animBg="1"/>
      <p:bldP spid="9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17</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Some Terminologies</a:t>
            </a:r>
            <a:endParaRPr sz="2400" dirty="0"/>
          </a:p>
        </p:txBody>
      </p:sp>
      <p:grpSp>
        <p:nvGrpSpPr>
          <p:cNvPr id="2" name="Group 1">
            <a:extLst>
              <a:ext uri="{FF2B5EF4-FFF2-40B4-BE49-F238E27FC236}">
                <a16:creationId xmlns:a16="http://schemas.microsoft.com/office/drawing/2014/main" id="{664E0F7E-CC1A-4BE0-F403-5176CDFE9912}"/>
              </a:ext>
            </a:extLst>
          </p:cNvPr>
          <p:cNvGrpSpPr/>
          <p:nvPr/>
        </p:nvGrpSpPr>
        <p:grpSpPr>
          <a:xfrm>
            <a:off x="1710379" y="2896836"/>
            <a:ext cx="3102263" cy="1509765"/>
            <a:chOff x="1611992" y="2493387"/>
            <a:chExt cx="3102263" cy="1509765"/>
          </a:xfrm>
        </p:grpSpPr>
        <p:grpSp>
          <p:nvGrpSpPr>
            <p:cNvPr id="12" name="Group 11">
              <a:extLst>
                <a:ext uri="{FF2B5EF4-FFF2-40B4-BE49-F238E27FC236}">
                  <a16:creationId xmlns:a16="http://schemas.microsoft.com/office/drawing/2014/main" id="{159510E4-C411-F3A3-7D3F-F26806A244D7}"/>
                </a:ext>
              </a:extLst>
            </p:cNvPr>
            <p:cNvGrpSpPr/>
            <p:nvPr/>
          </p:nvGrpSpPr>
          <p:grpSpPr>
            <a:xfrm>
              <a:off x="3013617" y="2493387"/>
              <a:ext cx="360000" cy="377418"/>
              <a:chOff x="3015000" y="2493387"/>
              <a:chExt cx="360000" cy="377418"/>
            </a:xfrm>
          </p:grpSpPr>
          <p:sp>
            <p:nvSpPr>
              <p:cNvPr id="3" name="Oval 2">
                <a:extLst>
                  <a:ext uri="{FF2B5EF4-FFF2-40B4-BE49-F238E27FC236}">
                    <a16:creationId xmlns:a16="http://schemas.microsoft.com/office/drawing/2014/main" id="{22C1E5F1-EFA5-179D-CDC7-88DE02B153D6}"/>
                  </a:ext>
                </a:extLst>
              </p:cNvPr>
              <p:cNvSpPr/>
              <p:nvPr/>
            </p:nvSpPr>
            <p:spPr>
              <a:xfrm>
                <a:off x="3015000" y="2510805"/>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6" name="TextBox 5">
                <a:extLst>
                  <a:ext uri="{FF2B5EF4-FFF2-40B4-BE49-F238E27FC236}">
                    <a16:creationId xmlns:a16="http://schemas.microsoft.com/office/drawing/2014/main" id="{CBA7DC16-7938-DFAE-3CC4-BA11EB6B4DFD}"/>
                  </a:ext>
                </a:extLst>
              </p:cNvPr>
              <p:cNvSpPr txBox="1"/>
              <p:nvPr/>
            </p:nvSpPr>
            <p:spPr>
              <a:xfrm>
                <a:off x="3045724" y="2493387"/>
                <a:ext cx="317716" cy="369332"/>
              </a:xfrm>
              <a:prstGeom prst="rect">
                <a:avLst/>
              </a:prstGeom>
              <a:noFill/>
            </p:spPr>
            <p:txBody>
              <a:bodyPr wrap="none" rtlCol="0">
                <a:spAutoFit/>
              </a:bodyPr>
              <a:lstStyle/>
              <a:p>
                <a:r>
                  <a:rPr lang="en-US" dirty="0"/>
                  <a:t>A</a:t>
                </a:r>
              </a:p>
            </p:txBody>
          </p:sp>
        </p:grpSp>
        <p:grpSp>
          <p:nvGrpSpPr>
            <p:cNvPr id="13" name="Group 12">
              <a:extLst>
                <a:ext uri="{FF2B5EF4-FFF2-40B4-BE49-F238E27FC236}">
                  <a16:creationId xmlns:a16="http://schemas.microsoft.com/office/drawing/2014/main" id="{04E70EF9-6788-A5BA-7C93-7C7B39402DCB}"/>
                </a:ext>
              </a:extLst>
            </p:cNvPr>
            <p:cNvGrpSpPr/>
            <p:nvPr/>
          </p:nvGrpSpPr>
          <p:grpSpPr>
            <a:xfrm>
              <a:off x="2183330" y="3088283"/>
              <a:ext cx="360000" cy="377418"/>
              <a:chOff x="3015000" y="2493387"/>
              <a:chExt cx="360000" cy="377418"/>
            </a:xfrm>
          </p:grpSpPr>
          <p:sp>
            <p:nvSpPr>
              <p:cNvPr id="14" name="Oval 13">
                <a:extLst>
                  <a:ext uri="{FF2B5EF4-FFF2-40B4-BE49-F238E27FC236}">
                    <a16:creationId xmlns:a16="http://schemas.microsoft.com/office/drawing/2014/main" id="{24A964CA-387A-761E-CFF2-2D9B88203980}"/>
                  </a:ext>
                </a:extLst>
              </p:cNvPr>
              <p:cNvSpPr/>
              <p:nvPr/>
            </p:nvSpPr>
            <p:spPr>
              <a:xfrm>
                <a:off x="3015000" y="2510805"/>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19" name="TextBox 18">
                <a:extLst>
                  <a:ext uri="{FF2B5EF4-FFF2-40B4-BE49-F238E27FC236}">
                    <a16:creationId xmlns:a16="http://schemas.microsoft.com/office/drawing/2014/main" id="{4CBCB5E9-7A48-36CE-1362-B9783A596A1C}"/>
                  </a:ext>
                </a:extLst>
              </p:cNvPr>
              <p:cNvSpPr txBox="1"/>
              <p:nvPr/>
            </p:nvSpPr>
            <p:spPr>
              <a:xfrm>
                <a:off x="3045724" y="2493387"/>
                <a:ext cx="309700" cy="369332"/>
              </a:xfrm>
              <a:prstGeom prst="rect">
                <a:avLst/>
              </a:prstGeom>
              <a:noFill/>
            </p:spPr>
            <p:txBody>
              <a:bodyPr wrap="none" rtlCol="0">
                <a:spAutoFit/>
              </a:bodyPr>
              <a:lstStyle/>
              <a:p>
                <a:r>
                  <a:rPr lang="en-US" dirty="0"/>
                  <a:t>B</a:t>
                </a:r>
              </a:p>
            </p:txBody>
          </p:sp>
        </p:grpSp>
        <p:grpSp>
          <p:nvGrpSpPr>
            <p:cNvPr id="21" name="Group 20">
              <a:extLst>
                <a:ext uri="{FF2B5EF4-FFF2-40B4-BE49-F238E27FC236}">
                  <a16:creationId xmlns:a16="http://schemas.microsoft.com/office/drawing/2014/main" id="{B6158B9F-4EEB-2A0E-C45A-A21A3FFD6527}"/>
                </a:ext>
              </a:extLst>
            </p:cNvPr>
            <p:cNvGrpSpPr/>
            <p:nvPr/>
          </p:nvGrpSpPr>
          <p:grpSpPr>
            <a:xfrm>
              <a:off x="3800361" y="3054553"/>
              <a:ext cx="360000" cy="377418"/>
              <a:chOff x="3015000" y="2493387"/>
              <a:chExt cx="360000" cy="377418"/>
            </a:xfrm>
          </p:grpSpPr>
          <p:sp>
            <p:nvSpPr>
              <p:cNvPr id="22" name="Oval 21">
                <a:extLst>
                  <a:ext uri="{FF2B5EF4-FFF2-40B4-BE49-F238E27FC236}">
                    <a16:creationId xmlns:a16="http://schemas.microsoft.com/office/drawing/2014/main" id="{687922CF-A03E-EC18-7EF3-7F7D8958D498}"/>
                  </a:ext>
                </a:extLst>
              </p:cNvPr>
              <p:cNvSpPr/>
              <p:nvPr/>
            </p:nvSpPr>
            <p:spPr>
              <a:xfrm>
                <a:off x="3015000" y="2510805"/>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23" name="TextBox 22">
                <a:extLst>
                  <a:ext uri="{FF2B5EF4-FFF2-40B4-BE49-F238E27FC236}">
                    <a16:creationId xmlns:a16="http://schemas.microsoft.com/office/drawing/2014/main" id="{9D493200-B3D2-2A12-868E-A8731D9608AC}"/>
                  </a:ext>
                </a:extLst>
              </p:cNvPr>
              <p:cNvSpPr txBox="1"/>
              <p:nvPr/>
            </p:nvSpPr>
            <p:spPr>
              <a:xfrm>
                <a:off x="3045724" y="2493387"/>
                <a:ext cx="308098" cy="369332"/>
              </a:xfrm>
              <a:prstGeom prst="rect">
                <a:avLst/>
              </a:prstGeom>
              <a:noFill/>
            </p:spPr>
            <p:txBody>
              <a:bodyPr wrap="none" rtlCol="0">
                <a:spAutoFit/>
              </a:bodyPr>
              <a:lstStyle/>
              <a:p>
                <a:r>
                  <a:rPr lang="en-US" dirty="0"/>
                  <a:t>C</a:t>
                </a:r>
              </a:p>
            </p:txBody>
          </p:sp>
        </p:grpSp>
        <p:cxnSp>
          <p:nvCxnSpPr>
            <p:cNvPr id="24" name="Straight Arrow Connector 23">
              <a:extLst>
                <a:ext uri="{FF2B5EF4-FFF2-40B4-BE49-F238E27FC236}">
                  <a16:creationId xmlns:a16="http://schemas.microsoft.com/office/drawing/2014/main" id="{DB0A510C-4357-4E0B-5EA2-8137DFF51636}"/>
                </a:ext>
              </a:extLst>
            </p:cNvPr>
            <p:cNvCxnSpPr>
              <a:cxnSpLocks/>
              <a:stCxn id="6" idx="2"/>
              <a:endCxn id="19" idx="0"/>
            </p:cNvCxnSpPr>
            <p:nvPr/>
          </p:nvCxnSpPr>
          <p:spPr>
            <a:xfrm flipH="1">
              <a:off x="2368904" y="2862719"/>
              <a:ext cx="834295" cy="225564"/>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32" name="Straight Arrow Connector 31">
              <a:extLst>
                <a:ext uri="{FF2B5EF4-FFF2-40B4-BE49-F238E27FC236}">
                  <a16:creationId xmlns:a16="http://schemas.microsoft.com/office/drawing/2014/main" id="{A4242B2F-6184-624A-D4D4-82455BE1B438}"/>
                </a:ext>
              </a:extLst>
            </p:cNvPr>
            <p:cNvCxnSpPr>
              <a:cxnSpLocks/>
              <a:stCxn id="6" idx="2"/>
              <a:endCxn id="23" idx="0"/>
            </p:cNvCxnSpPr>
            <p:nvPr/>
          </p:nvCxnSpPr>
          <p:spPr>
            <a:xfrm>
              <a:off x="3203199" y="2862719"/>
              <a:ext cx="781935" cy="191834"/>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grpSp>
          <p:nvGrpSpPr>
            <p:cNvPr id="38" name="Group 37">
              <a:extLst>
                <a:ext uri="{FF2B5EF4-FFF2-40B4-BE49-F238E27FC236}">
                  <a16:creationId xmlns:a16="http://schemas.microsoft.com/office/drawing/2014/main" id="{6AF2C71E-1584-3859-2D01-C9413588C316}"/>
                </a:ext>
              </a:extLst>
            </p:cNvPr>
            <p:cNvGrpSpPr/>
            <p:nvPr/>
          </p:nvGrpSpPr>
          <p:grpSpPr>
            <a:xfrm>
              <a:off x="1611992" y="3624631"/>
              <a:ext cx="360000" cy="377418"/>
              <a:chOff x="3015000" y="2493387"/>
              <a:chExt cx="360000" cy="377418"/>
            </a:xfrm>
          </p:grpSpPr>
          <p:sp>
            <p:nvSpPr>
              <p:cNvPr id="46" name="Oval 45">
                <a:extLst>
                  <a:ext uri="{FF2B5EF4-FFF2-40B4-BE49-F238E27FC236}">
                    <a16:creationId xmlns:a16="http://schemas.microsoft.com/office/drawing/2014/main" id="{43343FCB-6BC3-C6AF-0B77-DC93872EF98A}"/>
                  </a:ext>
                </a:extLst>
              </p:cNvPr>
              <p:cNvSpPr/>
              <p:nvPr/>
            </p:nvSpPr>
            <p:spPr>
              <a:xfrm>
                <a:off x="3015000" y="2510805"/>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47" name="TextBox 46">
                <a:extLst>
                  <a:ext uri="{FF2B5EF4-FFF2-40B4-BE49-F238E27FC236}">
                    <a16:creationId xmlns:a16="http://schemas.microsoft.com/office/drawing/2014/main" id="{C7B5CD22-043D-2CAF-E7C2-A6A3B1E836E0}"/>
                  </a:ext>
                </a:extLst>
              </p:cNvPr>
              <p:cNvSpPr txBox="1"/>
              <p:nvPr/>
            </p:nvSpPr>
            <p:spPr>
              <a:xfrm>
                <a:off x="3045724" y="2493387"/>
                <a:ext cx="327334" cy="369332"/>
              </a:xfrm>
              <a:prstGeom prst="rect">
                <a:avLst/>
              </a:prstGeom>
              <a:noFill/>
            </p:spPr>
            <p:txBody>
              <a:bodyPr wrap="none" rtlCol="0">
                <a:spAutoFit/>
              </a:bodyPr>
              <a:lstStyle/>
              <a:p>
                <a:r>
                  <a:rPr lang="en-US" dirty="0"/>
                  <a:t>D</a:t>
                </a:r>
              </a:p>
            </p:txBody>
          </p:sp>
        </p:grpSp>
        <p:grpSp>
          <p:nvGrpSpPr>
            <p:cNvPr id="50" name="Group 49">
              <a:extLst>
                <a:ext uri="{FF2B5EF4-FFF2-40B4-BE49-F238E27FC236}">
                  <a16:creationId xmlns:a16="http://schemas.microsoft.com/office/drawing/2014/main" id="{EB7FA60E-9E8C-C2DE-5A52-32A21B1ECD4F}"/>
                </a:ext>
              </a:extLst>
            </p:cNvPr>
            <p:cNvGrpSpPr/>
            <p:nvPr/>
          </p:nvGrpSpPr>
          <p:grpSpPr>
            <a:xfrm>
              <a:off x="2811001" y="3625734"/>
              <a:ext cx="360000" cy="377418"/>
              <a:chOff x="3015000" y="2493387"/>
              <a:chExt cx="360000" cy="377418"/>
            </a:xfrm>
          </p:grpSpPr>
          <p:sp>
            <p:nvSpPr>
              <p:cNvPr id="53" name="Oval 52">
                <a:extLst>
                  <a:ext uri="{FF2B5EF4-FFF2-40B4-BE49-F238E27FC236}">
                    <a16:creationId xmlns:a16="http://schemas.microsoft.com/office/drawing/2014/main" id="{8706A3E1-D31D-F89F-AB45-56C745D9CB6B}"/>
                  </a:ext>
                </a:extLst>
              </p:cNvPr>
              <p:cNvSpPr/>
              <p:nvPr/>
            </p:nvSpPr>
            <p:spPr>
              <a:xfrm>
                <a:off x="3015000" y="2510805"/>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55" name="TextBox 54">
                <a:extLst>
                  <a:ext uri="{FF2B5EF4-FFF2-40B4-BE49-F238E27FC236}">
                    <a16:creationId xmlns:a16="http://schemas.microsoft.com/office/drawing/2014/main" id="{5CBB0694-FB77-0C93-7A00-92BFB725FCD3}"/>
                  </a:ext>
                </a:extLst>
              </p:cNvPr>
              <p:cNvSpPr txBox="1"/>
              <p:nvPr/>
            </p:nvSpPr>
            <p:spPr>
              <a:xfrm>
                <a:off x="3045724" y="2493387"/>
                <a:ext cx="296876" cy="369332"/>
              </a:xfrm>
              <a:prstGeom prst="rect">
                <a:avLst/>
              </a:prstGeom>
              <a:noFill/>
            </p:spPr>
            <p:txBody>
              <a:bodyPr wrap="none" rtlCol="0">
                <a:spAutoFit/>
              </a:bodyPr>
              <a:lstStyle/>
              <a:p>
                <a:r>
                  <a:rPr lang="en-US" dirty="0"/>
                  <a:t>E</a:t>
                </a:r>
              </a:p>
            </p:txBody>
          </p:sp>
        </p:grpSp>
        <p:cxnSp>
          <p:nvCxnSpPr>
            <p:cNvPr id="57" name="Straight Arrow Connector 56">
              <a:extLst>
                <a:ext uri="{FF2B5EF4-FFF2-40B4-BE49-F238E27FC236}">
                  <a16:creationId xmlns:a16="http://schemas.microsoft.com/office/drawing/2014/main" id="{5DC36579-73FD-6911-CC33-C5AA1FA67AA3}"/>
                </a:ext>
              </a:extLst>
            </p:cNvPr>
            <p:cNvCxnSpPr>
              <a:cxnSpLocks/>
              <a:stCxn id="19" idx="2"/>
              <a:endCxn id="47" idx="0"/>
            </p:cNvCxnSpPr>
            <p:nvPr/>
          </p:nvCxnSpPr>
          <p:spPr>
            <a:xfrm flipH="1">
              <a:off x="1806383" y="3457615"/>
              <a:ext cx="562521" cy="167016"/>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58" name="Straight Arrow Connector 57">
              <a:extLst>
                <a:ext uri="{FF2B5EF4-FFF2-40B4-BE49-F238E27FC236}">
                  <a16:creationId xmlns:a16="http://schemas.microsoft.com/office/drawing/2014/main" id="{66B95686-2725-DBCB-A003-5B23F2385F34}"/>
                </a:ext>
              </a:extLst>
            </p:cNvPr>
            <p:cNvCxnSpPr>
              <a:cxnSpLocks/>
              <a:stCxn id="19" idx="2"/>
              <a:endCxn id="55" idx="0"/>
            </p:cNvCxnSpPr>
            <p:nvPr/>
          </p:nvCxnSpPr>
          <p:spPr>
            <a:xfrm>
              <a:off x="2368904" y="3457615"/>
              <a:ext cx="621259" cy="168119"/>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grpSp>
          <p:nvGrpSpPr>
            <p:cNvPr id="64" name="Group 63">
              <a:extLst>
                <a:ext uri="{FF2B5EF4-FFF2-40B4-BE49-F238E27FC236}">
                  <a16:creationId xmlns:a16="http://schemas.microsoft.com/office/drawing/2014/main" id="{1A4D9298-219C-672C-9AC2-DE350B614BAA}"/>
                </a:ext>
              </a:extLst>
            </p:cNvPr>
            <p:cNvGrpSpPr/>
            <p:nvPr/>
          </p:nvGrpSpPr>
          <p:grpSpPr>
            <a:xfrm>
              <a:off x="3303608" y="3616437"/>
              <a:ext cx="360000" cy="377418"/>
              <a:chOff x="3015000" y="2493387"/>
              <a:chExt cx="360000" cy="377418"/>
            </a:xfrm>
          </p:grpSpPr>
          <p:sp>
            <p:nvSpPr>
              <p:cNvPr id="68" name="Oval 67">
                <a:extLst>
                  <a:ext uri="{FF2B5EF4-FFF2-40B4-BE49-F238E27FC236}">
                    <a16:creationId xmlns:a16="http://schemas.microsoft.com/office/drawing/2014/main" id="{6F2A87FE-0617-561D-FB67-91C3D958037E}"/>
                  </a:ext>
                </a:extLst>
              </p:cNvPr>
              <p:cNvSpPr/>
              <p:nvPr/>
            </p:nvSpPr>
            <p:spPr>
              <a:xfrm>
                <a:off x="3015000" y="2510805"/>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71" name="TextBox 70">
                <a:extLst>
                  <a:ext uri="{FF2B5EF4-FFF2-40B4-BE49-F238E27FC236}">
                    <a16:creationId xmlns:a16="http://schemas.microsoft.com/office/drawing/2014/main" id="{C84E83D6-FD8A-830F-833A-688200BEDA22}"/>
                  </a:ext>
                </a:extLst>
              </p:cNvPr>
              <p:cNvSpPr txBox="1"/>
              <p:nvPr/>
            </p:nvSpPr>
            <p:spPr>
              <a:xfrm>
                <a:off x="3045724" y="2493387"/>
                <a:ext cx="290464" cy="369332"/>
              </a:xfrm>
              <a:prstGeom prst="rect">
                <a:avLst/>
              </a:prstGeom>
              <a:noFill/>
            </p:spPr>
            <p:txBody>
              <a:bodyPr wrap="none" rtlCol="0">
                <a:spAutoFit/>
              </a:bodyPr>
              <a:lstStyle/>
              <a:p>
                <a:r>
                  <a:rPr lang="en-US" dirty="0"/>
                  <a:t>F</a:t>
                </a:r>
              </a:p>
            </p:txBody>
          </p:sp>
        </p:grpSp>
        <p:grpSp>
          <p:nvGrpSpPr>
            <p:cNvPr id="74" name="Group 73">
              <a:extLst>
                <a:ext uri="{FF2B5EF4-FFF2-40B4-BE49-F238E27FC236}">
                  <a16:creationId xmlns:a16="http://schemas.microsoft.com/office/drawing/2014/main" id="{7467EFF4-1AA5-01B4-FE14-4C5A888DF13A}"/>
                </a:ext>
              </a:extLst>
            </p:cNvPr>
            <p:cNvGrpSpPr/>
            <p:nvPr/>
          </p:nvGrpSpPr>
          <p:grpSpPr>
            <a:xfrm>
              <a:off x="4352991" y="3612394"/>
              <a:ext cx="361264" cy="377418"/>
              <a:chOff x="3015000" y="2493387"/>
              <a:chExt cx="361264" cy="377418"/>
            </a:xfrm>
          </p:grpSpPr>
          <p:sp>
            <p:nvSpPr>
              <p:cNvPr id="75" name="Oval 74">
                <a:extLst>
                  <a:ext uri="{FF2B5EF4-FFF2-40B4-BE49-F238E27FC236}">
                    <a16:creationId xmlns:a16="http://schemas.microsoft.com/office/drawing/2014/main" id="{E2DCB4EE-F951-DE73-A98A-883797BA8DD0}"/>
                  </a:ext>
                </a:extLst>
              </p:cNvPr>
              <p:cNvSpPr/>
              <p:nvPr/>
            </p:nvSpPr>
            <p:spPr>
              <a:xfrm>
                <a:off x="3015000" y="2510805"/>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76" name="TextBox 75">
                <a:extLst>
                  <a:ext uri="{FF2B5EF4-FFF2-40B4-BE49-F238E27FC236}">
                    <a16:creationId xmlns:a16="http://schemas.microsoft.com/office/drawing/2014/main" id="{2E1499E0-99D5-ADCF-7CE6-89D4D265829C}"/>
                  </a:ext>
                </a:extLst>
              </p:cNvPr>
              <p:cNvSpPr txBox="1"/>
              <p:nvPr/>
            </p:nvSpPr>
            <p:spPr>
              <a:xfrm>
                <a:off x="3045724" y="2493387"/>
                <a:ext cx="330540" cy="369332"/>
              </a:xfrm>
              <a:prstGeom prst="rect">
                <a:avLst/>
              </a:prstGeom>
              <a:noFill/>
            </p:spPr>
            <p:txBody>
              <a:bodyPr wrap="none" rtlCol="0">
                <a:spAutoFit/>
              </a:bodyPr>
              <a:lstStyle/>
              <a:p>
                <a:r>
                  <a:rPr lang="en-US" dirty="0"/>
                  <a:t>G</a:t>
                </a:r>
              </a:p>
            </p:txBody>
          </p:sp>
        </p:grpSp>
        <p:cxnSp>
          <p:nvCxnSpPr>
            <p:cNvPr id="78" name="Straight Arrow Connector 77">
              <a:extLst>
                <a:ext uri="{FF2B5EF4-FFF2-40B4-BE49-F238E27FC236}">
                  <a16:creationId xmlns:a16="http://schemas.microsoft.com/office/drawing/2014/main" id="{E4C10B0F-0362-1893-34F4-F657ACF5B62B}"/>
                </a:ext>
              </a:extLst>
            </p:cNvPr>
            <p:cNvCxnSpPr>
              <a:cxnSpLocks/>
              <a:stCxn id="23" idx="2"/>
              <a:endCxn id="71" idx="0"/>
            </p:cNvCxnSpPr>
            <p:nvPr/>
          </p:nvCxnSpPr>
          <p:spPr>
            <a:xfrm flipH="1">
              <a:off x="3479564" y="3423885"/>
              <a:ext cx="505570" cy="192552"/>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83" name="Straight Arrow Connector 82">
              <a:extLst>
                <a:ext uri="{FF2B5EF4-FFF2-40B4-BE49-F238E27FC236}">
                  <a16:creationId xmlns:a16="http://schemas.microsoft.com/office/drawing/2014/main" id="{2D98EC35-2886-AF0D-36C5-3DCE01ACF6CA}"/>
                </a:ext>
              </a:extLst>
            </p:cNvPr>
            <p:cNvCxnSpPr>
              <a:cxnSpLocks/>
              <a:stCxn id="23" idx="2"/>
              <a:endCxn id="76" idx="0"/>
            </p:cNvCxnSpPr>
            <p:nvPr/>
          </p:nvCxnSpPr>
          <p:spPr>
            <a:xfrm>
              <a:off x="3985134" y="3423885"/>
              <a:ext cx="563851" cy="188509"/>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grpSp>
      <p:sp>
        <p:nvSpPr>
          <p:cNvPr id="87" name="TextBox 86">
            <a:extLst>
              <a:ext uri="{FF2B5EF4-FFF2-40B4-BE49-F238E27FC236}">
                <a16:creationId xmlns:a16="http://schemas.microsoft.com/office/drawing/2014/main" id="{179304E9-B145-CBDC-C7C5-ECF97F82FB0B}"/>
              </a:ext>
            </a:extLst>
          </p:cNvPr>
          <p:cNvSpPr txBox="1"/>
          <p:nvPr/>
        </p:nvSpPr>
        <p:spPr>
          <a:xfrm>
            <a:off x="3692553" y="1115529"/>
            <a:ext cx="664093" cy="307777"/>
          </a:xfrm>
          <a:prstGeom prst="rect">
            <a:avLst/>
          </a:prstGeom>
          <a:noFill/>
          <a:ln w="12700">
            <a:solidFill>
              <a:srgbClr val="0432FF"/>
            </a:solidFill>
          </a:ln>
        </p:spPr>
        <p:txBody>
          <a:bodyPr wrap="none" rtlCol="0">
            <a:spAutoFit/>
          </a:bodyPr>
          <a:lstStyle/>
          <a:p>
            <a:r>
              <a:rPr lang="en-US" sz="1400" dirty="0"/>
              <a:t>Parent</a:t>
            </a:r>
          </a:p>
        </p:txBody>
      </p:sp>
      <p:sp>
        <p:nvSpPr>
          <p:cNvPr id="88" name="TextBox 87">
            <a:extLst>
              <a:ext uri="{FF2B5EF4-FFF2-40B4-BE49-F238E27FC236}">
                <a16:creationId xmlns:a16="http://schemas.microsoft.com/office/drawing/2014/main" id="{CA482ED3-3CB0-13B6-2A90-07CE1B0446F6}"/>
              </a:ext>
            </a:extLst>
          </p:cNvPr>
          <p:cNvSpPr txBox="1"/>
          <p:nvPr/>
        </p:nvSpPr>
        <p:spPr>
          <a:xfrm>
            <a:off x="2886708" y="1702651"/>
            <a:ext cx="736099" cy="307777"/>
          </a:xfrm>
          <a:prstGeom prst="rect">
            <a:avLst/>
          </a:prstGeom>
          <a:noFill/>
          <a:ln w="12700">
            <a:solidFill>
              <a:srgbClr val="0432FF"/>
            </a:solidFill>
          </a:ln>
        </p:spPr>
        <p:txBody>
          <a:bodyPr wrap="none" rtlCol="0">
            <a:spAutoFit/>
          </a:bodyPr>
          <a:lstStyle/>
          <a:p>
            <a:r>
              <a:rPr lang="en-US" sz="1400" dirty="0"/>
              <a:t>Siblings</a:t>
            </a:r>
          </a:p>
        </p:txBody>
      </p:sp>
      <p:sp>
        <p:nvSpPr>
          <p:cNvPr id="92" name="TextBox 91">
            <a:extLst>
              <a:ext uri="{FF2B5EF4-FFF2-40B4-BE49-F238E27FC236}">
                <a16:creationId xmlns:a16="http://schemas.microsoft.com/office/drawing/2014/main" id="{4E3A9175-386E-59FE-8E14-3C443633C812}"/>
              </a:ext>
            </a:extLst>
          </p:cNvPr>
          <p:cNvSpPr txBox="1"/>
          <p:nvPr/>
        </p:nvSpPr>
        <p:spPr>
          <a:xfrm>
            <a:off x="4018342" y="2798289"/>
            <a:ext cx="528863" cy="307777"/>
          </a:xfrm>
          <a:prstGeom prst="rect">
            <a:avLst/>
          </a:prstGeom>
          <a:noFill/>
          <a:ln w="12700">
            <a:solidFill>
              <a:srgbClr val="0432FF"/>
            </a:solidFill>
          </a:ln>
        </p:spPr>
        <p:txBody>
          <a:bodyPr wrap="none" rtlCol="0">
            <a:spAutoFit/>
          </a:bodyPr>
          <a:lstStyle/>
          <a:p>
            <a:r>
              <a:rPr lang="en-US" sz="1400" dirty="0"/>
              <a:t>Root</a:t>
            </a:r>
          </a:p>
        </p:txBody>
      </p:sp>
      <p:grpSp>
        <p:nvGrpSpPr>
          <p:cNvPr id="7" name="Group 6">
            <a:extLst>
              <a:ext uri="{FF2B5EF4-FFF2-40B4-BE49-F238E27FC236}">
                <a16:creationId xmlns:a16="http://schemas.microsoft.com/office/drawing/2014/main" id="{9398C6F9-8577-BB4D-1692-1D1659A01068}"/>
              </a:ext>
            </a:extLst>
          </p:cNvPr>
          <p:cNvGrpSpPr/>
          <p:nvPr/>
        </p:nvGrpSpPr>
        <p:grpSpPr>
          <a:xfrm>
            <a:off x="1669409" y="1123615"/>
            <a:ext cx="3102263" cy="1509765"/>
            <a:chOff x="1611992" y="2493387"/>
            <a:chExt cx="3102263" cy="1509765"/>
          </a:xfrm>
        </p:grpSpPr>
        <p:grpSp>
          <p:nvGrpSpPr>
            <p:cNvPr id="8" name="Group 7">
              <a:extLst>
                <a:ext uri="{FF2B5EF4-FFF2-40B4-BE49-F238E27FC236}">
                  <a16:creationId xmlns:a16="http://schemas.microsoft.com/office/drawing/2014/main" id="{C561A840-3879-A344-E23F-C1EF60D85E29}"/>
                </a:ext>
              </a:extLst>
            </p:cNvPr>
            <p:cNvGrpSpPr/>
            <p:nvPr/>
          </p:nvGrpSpPr>
          <p:grpSpPr>
            <a:xfrm>
              <a:off x="3013617" y="2493387"/>
              <a:ext cx="360000" cy="377418"/>
              <a:chOff x="3015000" y="2493387"/>
              <a:chExt cx="360000" cy="377418"/>
            </a:xfrm>
          </p:grpSpPr>
          <p:sp>
            <p:nvSpPr>
              <p:cNvPr id="45" name="Oval 44">
                <a:extLst>
                  <a:ext uri="{FF2B5EF4-FFF2-40B4-BE49-F238E27FC236}">
                    <a16:creationId xmlns:a16="http://schemas.microsoft.com/office/drawing/2014/main" id="{3C00BC06-9F2B-ACBE-0D01-0C14CD1CA50E}"/>
                  </a:ext>
                </a:extLst>
              </p:cNvPr>
              <p:cNvSpPr/>
              <p:nvPr/>
            </p:nvSpPr>
            <p:spPr>
              <a:xfrm>
                <a:off x="3015000" y="2510805"/>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48" name="TextBox 47">
                <a:extLst>
                  <a:ext uri="{FF2B5EF4-FFF2-40B4-BE49-F238E27FC236}">
                    <a16:creationId xmlns:a16="http://schemas.microsoft.com/office/drawing/2014/main" id="{03CBBB03-4F7C-B3FE-C83C-7A9D2C9262A7}"/>
                  </a:ext>
                </a:extLst>
              </p:cNvPr>
              <p:cNvSpPr txBox="1"/>
              <p:nvPr/>
            </p:nvSpPr>
            <p:spPr>
              <a:xfrm>
                <a:off x="3045724" y="2493387"/>
                <a:ext cx="317716" cy="369332"/>
              </a:xfrm>
              <a:prstGeom prst="rect">
                <a:avLst/>
              </a:prstGeom>
              <a:noFill/>
            </p:spPr>
            <p:txBody>
              <a:bodyPr wrap="none" rtlCol="0">
                <a:spAutoFit/>
              </a:bodyPr>
              <a:lstStyle/>
              <a:p>
                <a:r>
                  <a:rPr lang="en-US" dirty="0"/>
                  <a:t>A</a:t>
                </a:r>
              </a:p>
            </p:txBody>
          </p:sp>
        </p:grpSp>
        <p:grpSp>
          <p:nvGrpSpPr>
            <p:cNvPr id="10" name="Group 9">
              <a:extLst>
                <a:ext uri="{FF2B5EF4-FFF2-40B4-BE49-F238E27FC236}">
                  <a16:creationId xmlns:a16="http://schemas.microsoft.com/office/drawing/2014/main" id="{3EA12D7E-175E-9E46-BA40-617E8DE6D418}"/>
                </a:ext>
              </a:extLst>
            </p:cNvPr>
            <p:cNvGrpSpPr/>
            <p:nvPr/>
          </p:nvGrpSpPr>
          <p:grpSpPr>
            <a:xfrm>
              <a:off x="2183330" y="3088283"/>
              <a:ext cx="360000" cy="377418"/>
              <a:chOff x="3015000" y="2493387"/>
              <a:chExt cx="360000" cy="377418"/>
            </a:xfrm>
          </p:grpSpPr>
          <p:sp>
            <p:nvSpPr>
              <p:cNvPr id="43" name="Oval 42">
                <a:extLst>
                  <a:ext uri="{FF2B5EF4-FFF2-40B4-BE49-F238E27FC236}">
                    <a16:creationId xmlns:a16="http://schemas.microsoft.com/office/drawing/2014/main" id="{7EEDE03C-A5E1-E157-B408-305B01BB6606}"/>
                  </a:ext>
                </a:extLst>
              </p:cNvPr>
              <p:cNvSpPr/>
              <p:nvPr/>
            </p:nvSpPr>
            <p:spPr>
              <a:xfrm>
                <a:off x="3015000" y="2510805"/>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44" name="TextBox 43">
                <a:extLst>
                  <a:ext uri="{FF2B5EF4-FFF2-40B4-BE49-F238E27FC236}">
                    <a16:creationId xmlns:a16="http://schemas.microsoft.com/office/drawing/2014/main" id="{7384D50E-BECB-8872-D5E3-3FAC494CA1F2}"/>
                  </a:ext>
                </a:extLst>
              </p:cNvPr>
              <p:cNvSpPr txBox="1"/>
              <p:nvPr/>
            </p:nvSpPr>
            <p:spPr>
              <a:xfrm>
                <a:off x="3045724" y="2493387"/>
                <a:ext cx="309700" cy="369332"/>
              </a:xfrm>
              <a:prstGeom prst="rect">
                <a:avLst/>
              </a:prstGeom>
              <a:noFill/>
            </p:spPr>
            <p:txBody>
              <a:bodyPr wrap="none" rtlCol="0">
                <a:spAutoFit/>
              </a:bodyPr>
              <a:lstStyle/>
              <a:p>
                <a:r>
                  <a:rPr lang="en-US" dirty="0"/>
                  <a:t>B</a:t>
                </a:r>
              </a:p>
            </p:txBody>
          </p:sp>
        </p:grpSp>
        <p:grpSp>
          <p:nvGrpSpPr>
            <p:cNvPr id="15" name="Group 14">
              <a:extLst>
                <a:ext uri="{FF2B5EF4-FFF2-40B4-BE49-F238E27FC236}">
                  <a16:creationId xmlns:a16="http://schemas.microsoft.com/office/drawing/2014/main" id="{C6FCF163-B277-FA9A-F1B2-69FA1CEB7381}"/>
                </a:ext>
              </a:extLst>
            </p:cNvPr>
            <p:cNvGrpSpPr/>
            <p:nvPr/>
          </p:nvGrpSpPr>
          <p:grpSpPr>
            <a:xfrm>
              <a:off x="3800361" y="3054553"/>
              <a:ext cx="360000" cy="377418"/>
              <a:chOff x="3015000" y="2493387"/>
              <a:chExt cx="360000" cy="377418"/>
            </a:xfrm>
          </p:grpSpPr>
          <p:sp>
            <p:nvSpPr>
              <p:cNvPr id="41" name="Oval 40">
                <a:extLst>
                  <a:ext uri="{FF2B5EF4-FFF2-40B4-BE49-F238E27FC236}">
                    <a16:creationId xmlns:a16="http://schemas.microsoft.com/office/drawing/2014/main" id="{1D3FCF8D-1C18-ABCC-67D3-7C99D313D886}"/>
                  </a:ext>
                </a:extLst>
              </p:cNvPr>
              <p:cNvSpPr/>
              <p:nvPr/>
            </p:nvSpPr>
            <p:spPr>
              <a:xfrm>
                <a:off x="3015000" y="2510805"/>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42" name="TextBox 41">
                <a:extLst>
                  <a:ext uri="{FF2B5EF4-FFF2-40B4-BE49-F238E27FC236}">
                    <a16:creationId xmlns:a16="http://schemas.microsoft.com/office/drawing/2014/main" id="{BD70A2BF-83B4-5B74-C81F-FF4075194982}"/>
                  </a:ext>
                </a:extLst>
              </p:cNvPr>
              <p:cNvSpPr txBox="1"/>
              <p:nvPr/>
            </p:nvSpPr>
            <p:spPr>
              <a:xfrm>
                <a:off x="3045724" y="2493387"/>
                <a:ext cx="308098" cy="369332"/>
              </a:xfrm>
              <a:prstGeom prst="rect">
                <a:avLst/>
              </a:prstGeom>
              <a:noFill/>
            </p:spPr>
            <p:txBody>
              <a:bodyPr wrap="none" rtlCol="0">
                <a:spAutoFit/>
              </a:bodyPr>
              <a:lstStyle/>
              <a:p>
                <a:r>
                  <a:rPr lang="en-US" dirty="0"/>
                  <a:t>C</a:t>
                </a:r>
              </a:p>
            </p:txBody>
          </p:sp>
        </p:grpSp>
        <p:cxnSp>
          <p:nvCxnSpPr>
            <p:cNvPr id="16" name="Straight Arrow Connector 15">
              <a:extLst>
                <a:ext uri="{FF2B5EF4-FFF2-40B4-BE49-F238E27FC236}">
                  <a16:creationId xmlns:a16="http://schemas.microsoft.com/office/drawing/2014/main" id="{868BA1E8-3C1C-677F-7FA1-9A8F44E27623}"/>
                </a:ext>
              </a:extLst>
            </p:cNvPr>
            <p:cNvCxnSpPr>
              <a:cxnSpLocks/>
              <a:stCxn id="48" idx="2"/>
              <a:endCxn id="44" idx="0"/>
            </p:cNvCxnSpPr>
            <p:nvPr/>
          </p:nvCxnSpPr>
          <p:spPr>
            <a:xfrm flipH="1">
              <a:off x="2368904" y="2862719"/>
              <a:ext cx="834295" cy="225564"/>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7" name="Straight Arrow Connector 16">
              <a:extLst>
                <a:ext uri="{FF2B5EF4-FFF2-40B4-BE49-F238E27FC236}">
                  <a16:creationId xmlns:a16="http://schemas.microsoft.com/office/drawing/2014/main" id="{AC545E59-AE52-FEED-FCBC-57E6DB5676BA}"/>
                </a:ext>
              </a:extLst>
            </p:cNvPr>
            <p:cNvCxnSpPr>
              <a:cxnSpLocks/>
              <a:stCxn id="48" idx="2"/>
              <a:endCxn id="42" idx="0"/>
            </p:cNvCxnSpPr>
            <p:nvPr/>
          </p:nvCxnSpPr>
          <p:spPr>
            <a:xfrm>
              <a:off x="3203199" y="2862719"/>
              <a:ext cx="781935" cy="191834"/>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grpSp>
          <p:nvGrpSpPr>
            <p:cNvPr id="18" name="Group 17">
              <a:extLst>
                <a:ext uri="{FF2B5EF4-FFF2-40B4-BE49-F238E27FC236}">
                  <a16:creationId xmlns:a16="http://schemas.microsoft.com/office/drawing/2014/main" id="{C479B2F2-158C-898B-7189-97B38088094B}"/>
                </a:ext>
              </a:extLst>
            </p:cNvPr>
            <p:cNvGrpSpPr/>
            <p:nvPr/>
          </p:nvGrpSpPr>
          <p:grpSpPr>
            <a:xfrm>
              <a:off x="1611992" y="3624631"/>
              <a:ext cx="360000" cy="377418"/>
              <a:chOff x="3015000" y="2493387"/>
              <a:chExt cx="360000" cy="377418"/>
            </a:xfrm>
          </p:grpSpPr>
          <p:sp>
            <p:nvSpPr>
              <p:cNvPr id="39" name="Oval 38">
                <a:extLst>
                  <a:ext uri="{FF2B5EF4-FFF2-40B4-BE49-F238E27FC236}">
                    <a16:creationId xmlns:a16="http://schemas.microsoft.com/office/drawing/2014/main" id="{21C3F2E4-C59E-2192-14C4-A651676FAB46}"/>
                  </a:ext>
                </a:extLst>
              </p:cNvPr>
              <p:cNvSpPr/>
              <p:nvPr/>
            </p:nvSpPr>
            <p:spPr>
              <a:xfrm>
                <a:off x="3015000" y="2510805"/>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40" name="TextBox 39">
                <a:extLst>
                  <a:ext uri="{FF2B5EF4-FFF2-40B4-BE49-F238E27FC236}">
                    <a16:creationId xmlns:a16="http://schemas.microsoft.com/office/drawing/2014/main" id="{48326D9F-D7FD-1DCF-26F9-D231AE14CBB4}"/>
                  </a:ext>
                </a:extLst>
              </p:cNvPr>
              <p:cNvSpPr txBox="1"/>
              <p:nvPr/>
            </p:nvSpPr>
            <p:spPr>
              <a:xfrm>
                <a:off x="3045724" y="2493387"/>
                <a:ext cx="327334" cy="369332"/>
              </a:xfrm>
              <a:prstGeom prst="rect">
                <a:avLst/>
              </a:prstGeom>
              <a:noFill/>
            </p:spPr>
            <p:txBody>
              <a:bodyPr wrap="none" rtlCol="0">
                <a:spAutoFit/>
              </a:bodyPr>
              <a:lstStyle/>
              <a:p>
                <a:r>
                  <a:rPr lang="en-US" dirty="0"/>
                  <a:t>D</a:t>
                </a:r>
              </a:p>
            </p:txBody>
          </p:sp>
        </p:grpSp>
        <p:grpSp>
          <p:nvGrpSpPr>
            <p:cNvPr id="20" name="Group 19">
              <a:extLst>
                <a:ext uri="{FF2B5EF4-FFF2-40B4-BE49-F238E27FC236}">
                  <a16:creationId xmlns:a16="http://schemas.microsoft.com/office/drawing/2014/main" id="{0C1803EE-5F1C-6547-7BBC-3BC9B8E4DFBA}"/>
                </a:ext>
              </a:extLst>
            </p:cNvPr>
            <p:cNvGrpSpPr/>
            <p:nvPr/>
          </p:nvGrpSpPr>
          <p:grpSpPr>
            <a:xfrm>
              <a:off x="2811001" y="3625734"/>
              <a:ext cx="360000" cy="377418"/>
              <a:chOff x="3015000" y="2493387"/>
              <a:chExt cx="360000" cy="377418"/>
            </a:xfrm>
          </p:grpSpPr>
          <p:sp>
            <p:nvSpPr>
              <p:cNvPr id="36" name="Oval 35">
                <a:extLst>
                  <a:ext uri="{FF2B5EF4-FFF2-40B4-BE49-F238E27FC236}">
                    <a16:creationId xmlns:a16="http://schemas.microsoft.com/office/drawing/2014/main" id="{A27D8D7A-66E7-F917-0445-5BC607C22D23}"/>
                  </a:ext>
                </a:extLst>
              </p:cNvPr>
              <p:cNvSpPr/>
              <p:nvPr/>
            </p:nvSpPr>
            <p:spPr>
              <a:xfrm>
                <a:off x="3015000" y="2510805"/>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37" name="TextBox 36">
                <a:extLst>
                  <a:ext uri="{FF2B5EF4-FFF2-40B4-BE49-F238E27FC236}">
                    <a16:creationId xmlns:a16="http://schemas.microsoft.com/office/drawing/2014/main" id="{05CBB560-92EF-7279-700B-1793400768EF}"/>
                  </a:ext>
                </a:extLst>
              </p:cNvPr>
              <p:cNvSpPr txBox="1"/>
              <p:nvPr/>
            </p:nvSpPr>
            <p:spPr>
              <a:xfrm>
                <a:off x="3045724" y="2493387"/>
                <a:ext cx="296876" cy="369332"/>
              </a:xfrm>
              <a:prstGeom prst="rect">
                <a:avLst/>
              </a:prstGeom>
              <a:noFill/>
            </p:spPr>
            <p:txBody>
              <a:bodyPr wrap="none" rtlCol="0">
                <a:spAutoFit/>
              </a:bodyPr>
              <a:lstStyle/>
              <a:p>
                <a:r>
                  <a:rPr lang="en-US" dirty="0"/>
                  <a:t>E</a:t>
                </a:r>
              </a:p>
            </p:txBody>
          </p:sp>
        </p:grpSp>
        <p:cxnSp>
          <p:nvCxnSpPr>
            <p:cNvPr id="25" name="Straight Arrow Connector 24">
              <a:extLst>
                <a:ext uri="{FF2B5EF4-FFF2-40B4-BE49-F238E27FC236}">
                  <a16:creationId xmlns:a16="http://schemas.microsoft.com/office/drawing/2014/main" id="{0E314549-C4B7-0620-47C0-628C4CCC657A}"/>
                </a:ext>
              </a:extLst>
            </p:cNvPr>
            <p:cNvCxnSpPr>
              <a:cxnSpLocks/>
              <a:stCxn id="44" idx="2"/>
              <a:endCxn id="40" idx="0"/>
            </p:cNvCxnSpPr>
            <p:nvPr/>
          </p:nvCxnSpPr>
          <p:spPr>
            <a:xfrm flipH="1">
              <a:off x="1806383" y="3457615"/>
              <a:ext cx="562521" cy="167016"/>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26" name="Straight Arrow Connector 25">
              <a:extLst>
                <a:ext uri="{FF2B5EF4-FFF2-40B4-BE49-F238E27FC236}">
                  <a16:creationId xmlns:a16="http://schemas.microsoft.com/office/drawing/2014/main" id="{27338975-4BD5-F9C9-7B04-C3B1B64EB86B}"/>
                </a:ext>
              </a:extLst>
            </p:cNvPr>
            <p:cNvCxnSpPr>
              <a:cxnSpLocks/>
              <a:stCxn id="44" idx="2"/>
              <a:endCxn id="37" idx="0"/>
            </p:cNvCxnSpPr>
            <p:nvPr/>
          </p:nvCxnSpPr>
          <p:spPr>
            <a:xfrm>
              <a:off x="2368904" y="3457615"/>
              <a:ext cx="621259" cy="168119"/>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grpSp>
          <p:nvGrpSpPr>
            <p:cNvPr id="27" name="Group 26">
              <a:extLst>
                <a:ext uri="{FF2B5EF4-FFF2-40B4-BE49-F238E27FC236}">
                  <a16:creationId xmlns:a16="http://schemas.microsoft.com/office/drawing/2014/main" id="{4F0038E6-6928-626B-2A6A-66CC684A90F3}"/>
                </a:ext>
              </a:extLst>
            </p:cNvPr>
            <p:cNvGrpSpPr/>
            <p:nvPr/>
          </p:nvGrpSpPr>
          <p:grpSpPr>
            <a:xfrm>
              <a:off x="3303608" y="3616437"/>
              <a:ext cx="360000" cy="377418"/>
              <a:chOff x="3015000" y="2493387"/>
              <a:chExt cx="360000" cy="377418"/>
            </a:xfrm>
          </p:grpSpPr>
          <p:sp>
            <p:nvSpPr>
              <p:cNvPr id="34" name="Oval 33">
                <a:extLst>
                  <a:ext uri="{FF2B5EF4-FFF2-40B4-BE49-F238E27FC236}">
                    <a16:creationId xmlns:a16="http://schemas.microsoft.com/office/drawing/2014/main" id="{1F1988DE-7065-CD85-A03D-0FBD0ED87144}"/>
                  </a:ext>
                </a:extLst>
              </p:cNvPr>
              <p:cNvSpPr/>
              <p:nvPr/>
            </p:nvSpPr>
            <p:spPr>
              <a:xfrm>
                <a:off x="3015000" y="2510805"/>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35" name="TextBox 34">
                <a:extLst>
                  <a:ext uri="{FF2B5EF4-FFF2-40B4-BE49-F238E27FC236}">
                    <a16:creationId xmlns:a16="http://schemas.microsoft.com/office/drawing/2014/main" id="{A9DB5264-AD4C-4F3C-FAA2-6735C87CA84E}"/>
                  </a:ext>
                </a:extLst>
              </p:cNvPr>
              <p:cNvSpPr txBox="1"/>
              <p:nvPr/>
            </p:nvSpPr>
            <p:spPr>
              <a:xfrm>
                <a:off x="3045724" y="2493387"/>
                <a:ext cx="290464" cy="369332"/>
              </a:xfrm>
              <a:prstGeom prst="rect">
                <a:avLst/>
              </a:prstGeom>
              <a:noFill/>
            </p:spPr>
            <p:txBody>
              <a:bodyPr wrap="none" rtlCol="0">
                <a:spAutoFit/>
              </a:bodyPr>
              <a:lstStyle/>
              <a:p>
                <a:r>
                  <a:rPr lang="en-US" dirty="0"/>
                  <a:t>F</a:t>
                </a:r>
              </a:p>
            </p:txBody>
          </p:sp>
        </p:grpSp>
        <p:grpSp>
          <p:nvGrpSpPr>
            <p:cNvPr id="28" name="Group 27">
              <a:extLst>
                <a:ext uri="{FF2B5EF4-FFF2-40B4-BE49-F238E27FC236}">
                  <a16:creationId xmlns:a16="http://schemas.microsoft.com/office/drawing/2014/main" id="{1D23F4F8-C91F-0526-998A-4E9948A4A671}"/>
                </a:ext>
              </a:extLst>
            </p:cNvPr>
            <p:cNvGrpSpPr/>
            <p:nvPr/>
          </p:nvGrpSpPr>
          <p:grpSpPr>
            <a:xfrm>
              <a:off x="4352991" y="3612394"/>
              <a:ext cx="361264" cy="377418"/>
              <a:chOff x="3015000" y="2493387"/>
              <a:chExt cx="361264" cy="377418"/>
            </a:xfrm>
          </p:grpSpPr>
          <p:sp>
            <p:nvSpPr>
              <p:cNvPr id="31" name="Oval 30">
                <a:extLst>
                  <a:ext uri="{FF2B5EF4-FFF2-40B4-BE49-F238E27FC236}">
                    <a16:creationId xmlns:a16="http://schemas.microsoft.com/office/drawing/2014/main" id="{EC45A4CC-9FDD-4387-37A3-9089ED7D5229}"/>
                  </a:ext>
                </a:extLst>
              </p:cNvPr>
              <p:cNvSpPr/>
              <p:nvPr/>
            </p:nvSpPr>
            <p:spPr>
              <a:xfrm>
                <a:off x="3015000" y="2510805"/>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33" name="TextBox 32">
                <a:extLst>
                  <a:ext uri="{FF2B5EF4-FFF2-40B4-BE49-F238E27FC236}">
                    <a16:creationId xmlns:a16="http://schemas.microsoft.com/office/drawing/2014/main" id="{10AC44C5-E95F-6364-3918-D49FF8204F6A}"/>
                  </a:ext>
                </a:extLst>
              </p:cNvPr>
              <p:cNvSpPr txBox="1"/>
              <p:nvPr/>
            </p:nvSpPr>
            <p:spPr>
              <a:xfrm>
                <a:off x="3045724" y="2493387"/>
                <a:ext cx="330540" cy="369332"/>
              </a:xfrm>
              <a:prstGeom prst="rect">
                <a:avLst/>
              </a:prstGeom>
              <a:noFill/>
            </p:spPr>
            <p:txBody>
              <a:bodyPr wrap="none" rtlCol="0">
                <a:spAutoFit/>
              </a:bodyPr>
              <a:lstStyle/>
              <a:p>
                <a:r>
                  <a:rPr lang="en-US" dirty="0"/>
                  <a:t>G</a:t>
                </a:r>
              </a:p>
            </p:txBody>
          </p:sp>
        </p:grpSp>
        <p:cxnSp>
          <p:nvCxnSpPr>
            <p:cNvPr id="29" name="Straight Arrow Connector 28">
              <a:extLst>
                <a:ext uri="{FF2B5EF4-FFF2-40B4-BE49-F238E27FC236}">
                  <a16:creationId xmlns:a16="http://schemas.microsoft.com/office/drawing/2014/main" id="{DD46D4F7-F136-F1EB-F267-F0EF5C5DABEB}"/>
                </a:ext>
              </a:extLst>
            </p:cNvPr>
            <p:cNvCxnSpPr>
              <a:cxnSpLocks/>
              <a:stCxn id="42" idx="2"/>
              <a:endCxn id="35" idx="0"/>
            </p:cNvCxnSpPr>
            <p:nvPr/>
          </p:nvCxnSpPr>
          <p:spPr>
            <a:xfrm flipH="1">
              <a:off x="3479564" y="3423885"/>
              <a:ext cx="505570" cy="192552"/>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30" name="Straight Arrow Connector 29">
              <a:extLst>
                <a:ext uri="{FF2B5EF4-FFF2-40B4-BE49-F238E27FC236}">
                  <a16:creationId xmlns:a16="http://schemas.microsoft.com/office/drawing/2014/main" id="{A36F3A11-CC34-4A51-4563-962EE3C752E2}"/>
                </a:ext>
              </a:extLst>
            </p:cNvPr>
            <p:cNvCxnSpPr>
              <a:cxnSpLocks/>
              <a:stCxn id="42" idx="2"/>
              <a:endCxn id="33" idx="0"/>
            </p:cNvCxnSpPr>
            <p:nvPr/>
          </p:nvCxnSpPr>
          <p:spPr>
            <a:xfrm>
              <a:off x="3985134" y="3423885"/>
              <a:ext cx="563851" cy="188509"/>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grpSp>
      <p:cxnSp>
        <p:nvCxnSpPr>
          <p:cNvPr id="49" name="Straight Arrow Connector 48">
            <a:extLst>
              <a:ext uri="{FF2B5EF4-FFF2-40B4-BE49-F238E27FC236}">
                <a16:creationId xmlns:a16="http://schemas.microsoft.com/office/drawing/2014/main" id="{D930F56B-1F0D-94D5-FD3C-6BEBD3B0AF3E}"/>
              </a:ext>
            </a:extLst>
          </p:cNvPr>
          <p:cNvCxnSpPr>
            <a:cxnSpLocks/>
            <a:stCxn id="88" idx="1"/>
          </p:cNvCxnSpPr>
          <p:nvPr/>
        </p:nvCxnSpPr>
        <p:spPr>
          <a:xfrm flipH="1">
            <a:off x="2644883" y="1856540"/>
            <a:ext cx="241825" cy="57437"/>
          </a:xfrm>
          <a:prstGeom prst="straightConnector1">
            <a:avLst/>
          </a:prstGeom>
          <a:ln w="12700">
            <a:solidFill>
              <a:srgbClr val="0432FF"/>
            </a:solidFill>
            <a:tailEnd type="stealth" w="med" len="lg"/>
          </a:ln>
        </p:spPr>
        <p:style>
          <a:lnRef idx="1">
            <a:schemeClr val="dk1"/>
          </a:lnRef>
          <a:fillRef idx="0">
            <a:schemeClr val="dk1"/>
          </a:fillRef>
          <a:effectRef idx="0">
            <a:schemeClr val="dk1"/>
          </a:effectRef>
          <a:fontRef idx="minor">
            <a:schemeClr val="tx1"/>
          </a:fontRef>
        </p:style>
      </p:cxnSp>
      <p:cxnSp>
        <p:nvCxnSpPr>
          <p:cNvPr id="56" name="Straight Arrow Connector 55">
            <a:extLst>
              <a:ext uri="{FF2B5EF4-FFF2-40B4-BE49-F238E27FC236}">
                <a16:creationId xmlns:a16="http://schemas.microsoft.com/office/drawing/2014/main" id="{DFDBDF18-C0A0-D0E1-3745-91E9329193C9}"/>
              </a:ext>
            </a:extLst>
          </p:cNvPr>
          <p:cNvCxnSpPr>
            <a:cxnSpLocks/>
            <a:stCxn id="88" idx="3"/>
          </p:cNvCxnSpPr>
          <p:nvPr/>
        </p:nvCxnSpPr>
        <p:spPr>
          <a:xfrm>
            <a:off x="3622807" y="1856540"/>
            <a:ext cx="191546" cy="15803"/>
          </a:xfrm>
          <a:prstGeom prst="straightConnector1">
            <a:avLst/>
          </a:prstGeom>
          <a:ln w="12700">
            <a:solidFill>
              <a:srgbClr val="0432FF"/>
            </a:solidFill>
            <a:tailEnd type="stealth" w="med" len="lg"/>
          </a:ln>
        </p:spPr>
        <p:style>
          <a:lnRef idx="1">
            <a:schemeClr val="dk1"/>
          </a:lnRef>
          <a:fillRef idx="0">
            <a:schemeClr val="dk1"/>
          </a:fillRef>
          <a:effectRef idx="0">
            <a:schemeClr val="dk1"/>
          </a:effectRef>
          <a:fontRef idx="minor">
            <a:schemeClr val="tx1"/>
          </a:fontRef>
        </p:style>
      </p:cxnSp>
      <p:sp>
        <p:nvSpPr>
          <p:cNvPr id="61" name="TextBox 60">
            <a:extLst>
              <a:ext uri="{FF2B5EF4-FFF2-40B4-BE49-F238E27FC236}">
                <a16:creationId xmlns:a16="http://schemas.microsoft.com/office/drawing/2014/main" id="{C5BDE37C-2C77-0A07-59DF-98BFA89EA3C8}"/>
              </a:ext>
            </a:extLst>
          </p:cNvPr>
          <p:cNvSpPr txBox="1"/>
          <p:nvPr/>
        </p:nvSpPr>
        <p:spPr>
          <a:xfrm>
            <a:off x="4910046" y="1451840"/>
            <a:ext cx="950838" cy="307777"/>
          </a:xfrm>
          <a:prstGeom prst="rect">
            <a:avLst/>
          </a:prstGeom>
          <a:noFill/>
          <a:ln w="12700">
            <a:solidFill>
              <a:srgbClr val="0432FF"/>
            </a:solidFill>
          </a:ln>
        </p:spPr>
        <p:txBody>
          <a:bodyPr wrap="none" rtlCol="0">
            <a:spAutoFit/>
          </a:bodyPr>
          <a:lstStyle/>
          <a:p>
            <a:r>
              <a:rPr lang="en-US" sz="1400" dirty="0"/>
              <a:t>Right child</a:t>
            </a:r>
          </a:p>
        </p:txBody>
      </p:sp>
      <p:cxnSp>
        <p:nvCxnSpPr>
          <p:cNvPr id="62" name="Straight Arrow Connector 61">
            <a:extLst>
              <a:ext uri="{FF2B5EF4-FFF2-40B4-BE49-F238E27FC236}">
                <a16:creationId xmlns:a16="http://schemas.microsoft.com/office/drawing/2014/main" id="{43686FE6-9B10-221D-16D5-7C15C21990FF}"/>
              </a:ext>
            </a:extLst>
          </p:cNvPr>
          <p:cNvCxnSpPr>
            <a:cxnSpLocks/>
            <a:stCxn id="61" idx="1"/>
          </p:cNvCxnSpPr>
          <p:nvPr/>
        </p:nvCxnSpPr>
        <p:spPr>
          <a:xfrm flipH="1">
            <a:off x="4306840" y="1605729"/>
            <a:ext cx="603206" cy="181970"/>
          </a:xfrm>
          <a:prstGeom prst="straightConnector1">
            <a:avLst/>
          </a:prstGeom>
          <a:ln w="12700">
            <a:solidFill>
              <a:srgbClr val="0432FF"/>
            </a:solidFill>
            <a:tailEnd type="stealth" w="med" len="lg"/>
          </a:ln>
        </p:spPr>
        <p:style>
          <a:lnRef idx="1">
            <a:schemeClr val="dk1"/>
          </a:lnRef>
          <a:fillRef idx="0">
            <a:schemeClr val="dk1"/>
          </a:fillRef>
          <a:effectRef idx="0">
            <a:schemeClr val="dk1"/>
          </a:effectRef>
          <a:fontRef idx="minor">
            <a:schemeClr val="tx1"/>
          </a:fontRef>
        </p:style>
      </p:cxnSp>
      <p:sp>
        <p:nvSpPr>
          <p:cNvPr id="67" name="TextBox 66">
            <a:extLst>
              <a:ext uri="{FF2B5EF4-FFF2-40B4-BE49-F238E27FC236}">
                <a16:creationId xmlns:a16="http://schemas.microsoft.com/office/drawing/2014/main" id="{2B1A3ABA-A570-C082-7D21-97E6B584BFCD}"/>
              </a:ext>
            </a:extLst>
          </p:cNvPr>
          <p:cNvSpPr txBox="1"/>
          <p:nvPr/>
        </p:nvSpPr>
        <p:spPr>
          <a:xfrm>
            <a:off x="633279" y="1530892"/>
            <a:ext cx="851515" cy="307777"/>
          </a:xfrm>
          <a:prstGeom prst="rect">
            <a:avLst/>
          </a:prstGeom>
          <a:noFill/>
          <a:ln w="12700">
            <a:solidFill>
              <a:srgbClr val="0432FF"/>
            </a:solidFill>
          </a:ln>
        </p:spPr>
        <p:txBody>
          <a:bodyPr wrap="none" rtlCol="0">
            <a:spAutoFit/>
          </a:bodyPr>
          <a:lstStyle/>
          <a:p>
            <a:r>
              <a:rPr lang="en-US" sz="1400" dirty="0"/>
              <a:t>Left child</a:t>
            </a:r>
          </a:p>
        </p:txBody>
      </p:sp>
      <p:cxnSp>
        <p:nvCxnSpPr>
          <p:cNvPr id="70" name="Straight Arrow Connector 69">
            <a:extLst>
              <a:ext uri="{FF2B5EF4-FFF2-40B4-BE49-F238E27FC236}">
                <a16:creationId xmlns:a16="http://schemas.microsoft.com/office/drawing/2014/main" id="{FF20284F-2AC2-A37C-B8E4-78A0E33B5BE1}"/>
              </a:ext>
            </a:extLst>
          </p:cNvPr>
          <p:cNvCxnSpPr>
            <a:cxnSpLocks/>
            <a:stCxn id="67" idx="3"/>
          </p:cNvCxnSpPr>
          <p:nvPr/>
        </p:nvCxnSpPr>
        <p:spPr>
          <a:xfrm>
            <a:off x="1484794" y="1684781"/>
            <a:ext cx="638239" cy="197418"/>
          </a:xfrm>
          <a:prstGeom prst="straightConnector1">
            <a:avLst/>
          </a:prstGeom>
          <a:ln w="12700">
            <a:solidFill>
              <a:srgbClr val="0432FF"/>
            </a:solidFill>
            <a:tailEnd type="stealth" w="med" len="lg"/>
          </a:ln>
        </p:spPr>
        <p:style>
          <a:lnRef idx="1">
            <a:schemeClr val="dk1"/>
          </a:lnRef>
          <a:fillRef idx="0">
            <a:schemeClr val="dk1"/>
          </a:fillRef>
          <a:effectRef idx="0">
            <a:schemeClr val="dk1"/>
          </a:effectRef>
          <a:fontRef idx="minor">
            <a:schemeClr val="tx1"/>
          </a:fontRef>
        </p:style>
      </p:cxnSp>
      <p:cxnSp>
        <p:nvCxnSpPr>
          <p:cNvPr id="77" name="Straight Arrow Connector 76">
            <a:extLst>
              <a:ext uri="{FF2B5EF4-FFF2-40B4-BE49-F238E27FC236}">
                <a16:creationId xmlns:a16="http://schemas.microsoft.com/office/drawing/2014/main" id="{45ADB2D6-B912-B591-CF3D-D4525D829729}"/>
              </a:ext>
            </a:extLst>
          </p:cNvPr>
          <p:cNvCxnSpPr>
            <a:cxnSpLocks/>
            <a:stCxn id="92" idx="1"/>
          </p:cNvCxnSpPr>
          <p:nvPr/>
        </p:nvCxnSpPr>
        <p:spPr>
          <a:xfrm flipH="1">
            <a:off x="3591327" y="2952178"/>
            <a:ext cx="427015" cy="100328"/>
          </a:xfrm>
          <a:prstGeom prst="straightConnector1">
            <a:avLst/>
          </a:prstGeom>
          <a:ln w="12700">
            <a:solidFill>
              <a:srgbClr val="0432FF"/>
            </a:solidFill>
            <a:tailEnd type="stealth" w="med" len="lg"/>
          </a:ln>
        </p:spPr>
        <p:style>
          <a:lnRef idx="1">
            <a:schemeClr val="dk1"/>
          </a:lnRef>
          <a:fillRef idx="0">
            <a:schemeClr val="dk1"/>
          </a:fillRef>
          <a:effectRef idx="0">
            <a:schemeClr val="dk1"/>
          </a:effectRef>
          <a:fontRef idx="minor">
            <a:schemeClr val="tx1"/>
          </a:fontRef>
        </p:style>
      </p:cxnSp>
      <p:sp>
        <p:nvSpPr>
          <p:cNvPr id="81" name="Oval 80">
            <a:extLst>
              <a:ext uri="{FF2B5EF4-FFF2-40B4-BE49-F238E27FC236}">
                <a16:creationId xmlns:a16="http://schemas.microsoft.com/office/drawing/2014/main" id="{F5C4D9E7-91FD-E42A-935B-2A3ECD021104}"/>
              </a:ext>
            </a:extLst>
          </p:cNvPr>
          <p:cNvSpPr/>
          <p:nvPr/>
        </p:nvSpPr>
        <p:spPr>
          <a:xfrm>
            <a:off x="3332311" y="3378500"/>
            <a:ext cx="1585506" cy="1368127"/>
          </a:xfrm>
          <a:prstGeom prst="ellipse">
            <a:avLst/>
          </a:prstGeom>
          <a:noFill/>
          <a:ln>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Oval 81">
            <a:extLst>
              <a:ext uri="{FF2B5EF4-FFF2-40B4-BE49-F238E27FC236}">
                <a16:creationId xmlns:a16="http://schemas.microsoft.com/office/drawing/2014/main" id="{5D2D82B8-5B4B-6ADE-0D17-D25DC27A4BAF}"/>
              </a:ext>
            </a:extLst>
          </p:cNvPr>
          <p:cNvSpPr/>
          <p:nvPr/>
        </p:nvSpPr>
        <p:spPr>
          <a:xfrm>
            <a:off x="1673274" y="3452993"/>
            <a:ext cx="1627048" cy="1368127"/>
          </a:xfrm>
          <a:prstGeom prst="ellipse">
            <a:avLst/>
          </a:prstGeom>
          <a:noFill/>
          <a:ln>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TextBox 83">
            <a:extLst>
              <a:ext uri="{FF2B5EF4-FFF2-40B4-BE49-F238E27FC236}">
                <a16:creationId xmlns:a16="http://schemas.microsoft.com/office/drawing/2014/main" id="{9692FB5C-1996-2033-3668-A4658C8D8CEF}"/>
              </a:ext>
            </a:extLst>
          </p:cNvPr>
          <p:cNvSpPr txBox="1"/>
          <p:nvPr/>
        </p:nvSpPr>
        <p:spPr>
          <a:xfrm>
            <a:off x="5437937" y="3252693"/>
            <a:ext cx="1162498" cy="307777"/>
          </a:xfrm>
          <a:prstGeom prst="rect">
            <a:avLst/>
          </a:prstGeom>
          <a:noFill/>
          <a:ln w="12700">
            <a:solidFill>
              <a:srgbClr val="0432FF"/>
            </a:solidFill>
          </a:ln>
        </p:spPr>
        <p:txBody>
          <a:bodyPr wrap="none" rtlCol="0">
            <a:spAutoFit/>
          </a:bodyPr>
          <a:lstStyle/>
          <a:p>
            <a:r>
              <a:rPr lang="en-US" sz="1400" dirty="0"/>
              <a:t>Right subtree</a:t>
            </a:r>
          </a:p>
        </p:txBody>
      </p:sp>
      <p:cxnSp>
        <p:nvCxnSpPr>
          <p:cNvPr id="85" name="Straight Arrow Connector 84">
            <a:extLst>
              <a:ext uri="{FF2B5EF4-FFF2-40B4-BE49-F238E27FC236}">
                <a16:creationId xmlns:a16="http://schemas.microsoft.com/office/drawing/2014/main" id="{72EF73F2-0C98-0CEF-4002-AE50CDB09F98}"/>
              </a:ext>
            </a:extLst>
          </p:cNvPr>
          <p:cNvCxnSpPr>
            <a:cxnSpLocks/>
            <a:stCxn id="84" idx="1"/>
          </p:cNvCxnSpPr>
          <p:nvPr/>
        </p:nvCxnSpPr>
        <p:spPr>
          <a:xfrm flipH="1">
            <a:off x="4834731" y="3406582"/>
            <a:ext cx="603206" cy="181970"/>
          </a:xfrm>
          <a:prstGeom prst="straightConnector1">
            <a:avLst/>
          </a:prstGeom>
          <a:ln w="12700">
            <a:solidFill>
              <a:srgbClr val="0432FF"/>
            </a:solidFill>
            <a:tailEnd type="stealth" w="med" len="lg"/>
          </a:ln>
        </p:spPr>
        <p:style>
          <a:lnRef idx="1">
            <a:schemeClr val="dk1"/>
          </a:lnRef>
          <a:fillRef idx="0">
            <a:schemeClr val="dk1"/>
          </a:fillRef>
          <a:effectRef idx="0">
            <a:schemeClr val="dk1"/>
          </a:effectRef>
          <a:fontRef idx="minor">
            <a:schemeClr val="tx1"/>
          </a:fontRef>
        </p:style>
      </p:cxnSp>
      <p:sp>
        <p:nvSpPr>
          <p:cNvPr id="90" name="TextBox 89">
            <a:extLst>
              <a:ext uri="{FF2B5EF4-FFF2-40B4-BE49-F238E27FC236}">
                <a16:creationId xmlns:a16="http://schemas.microsoft.com/office/drawing/2014/main" id="{59F433CA-184B-5554-C474-734668570A89}"/>
              </a:ext>
            </a:extLst>
          </p:cNvPr>
          <p:cNvSpPr txBox="1"/>
          <p:nvPr/>
        </p:nvSpPr>
        <p:spPr>
          <a:xfrm>
            <a:off x="176112" y="3281251"/>
            <a:ext cx="1063176" cy="307777"/>
          </a:xfrm>
          <a:prstGeom prst="rect">
            <a:avLst/>
          </a:prstGeom>
          <a:noFill/>
          <a:ln w="12700">
            <a:solidFill>
              <a:srgbClr val="0432FF"/>
            </a:solidFill>
          </a:ln>
        </p:spPr>
        <p:txBody>
          <a:bodyPr wrap="none" rtlCol="0">
            <a:spAutoFit/>
          </a:bodyPr>
          <a:lstStyle/>
          <a:p>
            <a:r>
              <a:rPr lang="en-US" sz="1400" dirty="0"/>
              <a:t>Left subtree</a:t>
            </a:r>
          </a:p>
        </p:txBody>
      </p:sp>
      <p:cxnSp>
        <p:nvCxnSpPr>
          <p:cNvPr id="91" name="Straight Arrow Connector 90">
            <a:extLst>
              <a:ext uri="{FF2B5EF4-FFF2-40B4-BE49-F238E27FC236}">
                <a16:creationId xmlns:a16="http://schemas.microsoft.com/office/drawing/2014/main" id="{815CDCE5-9A38-E86D-E684-5A842F8C7560}"/>
              </a:ext>
            </a:extLst>
          </p:cNvPr>
          <p:cNvCxnSpPr>
            <a:cxnSpLocks/>
          </p:cNvCxnSpPr>
          <p:nvPr/>
        </p:nvCxnSpPr>
        <p:spPr>
          <a:xfrm>
            <a:off x="1240965" y="3440466"/>
            <a:ext cx="551356" cy="196651"/>
          </a:xfrm>
          <a:prstGeom prst="straightConnector1">
            <a:avLst/>
          </a:prstGeom>
          <a:ln w="12700">
            <a:solidFill>
              <a:srgbClr val="0432FF"/>
            </a:solidFill>
            <a:tailEnd type="stealth" w="med" len="lg"/>
          </a:ln>
        </p:spPr>
        <p:style>
          <a:lnRef idx="1">
            <a:schemeClr val="dk1"/>
          </a:lnRef>
          <a:fillRef idx="0">
            <a:schemeClr val="dk1"/>
          </a:fillRef>
          <a:effectRef idx="0">
            <a:schemeClr val="dk1"/>
          </a:effectRef>
          <a:fontRef idx="minor">
            <a:schemeClr val="tx1"/>
          </a:fontRef>
        </p:style>
      </p:cxnSp>
      <p:sp>
        <p:nvSpPr>
          <p:cNvPr id="51" name="Footer Placeholder 50">
            <a:extLst>
              <a:ext uri="{FF2B5EF4-FFF2-40B4-BE49-F238E27FC236}">
                <a16:creationId xmlns:a16="http://schemas.microsoft.com/office/drawing/2014/main" id="{44CD5D07-26C6-B662-4B1C-D5FA5E9AF50C}"/>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1307410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9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7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8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84"/>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8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90"/>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animBg="1"/>
      <p:bldP spid="88" grpId="0" animBg="1"/>
      <p:bldP spid="92" grpId="0" animBg="1"/>
      <p:bldP spid="61" grpId="0" animBg="1"/>
      <p:bldP spid="67" grpId="0" animBg="1"/>
      <p:bldP spid="81" grpId="0" animBg="1"/>
      <p:bldP spid="82" grpId="0" animBg="1"/>
      <p:bldP spid="84" grpId="0" animBg="1"/>
      <p:bldP spid="9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18</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Some Terminologies</a:t>
            </a:r>
            <a:endParaRPr sz="2400" dirty="0"/>
          </a:p>
        </p:txBody>
      </p:sp>
      <p:grpSp>
        <p:nvGrpSpPr>
          <p:cNvPr id="156" name="Group 155">
            <a:extLst>
              <a:ext uri="{FF2B5EF4-FFF2-40B4-BE49-F238E27FC236}">
                <a16:creationId xmlns:a16="http://schemas.microsoft.com/office/drawing/2014/main" id="{58066983-F1E8-2733-E92D-BCD9B1C843E3}"/>
              </a:ext>
            </a:extLst>
          </p:cNvPr>
          <p:cNvGrpSpPr/>
          <p:nvPr/>
        </p:nvGrpSpPr>
        <p:grpSpPr>
          <a:xfrm>
            <a:off x="307774" y="1108716"/>
            <a:ext cx="3561178" cy="2127642"/>
            <a:chOff x="1448597" y="1378690"/>
            <a:chExt cx="3561178" cy="2127642"/>
          </a:xfrm>
        </p:grpSpPr>
        <p:grpSp>
          <p:nvGrpSpPr>
            <p:cNvPr id="52" name="Group 51">
              <a:extLst>
                <a:ext uri="{FF2B5EF4-FFF2-40B4-BE49-F238E27FC236}">
                  <a16:creationId xmlns:a16="http://schemas.microsoft.com/office/drawing/2014/main" id="{06FD0BF5-A39F-22E3-C84A-A49AAEE653C6}"/>
                </a:ext>
              </a:extLst>
            </p:cNvPr>
            <p:cNvGrpSpPr/>
            <p:nvPr/>
          </p:nvGrpSpPr>
          <p:grpSpPr>
            <a:xfrm>
              <a:off x="3071034" y="1378690"/>
              <a:ext cx="360000" cy="377418"/>
              <a:chOff x="3015000" y="2493387"/>
              <a:chExt cx="360000" cy="377418"/>
            </a:xfrm>
          </p:grpSpPr>
          <p:sp>
            <p:nvSpPr>
              <p:cNvPr id="104" name="Oval 103">
                <a:extLst>
                  <a:ext uri="{FF2B5EF4-FFF2-40B4-BE49-F238E27FC236}">
                    <a16:creationId xmlns:a16="http://schemas.microsoft.com/office/drawing/2014/main" id="{AD552AED-24D9-A86C-F5C2-2AC6BA4E9F79}"/>
                  </a:ext>
                </a:extLst>
              </p:cNvPr>
              <p:cNvSpPr/>
              <p:nvPr/>
            </p:nvSpPr>
            <p:spPr>
              <a:xfrm>
                <a:off x="3015000" y="2510805"/>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105" name="TextBox 104">
                <a:extLst>
                  <a:ext uri="{FF2B5EF4-FFF2-40B4-BE49-F238E27FC236}">
                    <a16:creationId xmlns:a16="http://schemas.microsoft.com/office/drawing/2014/main" id="{93C2FE41-6C05-EB82-93FD-B5727D7425AB}"/>
                  </a:ext>
                </a:extLst>
              </p:cNvPr>
              <p:cNvSpPr txBox="1"/>
              <p:nvPr/>
            </p:nvSpPr>
            <p:spPr>
              <a:xfrm>
                <a:off x="3045724" y="2493387"/>
                <a:ext cx="317716" cy="369332"/>
              </a:xfrm>
              <a:prstGeom prst="rect">
                <a:avLst/>
              </a:prstGeom>
              <a:noFill/>
            </p:spPr>
            <p:txBody>
              <a:bodyPr wrap="none" rtlCol="0">
                <a:spAutoFit/>
              </a:bodyPr>
              <a:lstStyle/>
              <a:p>
                <a:r>
                  <a:rPr lang="en-US" dirty="0"/>
                  <a:t>A</a:t>
                </a:r>
              </a:p>
            </p:txBody>
          </p:sp>
        </p:grpSp>
        <p:grpSp>
          <p:nvGrpSpPr>
            <p:cNvPr id="54" name="Group 53">
              <a:extLst>
                <a:ext uri="{FF2B5EF4-FFF2-40B4-BE49-F238E27FC236}">
                  <a16:creationId xmlns:a16="http://schemas.microsoft.com/office/drawing/2014/main" id="{1999A874-CE2D-346F-E539-A8354FE8741F}"/>
                </a:ext>
              </a:extLst>
            </p:cNvPr>
            <p:cNvGrpSpPr/>
            <p:nvPr/>
          </p:nvGrpSpPr>
          <p:grpSpPr>
            <a:xfrm>
              <a:off x="2266874" y="1973586"/>
              <a:ext cx="360000" cy="377418"/>
              <a:chOff x="3015000" y="2493387"/>
              <a:chExt cx="360000" cy="377418"/>
            </a:xfrm>
          </p:grpSpPr>
          <p:sp>
            <p:nvSpPr>
              <p:cNvPr id="102" name="Oval 101">
                <a:extLst>
                  <a:ext uri="{FF2B5EF4-FFF2-40B4-BE49-F238E27FC236}">
                    <a16:creationId xmlns:a16="http://schemas.microsoft.com/office/drawing/2014/main" id="{C0774D59-436C-21D8-4115-86655C1C2E06}"/>
                  </a:ext>
                </a:extLst>
              </p:cNvPr>
              <p:cNvSpPr/>
              <p:nvPr/>
            </p:nvSpPr>
            <p:spPr>
              <a:xfrm>
                <a:off x="3015000" y="2510805"/>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103" name="TextBox 102">
                <a:extLst>
                  <a:ext uri="{FF2B5EF4-FFF2-40B4-BE49-F238E27FC236}">
                    <a16:creationId xmlns:a16="http://schemas.microsoft.com/office/drawing/2014/main" id="{8184D7C7-F673-C6A2-6B7C-36A5CEF916BB}"/>
                  </a:ext>
                </a:extLst>
              </p:cNvPr>
              <p:cNvSpPr txBox="1"/>
              <p:nvPr/>
            </p:nvSpPr>
            <p:spPr>
              <a:xfrm>
                <a:off x="3045724" y="2493387"/>
                <a:ext cx="309700" cy="369332"/>
              </a:xfrm>
              <a:prstGeom prst="rect">
                <a:avLst/>
              </a:prstGeom>
              <a:noFill/>
            </p:spPr>
            <p:txBody>
              <a:bodyPr wrap="none" rtlCol="0">
                <a:spAutoFit/>
              </a:bodyPr>
              <a:lstStyle/>
              <a:p>
                <a:r>
                  <a:rPr lang="en-US" dirty="0"/>
                  <a:t>B</a:t>
                </a:r>
              </a:p>
            </p:txBody>
          </p:sp>
        </p:grpSp>
        <p:grpSp>
          <p:nvGrpSpPr>
            <p:cNvPr id="59" name="Group 58">
              <a:extLst>
                <a:ext uri="{FF2B5EF4-FFF2-40B4-BE49-F238E27FC236}">
                  <a16:creationId xmlns:a16="http://schemas.microsoft.com/office/drawing/2014/main" id="{424E12D5-21DA-9DD3-AD7D-253987163CE6}"/>
                </a:ext>
              </a:extLst>
            </p:cNvPr>
            <p:cNvGrpSpPr/>
            <p:nvPr/>
          </p:nvGrpSpPr>
          <p:grpSpPr>
            <a:xfrm>
              <a:off x="3918741" y="1939856"/>
              <a:ext cx="360000" cy="377418"/>
              <a:chOff x="3015000" y="2493387"/>
              <a:chExt cx="360000" cy="377418"/>
            </a:xfrm>
          </p:grpSpPr>
          <p:sp>
            <p:nvSpPr>
              <p:cNvPr id="100" name="Oval 99">
                <a:extLst>
                  <a:ext uri="{FF2B5EF4-FFF2-40B4-BE49-F238E27FC236}">
                    <a16:creationId xmlns:a16="http://schemas.microsoft.com/office/drawing/2014/main" id="{FD294CAF-36DB-BC58-F914-D11450721339}"/>
                  </a:ext>
                </a:extLst>
              </p:cNvPr>
              <p:cNvSpPr/>
              <p:nvPr/>
            </p:nvSpPr>
            <p:spPr>
              <a:xfrm>
                <a:off x="3015000" y="2510805"/>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101" name="TextBox 100">
                <a:extLst>
                  <a:ext uri="{FF2B5EF4-FFF2-40B4-BE49-F238E27FC236}">
                    <a16:creationId xmlns:a16="http://schemas.microsoft.com/office/drawing/2014/main" id="{8CEE0489-EE4D-51EA-37FC-E757651157A1}"/>
                  </a:ext>
                </a:extLst>
              </p:cNvPr>
              <p:cNvSpPr txBox="1"/>
              <p:nvPr/>
            </p:nvSpPr>
            <p:spPr>
              <a:xfrm>
                <a:off x="3045724" y="2493387"/>
                <a:ext cx="308098" cy="369332"/>
              </a:xfrm>
              <a:prstGeom prst="rect">
                <a:avLst/>
              </a:prstGeom>
              <a:noFill/>
            </p:spPr>
            <p:txBody>
              <a:bodyPr wrap="none" rtlCol="0">
                <a:spAutoFit/>
              </a:bodyPr>
              <a:lstStyle/>
              <a:p>
                <a:r>
                  <a:rPr lang="en-US" dirty="0"/>
                  <a:t>C</a:t>
                </a:r>
              </a:p>
            </p:txBody>
          </p:sp>
        </p:grpSp>
        <p:cxnSp>
          <p:nvCxnSpPr>
            <p:cNvPr id="60" name="Straight Arrow Connector 59">
              <a:extLst>
                <a:ext uri="{FF2B5EF4-FFF2-40B4-BE49-F238E27FC236}">
                  <a16:creationId xmlns:a16="http://schemas.microsoft.com/office/drawing/2014/main" id="{A18DF6A6-3536-E271-707D-5CEA0153172E}"/>
                </a:ext>
              </a:extLst>
            </p:cNvPr>
            <p:cNvCxnSpPr>
              <a:cxnSpLocks/>
              <a:stCxn id="105" idx="2"/>
              <a:endCxn id="103" idx="0"/>
            </p:cNvCxnSpPr>
            <p:nvPr/>
          </p:nvCxnSpPr>
          <p:spPr>
            <a:xfrm flipH="1">
              <a:off x="2452448" y="1748022"/>
              <a:ext cx="808168" cy="225564"/>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63" name="Straight Arrow Connector 62">
              <a:extLst>
                <a:ext uri="{FF2B5EF4-FFF2-40B4-BE49-F238E27FC236}">
                  <a16:creationId xmlns:a16="http://schemas.microsoft.com/office/drawing/2014/main" id="{70011557-A8EF-AF9A-39A5-0F7F87ABA6E6}"/>
                </a:ext>
              </a:extLst>
            </p:cNvPr>
            <p:cNvCxnSpPr>
              <a:cxnSpLocks/>
              <a:stCxn id="105" idx="2"/>
              <a:endCxn id="101" idx="0"/>
            </p:cNvCxnSpPr>
            <p:nvPr/>
          </p:nvCxnSpPr>
          <p:spPr>
            <a:xfrm>
              <a:off x="3260616" y="1748022"/>
              <a:ext cx="842898" cy="191834"/>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grpSp>
          <p:nvGrpSpPr>
            <p:cNvPr id="65" name="Group 64">
              <a:extLst>
                <a:ext uri="{FF2B5EF4-FFF2-40B4-BE49-F238E27FC236}">
                  <a16:creationId xmlns:a16="http://schemas.microsoft.com/office/drawing/2014/main" id="{7302B0CD-DB8A-AB1C-21D4-7FF4D0CBE102}"/>
                </a:ext>
              </a:extLst>
            </p:cNvPr>
            <p:cNvGrpSpPr/>
            <p:nvPr/>
          </p:nvGrpSpPr>
          <p:grpSpPr>
            <a:xfrm>
              <a:off x="1800042" y="2509934"/>
              <a:ext cx="360000" cy="377418"/>
              <a:chOff x="3015000" y="2493387"/>
              <a:chExt cx="360000" cy="377418"/>
            </a:xfrm>
          </p:grpSpPr>
          <p:sp>
            <p:nvSpPr>
              <p:cNvPr id="98" name="Oval 97">
                <a:extLst>
                  <a:ext uri="{FF2B5EF4-FFF2-40B4-BE49-F238E27FC236}">
                    <a16:creationId xmlns:a16="http://schemas.microsoft.com/office/drawing/2014/main" id="{1F41914E-AACF-0A1F-9E6B-4DFA3D551559}"/>
                  </a:ext>
                </a:extLst>
              </p:cNvPr>
              <p:cNvSpPr/>
              <p:nvPr/>
            </p:nvSpPr>
            <p:spPr>
              <a:xfrm>
                <a:off x="3015000" y="2510805"/>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99" name="TextBox 98">
                <a:extLst>
                  <a:ext uri="{FF2B5EF4-FFF2-40B4-BE49-F238E27FC236}">
                    <a16:creationId xmlns:a16="http://schemas.microsoft.com/office/drawing/2014/main" id="{17F96F01-C887-D2D3-EEDB-01D061AFA4C9}"/>
                  </a:ext>
                </a:extLst>
              </p:cNvPr>
              <p:cNvSpPr txBox="1"/>
              <p:nvPr/>
            </p:nvSpPr>
            <p:spPr>
              <a:xfrm>
                <a:off x="3045724" y="2493387"/>
                <a:ext cx="327334" cy="369332"/>
              </a:xfrm>
              <a:prstGeom prst="rect">
                <a:avLst/>
              </a:prstGeom>
              <a:noFill/>
            </p:spPr>
            <p:txBody>
              <a:bodyPr wrap="none" rtlCol="0">
                <a:spAutoFit/>
              </a:bodyPr>
              <a:lstStyle/>
              <a:p>
                <a:r>
                  <a:rPr lang="en-US" dirty="0"/>
                  <a:t>D</a:t>
                </a:r>
              </a:p>
            </p:txBody>
          </p:sp>
        </p:grpSp>
        <p:grpSp>
          <p:nvGrpSpPr>
            <p:cNvPr id="66" name="Group 65">
              <a:extLst>
                <a:ext uri="{FF2B5EF4-FFF2-40B4-BE49-F238E27FC236}">
                  <a16:creationId xmlns:a16="http://schemas.microsoft.com/office/drawing/2014/main" id="{B0387604-3DD9-1D57-FE76-59F6061535D0}"/>
                </a:ext>
              </a:extLst>
            </p:cNvPr>
            <p:cNvGrpSpPr/>
            <p:nvPr/>
          </p:nvGrpSpPr>
          <p:grpSpPr>
            <a:xfrm>
              <a:off x="2685532" y="2511037"/>
              <a:ext cx="360000" cy="377418"/>
              <a:chOff x="3015000" y="2493387"/>
              <a:chExt cx="360000" cy="377418"/>
            </a:xfrm>
          </p:grpSpPr>
          <p:sp>
            <p:nvSpPr>
              <p:cNvPr id="96" name="Oval 95">
                <a:extLst>
                  <a:ext uri="{FF2B5EF4-FFF2-40B4-BE49-F238E27FC236}">
                    <a16:creationId xmlns:a16="http://schemas.microsoft.com/office/drawing/2014/main" id="{6B97D063-CCA2-C2D8-D7AB-5766CC6CA9BF}"/>
                  </a:ext>
                </a:extLst>
              </p:cNvPr>
              <p:cNvSpPr/>
              <p:nvPr/>
            </p:nvSpPr>
            <p:spPr>
              <a:xfrm>
                <a:off x="3015000" y="2510805"/>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97" name="TextBox 96">
                <a:extLst>
                  <a:ext uri="{FF2B5EF4-FFF2-40B4-BE49-F238E27FC236}">
                    <a16:creationId xmlns:a16="http://schemas.microsoft.com/office/drawing/2014/main" id="{DD9F9083-94C8-DF4B-2B4A-0EEAF27492A6}"/>
                  </a:ext>
                </a:extLst>
              </p:cNvPr>
              <p:cNvSpPr txBox="1"/>
              <p:nvPr/>
            </p:nvSpPr>
            <p:spPr>
              <a:xfrm>
                <a:off x="3045724" y="2493387"/>
                <a:ext cx="296876" cy="369332"/>
              </a:xfrm>
              <a:prstGeom prst="rect">
                <a:avLst/>
              </a:prstGeom>
              <a:noFill/>
            </p:spPr>
            <p:txBody>
              <a:bodyPr wrap="none" rtlCol="0">
                <a:spAutoFit/>
              </a:bodyPr>
              <a:lstStyle/>
              <a:p>
                <a:r>
                  <a:rPr lang="en-US" dirty="0"/>
                  <a:t>E</a:t>
                </a:r>
              </a:p>
            </p:txBody>
          </p:sp>
        </p:grpSp>
        <p:cxnSp>
          <p:nvCxnSpPr>
            <p:cNvPr id="69" name="Straight Arrow Connector 68">
              <a:extLst>
                <a:ext uri="{FF2B5EF4-FFF2-40B4-BE49-F238E27FC236}">
                  <a16:creationId xmlns:a16="http://schemas.microsoft.com/office/drawing/2014/main" id="{3B86766D-0559-EA88-93B9-5B777E1E06AE}"/>
                </a:ext>
              </a:extLst>
            </p:cNvPr>
            <p:cNvCxnSpPr>
              <a:cxnSpLocks/>
              <a:stCxn id="103" idx="2"/>
              <a:endCxn id="99" idx="0"/>
            </p:cNvCxnSpPr>
            <p:nvPr/>
          </p:nvCxnSpPr>
          <p:spPr>
            <a:xfrm flipH="1">
              <a:off x="1994433" y="2342918"/>
              <a:ext cx="458015" cy="167016"/>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72" name="Straight Arrow Connector 71">
              <a:extLst>
                <a:ext uri="{FF2B5EF4-FFF2-40B4-BE49-F238E27FC236}">
                  <a16:creationId xmlns:a16="http://schemas.microsoft.com/office/drawing/2014/main" id="{B3C38D16-C66C-22CC-EE86-1F4D6FFA08EA}"/>
                </a:ext>
              </a:extLst>
            </p:cNvPr>
            <p:cNvCxnSpPr>
              <a:cxnSpLocks/>
              <a:stCxn id="103" idx="2"/>
              <a:endCxn id="97" idx="0"/>
            </p:cNvCxnSpPr>
            <p:nvPr/>
          </p:nvCxnSpPr>
          <p:spPr>
            <a:xfrm>
              <a:off x="2452448" y="2342918"/>
              <a:ext cx="412246" cy="168119"/>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grpSp>
          <p:nvGrpSpPr>
            <p:cNvPr id="73" name="Group 72">
              <a:extLst>
                <a:ext uri="{FF2B5EF4-FFF2-40B4-BE49-F238E27FC236}">
                  <a16:creationId xmlns:a16="http://schemas.microsoft.com/office/drawing/2014/main" id="{D926DC30-1F58-83AB-9984-501AF030188D}"/>
                </a:ext>
              </a:extLst>
            </p:cNvPr>
            <p:cNvGrpSpPr/>
            <p:nvPr/>
          </p:nvGrpSpPr>
          <p:grpSpPr>
            <a:xfrm>
              <a:off x="3482951" y="2501740"/>
              <a:ext cx="360000" cy="377418"/>
              <a:chOff x="3015000" y="2493387"/>
              <a:chExt cx="360000" cy="377418"/>
            </a:xfrm>
          </p:grpSpPr>
          <p:sp>
            <p:nvSpPr>
              <p:cNvPr id="94" name="Oval 93">
                <a:extLst>
                  <a:ext uri="{FF2B5EF4-FFF2-40B4-BE49-F238E27FC236}">
                    <a16:creationId xmlns:a16="http://schemas.microsoft.com/office/drawing/2014/main" id="{65147CDA-8BB7-488B-046B-5182EEA2DD48}"/>
                  </a:ext>
                </a:extLst>
              </p:cNvPr>
              <p:cNvSpPr/>
              <p:nvPr/>
            </p:nvSpPr>
            <p:spPr>
              <a:xfrm>
                <a:off x="3015000" y="2510805"/>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95" name="TextBox 94">
                <a:extLst>
                  <a:ext uri="{FF2B5EF4-FFF2-40B4-BE49-F238E27FC236}">
                    <a16:creationId xmlns:a16="http://schemas.microsoft.com/office/drawing/2014/main" id="{4B66014C-47AB-A74C-F7D2-E233F8F0453C}"/>
                  </a:ext>
                </a:extLst>
              </p:cNvPr>
              <p:cNvSpPr txBox="1"/>
              <p:nvPr/>
            </p:nvSpPr>
            <p:spPr>
              <a:xfrm>
                <a:off x="3045724" y="2493387"/>
                <a:ext cx="290464" cy="369332"/>
              </a:xfrm>
              <a:prstGeom prst="rect">
                <a:avLst/>
              </a:prstGeom>
              <a:noFill/>
            </p:spPr>
            <p:txBody>
              <a:bodyPr wrap="none" rtlCol="0">
                <a:spAutoFit/>
              </a:bodyPr>
              <a:lstStyle/>
              <a:p>
                <a:r>
                  <a:rPr lang="en-US" dirty="0"/>
                  <a:t>F</a:t>
                </a:r>
              </a:p>
            </p:txBody>
          </p:sp>
        </p:grpSp>
        <p:grpSp>
          <p:nvGrpSpPr>
            <p:cNvPr id="79" name="Group 78">
              <a:extLst>
                <a:ext uri="{FF2B5EF4-FFF2-40B4-BE49-F238E27FC236}">
                  <a16:creationId xmlns:a16="http://schemas.microsoft.com/office/drawing/2014/main" id="{E6E09AC5-3604-1134-8D5F-55A02F560395}"/>
                </a:ext>
              </a:extLst>
            </p:cNvPr>
            <p:cNvGrpSpPr/>
            <p:nvPr/>
          </p:nvGrpSpPr>
          <p:grpSpPr>
            <a:xfrm>
              <a:off x="4314607" y="2497697"/>
              <a:ext cx="361264" cy="377418"/>
              <a:chOff x="3015000" y="2493387"/>
              <a:chExt cx="361264" cy="377418"/>
            </a:xfrm>
          </p:grpSpPr>
          <p:sp>
            <p:nvSpPr>
              <p:cNvPr id="89" name="Oval 88">
                <a:extLst>
                  <a:ext uri="{FF2B5EF4-FFF2-40B4-BE49-F238E27FC236}">
                    <a16:creationId xmlns:a16="http://schemas.microsoft.com/office/drawing/2014/main" id="{5EC3D7DA-186B-66D5-58A5-00DD85DB357A}"/>
                  </a:ext>
                </a:extLst>
              </p:cNvPr>
              <p:cNvSpPr/>
              <p:nvPr/>
            </p:nvSpPr>
            <p:spPr>
              <a:xfrm>
                <a:off x="3015000" y="2510805"/>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93" name="TextBox 92">
                <a:extLst>
                  <a:ext uri="{FF2B5EF4-FFF2-40B4-BE49-F238E27FC236}">
                    <a16:creationId xmlns:a16="http://schemas.microsoft.com/office/drawing/2014/main" id="{8B92BAEB-A129-01F1-808E-E043A6FBD589}"/>
                  </a:ext>
                </a:extLst>
              </p:cNvPr>
              <p:cNvSpPr txBox="1"/>
              <p:nvPr/>
            </p:nvSpPr>
            <p:spPr>
              <a:xfrm>
                <a:off x="3045724" y="2493387"/>
                <a:ext cx="330540" cy="369332"/>
              </a:xfrm>
              <a:prstGeom prst="rect">
                <a:avLst/>
              </a:prstGeom>
              <a:noFill/>
            </p:spPr>
            <p:txBody>
              <a:bodyPr wrap="none" rtlCol="0">
                <a:spAutoFit/>
              </a:bodyPr>
              <a:lstStyle/>
              <a:p>
                <a:r>
                  <a:rPr lang="en-US" dirty="0"/>
                  <a:t>G</a:t>
                </a:r>
              </a:p>
            </p:txBody>
          </p:sp>
        </p:grpSp>
        <p:cxnSp>
          <p:nvCxnSpPr>
            <p:cNvPr id="80" name="Straight Arrow Connector 79">
              <a:extLst>
                <a:ext uri="{FF2B5EF4-FFF2-40B4-BE49-F238E27FC236}">
                  <a16:creationId xmlns:a16="http://schemas.microsoft.com/office/drawing/2014/main" id="{D6F8AD8C-F2A7-3C82-D37A-15586D337685}"/>
                </a:ext>
              </a:extLst>
            </p:cNvPr>
            <p:cNvCxnSpPr>
              <a:cxnSpLocks/>
              <a:stCxn id="101" idx="2"/>
              <a:endCxn id="95" idx="0"/>
            </p:cNvCxnSpPr>
            <p:nvPr/>
          </p:nvCxnSpPr>
          <p:spPr>
            <a:xfrm flipH="1">
              <a:off x="3658907" y="2309188"/>
              <a:ext cx="444607" cy="192552"/>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86" name="Straight Arrow Connector 85">
              <a:extLst>
                <a:ext uri="{FF2B5EF4-FFF2-40B4-BE49-F238E27FC236}">
                  <a16:creationId xmlns:a16="http://schemas.microsoft.com/office/drawing/2014/main" id="{B479F884-9EE8-B06F-CE79-FE73385915FF}"/>
                </a:ext>
              </a:extLst>
            </p:cNvPr>
            <p:cNvCxnSpPr>
              <a:cxnSpLocks/>
              <a:stCxn id="101" idx="2"/>
              <a:endCxn id="93" idx="0"/>
            </p:cNvCxnSpPr>
            <p:nvPr/>
          </p:nvCxnSpPr>
          <p:spPr>
            <a:xfrm>
              <a:off x="4103514" y="2309188"/>
              <a:ext cx="407087" cy="188509"/>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grpSp>
          <p:nvGrpSpPr>
            <p:cNvPr id="106" name="Group 105">
              <a:extLst>
                <a:ext uri="{FF2B5EF4-FFF2-40B4-BE49-F238E27FC236}">
                  <a16:creationId xmlns:a16="http://schemas.microsoft.com/office/drawing/2014/main" id="{CA005099-1CD2-2A6E-60F9-10B71D2C240A}"/>
                </a:ext>
              </a:extLst>
            </p:cNvPr>
            <p:cNvGrpSpPr/>
            <p:nvPr/>
          </p:nvGrpSpPr>
          <p:grpSpPr>
            <a:xfrm>
              <a:off x="1448597" y="3122342"/>
              <a:ext cx="360000" cy="377418"/>
              <a:chOff x="3015000" y="2493387"/>
              <a:chExt cx="360000" cy="377418"/>
            </a:xfrm>
          </p:grpSpPr>
          <p:sp>
            <p:nvSpPr>
              <p:cNvPr id="107" name="Oval 106">
                <a:extLst>
                  <a:ext uri="{FF2B5EF4-FFF2-40B4-BE49-F238E27FC236}">
                    <a16:creationId xmlns:a16="http://schemas.microsoft.com/office/drawing/2014/main" id="{8C64812E-45FE-84A5-3022-0B732413A6DB}"/>
                  </a:ext>
                </a:extLst>
              </p:cNvPr>
              <p:cNvSpPr/>
              <p:nvPr/>
            </p:nvSpPr>
            <p:spPr>
              <a:xfrm>
                <a:off x="3015000" y="2510805"/>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108" name="TextBox 107">
                <a:extLst>
                  <a:ext uri="{FF2B5EF4-FFF2-40B4-BE49-F238E27FC236}">
                    <a16:creationId xmlns:a16="http://schemas.microsoft.com/office/drawing/2014/main" id="{9D1F16D7-CF58-88C6-EA0C-94608CF4707D}"/>
                  </a:ext>
                </a:extLst>
              </p:cNvPr>
              <p:cNvSpPr txBox="1"/>
              <p:nvPr/>
            </p:nvSpPr>
            <p:spPr>
              <a:xfrm>
                <a:off x="3045724" y="2493387"/>
                <a:ext cx="242374" cy="369332"/>
              </a:xfrm>
              <a:prstGeom prst="rect">
                <a:avLst/>
              </a:prstGeom>
              <a:noFill/>
            </p:spPr>
            <p:txBody>
              <a:bodyPr wrap="none" rtlCol="0">
                <a:spAutoFit/>
              </a:bodyPr>
              <a:lstStyle/>
              <a:p>
                <a:r>
                  <a:rPr lang="en-US" dirty="0"/>
                  <a:t>I</a:t>
                </a:r>
              </a:p>
            </p:txBody>
          </p:sp>
        </p:grpSp>
        <p:grpSp>
          <p:nvGrpSpPr>
            <p:cNvPr id="109" name="Group 108">
              <a:extLst>
                <a:ext uri="{FF2B5EF4-FFF2-40B4-BE49-F238E27FC236}">
                  <a16:creationId xmlns:a16="http://schemas.microsoft.com/office/drawing/2014/main" id="{E4B418A7-1025-D5D0-64AD-FF34F3E0AEB2}"/>
                </a:ext>
              </a:extLst>
            </p:cNvPr>
            <p:cNvGrpSpPr/>
            <p:nvPr/>
          </p:nvGrpSpPr>
          <p:grpSpPr>
            <a:xfrm>
              <a:off x="1933473" y="3123445"/>
              <a:ext cx="360000" cy="377418"/>
              <a:chOff x="3015000" y="2493387"/>
              <a:chExt cx="360000" cy="377418"/>
            </a:xfrm>
          </p:grpSpPr>
          <p:sp>
            <p:nvSpPr>
              <p:cNvPr id="110" name="Oval 109">
                <a:extLst>
                  <a:ext uri="{FF2B5EF4-FFF2-40B4-BE49-F238E27FC236}">
                    <a16:creationId xmlns:a16="http://schemas.microsoft.com/office/drawing/2014/main" id="{1BD46976-DB57-688E-949B-9D8395FC5BCA}"/>
                  </a:ext>
                </a:extLst>
              </p:cNvPr>
              <p:cNvSpPr/>
              <p:nvPr/>
            </p:nvSpPr>
            <p:spPr>
              <a:xfrm>
                <a:off x="3015000" y="2510805"/>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111" name="TextBox 110">
                <a:extLst>
                  <a:ext uri="{FF2B5EF4-FFF2-40B4-BE49-F238E27FC236}">
                    <a16:creationId xmlns:a16="http://schemas.microsoft.com/office/drawing/2014/main" id="{52F5B723-C2B4-626E-3E9F-7B856061214D}"/>
                  </a:ext>
                </a:extLst>
              </p:cNvPr>
              <p:cNvSpPr txBox="1"/>
              <p:nvPr/>
            </p:nvSpPr>
            <p:spPr>
              <a:xfrm>
                <a:off x="3045724" y="2493387"/>
                <a:ext cx="258404" cy="369332"/>
              </a:xfrm>
              <a:prstGeom prst="rect">
                <a:avLst/>
              </a:prstGeom>
              <a:noFill/>
            </p:spPr>
            <p:txBody>
              <a:bodyPr wrap="none" rtlCol="0">
                <a:spAutoFit/>
              </a:bodyPr>
              <a:lstStyle/>
              <a:p>
                <a:r>
                  <a:rPr lang="en-US" dirty="0"/>
                  <a:t>J</a:t>
                </a:r>
              </a:p>
            </p:txBody>
          </p:sp>
        </p:grpSp>
        <p:grpSp>
          <p:nvGrpSpPr>
            <p:cNvPr id="112" name="Group 111">
              <a:extLst>
                <a:ext uri="{FF2B5EF4-FFF2-40B4-BE49-F238E27FC236}">
                  <a16:creationId xmlns:a16="http://schemas.microsoft.com/office/drawing/2014/main" id="{7F7C7ABC-3A6A-A592-BA3F-312D444B0B55}"/>
                </a:ext>
              </a:extLst>
            </p:cNvPr>
            <p:cNvGrpSpPr/>
            <p:nvPr/>
          </p:nvGrpSpPr>
          <p:grpSpPr>
            <a:xfrm>
              <a:off x="2402935" y="3118390"/>
              <a:ext cx="360000" cy="377418"/>
              <a:chOff x="3015000" y="2493387"/>
              <a:chExt cx="360000" cy="377418"/>
            </a:xfrm>
          </p:grpSpPr>
          <p:sp>
            <p:nvSpPr>
              <p:cNvPr id="113" name="Oval 112">
                <a:extLst>
                  <a:ext uri="{FF2B5EF4-FFF2-40B4-BE49-F238E27FC236}">
                    <a16:creationId xmlns:a16="http://schemas.microsoft.com/office/drawing/2014/main" id="{5A53BD3C-FB4B-408A-4289-C71A574C8A77}"/>
                  </a:ext>
                </a:extLst>
              </p:cNvPr>
              <p:cNvSpPr/>
              <p:nvPr/>
            </p:nvSpPr>
            <p:spPr>
              <a:xfrm>
                <a:off x="3015000" y="2510805"/>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114" name="TextBox 113">
                <a:extLst>
                  <a:ext uri="{FF2B5EF4-FFF2-40B4-BE49-F238E27FC236}">
                    <a16:creationId xmlns:a16="http://schemas.microsoft.com/office/drawing/2014/main" id="{39962668-0FF0-2CD7-A713-2E62B367397C}"/>
                  </a:ext>
                </a:extLst>
              </p:cNvPr>
              <p:cNvSpPr txBox="1"/>
              <p:nvPr/>
            </p:nvSpPr>
            <p:spPr>
              <a:xfrm>
                <a:off x="3045724" y="2493387"/>
                <a:ext cx="304892" cy="369332"/>
              </a:xfrm>
              <a:prstGeom prst="rect">
                <a:avLst/>
              </a:prstGeom>
              <a:noFill/>
            </p:spPr>
            <p:txBody>
              <a:bodyPr wrap="none" rtlCol="0">
                <a:spAutoFit/>
              </a:bodyPr>
              <a:lstStyle/>
              <a:p>
                <a:r>
                  <a:rPr lang="en-US" dirty="0"/>
                  <a:t>K</a:t>
                </a:r>
              </a:p>
            </p:txBody>
          </p:sp>
        </p:grpSp>
        <p:grpSp>
          <p:nvGrpSpPr>
            <p:cNvPr id="115" name="Group 114">
              <a:extLst>
                <a:ext uri="{FF2B5EF4-FFF2-40B4-BE49-F238E27FC236}">
                  <a16:creationId xmlns:a16="http://schemas.microsoft.com/office/drawing/2014/main" id="{4D629F9C-9D8C-C807-851E-94912A9D8B7B}"/>
                </a:ext>
              </a:extLst>
            </p:cNvPr>
            <p:cNvGrpSpPr/>
            <p:nvPr/>
          </p:nvGrpSpPr>
          <p:grpSpPr>
            <a:xfrm>
              <a:off x="2852975" y="3119493"/>
              <a:ext cx="360000" cy="377418"/>
              <a:chOff x="3015000" y="2493387"/>
              <a:chExt cx="360000" cy="377418"/>
            </a:xfrm>
          </p:grpSpPr>
          <p:sp>
            <p:nvSpPr>
              <p:cNvPr id="116" name="Oval 115">
                <a:extLst>
                  <a:ext uri="{FF2B5EF4-FFF2-40B4-BE49-F238E27FC236}">
                    <a16:creationId xmlns:a16="http://schemas.microsoft.com/office/drawing/2014/main" id="{9504C08B-F304-1488-2769-2B7E92DDEA9D}"/>
                  </a:ext>
                </a:extLst>
              </p:cNvPr>
              <p:cNvSpPr/>
              <p:nvPr/>
            </p:nvSpPr>
            <p:spPr>
              <a:xfrm>
                <a:off x="3015000" y="2510805"/>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117" name="TextBox 116">
                <a:extLst>
                  <a:ext uri="{FF2B5EF4-FFF2-40B4-BE49-F238E27FC236}">
                    <a16:creationId xmlns:a16="http://schemas.microsoft.com/office/drawing/2014/main" id="{EE36AD35-D543-F7B4-63F7-D1F8C11F613A}"/>
                  </a:ext>
                </a:extLst>
              </p:cNvPr>
              <p:cNvSpPr txBox="1"/>
              <p:nvPr/>
            </p:nvSpPr>
            <p:spPr>
              <a:xfrm>
                <a:off x="3045724" y="2493387"/>
                <a:ext cx="282450" cy="369332"/>
              </a:xfrm>
              <a:prstGeom prst="rect">
                <a:avLst/>
              </a:prstGeom>
              <a:noFill/>
            </p:spPr>
            <p:txBody>
              <a:bodyPr wrap="none" rtlCol="0">
                <a:spAutoFit/>
              </a:bodyPr>
              <a:lstStyle/>
              <a:p>
                <a:r>
                  <a:rPr lang="en-US" dirty="0"/>
                  <a:t>L</a:t>
                </a:r>
              </a:p>
            </p:txBody>
          </p:sp>
        </p:grpSp>
        <p:grpSp>
          <p:nvGrpSpPr>
            <p:cNvPr id="118" name="Group 117">
              <a:extLst>
                <a:ext uri="{FF2B5EF4-FFF2-40B4-BE49-F238E27FC236}">
                  <a16:creationId xmlns:a16="http://schemas.microsoft.com/office/drawing/2014/main" id="{48D3C301-0A3A-C26D-6071-25210D6E3E15}"/>
                </a:ext>
              </a:extLst>
            </p:cNvPr>
            <p:cNvGrpSpPr/>
            <p:nvPr/>
          </p:nvGrpSpPr>
          <p:grpSpPr>
            <a:xfrm>
              <a:off x="3289297" y="3125425"/>
              <a:ext cx="381836" cy="369332"/>
              <a:chOff x="3010999" y="2504962"/>
              <a:chExt cx="381836" cy="369332"/>
            </a:xfrm>
          </p:grpSpPr>
          <p:sp>
            <p:nvSpPr>
              <p:cNvPr id="119" name="Oval 118">
                <a:extLst>
                  <a:ext uri="{FF2B5EF4-FFF2-40B4-BE49-F238E27FC236}">
                    <a16:creationId xmlns:a16="http://schemas.microsoft.com/office/drawing/2014/main" id="{BA7E9F45-BDA7-7F2A-3219-3072BFF5D992}"/>
                  </a:ext>
                </a:extLst>
              </p:cNvPr>
              <p:cNvSpPr/>
              <p:nvPr/>
            </p:nvSpPr>
            <p:spPr>
              <a:xfrm>
                <a:off x="3015000" y="2510805"/>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120" name="TextBox 119">
                <a:extLst>
                  <a:ext uri="{FF2B5EF4-FFF2-40B4-BE49-F238E27FC236}">
                    <a16:creationId xmlns:a16="http://schemas.microsoft.com/office/drawing/2014/main" id="{ECBBD3E3-6847-8041-DD9E-4F93EFED62AA}"/>
                  </a:ext>
                </a:extLst>
              </p:cNvPr>
              <p:cNvSpPr txBox="1"/>
              <p:nvPr/>
            </p:nvSpPr>
            <p:spPr>
              <a:xfrm>
                <a:off x="3010999" y="2504962"/>
                <a:ext cx="381836" cy="369332"/>
              </a:xfrm>
              <a:prstGeom prst="rect">
                <a:avLst/>
              </a:prstGeom>
              <a:noFill/>
            </p:spPr>
            <p:txBody>
              <a:bodyPr wrap="none" rtlCol="0">
                <a:spAutoFit/>
              </a:bodyPr>
              <a:lstStyle/>
              <a:p>
                <a:r>
                  <a:rPr lang="en-US" dirty="0"/>
                  <a:t>M</a:t>
                </a:r>
              </a:p>
            </p:txBody>
          </p:sp>
        </p:grpSp>
        <p:grpSp>
          <p:nvGrpSpPr>
            <p:cNvPr id="121" name="Group 120">
              <a:extLst>
                <a:ext uri="{FF2B5EF4-FFF2-40B4-BE49-F238E27FC236}">
                  <a16:creationId xmlns:a16="http://schemas.microsoft.com/office/drawing/2014/main" id="{B11D2263-A8E9-7E21-BC9B-BE0302A38317}"/>
                </a:ext>
              </a:extLst>
            </p:cNvPr>
            <p:cNvGrpSpPr/>
            <p:nvPr/>
          </p:nvGrpSpPr>
          <p:grpSpPr>
            <a:xfrm>
              <a:off x="3743338" y="3126528"/>
              <a:ext cx="360000" cy="369332"/>
              <a:chOff x="3015000" y="2504962"/>
              <a:chExt cx="360000" cy="369332"/>
            </a:xfrm>
          </p:grpSpPr>
          <p:sp>
            <p:nvSpPr>
              <p:cNvPr id="122" name="Oval 121">
                <a:extLst>
                  <a:ext uri="{FF2B5EF4-FFF2-40B4-BE49-F238E27FC236}">
                    <a16:creationId xmlns:a16="http://schemas.microsoft.com/office/drawing/2014/main" id="{892CA67C-AB0E-1D04-A2A6-A5DE8C3525D2}"/>
                  </a:ext>
                </a:extLst>
              </p:cNvPr>
              <p:cNvSpPr/>
              <p:nvPr/>
            </p:nvSpPr>
            <p:spPr>
              <a:xfrm>
                <a:off x="3015000" y="2510805"/>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123" name="TextBox 122">
                <a:extLst>
                  <a:ext uri="{FF2B5EF4-FFF2-40B4-BE49-F238E27FC236}">
                    <a16:creationId xmlns:a16="http://schemas.microsoft.com/office/drawing/2014/main" id="{405C58B1-891A-DF78-CA19-4FCEA0E52135}"/>
                  </a:ext>
                </a:extLst>
              </p:cNvPr>
              <p:cNvSpPr txBox="1"/>
              <p:nvPr/>
            </p:nvSpPr>
            <p:spPr>
              <a:xfrm>
                <a:off x="3034149" y="2504962"/>
                <a:ext cx="333746" cy="369332"/>
              </a:xfrm>
              <a:prstGeom prst="rect">
                <a:avLst/>
              </a:prstGeom>
              <a:noFill/>
            </p:spPr>
            <p:txBody>
              <a:bodyPr wrap="none" rtlCol="0">
                <a:spAutoFit/>
              </a:bodyPr>
              <a:lstStyle/>
              <a:p>
                <a:r>
                  <a:rPr lang="en-US" dirty="0"/>
                  <a:t>N</a:t>
                </a:r>
              </a:p>
            </p:txBody>
          </p:sp>
        </p:grpSp>
        <p:grpSp>
          <p:nvGrpSpPr>
            <p:cNvPr id="124" name="Group 123">
              <a:extLst>
                <a:ext uri="{FF2B5EF4-FFF2-40B4-BE49-F238E27FC236}">
                  <a16:creationId xmlns:a16="http://schemas.microsoft.com/office/drawing/2014/main" id="{5A3C10AF-65D2-2085-0376-22D8FD026E09}"/>
                </a:ext>
              </a:extLst>
            </p:cNvPr>
            <p:cNvGrpSpPr/>
            <p:nvPr/>
          </p:nvGrpSpPr>
          <p:grpSpPr>
            <a:xfrm>
              <a:off x="4199735" y="3124322"/>
              <a:ext cx="360000" cy="369332"/>
              <a:chOff x="3015000" y="2504962"/>
              <a:chExt cx="360000" cy="369332"/>
            </a:xfrm>
          </p:grpSpPr>
          <p:sp>
            <p:nvSpPr>
              <p:cNvPr id="125" name="Oval 124">
                <a:extLst>
                  <a:ext uri="{FF2B5EF4-FFF2-40B4-BE49-F238E27FC236}">
                    <a16:creationId xmlns:a16="http://schemas.microsoft.com/office/drawing/2014/main" id="{8CCB27B6-F0E9-FAAD-6449-4FFDC8E169DD}"/>
                  </a:ext>
                </a:extLst>
              </p:cNvPr>
              <p:cNvSpPr/>
              <p:nvPr/>
            </p:nvSpPr>
            <p:spPr>
              <a:xfrm>
                <a:off x="3015000" y="2510805"/>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126" name="TextBox 125">
                <a:extLst>
                  <a:ext uri="{FF2B5EF4-FFF2-40B4-BE49-F238E27FC236}">
                    <a16:creationId xmlns:a16="http://schemas.microsoft.com/office/drawing/2014/main" id="{9C361345-91DF-875D-02F5-3EB7B6B491A8}"/>
                  </a:ext>
                </a:extLst>
              </p:cNvPr>
              <p:cNvSpPr txBox="1"/>
              <p:nvPr/>
            </p:nvSpPr>
            <p:spPr>
              <a:xfrm>
                <a:off x="3034149" y="2504962"/>
                <a:ext cx="336952" cy="369332"/>
              </a:xfrm>
              <a:prstGeom prst="rect">
                <a:avLst/>
              </a:prstGeom>
              <a:noFill/>
            </p:spPr>
            <p:txBody>
              <a:bodyPr wrap="none" rtlCol="0">
                <a:spAutoFit/>
              </a:bodyPr>
              <a:lstStyle/>
              <a:p>
                <a:r>
                  <a:rPr lang="en-US" dirty="0"/>
                  <a:t>O</a:t>
                </a:r>
              </a:p>
            </p:txBody>
          </p:sp>
        </p:grpSp>
        <p:grpSp>
          <p:nvGrpSpPr>
            <p:cNvPr id="127" name="Group 126">
              <a:extLst>
                <a:ext uri="{FF2B5EF4-FFF2-40B4-BE49-F238E27FC236}">
                  <a16:creationId xmlns:a16="http://schemas.microsoft.com/office/drawing/2014/main" id="{512F540C-E394-3A56-2C6E-46054AC6B5C3}"/>
                </a:ext>
              </a:extLst>
            </p:cNvPr>
            <p:cNvGrpSpPr/>
            <p:nvPr/>
          </p:nvGrpSpPr>
          <p:grpSpPr>
            <a:xfrm>
              <a:off x="4649775" y="3131268"/>
              <a:ext cx="360000" cy="375064"/>
              <a:chOff x="3015000" y="2510805"/>
              <a:chExt cx="360000" cy="375064"/>
            </a:xfrm>
          </p:grpSpPr>
          <p:sp>
            <p:nvSpPr>
              <p:cNvPr id="128" name="Oval 127">
                <a:extLst>
                  <a:ext uri="{FF2B5EF4-FFF2-40B4-BE49-F238E27FC236}">
                    <a16:creationId xmlns:a16="http://schemas.microsoft.com/office/drawing/2014/main" id="{4983FCDC-35B4-F0F5-C9E8-825BCB6D4B32}"/>
                  </a:ext>
                </a:extLst>
              </p:cNvPr>
              <p:cNvSpPr/>
              <p:nvPr/>
            </p:nvSpPr>
            <p:spPr>
              <a:xfrm>
                <a:off x="3015000" y="2510805"/>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129" name="TextBox 128">
                <a:extLst>
                  <a:ext uri="{FF2B5EF4-FFF2-40B4-BE49-F238E27FC236}">
                    <a16:creationId xmlns:a16="http://schemas.microsoft.com/office/drawing/2014/main" id="{05297ACC-FF22-6DF6-6841-733784019E08}"/>
                  </a:ext>
                </a:extLst>
              </p:cNvPr>
              <p:cNvSpPr txBox="1"/>
              <p:nvPr/>
            </p:nvSpPr>
            <p:spPr>
              <a:xfrm>
                <a:off x="3057299" y="2516537"/>
                <a:ext cx="303288" cy="369332"/>
              </a:xfrm>
              <a:prstGeom prst="rect">
                <a:avLst/>
              </a:prstGeom>
              <a:noFill/>
            </p:spPr>
            <p:txBody>
              <a:bodyPr wrap="none" rtlCol="0">
                <a:spAutoFit/>
              </a:bodyPr>
              <a:lstStyle/>
              <a:p>
                <a:r>
                  <a:rPr lang="en-US" dirty="0"/>
                  <a:t>P</a:t>
                </a:r>
              </a:p>
            </p:txBody>
          </p:sp>
        </p:grpSp>
        <p:cxnSp>
          <p:nvCxnSpPr>
            <p:cNvPr id="130" name="Straight Arrow Connector 129">
              <a:extLst>
                <a:ext uri="{FF2B5EF4-FFF2-40B4-BE49-F238E27FC236}">
                  <a16:creationId xmlns:a16="http://schemas.microsoft.com/office/drawing/2014/main" id="{A2ECDF9E-D2ED-7F13-7754-11D1B86E1D37}"/>
                </a:ext>
              </a:extLst>
            </p:cNvPr>
            <p:cNvCxnSpPr>
              <a:cxnSpLocks/>
              <a:stCxn id="99" idx="2"/>
              <a:endCxn id="108" idx="0"/>
            </p:cNvCxnSpPr>
            <p:nvPr/>
          </p:nvCxnSpPr>
          <p:spPr>
            <a:xfrm flipH="1">
              <a:off x="1600508" y="2879266"/>
              <a:ext cx="393925" cy="243076"/>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33" name="Straight Arrow Connector 132">
              <a:extLst>
                <a:ext uri="{FF2B5EF4-FFF2-40B4-BE49-F238E27FC236}">
                  <a16:creationId xmlns:a16="http://schemas.microsoft.com/office/drawing/2014/main" id="{1353CE1B-CE6D-B9BE-D7E4-449324D6B2C9}"/>
                </a:ext>
              </a:extLst>
            </p:cNvPr>
            <p:cNvCxnSpPr>
              <a:cxnSpLocks/>
              <a:stCxn id="99" idx="2"/>
              <a:endCxn id="111" idx="0"/>
            </p:cNvCxnSpPr>
            <p:nvPr/>
          </p:nvCxnSpPr>
          <p:spPr>
            <a:xfrm>
              <a:off x="1994433" y="2879266"/>
              <a:ext cx="98966" cy="244179"/>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36" name="Straight Arrow Connector 135">
              <a:extLst>
                <a:ext uri="{FF2B5EF4-FFF2-40B4-BE49-F238E27FC236}">
                  <a16:creationId xmlns:a16="http://schemas.microsoft.com/office/drawing/2014/main" id="{69F9D1B5-B334-F546-CEC0-4DEE8BEB1C5B}"/>
                </a:ext>
              </a:extLst>
            </p:cNvPr>
            <p:cNvCxnSpPr>
              <a:cxnSpLocks/>
              <a:stCxn id="96" idx="4"/>
              <a:endCxn id="114" idx="0"/>
            </p:cNvCxnSpPr>
            <p:nvPr/>
          </p:nvCxnSpPr>
          <p:spPr>
            <a:xfrm flipH="1">
              <a:off x="2586105" y="2888455"/>
              <a:ext cx="279427" cy="229935"/>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39" name="Straight Arrow Connector 138">
              <a:extLst>
                <a:ext uri="{FF2B5EF4-FFF2-40B4-BE49-F238E27FC236}">
                  <a16:creationId xmlns:a16="http://schemas.microsoft.com/office/drawing/2014/main" id="{76F6E962-5FF4-6C2D-CBDC-186DDBE3275E}"/>
                </a:ext>
              </a:extLst>
            </p:cNvPr>
            <p:cNvCxnSpPr>
              <a:cxnSpLocks/>
              <a:stCxn id="97" idx="2"/>
              <a:endCxn id="117" idx="0"/>
            </p:cNvCxnSpPr>
            <p:nvPr/>
          </p:nvCxnSpPr>
          <p:spPr>
            <a:xfrm>
              <a:off x="2864694" y="2880369"/>
              <a:ext cx="160230" cy="239124"/>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43" name="Straight Arrow Connector 142">
              <a:extLst>
                <a:ext uri="{FF2B5EF4-FFF2-40B4-BE49-F238E27FC236}">
                  <a16:creationId xmlns:a16="http://schemas.microsoft.com/office/drawing/2014/main" id="{78B9AC48-0EAA-3A1A-065F-B0CA593B9097}"/>
                </a:ext>
              </a:extLst>
            </p:cNvPr>
            <p:cNvCxnSpPr>
              <a:cxnSpLocks/>
              <a:stCxn id="95" idx="2"/>
              <a:endCxn id="120" idx="0"/>
            </p:cNvCxnSpPr>
            <p:nvPr/>
          </p:nvCxnSpPr>
          <p:spPr>
            <a:xfrm flipH="1">
              <a:off x="3480215" y="2871072"/>
              <a:ext cx="178692" cy="254353"/>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46" name="Straight Arrow Connector 145">
              <a:extLst>
                <a:ext uri="{FF2B5EF4-FFF2-40B4-BE49-F238E27FC236}">
                  <a16:creationId xmlns:a16="http://schemas.microsoft.com/office/drawing/2014/main" id="{BB483BDF-6C46-293D-FDD4-35F654438DC2}"/>
                </a:ext>
              </a:extLst>
            </p:cNvPr>
            <p:cNvCxnSpPr>
              <a:cxnSpLocks/>
              <a:stCxn id="95" idx="2"/>
            </p:cNvCxnSpPr>
            <p:nvPr/>
          </p:nvCxnSpPr>
          <p:spPr>
            <a:xfrm>
              <a:off x="3658907" y="2871072"/>
              <a:ext cx="145232" cy="265839"/>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50" name="Straight Arrow Connector 149">
              <a:extLst>
                <a:ext uri="{FF2B5EF4-FFF2-40B4-BE49-F238E27FC236}">
                  <a16:creationId xmlns:a16="http://schemas.microsoft.com/office/drawing/2014/main" id="{E213D90B-ED1E-BD73-DDE4-29D4494D1603}"/>
                </a:ext>
              </a:extLst>
            </p:cNvPr>
            <p:cNvCxnSpPr>
              <a:cxnSpLocks/>
              <a:stCxn id="93" idx="2"/>
              <a:endCxn id="126" idx="0"/>
            </p:cNvCxnSpPr>
            <p:nvPr/>
          </p:nvCxnSpPr>
          <p:spPr>
            <a:xfrm flipH="1">
              <a:off x="4387360" y="2867029"/>
              <a:ext cx="123241" cy="257293"/>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53" name="Straight Arrow Connector 152">
              <a:extLst>
                <a:ext uri="{FF2B5EF4-FFF2-40B4-BE49-F238E27FC236}">
                  <a16:creationId xmlns:a16="http://schemas.microsoft.com/office/drawing/2014/main" id="{0C6092BA-13D7-CC7D-561D-77187A24AADA}"/>
                </a:ext>
              </a:extLst>
            </p:cNvPr>
            <p:cNvCxnSpPr>
              <a:cxnSpLocks/>
              <a:stCxn id="89" idx="4"/>
              <a:endCxn id="129" idx="0"/>
            </p:cNvCxnSpPr>
            <p:nvPr/>
          </p:nvCxnSpPr>
          <p:spPr>
            <a:xfrm>
              <a:off x="4494607" y="2875115"/>
              <a:ext cx="349111" cy="261885"/>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grpSp>
      <p:sp>
        <p:nvSpPr>
          <p:cNvPr id="157" name="TextBox 156">
            <a:extLst>
              <a:ext uri="{FF2B5EF4-FFF2-40B4-BE49-F238E27FC236}">
                <a16:creationId xmlns:a16="http://schemas.microsoft.com/office/drawing/2014/main" id="{185304D4-E7BC-740C-283F-AA7F72339BEA}"/>
              </a:ext>
            </a:extLst>
          </p:cNvPr>
          <p:cNvSpPr txBox="1"/>
          <p:nvPr/>
        </p:nvSpPr>
        <p:spPr>
          <a:xfrm>
            <a:off x="4149343" y="1144042"/>
            <a:ext cx="763542" cy="372409"/>
          </a:xfrm>
          <a:prstGeom prst="rect">
            <a:avLst/>
          </a:prstGeom>
          <a:noFill/>
        </p:spPr>
        <p:txBody>
          <a:bodyPr wrap="none" rtlCol="0">
            <a:spAutoFit/>
          </a:bodyPr>
          <a:lstStyle/>
          <a:p>
            <a:r>
              <a:rPr lang="en-US" sz="1600" dirty="0"/>
              <a:t>Level 0</a:t>
            </a:r>
          </a:p>
        </p:txBody>
      </p:sp>
      <p:sp>
        <p:nvSpPr>
          <p:cNvPr id="158" name="TextBox 157">
            <a:extLst>
              <a:ext uri="{FF2B5EF4-FFF2-40B4-BE49-F238E27FC236}">
                <a16:creationId xmlns:a16="http://schemas.microsoft.com/office/drawing/2014/main" id="{4AC235B6-3DA9-3F1C-AC57-6CCA27592068}"/>
              </a:ext>
            </a:extLst>
          </p:cNvPr>
          <p:cNvSpPr txBox="1"/>
          <p:nvPr/>
        </p:nvSpPr>
        <p:spPr>
          <a:xfrm>
            <a:off x="4149343" y="1705208"/>
            <a:ext cx="763542" cy="372409"/>
          </a:xfrm>
          <a:prstGeom prst="rect">
            <a:avLst/>
          </a:prstGeom>
          <a:noFill/>
        </p:spPr>
        <p:txBody>
          <a:bodyPr wrap="none" rtlCol="0">
            <a:spAutoFit/>
          </a:bodyPr>
          <a:lstStyle/>
          <a:p>
            <a:r>
              <a:rPr lang="en-US" sz="1600" dirty="0"/>
              <a:t>Level 1</a:t>
            </a:r>
          </a:p>
        </p:txBody>
      </p:sp>
      <p:sp>
        <p:nvSpPr>
          <p:cNvPr id="159" name="TextBox 158">
            <a:extLst>
              <a:ext uri="{FF2B5EF4-FFF2-40B4-BE49-F238E27FC236}">
                <a16:creationId xmlns:a16="http://schemas.microsoft.com/office/drawing/2014/main" id="{677F6DE8-9AB3-4365-4551-EE6D079C945A}"/>
              </a:ext>
            </a:extLst>
          </p:cNvPr>
          <p:cNvSpPr txBox="1"/>
          <p:nvPr/>
        </p:nvSpPr>
        <p:spPr>
          <a:xfrm>
            <a:off x="4149343" y="2296732"/>
            <a:ext cx="763542" cy="372409"/>
          </a:xfrm>
          <a:prstGeom prst="rect">
            <a:avLst/>
          </a:prstGeom>
          <a:noFill/>
        </p:spPr>
        <p:txBody>
          <a:bodyPr wrap="none" rtlCol="0">
            <a:spAutoFit/>
          </a:bodyPr>
          <a:lstStyle/>
          <a:p>
            <a:r>
              <a:rPr lang="en-US" sz="1600" dirty="0"/>
              <a:t>Level 2</a:t>
            </a:r>
          </a:p>
        </p:txBody>
      </p:sp>
      <p:sp>
        <p:nvSpPr>
          <p:cNvPr id="160" name="TextBox 159">
            <a:extLst>
              <a:ext uri="{FF2B5EF4-FFF2-40B4-BE49-F238E27FC236}">
                <a16:creationId xmlns:a16="http://schemas.microsoft.com/office/drawing/2014/main" id="{8A0377DA-08C0-E7AA-D63B-933A6ADC65C6}"/>
              </a:ext>
            </a:extLst>
          </p:cNvPr>
          <p:cNvSpPr txBox="1"/>
          <p:nvPr/>
        </p:nvSpPr>
        <p:spPr>
          <a:xfrm>
            <a:off x="4143291" y="2892905"/>
            <a:ext cx="763542" cy="372409"/>
          </a:xfrm>
          <a:prstGeom prst="rect">
            <a:avLst/>
          </a:prstGeom>
          <a:noFill/>
        </p:spPr>
        <p:txBody>
          <a:bodyPr wrap="none" rtlCol="0">
            <a:spAutoFit/>
          </a:bodyPr>
          <a:lstStyle/>
          <a:p>
            <a:r>
              <a:rPr lang="en-US" sz="1600" dirty="0"/>
              <a:t>Level 3</a:t>
            </a:r>
          </a:p>
        </p:txBody>
      </p:sp>
      <p:sp>
        <p:nvSpPr>
          <p:cNvPr id="161" name="TextBox 160">
            <a:extLst>
              <a:ext uri="{FF2B5EF4-FFF2-40B4-BE49-F238E27FC236}">
                <a16:creationId xmlns:a16="http://schemas.microsoft.com/office/drawing/2014/main" id="{B8562A63-A918-EA89-6A91-17B484A46190}"/>
              </a:ext>
            </a:extLst>
          </p:cNvPr>
          <p:cNvSpPr txBox="1"/>
          <p:nvPr/>
        </p:nvSpPr>
        <p:spPr>
          <a:xfrm>
            <a:off x="5476007" y="736988"/>
            <a:ext cx="910506" cy="531389"/>
          </a:xfrm>
          <a:prstGeom prst="rect">
            <a:avLst/>
          </a:prstGeom>
          <a:noFill/>
        </p:spPr>
        <p:txBody>
          <a:bodyPr wrap="none" rtlCol="0">
            <a:spAutoFit/>
          </a:bodyPr>
          <a:lstStyle/>
          <a:p>
            <a:pPr algn="ctr">
              <a:lnSpc>
                <a:spcPts val="1500"/>
              </a:lnSpc>
            </a:pPr>
            <a:r>
              <a:rPr lang="en-US" sz="1600" dirty="0"/>
              <a:t>Max # of</a:t>
            </a:r>
          </a:p>
          <a:p>
            <a:pPr algn="ctr">
              <a:lnSpc>
                <a:spcPts val="1500"/>
              </a:lnSpc>
            </a:pPr>
            <a:r>
              <a:rPr lang="en-US" sz="1600" dirty="0"/>
              <a:t>Nodes</a:t>
            </a:r>
          </a:p>
        </p:txBody>
      </p:sp>
      <mc:AlternateContent xmlns:mc="http://schemas.openxmlformats.org/markup-compatibility/2006" xmlns:a14="http://schemas.microsoft.com/office/drawing/2010/main">
        <mc:Choice Requires="a14">
          <p:sp>
            <p:nvSpPr>
              <p:cNvPr id="162" name="TextBox 161">
                <a:extLst>
                  <a:ext uri="{FF2B5EF4-FFF2-40B4-BE49-F238E27FC236}">
                    <a16:creationId xmlns:a16="http://schemas.microsoft.com/office/drawing/2014/main" id="{510F7945-77E9-4C29-3D8E-032C24567716}"/>
                  </a:ext>
                </a:extLst>
              </p:cNvPr>
              <p:cNvSpPr txBox="1"/>
              <p:nvPr/>
            </p:nvSpPr>
            <p:spPr>
              <a:xfrm>
                <a:off x="5549489" y="1142013"/>
                <a:ext cx="821763" cy="37240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1=</m:t>
                      </m:r>
                      <m:sSup>
                        <m:sSupPr>
                          <m:ctrlPr>
                            <a:rPr lang="en-US" sz="1600" b="0" i="1" smtClean="0">
                              <a:latin typeface="Cambria Math" panose="02040503050406030204" pitchFamily="18" charset="0"/>
                            </a:rPr>
                          </m:ctrlPr>
                        </m:sSupPr>
                        <m:e>
                          <m:r>
                            <a:rPr lang="en-US" sz="1600" b="0" i="1" smtClean="0">
                              <a:latin typeface="Cambria Math" panose="02040503050406030204" pitchFamily="18" charset="0"/>
                            </a:rPr>
                            <m:t>2</m:t>
                          </m:r>
                        </m:e>
                        <m:sup>
                          <m:r>
                            <a:rPr lang="en-US" sz="1600" b="0" i="1" smtClean="0">
                              <a:latin typeface="Cambria Math" panose="02040503050406030204" pitchFamily="18" charset="0"/>
                            </a:rPr>
                            <m:t>0</m:t>
                          </m:r>
                        </m:sup>
                      </m:sSup>
                    </m:oMath>
                  </m:oMathPara>
                </a14:m>
                <a:endParaRPr lang="en-US" sz="1600" dirty="0"/>
              </a:p>
            </p:txBody>
          </p:sp>
        </mc:Choice>
        <mc:Fallback xmlns="">
          <p:sp>
            <p:nvSpPr>
              <p:cNvPr id="162" name="TextBox 161">
                <a:extLst>
                  <a:ext uri="{FF2B5EF4-FFF2-40B4-BE49-F238E27FC236}">
                    <a16:creationId xmlns:a16="http://schemas.microsoft.com/office/drawing/2014/main" id="{510F7945-77E9-4C29-3D8E-032C24567716}"/>
                  </a:ext>
                </a:extLst>
              </p:cNvPr>
              <p:cNvSpPr txBox="1">
                <a:spLocks noRot="1" noChangeAspect="1" noMove="1" noResize="1" noEditPoints="1" noAdjustHandles="1" noChangeArrowheads="1" noChangeShapeType="1" noTextEdit="1"/>
              </p:cNvSpPr>
              <p:nvPr/>
            </p:nvSpPr>
            <p:spPr>
              <a:xfrm>
                <a:off x="5549489" y="1142013"/>
                <a:ext cx="821763" cy="372409"/>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3" name="TextBox 162">
                <a:extLst>
                  <a:ext uri="{FF2B5EF4-FFF2-40B4-BE49-F238E27FC236}">
                    <a16:creationId xmlns:a16="http://schemas.microsoft.com/office/drawing/2014/main" id="{0E33DCC1-2150-1BA8-82DF-E5658F6B64B7}"/>
                  </a:ext>
                </a:extLst>
              </p:cNvPr>
              <p:cNvSpPr txBox="1"/>
              <p:nvPr/>
            </p:nvSpPr>
            <p:spPr>
              <a:xfrm>
                <a:off x="5546375" y="1661954"/>
                <a:ext cx="817403" cy="37240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2=</m:t>
                      </m:r>
                      <m:sSup>
                        <m:sSupPr>
                          <m:ctrlPr>
                            <a:rPr lang="en-US" sz="1600" b="0" i="1" smtClean="0">
                              <a:latin typeface="Cambria Math" panose="02040503050406030204" pitchFamily="18" charset="0"/>
                            </a:rPr>
                          </m:ctrlPr>
                        </m:sSupPr>
                        <m:e>
                          <m:r>
                            <a:rPr lang="en-US" sz="1600" b="0" i="1" smtClean="0">
                              <a:latin typeface="Cambria Math" panose="02040503050406030204" pitchFamily="18" charset="0"/>
                            </a:rPr>
                            <m:t>2</m:t>
                          </m:r>
                        </m:e>
                        <m:sup>
                          <m:r>
                            <a:rPr lang="en-US" sz="1600" b="0" i="1" smtClean="0">
                              <a:latin typeface="Cambria Math" panose="02040503050406030204" pitchFamily="18" charset="0"/>
                            </a:rPr>
                            <m:t>1</m:t>
                          </m:r>
                        </m:sup>
                      </m:sSup>
                    </m:oMath>
                  </m:oMathPara>
                </a14:m>
                <a:endParaRPr lang="en-US" sz="1600" dirty="0"/>
              </a:p>
            </p:txBody>
          </p:sp>
        </mc:Choice>
        <mc:Fallback xmlns="">
          <p:sp>
            <p:nvSpPr>
              <p:cNvPr id="163" name="TextBox 162">
                <a:extLst>
                  <a:ext uri="{FF2B5EF4-FFF2-40B4-BE49-F238E27FC236}">
                    <a16:creationId xmlns:a16="http://schemas.microsoft.com/office/drawing/2014/main" id="{0E33DCC1-2150-1BA8-82DF-E5658F6B64B7}"/>
                  </a:ext>
                </a:extLst>
              </p:cNvPr>
              <p:cNvSpPr txBox="1">
                <a:spLocks noRot="1" noChangeAspect="1" noMove="1" noResize="1" noEditPoints="1" noAdjustHandles="1" noChangeArrowheads="1" noChangeShapeType="1" noTextEdit="1"/>
              </p:cNvSpPr>
              <p:nvPr/>
            </p:nvSpPr>
            <p:spPr>
              <a:xfrm>
                <a:off x="5546375" y="1661954"/>
                <a:ext cx="817403" cy="372409"/>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4" name="TextBox 163">
                <a:extLst>
                  <a:ext uri="{FF2B5EF4-FFF2-40B4-BE49-F238E27FC236}">
                    <a16:creationId xmlns:a16="http://schemas.microsoft.com/office/drawing/2014/main" id="{94C4B93C-3E0C-B03F-842D-61514FE3A5B9}"/>
                  </a:ext>
                </a:extLst>
              </p:cNvPr>
              <p:cNvSpPr txBox="1"/>
              <p:nvPr/>
            </p:nvSpPr>
            <p:spPr>
              <a:xfrm>
                <a:off x="5553849" y="2275286"/>
                <a:ext cx="821763" cy="37240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600" i="1" smtClean="0">
                          <a:latin typeface="Cambria Math" panose="02040503050406030204" pitchFamily="18" charset="0"/>
                        </a:rPr>
                        <m:t>4</m:t>
                      </m:r>
                      <m:r>
                        <a:rPr lang="en-US" sz="1600" b="0" i="1" smtClean="0">
                          <a:latin typeface="Cambria Math" panose="02040503050406030204" pitchFamily="18" charset="0"/>
                        </a:rPr>
                        <m:t>=</m:t>
                      </m:r>
                      <m:sSup>
                        <m:sSupPr>
                          <m:ctrlPr>
                            <a:rPr lang="en-US" sz="1600" b="0" i="1" smtClean="0">
                              <a:latin typeface="Cambria Math" panose="02040503050406030204" pitchFamily="18" charset="0"/>
                            </a:rPr>
                          </m:ctrlPr>
                        </m:sSupPr>
                        <m:e>
                          <m:r>
                            <a:rPr lang="en-US" sz="1600" b="0" i="1" smtClean="0">
                              <a:latin typeface="Cambria Math" panose="02040503050406030204" pitchFamily="18" charset="0"/>
                            </a:rPr>
                            <m:t>2</m:t>
                          </m:r>
                        </m:e>
                        <m:sup>
                          <m:r>
                            <a:rPr lang="en-US" sz="1600" b="0" i="1" smtClean="0">
                              <a:latin typeface="Cambria Math" panose="02040503050406030204" pitchFamily="18" charset="0"/>
                            </a:rPr>
                            <m:t>2</m:t>
                          </m:r>
                        </m:sup>
                      </m:sSup>
                    </m:oMath>
                  </m:oMathPara>
                </a14:m>
                <a:endParaRPr lang="en-US" sz="1600" dirty="0"/>
              </a:p>
            </p:txBody>
          </p:sp>
        </mc:Choice>
        <mc:Fallback xmlns="">
          <p:sp>
            <p:nvSpPr>
              <p:cNvPr id="164" name="TextBox 163">
                <a:extLst>
                  <a:ext uri="{FF2B5EF4-FFF2-40B4-BE49-F238E27FC236}">
                    <a16:creationId xmlns:a16="http://schemas.microsoft.com/office/drawing/2014/main" id="{94C4B93C-3E0C-B03F-842D-61514FE3A5B9}"/>
                  </a:ext>
                </a:extLst>
              </p:cNvPr>
              <p:cNvSpPr txBox="1">
                <a:spLocks noRot="1" noChangeAspect="1" noMove="1" noResize="1" noEditPoints="1" noAdjustHandles="1" noChangeArrowheads="1" noChangeShapeType="1" noTextEdit="1"/>
              </p:cNvSpPr>
              <p:nvPr/>
            </p:nvSpPr>
            <p:spPr>
              <a:xfrm>
                <a:off x="5553849" y="2275286"/>
                <a:ext cx="821763" cy="372409"/>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5" name="TextBox 164">
                <a:extLst>
                  <a:ext uri="{FF2B5EF4-FFF2-40B4-BE49-F238E27FC236}">
                    <a16:creationId xmlns:a16="http://schemas.microsoft.com/office/drawing/2014/main" id="{0E6A755A-67D4-984B-6111-49F6312D7675}"/>
                  </a:ext>
                </a:extLst>
              </p:cNvPr>
              <p:cNvSpPr txBox="1"/>
              <p:nvPr/>
            </p:nvSpPr>
            <p:spPr>
              <a:xfrm>
                <a:off x="5560155" y="2873593"/>
                <a:ext cx="821763" cy="37240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600" i="1" smtClean="0">
                          <a:latin typeface="Cambria Math" panose="02040503050406030204" pitchFamily="18" charset="0"/>
                        </a:rPr>
                        <m:t>8</m:t>
                      </m:r>
                      <m:r>
                        <a:rPr lang="en-US" sz="1600" b="0" i="1" smtClean="0">
                          <a:latin typeface="Cambria Math" panose="02040503050406030204" pitchFamily="18" charset="0"/>
                        </a:rPr>
                        <m:t>=</m:t>
                      </m:r>
                      <m:sSup>
                        <m:sSupPr>
                          <m:ctrlPr>
                            <a:rPr lang="en-US" sz="1600" b="0" i="1" smtClean="0">
                              <a:latin typeface="Cambria Math" panose="02040503050406030204" pitchFamily="18" charset="0"/>
                            </a:rPr>
                          </m:ctrlPr>
                        </m:sSupPr>
                        <m:e>
                          <m:r>
                            <a:rPr lang="en-US" sz="1600" b="0" i="1" smtClean="0">
                              <a:latin typeface="Cambria Math" panose="02040503050406030204" pitchFamily="18" charset="0"/>
                            </a:rPr>
                            <m:t>2</m:t>
                          </m:r>
                        </m:e>
                        <m:sup>
                          <m:r>
                            <a:rPr lang="en-US" sz="1600" b="0" i="1" smtClean="0">
                              <a:latin typeface="Cambria Math" panose="02040503050406030204" pitchFamily="18" charset="0"/>
                            </a:rPr>
                            <m:t>3</m:t>
                          </m:r>
                        </m:sup>
                      </m:sSup>
                    </m:oMath>
                  </m:oMathPara>
                </a14:m>
                <a:endParaRPr lang="en-US" sz="1600" dirty="0"/>
              </a:p>
            </p:txBody>
          </p:sp>
        </mc:Choice>
        <mc:Fallback xmlns="">
          <p:sp>
            <p:nvSpPr>
              <p:cNvPr id="165" name="TextBox 164">
                <a:extLst>
                  <a:ext uri="{FF2B5EF4-FFF2-40B4-BE49-F238E27FC236}">
                    <a16:creationId xmlns:a16="http://schemas.microsoft.com/office/drawing/2014/main" id="{0E6A755A-67D4-984B-6111-49F6312D7675}"/>
                  </a:ext>
                </a:extLst>
              </p:cNvPr>
              <p:cNvSpPr txBox="1">
                <a:spLocks noRot="1" noChangeAspect="1" noMove="1" noResize="1" noEditPoints="1" noAdjustHandles="1" noChangeArrowheads="1" noChangeShapeType="1" noTextEdit="1"/>
              </p:cNvSpPr>
              <p:nvPr/>
            </p:nvSpPr>
            <p:spPr>
              <a:xfrm>
                <a:off x="5560155" y="2873593"/>
                <a:ext cx="821763" cy="372409"/>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6" name="Content Placeholder 2">
                <a:extLst>
                  <a:ext uri="{FF2B5EF4-FFF2-40B4-BE49-F238E27FC236}">
                    <a16:creationId xmlns:a16="http://schemas.microsoft.com/office/drawing/2014/main" id="{49D268E0-2A69-6BA6-7803-8726E8E8CE1E}"/>
                  </a:ext>
                </a:extLst>
              </p:cNvPr>
              <p:cNvSpPr txBox="1">
                <a:spLocks/>
              </p:cNvSpPr>
              <p:nvPr/>
            </p:nvSpPr>
            <p:spPr>
              <a:xfrm>
                <a:off x="218114" y="3456847"/>
                <a:ext cx="6450388" cy="1265669"/>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spcBef>
                    <a:spcPts val="0"/>
                  </a:spcBef>
                </a:pPr>
                <a:r>
                  <a:rPr lang="en-US" sz="1500" dirty="0"/>
                  <a:t>Number of nodes at level </a:t>
                </a:r>
                <a14:m>
                  <m:oMath xmlns:m="http://schemas.openxmlformats.org/officeDocument/2006/math">
                    <m:r>
                      <a:rPr lang="en-US" sz="1500" b="0" i="1" smtClean="0">
                        <a:latin typeface="Cambria Math" panose="02040503050406030204" pitchFamily="18" charset="0"/>
                      </a:rPr>
                      <m:t>𝑖</m:t>
                    </m:r>
                    <m:r>
                      <a:rPr lang="en-US" sz="1500" b="0" i="1" smtClean="0">
                        <a:latin typeface="Cambria Math" panose="02040503050406030204" pitchFamily="18" charset="0"/>
                      </a:rPr>
                      <m:t>=</m:t>
                    </m:r>
                    <m:sSup>
                      <m:sSupPr>
                        <m:ctrlPr>
                          <a:rPr lang="en-US" sz="1500" b="0" i="1" smtClean="0">
                            <a:latin typeface="Cambria Math" panose="02040503050406030204" pitchFamily="18" charset="0"/>
                          </a:rPr>
                        </m:ctrlPr>
                      </m:sSupPr>
                      <m:e>
                        <m:r>
                          <a:rPr lang="en-US" sz="1500" b="0" i="1" smtClean="0">
                            <a:latin typeface="Cambria Math" panose="02040503050406030204" pitchFamily="18" charset="0"/>
                          </a:rPr>
                          <m:t>2</m:t>
                        </m:r>
                      </m:e>
                      <m:sup>
                        <m:r>
                          <a:rPr lang="en-US" sz="1500" b="0" i="1" smtClean="0">
                            <a:latin typeface="Cambria Math" panose="02040503050406030204" pitchFamily="18" charset="0"/>
                          </a:rPr>
                          <m:t>𝑖</m:t>
                        </m:r>
                      </m:sup>
                    </m:sSup>
                  </m:oMath>
                </a14:m>
                <a:endParaRPr lang="en-US" sz="1500" dirty="0"/>
              </a:p>
              <a:p>
                <a:pPr>
                  <a:lnSpc>
                    <a:spcPct val="100000"/>
                  </a:lnSpc>
                  <a:spcBef>
                    <a:spcPts val="0"/>
                  </a:spcBef>
                </a:pPr>
                <a:r>
                  <a:rPr lang="en-US" sz="1500" dirty="0"/>
                  <a:t>Number of leaves </a:t>
                </a:r>
                <a14:m>
                  <m:oMath xmlns:m="http://schemas.openxmlformats.org/officeDocument/2006/math">
                    <m:r>
                      <a:rPr lang="en-US" sz="1500" b="0" i="1" smtClean="0">
                        <a:latin typeface="Cambria Math" panose="02040503050406030204" pitchFamily="18" charset="0"/>
                      </a:rPr>
                      <m:t>𝐿</m:t>
                    </m:r>
                    <m:r>
                      <a:rPr lang="en-US" sz="1500" b="0" i="1" smtClean="0">
                        <a:latin typeface="Cambria Math" panose="02040503050406030204" pitchFamily="18" charset="0"/>
                      </a:rPr>
                      <m:t>=</m:t>
                    </m:r>
                  </m:oMath>
                </a14:m>
                <a:r>
                  <a:rPr lang="en-US" sz="1500" dirty="0"/>
                  <a:t> Number of nodes at level </a:t>
                </a:r>
                <a14:m>
                  <m:oMath xmlns:m="http://schemas.openxmlformats.org/officeDocument/2006/math">
                    <m:r>
                      <a:rPr lang="en-US" sz="1500" b="0" i="1" smtClean="0">
                        <a:latin typeface="Cambria Math" panose="02040503050406030204" pitchFamily="18" charset="0"/>
                      </a:rPr>
                      <m:t>𝐻</m:t>
                    </m:r>
                    <m:r>
                      <a:rPr lang="en-US" sz="1500" b="0" i="1" smtClean="0">
                        <a:latin typeface="Cambria Math" panose="02040503050406030204" pitchFamily="18" charset="0"/>
                      </a:rPr>
                      <m:t> </m:t>
                    </m:r>
                    <m:r>
                      <a:rPr lang="en-US" sz="1500" b="0" i="1" smtClean="0">
                        <a:latin typeface="Cambria Math" panose="02040503050406030204" pitchFamily="18" charset="0"/>
                      </a:rPr>
                      <m:t>𝑖𝑠</m:t>
                    </m:r>
                    <m:r>
                      <a:rPr lang="en-US" sz="1500" b="0" i="1" smtClean="0">
                        <a:latin typeface="Cambria Math" panose="02040503050406030204" pitchFamily="18" charset="0"/>
                      </a:rPr>
                      <m:t> </m:t>
                    </m:r>
                    <m:sSup>
                      <m:sSupPr>
                        <m:ctrlPr>
                          <a:rPr lang="en-US" sz="1500" b="0" i="1" smtClean="0">
                            <a:latin typeface="Cambria Math" panose="02040503050406030204" pitchFamily="18" charset="0"/>
                          </a:rPr>
                        </m:ctrlPr>
                      </m:sSupPr>
                      <m:e>
                        <m:r>
                          <a:rPr lang="en-US" sz="1500" b="0" i="1" smtClean="0">
                            <a:latin typeface="Cambria Math" panose="02040503050406030204" pitchFamily="18" charset="0"/>
                          </a:rPr>
                          <m:t>2</m:t>
                        </m:r>
                      </m:e>
                      <m:sup>
                        <m:r>
                          <a:rPr lang="en-US" sz="1500" b="0" i="1" smtClean="0">
                            <a:latin typeface="Cambria Math" panose="02040503050406030204" pitchFamily="18" charset="0"/>
                          </a:rPr>
                          <m:t>𝐻</m:t>
                        </m:r>
                      </m:sup>
                    </m:sSup>
                  </m:oMath>
                </a14:m>
                <a:r>
                  <a:rPr lang="en-US" sz="1500" dirty="0"/>
                  <a:t> [</a:t>
                </a:r>
                <a14:m>
                  <m:oMath xmlns:m="http://schemas.openxmlformats.org/officeDocument/2006/math">
                    <m:r>
                      <a:rPr lang="en-US" sz="1500" i="1">
                        <a:latin typeface="Cambria Math" panose="02040503050406030204" pitchFamily="18" charset="0"/>
                      </a:rPr>
                      <m:t>𝐻</m:t>
                    </m:r>
                  </m:oMath>
                </a14:m>
                <a:r>
                  <a:rPr lang="en-US" sz="1500" dirty="0"/>
                  <a:t> is height]</a:t>
                </a:r>
              </a:p>
              <a:p>
                <a:pPr>
                  <a:lnSpc>
                    <a:spcPct val="100000"/>
                  </a:lnSpc>
                  <a:spcBef>
                    <a:spcPts val="0"/>
                  </a:spcBef>
                </a:pPr>
                <a:r>
                  <a:rPr lang="en-US" sz="1500" dirty="0"/>
                  <a:t>Naturally height </a:t>
                </a:r>
                <a14:m>
                  <m:oMath xmlns:m="http://schemas.openxmlformats.org/officeDocument/2006/math">
                    <m:r>
                      <a:rPr lang="en-US" sz="1500" i="1">
                        <a:latin typeface="Cambria Math" panose="02040503050406030204" pitchFamily="18" charset="0"/>
                      </a:rPr>
                      <m:t>𝐻</m:t>
                    </m:r>
                    <m:r>
                      <a:rPr lang="en-US" sz="1500" b="0" i="1" smtClean="0">
                        <a:latin typeface="Cambria Math" panose="02040503050406030204" pitchFamily="18" charset="0"/>
                      </a:rPr>
                      <m:t>=</m:t>
                    </m:r>
                    <m:func>
                      <m:funcPr>
                        <m:ctrlPr>
                          <a:rPr lang="en-US" sz="1500" b="0" i="1" smtClean="0">
                            <a:latin typeface="Cambria Math" panose="02040503050406030204" pitchFamily="18" charset="0"/>
                          </a:rPr>
                        </m:ctrlPr>
                      </m:funcPr>
                      <m:fName>
                        <m:sSub>
                          <m:sSubPr>
                            <m:ctrlPr>
                              <a:rPr lang="en-US" sz="1500" b="0" i="1" smtClean="0">
                                <a:latin typeface="Cambria Math" panose="02040503050406030204" pitchFamily="18" charset="0"/>
                              </a:rPr>
                            </m:ctrlPr>
                          </m:sSubPr>
                          <m:e>
                            <m:r>
                              <m:rPr>
                                <m:sty m:val="p"/>
                              </m:rPr>
                              <a:rPr lang="en-US" sz="1500" b="0" i="0" smtClean="0">
                                <a:latin typeface="Cambria Math" panose="02040503050406030204" pitchFamily="18" charset="0"/>
                              </a:rPr>
                              <m:t>log</m:t>
                            </m:r>
                          </m:e>
                          <m:sub>
                            <m:r>
                              <a:rPr lang="en-US" sz="1500" b="0" i="1" smtClean="0">
                                <a:latin typeface="Cambria Math" panose="02040503050406030204" pitchFamily="18" charset="0"/>
                              </a:rPr>
                              <m:t>2</m:t>
                            </m:r>
                          </m:sub>
                        </m:sSub>
                      </m:fName>
                      <m:e>
                        <m:r>
                          <a:rPr lang="en-US" sz="1500" b="0" i="1" smtClean="0">
                            <a:latin typeface="Cambria Math" panose="02040503050406030204" pitchFamily="18" charset="0"/>
                          </a:rPr>
                          <m:t>𝐿</m:t>
                        </m:r>
                      </m:e>
                    </m:func>
                  </m:oMath>
                </a14:m>
                <a:endParaRPr lang="en-US" sz="1500" dirty="0"/>
              </a:p>
              <a:p>
                <a:pPr>
                  <a:lnSpc>
                    <a:spcPct val="100000"/>
                  </a:lnSpc>
                  <a:spcBef>
                    <a:spcPts val="0"/>
                  </a:spcBef>
                </a:pPr>
                <a:r>
                  <a:rPr lang="en-US" sz="1500" dirty="0"/>
                  <a:t>Note: Number of Levels = Height (H) + 1</a:t>
                </a:r>
              </a:p>
              <a:p>
                <a:pPr>
                  <a:lnSpc>
                    <a:spcPct val="100000"/>
                  </a:lnSpc>
                  <a:spcBef>
                    <a:spcPts val="0"/>
                  </a:spcBef>
                </a:pPr>
                <a:r>
                  <a:rPr lang="en-US" sz="1500" dirty="0"/>
                  <a:t>Total number of nodes, </a:t>
                </a:r>
                <a14:m>
                  <m:oMath xmlns:m="http://schemas.openxmlformats.org/officeDocument/2006/math">
                    <m:r>
                      <a:rPr lang="en-US" sz="1500" b="0" i="1" smtClean="0">
                        <a:latin typeface="Cambria Math" panose="02040503050406030204" pitchFamily="18" charset="0"/>
                      </a:rPr>
                      <m:t>𝑁</m:t>
                    </m:r>
                    <m:r>
                      <a:rPr lang="en-US" sz="1500" b="0" i="1" smtClean="0">
                        <a:latin typeface="Cambria Math" panose="02040503050406030204" pitchFamily="18" charset="0"/>
                      </a:rPr>
                      <m:t>=</m:t>
                    </m:r>
                    <m:nary>
                      <m:naryPr>
                        <m:chr m:val="∑"/>
                        <m:ctrlPr>
                          <a:rPr lang="en-US" sz="1500" b="0" i="1" smtClean="0">
                            <a:latin typeface="Cambria Math" panose="02040503050406030204" pitchFamily="18" charset="0"/>
                          </a:rPr>
                        </m:ctrlPr>
                      </m:naryPr>
                      <m:sub>
                        <m:r>
                          <m:rPr>
                            <m:brk m:alnAt="23"/>
                          </m:rPr>
                          <a:rPr lang="en-US" sz="1500" b="0" i="1" smtClean="0">
                            <a:latin typeface="Cambria Math" panose="02040503050406030204" pitchFamily="18" charset="0"/>
                          </a:rPr>
                          <m:t>𝑖</m:t>
                        </m:r>
                        <m:r>
                          <a:rPr lang="en-US" sz="1500" b="0" i="1" smtClean="0">
                            <a:latin typeface="Cambria Math" panose="02040503050406030204" pitchFamily="18" charset="0"/>
                          </a:rPr>
                          <m:t>=0</m:t>
                        </m:r>
                      </m:sub>
                      <m:sup>
                        <m:r>
                          <a:rPr lang="en-US" sz="1500" b="0" i="1" smtClean="0">
                            <a:latin typeface="Cambria Math" panose="02040503050406030204" pitchFamily="18" charset="0"/>
                          </a:rPr>
                          <m:t>𝐻</m:t>
                        </m:r>
                      </m:sup>
                      <m:e>
                        <m:sSup>
                          <m:sSupPr>
                            <m:ctrlPr>
                              <a:rPr lang="en-US" sz="1500" b="0" i="1" smtClean="0">
                                <a:latin typeface="Cambria Math" panose="02040503050406030204" pitchFamily="18" charset="0"/>
                              </a:rPr>
                            </m:ctrlPr>
                          </m:sSupPr>
                          <m:e>
                            <m:r>
                              <a:rPr lang="en-US" sz="1500" b="0" i="1" smtClean="0">
                                <a:latin typeface="Cambria Math" panose="02040503050406030204" pitchFamily="18" charset="0"/>
                              </a:rPr>
                              <m:t>2</m:t>
                            </m:r>
                          </m:e>
                          <m:sup>
                            <m:r>
                              <a:rPr lang="en-US" sz="1500" b="0" i="1" smtClean="0">
                                <a:latin typeface="Cambria Math" panose="02040503050406030204" pitchFamily="18" charset="0"/>
                              </a:rPr>
                              <m:t>𝑖</m:t>
                            </m:r>
                          </m:sup>
                        </m:sSup>
                        <m:r>
                          <a:rPr lang="en-US" sz="1500" b="0" i="1" smtClean="0">
                            <a:latin typeface="Cambria Math" panose="02040503050406030204" pitchFamily="18" charset="0"/>
                          </a:rPr>
                          <m:t>=</m:t>
                        </m:r>
                        <m:sSup>
                          <m:sSupPr>
                            <m:ctrlPr>
                              <a:rPr lang="en-US" sz="1500" b="0" i="1" smtClean="0">
                                <a:latin typeface="Cambria Math" panose="02040503050406030204" pitchFamily="18" charset="0"/>
                              </a:rPr>
                            </m:ctrlPr>
                          </m:sSupPr>
                          <m:e>
                            <m:r>
                              <a:rPr lang="en-US" sz="1500" b="0" i="1" smtClean="0">
                                <a:latin typeface="Cambria Math" panose="02040503050406030204" pitchFamily="18" charset="0"/>
                              </a:rPr>
                              <m:t>2</m:t>
                            </m:r>
                          </m:e>
                          <m:sup>
                            <m:r>
                              <a:rPr lang="en-US" sz="1500" b="0" i="1" smtClean="0">
                                <a:latin typeface="Cambria Math" panose="02040503050406030204" pitchFamily="18" charset="0"/>
                              </a:rPr>
                              <m:t>𝐻</m:t>
                            </m:r>
                            <m:r>
                              <a:rPr lang="en-US" sz="1500" b="0" i="1" smtClean="0">
                                <a:latin typeface="Cambria Math" panose="02040503050406030204" pitchFamily="18" charset="0"/>
                              </a:rPr>
                              <m:t>+1</m:t>
                            </m:r>
                          </m:sup>
                        </m:sSup>
                        <m:r>
                          <a:rPr lang="en-US" sz="1500" b="0" i="1" smtClean="0">
                            <a:latin typeface="Cambria Math" panose="02040503050406030204" pitchFamily="18" charset="0"/>
                          </a:rPr>
                          <m:t>−1</m:t>
                        </m:r>
                      </m:e>
                    </m:nary>
                  </m:oMath>
                </a14:m>
                <a:endParaRPr lang="en-US" sz="1500" dirty="0"/>
              </a:p>
            </p:txBody>
          </p:sp>
        </mc:Choice>
        <mc:Fallback xmlns="">
          <p:sp>
            <p:nvSpPr>
              <p:cNvPr id="166" name="Content Placeholder 2">
                <a:extLst>
                  <a:ext uri="{FF2B5EF4-FFF2-40B4-BE49-F238E27FC236}">
                    <a16:creationId xmlns:a16="http://schemas.microsoft.com/office/drawing/2014/main" id="{49D268E0-2A69-6BA6-7803-8726E8E8CE1E}"/>
                  </a:ext>
                </a:extLst>
              </p:cNvPr>
              <p:cNvSpPr txBox="1">
                <a:spLocks noRot="1" noChangeAspect="1" noMove="1" noResize="1" noEditPoints="1" noAdjustHandles="1" noChangeArrowheads="1" noChangeShapeType="1" noTextEdit="1"/>
              </p:cNvSpPr>
              <p:nvPr/>
            </p:nvSpPr>
            <p:spPr>
              <a:xfrm>
                <a:off x="218114" y="3456847"/>
                <a:ext cx="6450388" cy="1265669"/>
              </a:xfrm>
              <a:prstGeom prst="rect">
                <a:avLst/>
              </a:prstGeom>
              <a:blipFill>
                <a:blip r:embed="rId7"/>
                <a:stretch>
                  <a:fillRect l="-393" t="-1000" b="-45000"/>
                </a:stretch>
              </a:blipFill>
            </p:spPr>
            <p:txBody>
              <a:bodyPr/>
              <a:lstStyle/>
              <a:p>
                <a:r>
                  <a:rPr lang="en-US">
                    <a:noFill/>
                  </a:rPr>
                  <a:t> </a:t>
                </a:r>
              </a:p>
            </p:txBody>
          </p:sp>
        </mc:Fallback>
      </mc:AlternateContent>
      <p:sp>
        <p:nvSpPr>
          <p:cNvPr id="2" name="Footer Placeholder 1">
            <a:extLst>
              <a:ext uri="{FF2B5EF4-FFF2-40B4-BE49-F238E27FC236}">
                <a16:creationId xmlns:a16="http://schemas.microsoft.com/office/drawing/2014/main" id="{27426573-766F-84D6-76A8-DD4AAABB78D6}"/>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1819559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6">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6">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66">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6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19</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Some Terminologies</a:t>
            </a:r>
            <a:endParaRPr sz="2400" dirty="0"/>
          </a:p>
        </p:txBody>
      </p:sp>
      <p:grpSp>
        <p:nvGrpSpPr>
          <p:cNvPr id="156" name="Group 155">
            <a:extLst>
              <a:ext uri="{FF2B5EF4-FFF2-40B4-BE49-F238E27FC236}">
                <a16:creationId xmlns:a16="http://schemas.microsoft.com/office/drawing/2014/main" id="{58066983-F1E8-2733-E92D-BCD9B1C843E3}"/>
              </a:ext>
            </a:extLst>
          </p:cNvPr>
          <p:cNvGrpSpPr/>
          <p:nvPr/>
        </p:nvGrpSpPr>
        <p:grpSpPr>
          <a:xfrm>
            <a:off x="307774" y="1108716"/>
            <a:ext cx="3561178" cy="2127642"/>
            <a:chOff x="1448597" y="1378690"/>
            <a:chExt cx="3561178" cy="2127642"/>
          </a:xfrm>
        </p:grpSpPr>
        <p:grpSp>
          <p:nvGrpSpPr>
            <p:cNvPr id="52" name="Group 51">
              <a:extLst>
                <a:ext uri="{FF2B5EF4-FFF2-40B4-BE49-F238E27FC236}">
                  <a16:creationId xmlns:a16="http://schemas.microsoft.com/office/drawing/2014/main" id="{06FD0BF5-A39F-22E3-C84A-A49AAEE653C6}"/>
                </a:ext>
              </a:extLst>
            </p:cNvPr>
            <p:cNvGrpSpPr/>
            <p:nvPr/>
          </p:nvGrpSpPr>
          <p:grpSpPr>
            <a:xfrm>
              <a:off x="3071034" y="1378690"/>
              <a:ext cx="360000" cy="377418"/>
              <a:chOff x="3015000" y="2493387"/>
              <a:chExt cx="360000" cy="377418"/>
            </a:xfrm>
          </p:grpSpPr>
          <p:sp>
            <p:nvSpPr>
              <p:cNvPr id="104" name="Oval 103">
                <a:extLst>
                  <a:ext uri="{FF2B5EF4-FFF2-40B4-BE49-F238E27FC236}">
                    <a16:creationId xmlns:a16="http://schemas.microsoft.com/office/drawing/2014/main" id="{AD552AED-24D9-A86C-F5C2-2AC6BA4E9F79}"/>
                  </a:ext>
                </a:extLst>
              </p:cNvPr>
              <p:cNvSpPr/>
              <p:nvPr/>
            </p:nvSpPr>
            <p:spPr>
              <a:xfrm>
                <a:off x="3015000" y="2510805"/>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105" name="TextBox 104">
                <a:extLst>
                  <a:ext uri="{FF2B5EF4-FFF2-40B4-BE49-F238E27FC236}">
                    <a16:creationId xmlns:a16="http://schemas.microsoft.com/office/drawing/2014/main" id="{93C2FE41-6C05-EB82-93FD-B5727D7425AB}"/>
                  </a:ext>
                </a:extLst>
              </p:cNvPr>
              <p:cNvSpPr txBox="1"/>
              <p:nvPr/>
            </p:nvSpPr>
            <p:spPr>
              <a:xfrm>
                <a:off x="3045724" y="2493387"/>
                <a:ext cx="317716" cy="369332"/>
              </a:xfrm>
              <a:prstGeom prst="rect">
                <a:avLst/>
              </a:prstGeom>
              <a:noFill/>
            </p:spPr>
            <p:txBody>
              <a:bodyPr wrap="none" rtlCol="0">
                <a:spAutoFit/>
              </a:bodyPr>
              <a:lstStyle/>
              <a:p>
                <a:r>
                  <a:rPr lang="en-US" dirty="0"/>
                  <a:t>A</a:t>
                </a:r>
              </a:p>
            </p:txBody>
          </p:sp>
        </p:grpSp>
        <p:grpSp>
          <p:nvGrpSpPr>
            <p:cNvPr id="54" name="Group 53">
              <a:extLst>
                <a:ext uri="{FF2B5EF4-FFF2-40B4-BE49-F238E27FC236}">
                  <a16:creationId xmlns:a16="http://schemas.microsoft.com/office/drawing/2014/main" id="{1999A874-CE2D-346F-E539-A8354FE8741F}"/>
                </a:ext>
              </a:extLst>
            </p:cNvPr>
            <p:cNvGrpSpPr/>
            <p:nvPr/>
          </p:nvGrpSpPr>
          <p:grpSpPr>
            <a:xfrm>
              <a:off x="2266874" y="1973586"/>
              <a:ext cx="360000" cy="377418"/>
              <a:chOff x="3015000" y="2493387"/>
              <a:chExt cx="360000" cy="377418"/>
            </a:xfrm>
          </p:grpSpPr>
          <p:sp>
            <p:nvSpPr>
              <p:cNvPr id="102" name="Oval 101">
                <a:extLst>
                  <a:ext uri="{FF2B5EF4-FFF2-40B4-BE49-F238E27FC236}">
                    <a16:creationId xmlns:a16="http://schemas.microsoft.com/office/drawing/2014/main" id="{C0774D59-436C-21D8-4115-86655C1C2E06}"/>
                  </a:ext>
                </a:extLst>
              </p:cNvPr>
              <p:cNvSpPr/>
              <p:nvPr/>
            </p:nvSpPr>
            <p:spPr>
              <a:xfrm>
                <a:off x="3015000" y="2510805"/>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103" name="TextBox 102">
                <a:extLst>
                  <a:ext uri="{FF2B5EF4-FFF2-40B4-BE49-F238E27FC236}">
                    <a16:creationId xmlns:a16="http://schemas.microsoft.com/office/drawing/2014/main" id="{8184D7C7-F673-C6A2-6B7C-36A5CEF916BB}"/>
                  </a:ext>
                </a:extLst>
              </p:cNvPr>
              <p:cNvSpPr txBox="1"/>
              <p:nvPr/>
            </p:nvSpPr>
            <p:spPr>
              <a:xfrm>
                <a:off x="3045724" y="2493387"/>
                <a:ext cx="309700" cy="369332"/>
              </a:xfrm>
              <a:prstGeom prst="rect">
                <a:avLst/>
              </a:prstGeom>
              <a:noFill/>
            </p:spPr>
            <p:txBody>
              <a:bodyPr wrap="none" rtlCol="0">
                <a:spAutoFit/>
              </a:bodyPr>
              <a:lstStyle/>
              <a:p>
                <a:r>
                  <a:rPr lang="en-US" dirty="0"/>
                  <a:t>B</a:t>
                </a:r>
              </a:p>
            </p:txBody>
          </p:sp>
        </p:grpSp>
        <p:grpSp>
          <p:nvGrpSpPr>
            <p:cNvPr id="59" name="Group 58">
              <a:extLst>
                <a:ext uri="{FF2B5EF4-FFF2-40B4-BE49-F238E27FC236}">
                  <a16:creationId xmlns:a16="http://schemas.microsoft.com/office/drawing/2014/main" id="{424E12D5-21DA-9DD3-AD7D-253987163CE6}"/>
                </a:ext>
              </a:extLst>
            </p:cNvPr>
            <p:cNvGrpSpPr/>
            <p:nvPr/>
          </p:nvGrpSpPr>
          <p:grpSpPr>
            <a:xfrm>
              <a:off x="3918741" y="1939856"/>
              <a:ext cx="360000" cy="377418"/>
              <a:chOff x="3015000" y="2493387"/>
              <a:chExt cx="360000" cy="377418"/>
            </a:xfrm>
          </p:grpSpPr>
          <p:sp>
            <p:nvSpPr>
              <p:cNvPr id="100" name="Oval 99">
                <a:extLst>
                  <a:ext uri="{FF2B5EF4-FFF2-40B4-BE49-F238E27FC236}">
                    <a16:creationId xmlns:a16="http://schemas.microsoft.com/office/drawing/2014/main" id="{FD294CAF-36DB-BC58-F914-D11450721339}"/>
                  </a:ext>
                </a:extLst>
              </p:cNvPr>
              <p:cNvSpPr/>
              <p:nvPr/>
            </p:nvSpPr>
            <p:spPr>
              <a:xfrm>
                <a:off x="3015000" y="2510805"/>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101" name="TextBox 100">
                <a:extLst>
                  <a:ext uri="{FF2B5EF4-FFF2-40B4-BE49-F238E27FC236}">
                    <a16:creationId xmlns:a16="http://schemas.microsoft.com/office/drawing/2014/main" id="{8CEE0489-EE4D-51EA-37FC-E757651157A1}"/>
                  </a:ext>
                </a:extLst>
              </p:cNvPr>
              <p:cNvSpPr txBox="1"/>
              <p:nvPr/>
            </p:nvSpPr>
            <p:spPr>
              <a:xfrm>
                <a:off x="3045724" y="2493387"/>
                <a:ext cx="308098" cy="369332"/>
              </a:xfrm>
              <a:prstGeom prst="rect">
                <a:avLst/>
              </a:prstGeom>
              <a:noFill/>
            </p:spPr>
            <p:txBody>
              <a:bodyPr wrap="none" rtlCol="0">
                <a:spAutoFit/>
              </a:bodyPr>
              <a:lstStyle/>
              <a:p>
                <a:r>
                  <a:rPr lang="en-US" dirty="0"/>
                  <a:t>C</a:t>
                </a:r>
              </a:p>
            </p:txBody>
          </p:sp>
        </p:grpSp>
        <p:cxnSp>
          <p:nvCxnSpPr>
            <p:cNvPr id="60" name="Straight Arrow Connector 59">
              <a:extLst>
                <a:ext uri="{FF2B5EF4-FFF2-40B4-BE49-F238E27FC236}">
                  <a16:creationId xmlns:a16="http://schemas.microsoft.com/office/drawing/2014/main" id="{A18DF6A6-3536-E271-707D-5CEA0153172E}"/>
                </a:ext>
              </a:extLst>
            </p:cNvPr>
            <p:cNvCxnSpPr>
              <a:cxnSpLocks/>
              <a:stCxn id="105" idx="2"/>
              <a:endCxn id="103" idx="0"/>
            </p:cNvCxnSpPr>
            <p:nvPr/>
          </p:nvCxnSpPr>
          <p:spPr>
            <a:xfrm flipH="1">
              <a:off x="2452448" y="1748022"/>
              <a:ext cx="808168" cy="225564"/>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63" name="Straight Arrow Connector 62">
              <a:extLst>
                <a:ext uri="{FF2B5EF4-FFF2-40B4-BE49-F238E27FC236}">
                  <a16:creationId xmlns:a16="http://schemas.microsoft.com/office/drawing/2014/main" id="{70011557-A8EF-AF9A-39A5-0F7F87ABA6E6}"/>
                </a:ext>
              </a:extLst>
            </p:cNvPr>
            <p:cNvCxnSpPr>
              <a:cxnSpLocks/>
              <a:stCxn id="105" idx="2"/>
              <a:endCxn id="101" idx="0"/>
            </p:cNvCxnSpPr>
            <p:nvPr/>
          </p:nvCxnSpPr>
          <p:spPr>
            <a:xfrm>
              <a:off x="3260616" y="1748022"/>
              <a:ext cx="842898" cy="191834"/>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grpSp>
          <p:nvGrpSpPr>
            <p:cNvPr id="65" name="Group 64">
              <a:extLst>
                <a:ext uri="{FF2B5EF4-FFF2-40B4-BE49-F238E27FC236}">
                  <a16:creationId xmlns:a16="http://schemas.microsoft.com/office/drawing/2014/main" id="{7302B0CD-DB8A-AB1C-21D4-7FF4D0CBE102}"/>
                </a:ext>
              </a:extLst>
            </p:cNvPr>
            <p:cNvGrpSpPr/>
            <p:nvPr/>
          </p:nvGrpSpPr>
          <p:grpSpPr>
            <a:xfrm>
              <a:off x="1800042" y="2509934"/>
              <a:ext cx="360000" cy="377418"/>
              <a:chOff x="3015000" y="2493387"/>
              <a:chExt cx="360000" cy="377418"/>
            </a:xfrm>
          </p:grpSpPr>
          <p:sp>
            <p:nvSpPr>
              <p:cNvPr id="98" name="Oval 97">
                <a:extLst>
                  <a:ext uri="{FF2B5EF4-FFF2-40B4-BE49-F238E27FC236}">
                    <a16:creationId xmlns:a16="http://schemas.microsoft.com/office/drawing/2014/main" id="{1F41914E-AACF-0A1F-9E6B-4DFA3D551559}"/>
                  </a:ext>
                </a:extLst>
              </p:cNvPr>
              <p:cNvSpPr/>
              <p:nvPr/>
            </p:nvSpPr>
            <p:spPr>
              <a:xfrm>
                <a:off x="3015000" y="2510805"/>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99" name="TextBox 98">
                <a:extLst>
                  <a:ext uri="{FF2B5EF4-FFF2-40B4-BE49-F238E27FC236}">
                    <a16:creationId xmlns:a16="http://schemas.microsoft.com/office/drawing/2014/main" id="{17F96F01-C887-D2D3-EEDB-01D061AFA4C9}"/>
                  </a:ext>
                </a:extLst>
              </p:cNvPr>
              <p:cNvSpPr txBox="1"/>
              <p:nvPr/>
            </p:nvSpPr>
            <p:spPr>
              <a:xfrm>
                <a:off x="3045724" y="2493387"/>
                <a:ext cx="327334" cy="369332"/>
              </a:xfrm>
              <a:prstGeom prst="rect">
                <a:avLst/>
              </a:prstGeom>
              <a:noFill/>
            </p:spPr>
            <p:txBody>
              <a:bodyPr wrap="none" rtlCol="0">
                <a:spAutoFit/>
              </a:bodyPr>
              <a:lstStyle/>
              <a:p>
                <a:r>
                  <a:rPr lang="en-US" dirty="0"/>
                  <a:t>D</a:t>
                </a:r>
              </a:p>
            </p:txBody>
          </p:sp>
        </p:grpSp>
        <p:grpSp>
          <p:nvGrpSpPr>
            <p:cNvPr id="66" name="Group 65">
              <a:extLst>
                <a:ext uri="{FF2B5EF4-FFF2-40B4-BE49-F238E27FC236}">
                  <a16:creationId xmlns:a16="http://schemas.microsoft.com/office/drawing/2014/main" id="{B0387604-3DD9-1D57-FE76-59F6061535D0}"/>
                </a:ext>
              </a:extLst>
            </p:cNvPr>
            <p:cNvGrpSpPr/>
            <p:nvPr/>
          </p:nvGrpSpPr>
          <p:grpSpPr>
            <a:xfrm>
              <a:off x="2685532" y="2511037"/>
              <a:ext cx="360000" cy="377418"/>
              <a:chOff x="3015000" y="2493387"/>
              <a:chExt cx="360000" cy="377418"/>
            </a:xfrm>
          </p:grpSpPr>
          <p:sp>
            <p:nvSpPr>
              <p:cNvPr id="96" name="Oval 95">
                <a:extLst>
                  <a:ext uri="{FF2B5EF4-FFF2-40B4-BE49-F238E27FC236}">
                    <a16:creationId xmlns:a16="http://schemas.microsoft.com/office/drawing/2014/main" id="{6B97D063-CCA2-C2D8-D7AB-5766CC6CA9BF}"/>
                  </a:ext>
                </a:extLst>
              </p:cNvPr>
              <p:cNvSpPr/>
              <p:nvPr/>
            </p:nvSpPr>
            <p:spPr>
              <a:xfrm>
                <a:off x="3015000" y="2510805"/>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97" name="TextBox 96">
                <a:extLst>
                  <a:ext uri="{FF2B5EF4-FFF2-40B4-BE49-F238E27FC236}">
                    <a16:creationId xmlns:a16="http://schemas.microsoft.com/office/drawing/2014/main" id="{DD9F9083-94C8-DF4B-2B4A-0EEAF27492A6}"/>
                  </a:ext>
                </a:extLst>
              </p:cNvPr>
              <p:cNvSpPr txBox="1"/>
              <p:nvPr/>
            </p:nvSpPr>
            <p:spPr>
              <a:xfrm>
                <a:off x="3045724" y="2493387"/>
                <a:ext cx="296876" cy="369332"/>
              </a:xfrm>
              <a:prstGeom prst="rect">
                <a:avLst/>
              </a:prstGeom>
              <a:noFill/>
            </p:spPr>
            <p:txBody>
              <a:bodyPr wrap="none" rtlCol="0">
                <a:spAutoFit/>
              </a:bodyPr>
              <a:lstStyle/>
              <a:p>
                <a:r>
                  <a:rPr lang="en-US" dirty="0"/>
                  <a:t>E</a:t>
                </a:r>
              </a:p>
            </p:txBody>
          </p:sp>
        </p:grpSp>
        <p:cxnSp>
          <p:nvCxnSpPr>
            <p:cNvPr id="69" name="Straight Arrow Connector 68">
              <a:extLst>
                <a:ext uri="{FF2B5EF4-FFF2-40B4-BE49-F238E27FC236}">
                  <a16:creationId xmlns:a16="http://schemas.microsoft.com/office/drawing/2014/main" id="{3B86766D-0559-EA88-93B9-5B777E1E06AE}"/>
                </a:ext>
              </a:extLst>
            </p:cNvPr>
            <p:cNvCxnSpPr>
              <a:cxnSpLocks/>
              <a:stCxn id="103" idx="2"/>
              <a:endCxn id="99" idx="0"/>
            </p:cNvCxnSpPr>
            <p:nvPr/>
          </p:nvCxnSpPr>
          <p:spPr>
            <a:xfrm flipH="1">
              <a:off x="1994433" y="2342918"/>
              <a:ext cx="458015" cy="167016"/>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72" name="Straight Arrow Connector 71">
              <a:extLst>
                <a:ext uri="{FF2B5EF4-FFF2-40B4-BE49-F238E27FC236}">
                  <a16:creationId xmlns:a16="http://schemas.microsoft.com/office/drawing/2014/main" id="{B3C38D16-C66C-22CC-EE86-1F4D6FFA08EA}"/>
                </a:ext>
              </a:extLst>
            </p:cNvPr>
            <p:cNvCxnSpPr>
              <a:cxnSpLocks/>
              <a:stCxn id="103" idx="2"/>
              <a:endCxn id="97" idx="0"/>
            </p:cNvCxnSpPr>
            <p:nvPr/>
          </p:nvCxnSpPr>
          <p:spPr>
            <a:xfrm>
              <a:off x="2452448" y="2342918"/>
              <a:ext cx="412246" cy="168119"/>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grpSp>
          <p:nvGrpSpPr>
            <p:cNvPr id="73" name="Group 72">
              <a:extLst>
                <a:ext uri="{FF2B5EF4-FFF2-40B4-BE49-F238E27FC236}">
                  <a16:creationId xmlns:a16="http://schemas.microsoft.com/office/drawing/2014/main" id="{D926DC30-1F58-83AB-9984-501AF030188D}"/>
                </a:ext>
              </a:extLst>
            </p:cNvPr>
            <p:cNvGrpSpPr/>
            <p:nvPr/>
          </p:nvGrpSpPr>
          <p:grpSpPr>
            <a:xfrm>
              <a:off x="3482951" y="2501740"/>
              <a:ext cx="360000" cy="377418"/>
              <a:chOff x="3015000" y="2493387"/>
              <a:chExt cx="360000" cy="377418"/>
            </a:xfrm>
          </p:grpSpPr>
          <p:sp>
            <p:nvSpPr>
              <p:cNvPr id="94" name="Oval 93">
                <a:extLst>
                  <a:ext uri="{FF2B5EF4-FFF2-40B4-BE49-F238E27FC236}">
                    <a16:creationId xmlns:a16="http://schemas.microsoft.com/office/drawing/2014/main" id="{65147CDA-8BB7-488B-046B-5182EEA2DD48}"/>
                  </a:ext>
                </a:extLst>
              </p:cNvPr>
              <p:cNvSpPr/>
              <p:nvPr/>
            </p:nvSpPr>
            <p:spPr>
              <a:xfrm>
                <a:off x="3015000" y="2510805"/>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95" name="TextBox 94">
                <a:extLst>
                  <a:ext uri="{FF2B5EF4-FFF2-40B4-BE49-F238E27FC236}">
                    <a16:creationId xmlns:a16="http://schemas.microsoft.com/office/drawing/2014/main" id="{4B66014C-47AB-A74C-F7D2-E233F8F0453C}"/>
                  </a:ext>
                </a:extLst>
              </p:cNvPr>
              <p:cNvSpPr txBox="1"/>
              <p:nvPr/>
            </p:nvSpPr>
            <p:spPr>
              <a:xfrm>
                <a:off x="3045724" y="2493387"/>
                <a:ext cx="290464" cy="369332"/>
              </a:xfrm>
              <a:prstGeom prst="rect">
                <a:avLst/>
              </a:prstGeom>
              <a:noFill/>
            </p:spPr>
            <p:txBody>
              <a:bodyPr wrap="none" rtlCol="0">
                <a:spAutoFit/>
              </a:bodyPr>
              <a:lstStyle/>
              <a:p>
                <a:r>
                  <a:rPr lang="en-US" dirty="0"/>
                  <a:t>F</a:t>
                </a:r>
              </a:p>
            </p:txBody>
          </p:sp>
        </p:grpSp>
        <p:grpSp>
          <p:nvGrpSpPr>
            <p:cNvPr id="79" name="Group 78">
              <a:extLst>
                <a:ext uri="{FF2B5EF4-FFF2-40B4-BE49-F238E27FC236}">
                  <a16:creationId xmlns:a16="http://schemas.microsoft.com/office/drawing/2014/main" id="{E6E09AC5-3604-1134-8D5F-55A02F560395}"/>
                </a:ext>
              </a:extLst>
            </p:cNvPr>
            <p:cNvGrpSpPr/>
            <p:nvPr/>
          </p:nvGrpSpPr>
          <p:grpSpPr>
            <a:xfrm>
              <a:off x="4314607" y="2497697"/>
              <a:ext cx="361264" cy="377418"/>
              <a:chOff x="3015000" y="2493387"/>
              <a:chExt cx="361264" cy="377418"/>
            </a:xfrm>
          </p:grpSpPr>
          <p:sp>
            <p:nvSpPr>
              <p:cNvPr id="89" name="Oval 88">
                <a:extLst>
                  <a:ext uri="{FF2B5EF4-FFF2-40B4-BE49-F238E27FC236}">
                    <a16:creationId xmlns:a16="http://schemas.microsoft.com/office/drawing/2014/main" id="{5EC3D7DA-186B-66D5-58A5-00DD85DB357A}"/>
                  </a:ext>
                </a:extLst>
              </p:cNvPr>
              <p:cNvSpPr/>
              <p:nvPr/>
            </p:nvSpPr>
            <p:spPr>
              <a:xfrm>
                <a:off x="3015000" y="2510805"/>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93" name="TextBox 92">
                <a:extLst>
                  <a:ext uri="{FF2B5EF4-FFF2-40B4-BE49-F238E27FC236}">
                    <a16:creationId xmlns:a16="http://schemas.microsoft.com/office/drawing/2014/main" id="{8B92BAEB-A129-01F1-808E-E043A6FBD589}"/>
                  </a:ext>
                </a:extLst>
              </p:cNvPr>
              <p:cNvSpPr txBox="1"/>
              <p:nvPr/>
            </p:nvSpPr>
            <p:spPr>
              <a:xfrm>
                <a:off x="3045724" y="2493387"/>
                <a:ext cx="330540" cy="369332"/>
              </a:xfrm>
              <a:prstGeom prst="rect">
                <a:avLst/>
              </a:prstGeom>
              <a:noFill/>
            </p:spPr>
            <p:txBody>
              <a:bodyPr wrap="none" rtlCol="0">
                <a:spAutoFit/>
              </a:bodyPr>
              <a:lstStyle/>
              <a:p>
                <a:r>
                  <a:rPr lang="en-US" dirty="0"/>
                  <a:t>G</a:t>
                </a:r>
              </a:p>
            </p:txBody>
          </p:sp>
        </p:grpSp>
        <p:cxnSp>
          <p:nvCxnSpPr>
            <p:cNvPr id="80" name="Straight Arrow Connector 79">
              <a:extLst>
                <a:ext uri="{FF2B5EF4-FFF2-40B4-BE49-F238E27FC236}">
                  <a16:creationId xmlns:a16="http://schemas.microsoft.com/office/drawing/2014/main" id="{D6F8AD8C-F2A7-3C82-D37A-15586D337685}"/>
                </a:ext>
              </a:extLst>
            </p:cNvPr>
            <p:cNvCxnSpPr>
              <a:cxnSpLocks/>
              <a:stCxn id="101" idx="2"/>
              <a:endCxn id="95" idx="0"/>
            </p:cNvCxnSpPr>
            <p:nvPr/>
          </p:nvCxnSpPr>
          <p:spPr>
            <a:xfrm flipH="1">
              <a:off x="3658907" y="2309188"/>
              <a:ext cx="444607" cy="192552"/>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86" name="Straight Arrow Connector 85">
              <a:extLst>
                <a:ext uri="{FF2B5EF4-FFF2-40B4-BE49-F238E27FC236}">
                  <a16:creationId xmlns:a16="http://schemas.microsoft.com/office/drawing/2014/main" id="{B479F884-9EE8-B06F-CE79-FE73385915FF}"/>
                </a:ext>
              </a:extLst>
            </p:cNvPr>
            <p:cNvCxnSpPr>
              <a:cxnSpLocks/>
              <a:stCxn id="101" idx="2"/>
              <a:endCxn id="93" idx="0"/>
            </p:cNvCxnSpPr>
            <p:nvPr/>
          </p:nvCxnSpPr>
          <p:spPr>
            <a:xfrm>
              <a:off x="4103514" y="2309188"/>
              <a:ext cx="407087" cy="188509"/>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grpSp>
          <p:nvGrpSpPr>
            <p:cNvPr id="106" name="Group 105">
              <a:extLst>
                <a:ext uri="{FF2B5EF4-FFF2-40B4-BE49-F238E27FC236}">
                  <a16:creationId xmlns:a16="http://schemas.microsoft.com/office/drawing/2014/main" id="{CA005099-1CD2-2A6E-60F9-10B71D2C240A}"/>
                </a:ext>
              </a:extLst>
            </p:cNvPr>
            <p:cNvGrpSpPr/>
            <p:nvPr/>
          </p:nvGrpSpPr>
          <p:grpSpPr>
            <a:xfrm>
              <a:off x="1448597" y="3122342"/>
              <a:ext cx="360000" cy="377418"/>
              <a:chOff x="3015000" y="2493387"/>
              <a:chExt cx="360000" cy="377418"/>
            </a:xfrm>
          </p:grpSpPr>
          <p:sp>
            <p:nvSpPr>
              <p:cNvPr id="107" name="Oval 106">
                <a:extLst>
                  <a:ext uri="{FF2B5EF4-FFF2-40B4-BE49-F238E27FC236}">
                    <a16:creationId xmlns:a16="http://schemas.microsoft.com/office/drawing/2014/main" id="{8C64812E-45FE-84A5-3022-0B732413A6DB}"/>
                  </a:ext>
                </a:extLst>
              </p:cNvPr>
              <p:cNvSpPr/>
              <p:nvPr/>
            </p:nvSpPr>
            <p:spPr>
              <a:xfrm>
                <a:off x="3015000" y="2510805"/>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108" name="TextBox 107">
                <a:extLst>
                  <a:ext uri="{FF2B5EF4-FFF2-40B4-BE49-F238E27FC236}">
                    <a16:creationId xmlns:a16="http://schemas.microsoft.com/office/drawing/2014/main" id="{9D1F16D7-CF58-88C6-EA0C-94608CF4707D}"/>
                  </a:ext>
                </a:extLst>
              </p:cNvPr>
              <p:cNvSpPr txBox="1"/>
              <p:nvPr/>
            </p:nvSpPr>
            <p:spPr>
              <a:xfrm>
                <a:off x="3045724" y="2493387"/>
                <a:ext cx="242374" cy="369332"/>
              </a:xfrm>
              <a:prstGeom prst="rect">
                <a:avLst/>
              </a:prstGeom>
              <a:noFill/>
            </p:spPr>
            <p:txBody>
              <a:bodyPr wrap="none" rtlCol="0">
                <a:spAutoFit/>
              </a:bodyPr>
              <a:lstStyle/>
              <a:p>
                <a:r>
                  <a:rPr lang="en-US" dirty="0"/>
                  <a:t>I</a:t>
                </a:r>
              </a:p>
            </p:txBody>
          </p:sp>
        </p:grpSp>
        <p:grpSp>
          <p:nvGrpSpPr>
            <p:cNvPr id="109" name="Group 108">
              <a:extLst>
                <a:ext uri="{FF2B5EF4-FFF2-40B4-BE49-F238E27FC236}">
                  <a16:creationId xmlns:a16="http://schemas.microsoft.com/office/drawing/2014/main" id="{E4B418A7-1025-D5D0-64AD-FF34F3E0AEB2}"/>
                </a:ext>
              </a:extLst>
            </p:cNvPr>
            <p:cNvGrpSpPr/>
            <p:nvPr/>
          </p:nvGrpSpPr>
          <p:grpSpPr>
            <a:xfrm>
              <a:off x="1933473" y="3123445"/>
              <a:ext cx="360000" cy="377418"/>
              <a:chOff x="3015000" y="2493387"/>
              <a:chExt cx="360000" cy="377418"/>
            </a:xfrm>
          </p:grpSpPr>
          <p:sp>
            <p:nvSpPr>
              <p:cNvPr id="110" name="Oval 109">
                <a:extLst>
                  <a:ext uri="{FF2B5EF4-FFF2-40B4-BE49-F238E27FC236}">
                    <a16:creationId xmlns:a16="http://schemas.microsoft.com/office/drawing/2014/main" id="{1BD46976-DB57-688E-949B-9D8395FC5BCA}"/>
                  </a:ext>
                </a:extLst>
              </p:cNvPr>
              <p:cNvSpPr/>
              <p:nvPr/>
            </p:nvSpPr>
            <p:spPr>
              <a:xfrm>
                <a:off x="3015000" y="2510805"/>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111" name="TextBox 110">
                <a:extLst>
                  <a:ext uri="{FF2B5EF4-FFF2-40B4-BE49-F238E27FC236}">
                    <a16:creationId xmlns:a16="http://schemas.microsoft.com/office/drawing/2014/main" id="{52F5B723-C2B4-626E-3E9F-7B856061214D}"/>
                  </a:ext>
                </a:extLst>
              </p:cNvPr>
              <p:cNvSpPr txBox="1"/>
              <p:nvPr/>
            </p:nvSpPr>
            <p:spPr>
              <a:xfrm>
                <a:off x="3045724" y="2493387"/>
                <a:ext cx="258404" cy="369332"/>
              </a:xfrm>
              <a:prstGeom prst="rect">
                <a:avLst/>
              </a:prstGeom>
              <a:noFill/>
            </p:spPr>
            <p:txBody>
              <a:bodyPr wrap="none" rtlCol="0">
                <a:spAutoFit/>
              </a:bodyPr>
              <a:lstStyle/>
              <a:p>
                <a:r>
                  <a:rPr lang="en-US" dirty="0"/>
                  <a:t>J</a:t>
                </a:r>
              </a:p>
            </p:txBody>
          </p:sp>
        </p:grpSp>
        <p:grpSp>
          <p:nvGrpSpPr>
            <p:cNvPr id="112" name="Group 111">
              <a:extLst>
                <a:ext uri="{FF2B5EF4-FFF2-40B4-BE49-F238E27FC236}">
                  <a16:creationId xmlns:a16="http://schemas.microsoft.com/office/drawing/2014/main" id="{7F7C7ABC-3A6A-A592-BA3F-312D444B0B55}"/>
                </a:ext>
              </a:extLst>
            </p:cNvPr>
            <p:cNvGrpSpPr/>
            <p:nvPr/>
          </p:nvGrpSpPr>
          <p:grpSpPr>
            <a:xfrm>
              <a:off x="2402935" y="3118390"/>
              <a:ext cx="360000" cy="377418"/>
              <a:chOff x="3015000" y="2493387"/>
              <a:chExt cx="360000" cy="377418"/>
            </a:xfrm>
          </p:grpSpPr>
          <p:sp>
            <p:nvSpPr>
              <p:cNvPr id="113" name="Oval 112">
                <a:extLst>
                  <a:ext uri="{FF2B5EF4-FFF2-40B4-BE49-F238E27FC236}">
                    <a16:creationId xmlns:a16="http://schemas.microsoft.com/office/drawing/2014/main" id="{5A53BD3C-FB4B-408A-4289-C71A574C8A77}"/>
                  </a:ext>
                </a:extLst>
              </p:cNvPr>
              <p:cNvSpPr/>
              <p:nvPr/>
            </p:nvSpPr>
            <p:spPr>
              <a:xfrm>
                <a:off x="3015000" y="2510805"/>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114" name="TextBox 113">
                <a:extLst>
                  <a:ext uri="{FF2B5EF4-FFF2-40B4-BE49-F238E27FC236}">
                    <a16:creationId xmlns:a16="http://schemas.microsoft.com/office/drawing/2014/main" id="{39962668-0FF0-2CD7-A713-2E62B367397C}"/>
                  </a:ext>
                </a:extLst>
              </p:cNvPr>
              <p:cNvSpPr txBox="1"/>
              <p:nvPr/>
            </p:nvSpPr>
            <p:spPr>
              <a:xfrm>
                <a:off x="3045724" y="2493387"/>
                <a:ext cx="304892" cy="369332"/>
              </a:xfrm>
              <a:prstGeom prst="rect">
                <a:avLst/>
              </a:prstGeom>
              <a:noFill/>
            </p:spPr>
            <p:txBody>
              <a:bodyPr wrap="none" rtlCol="0">
                <a:spAutoFit/>
              </a:bodyPr>
              <a:lstStyle/>
              <a:p>
                <a:r>
                  <a:rPr lang="en-US" dirty="0"/>
                  <a:t>K</a:t>
                </a:r>
              </a:p>
            </p:txBody>
          </p:sp>
        </p:grpSp>
        <p:grpSp>
          <p:nvGrpSpPr>
            <p:cNvPr id="115" name="Group 114">
              <a:extLst>
                <a:ext uri="{FF2B5EF4-FFF2-40B4-BE49-F238E27FC236}">
                  <a16:creationId xmlns:a16="http://schemas.microsoft.com/office/drawing/2014/main" id="{4D629F9C-9D8C-C807-851E-94912A9D8B7B}"/>
                </a:ext>
              </a:extLst>
            </p:cNvPr>
            <p:cNvGrpSpPr/>
            <p:nvPr/>
          </p:nvGrpSpPr>
          <p:grpSpPr>
            <a:xfrm>
              <a:off x="2852975" y="3119493"/>
              <a:ext cx="360000" cy="377418"/>
              <a:chOff x="3015000" y="2493387"/>
              <a:chExt cx="360000" cy="377418"/>
            </a:xfrm>
          </p:grpSpPr>
          <p:sp>
            <p:nvSpPr>
              <p:cNvPr id="116" name="Oval 115">
                <a:extLst>
                  <a:ext uri="{FF2B5EF4-FFF2-40B4-BE49-F238E27FC236}">
                    <a16:creationId xmlns:a16="http://schemas.microsoft.com/office/drawing/2014/main" id="{9504C08B-F304-1488-2769-2B7E92DDEA9D}"/>
                  </a:ext>
                </a:extLst>
              </p:cNvPr>
              <p:cNvSpPr/>
              <p:nvPr/>
            </p:nvSpPr>
            <p:spPr>
              <a:xfrm>
                <a:off x="3015000" y="2510805"/>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117" name="TextBox 116">
                <a:extLst>
                  <a:ext uri="{FF2B5EF4-FFF2-40B4-BE49-F238E27FC236}">
                    <a16:creationId xmlns:a16="http://schemas.microsoft.com/office/drawing/2014/main" id="{EE36AD35-D543-F7B4-63F7-D1F8C11F613A}"/>
                  </a:ext>
                </a:extLst>
              </p:cNvPr>
              <p:cNvSpPr txBox="1"/>
              <p:nvPr/>
            </p:nvSpPr>
            <p:spPr>
              <a:xfrm>
                <a:off x="3045724" y="2493387"/>
                <a:ext cx="282450" cy="369332"/>
              </a:xfrm>
              <a:prstGeom prst="rect">
                <a:avLst/>
              </a:prstGeom>
              <a:noFill/>
            </p:spPr>
            <p:txBody>
              <a:bodyPr wrap="none" rtlCol="0">
                <a:spAutoFit/>
              </a:bodyPr>
              <a:lstStyle/>
              <a:p>
                <a:r>
                  <a:rPr lang="en-US" dirty="0"/>
                  <a:t>L</a:t>
                </a:r>
              </a:p>
            </p:txBody>
          </p:sp>
        </p:grpSp>
        <p:grpSp>
          <p:nvGrpSpPr>
            <p:cNvPr id="118" name="Group 117">
              <a:extLst>
                <a:ext uri="{FF2B5EF4-FFF2-40B4-BE49-F238E27FC236}">
                  <a16:creationId xmlns:a16="http://schemas.microsoft.com/office/drawing/2014/main" id="{48D3C301-0A3A-C26D-6071-25210D6E3E15}"/>
                </a:ext>
              </a:extLst>
            </p:cNvPr>
            <p:cNvGrpSpPr/>
            <p:nvPr/>
          </p:nvGrpSpPr>
          <p:grpSpPr>
            <a:xfrm>
              <a:off x="3289297" y="3125425"/>
              <a:ext cx="381836" cy="369332"/>
              <a:chOff x="3010999" y="2504962"/>
              <a:chExt cx="381836" cy="369332"/>
            </a:xfrm>
          </p:grpSpPr>
          <p:sp>
            <p:nvSpPr>
              <p:cNvPr id="119" name="Oval 118">
                <a:extLst>
                  <a:ext uri="{FF2B5EF4-FFF2-40B4-BE49-F238E27FC236}">
                    <a16:creationId xmlns:a16="http://schemas.microsoft.com/office/drawing/2014/main" id="{BA7E9F45-BDA7-7F2A-3219-3072BFF5D992}"/>
                  </a:ext>
                </a:extLst>
              </p:cNvPr>
              <p:cNvSpPr/>
              <p:nvPr/>
            </p:nvSpPr>
            <p:spPr>
              <a:xfrm>
                <a:off x="3015000" y="2510805"/>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120" name="TextBox 119">
                <a:extLst>
                  <a:ext uri="{FF2B5EF4-FFF2-40B4-BE49-F238E27FC236}">
                    <a16:creationId xmlns:a16="http://schemas.microsoft.com/office/drawing/2014/main" id="{ECBBD3E3-6847-8041-DD9E-4F93EFED62AA}"/>
                  </a:ext>
                </a:extLst>
              </p:cNvPr>
              <p:cNvSpPr txBox="1"/>
              <p:nvPr/>
            </p:nvSpPr>
            <p:spPr>
              <a:xfrm>
                <a:off x="3010999" y="2504962"/>
                <a:ext cx="381836" cy="369332"/>
              </a:xfrm>
              <a:prstGeom prst="rect">
                <a:avLst/>
              </a:prstGeom>
              <a:noFill/>
            </p:spPr>
            <p:txBody>
              <a:bodyPr wrap="none" rtlCol="0">
                <a:spAutoFit/>
              </a:bodyPr>
              <a:lstStyle/>
              <a:p>
                <a:r>
                  <a:rPr lang="en-US" dirty="0"/>
                  <a:t>M</a:t>
                </a:r>
              </a:p>
            </p:txBody>
          </p:sp>
        </p:grpSp>
        <p:grpSp>
          <p:nvGrpSpPr>
            <p:cNvPr id="121" name="Group 120">
              <a:extLst>
                <a:ext uri="{FF2B5EF4-FFF2-40B4-BE49-F238E27FC236}">
                  <a16:creationId xmlns:a16="http://schemas.microsoft.com/office/drawing/2014/main" id="{B11D2263-A8E9-7E21-BC9B-BE0302A38317}"/>
                </a:ext>
              </a:extLst>
            </p:cNvPr>
            <p:cNvGrpSpPr/>
            <p:nvPr/>
          </p:nvGrpSpPr>
          <p:grpSpPr>
            <a:xfrm>
              <a:off x="3743338" y="3126528"/>
              <a:ext cx="360000" cy="369332"/>
              <a:chOff x="3015000" y="2504962"/>
              <a:chExt cx="360000" cy="369332"/>
            </a:xfrm>
          </p:grpSpPr>
          <p:sp>
            <p:nvSpPr>
              <p:cNvPr id="122" name="Oval 121">
                <a:extLst>
                  <a:ext uri="{FF2B5EF4-FFF2-40B4-BE49-F238E27FC236}">
                    <a16:creationId xmlns:a16="http://schemas.microsoft.com/office/drawing/2014/main" id="{892CA67C-AB0E-1D04-A2A6-A5DE8C3525D2}"/>
                  </a:ext>
                </a:extLst>
              </p:cNvPr>
              <p:cNvSpPr/>
              <p:nvPr/>
            </p:nvSpPr>
            <p:spPr>
              <a:xfrm>
                <a:off x="3015000" y="2510805"/>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123" name="TextBox 122">
                <a:extLst>
                  <a:ext uri="{FF2B5EF4-FFF2-40B4-BE49-F238E27FC236}">
                    <a16:creationId xmlns:a16="http://schemas.microsoft.com/office/drawing/2014/main" id="{405C58B1-891A-DF78-CA19-4FCEA0E52135}"/>
                  </a:ext>
                </a:extLst>
              </p:cNvPr>
              <p:cNvSpPr txBox="1"/>
              <p:nvPr/>
            </p:nvSpPr>
            <p:spPr>
              <a:xfrm>
                <a:off x="3034149" y="2504962"/>
                <a:ext cx="333746" cy="369332"/>
              </a:xfrm>
              <a:prstGeom prst="rect">
                <a:avLst/>
              </a:prstGeom>
              <a:noFill/>
            </p:spPr>
            <p:txBody>
              <a:bodyPr wrap="none" rtlCol="0">
                <a:spAutoFit/>
              </a:bodyPr>
              <a:lstStyle/>
              <a:p>
                <a:r>
                  <a:rPr lang="en-US" dirty="0"/>
                  <a:t>N</a:t>
                </a:r>
              </a:p>
            </p:txBody>
          </p:sp>
        </p:grpSp>
        <p:grpSp>
          <p:nvGrpSpPr>
            <p:cNvPr id="124" name="Group 123">
              <a:extLst>
                <a:ext uri="{FF2B5EF4-FFF2-40B4-BE49-F238E27FC236}">
                  <a16:creationId xmlns:a16="http://schemas.microsoft.com/office/drawing/2014/main" id="{5A3C10AF-65D2-2085-0376-22D8FD026E09}"/>
                </a:ext>
              </a:extLst>
            </p:cNvPr>
            <p:cNvGrpSpPr/>
            <p:nvPr/>
          </p:nvGrpSpPr>
          <p:grpSpPr>
            <a:xfrm>
              <a:off x="4199735" y="3124322"/>
              <a:ext cx="360000" cy="369332"/>
              <a:chOff x="3015000" y="2504962"/>
              <a:chExt cx="360000" cy="369332"/>
            </a:xfrm>
          </p:grpSpPr>
          <p:sp>
            <p:nvSpPr>
              <p:cNvPr id="125" name="Oval 124">
                <a:extLst>
                  <a:ext uri="{FF2B5EF4-FFF2-40B4-BE49-F238E27FC236}">
                    <a16:creationId xmlns:a16="http://schemas.microsoft.com/office/drawing/2014/main" id="{8CCB27B6-F0E9-FAAD-6449-4FFDC8E169DD}"/>
                  </a:ext>
                </a:extLst>
              </p:cNvPr>
              <p:cNvSpPr/>
              <p:nvPr/>
            </p:nvSpPr>
            <p:spPr>
              <a:xfrm>
                <a:off x="3015000" y="2510805"/>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126" name="TextBox 125">
                <a:extLst>
                  <a:ext uri="{FF2B5EF4-FFF2-40B4-BE49-F238E27FC236}">
                    <a16:creationId xmlns:a16="http://schemas.microsoft.com/office/drawing/2014/main" id="{9C361345-91DF-875D-02F5-3EB7B6B491A8}"/>
                  </a:ext>
                </a:extLst>
              </p:cNvPr>
              <p:cNvSpPr txBox="1"/>
              <p:nvPr/>
            </p:nvSpPr>
            <p:spPr>
              <a:xfrm>
                <a:off x="3034149" y="2504962"/>
                <a:ext cx="336952" cy="369332"/>
              </a:xfrm>
              <a:prstGeom prst="rect">
                <a:avLst/>
              </a:prstGeom>
              <a:noFill/>
            </p:spPr>
            <p:txBody>
              <a:bodyPr wrap="none" rtlCol="0">
                <a:spAutoFit/>
              </a:bodyPr>
              <a:lstStyle/>
              <a:p>
                <a:r>
                  <a:rPr lang="en-US" dirty="0"/>
                  <a:t>O</a:t>
                </a:r>
              </a:p>
            </p:txBody>
          </p:sp>
        </p:grpSp>
        <p:grpSp>
          <p:nvGrpSpPr>
            <p:cNvPr id="127" name="Group 126">
              <a:extLst>
                <a:ext uri="{FF2B5EF4-FFF2-40B4-BE49-F238E27FC236}">
                  <a16:creationId xmlns:a16="http://schemas.microsoft.com/office/drawing/2014/main" id="{512F540C-E394-3A56-2C6E-46054AC6B5C3}"/>
                </a:ext>
              </a:extLst>
            </p:cNvPr>
            <p:cNvGrpSpPr/>
            <p:nvPr/>
          </p:nvGrpSpPr>
          <p:grpSpPr>
            <a:xfrm>
              <a:off x="4649775" y="3131268"/>
              <a:ext cx="360000" cy="375064"/>
              <a:chOff x="3015000" y="2510805"/>
              <a:chExt cx="360000" cy="375064"/>
            </a:xfrm>
          </p:grpSpPr>
          <p:sp>
            <p:nvSpPr>
              <p:cNvPr id="128" name="Oval 127">
                <a:extLst>
                  <a:ext uri="{FF2B5EF4-FFF2-40B4-BE49-F238E27FC236}">
                    <a16:creationId xmlns:a16="http://schemas.microsoft.com/office/drawing/2014/main" id="{4983FCDC-35B4-F0F5-C9E8-825BCB6D4B32}"/>
                  </a:ext>
                </a:extLst>
              </p:cNvPr>
              <p:cNvSpPr/>
              <p:nvPr/>
            </p:nvSpPr>
            <p:spPr>
              <a:xfrm>
                <a:off x="3015000" y="2510805"/>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129" name="TextBox 128">
                <a:extLst>
                  <a:ext uri="{FF2B5EF4-FFF2-40B4-BE49-F238E27FC236}">
                    <a16:creationId xmlns:a16="http://schemas.microsoft.com/office/drawing/2014/main" id="{05297ACC-FF22-6DF6-6841-733784019E08}"/>
                  </a:ext>
                </a:extLst>
              </p:cNvPr>
              <p:cNvSpPr txBox="1"/>
              <p:nvPr/>
            </p:nvSpPr>
            <p:spPr>
              <a:xfrm>
                <a:off x="3057299" y="2516537"/>
                <a:ext cx="303288" cy="369332"/>
              </a:xfrm>
              <a:prstGeom prst="rect">
                <a:avLst/>
              </a:prstGeom>
              <a:noFill/>
            </p:spPr>
            <p:txBody>
              <a:bodyPr wrap="none" rtlCol="0">
                <a:spAutoFit/>
              </a:bodyPr>
              <a:lstStyle/>
              <a:p>
                <a:r>
                  <a:rPr lang="en-US" dirty="0"/>
                  <a:t>P</a:t>
                </a:r>
              </a:p>
            </p:txBody>
          </p:sp>
        </p:grpSp>
        <p:cxnSp>
          <p:nvCxnSpPr>
            <p:cNvPr id="130" name="Straight Arrow Connector 129">
              <a:extLst>
                <a:ext uri="{FF2B5EF4-FFF2-40B4-BE49-F238E27FC236}">
                  <a16:creationId xmlns:a16="http://schemas.microsoft.com/office/drawing/2014/main" id="{A2ECDF9E-D2ED-7F13-7754-11D1B86E1D37}"/>
                </a:ext>
              </a:extLst>
            </p:cNvPr>
            <p:cNvCxnSpPr>
              <a:cxnSpLocks/>
              <a:stCxn id="99" idx="2"/>
              <a:endCxn id="108" idx="0"/>
            </p:cNvCxnSpPr>
            <p:nvPr/>
          </p:nvCxnSpPr>
          <p:spPr>
            <a:xfrm flipH="1">
              <a:off x="1600508" y="2879266"/>
              <a:ext cx="393925" cy="243076"/>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33" name="Straight Arrow Connector 132">
              <a:extLst>
                <a:ext uri="{FF2B5EF4-FFF2-40B4-BE49-F238E27FC236}">
                  <a16:creationId xmlns:a16="http://schemas.microsoft.com/office/drawing/2014/main" id="{1353CE1B-CE6D-B9BE-D7E4-449324D6B2C9}"/>
                </a:ext>
              </a:extLst>
            </p:cNvPr>
            <p:cNvCxnSpPr>
              <a:cxnSpLocks/>
              <a:stCxn id="99" idx="2"/>
              <a:endCxn id="111" idx="0"/>
            </p:cNvCxnSpPr>
            <p:nvPr/>
          </p:nvCxnSpPr>
          <p:spPr>
            <a:xfrm>
              <a:off x="1994433" y="2879266"/>
              <a:ext cx="98966" cy="244179"/>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36" name="Straight Arrow Connector 135">
              <a:extLst>
                <a:ext uri="{FF2B5EF4-FFF2-40B4-BE49-F238E27FC236}">
                  <a16:creationId xmlns:a16="http://schemas.microsoft.com/office/drawing/2014/main" id="{69F9D1B5-B334-F546-CEC0-4DEE8BEB1C5B}"/>
                </a:ext>
              </a:extLst>
            </p:cNvPr>
            <p:cNvCxnSpPr>
              <a:cxnSpLocks/>
              <a:stCxn id="96" idx="4"/>
              <a:endCxn id="114" idx="0"/>
            </p:cNvCxnSpPr>
            <p:nvPr/>
          </p:nvCxnSpPr>
          <p:spPr>
            <a:xfrm flipH="1">
              <a:off x="2586105" y="2888455"/>
              <a:ext cx="279427" cy="229935"/>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39" name="Straight Arrow Connector 138">
              <a:extLst>
                <a:ext uri="{FF2B5EF4-FFF2-40B4-BE49-F238E27FC236}">
                  <a16:creationId xmlns:a16="http://schemas.microsoft.com/office/drawing/2014/main" id="{76F6E962-5FF4-6C2D-CBDC-186DDBE3275E}"/>
                </a:ext>
              </a:extLst>
            </p:cNvPr>
            <p:cNvCxnSpPr>
              <a:cxnSpLocks/>
              <a:stCxn id="97" idx="2"/>
              <a:endCxn id="117" idx="0"/>
            </p:cNvCxnSpPr>
            <p:nvPr/>
          </p:nvCxnSpPr>
          <p:spPr>
            <a:xfrm>
              <a:off x="2864694" y="2880369"/>
              <a:ext cx="160230" cy="239124"/>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43" name="Straight Arrow Connector 142">
              <a:extLst>
                <a:ext uri="{FF2B5EF4-FFF2-40B4-BE49-F238E27FC236}">
                  <a16:creationId xmlns:a16="http://schemas.microsoft.com/office/drawing/2014/main" id="{78B9AC48-0EAA-3A1A-065F-B0CA593B9097}"/>
                </a:ext>
              </a:extLst>
            </p:cNvPr>
            <p:cNvCxnSpPr>
              <a:cxnSpLocks/>
              <a:stCxn id="95" idx="2"/>
              <a:endCxn id="120" idx="0"/>
            </p:cNvCxnSpPr>
            <p:nvPr/>
          </p:nvCxnSpPr>
          <p:spPr>
            <a:xfrm flipH="1">
              <a:off x="3480215" y="2871072"/>
              <a:ext cx="178692" cy="254353"/>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46" name="Straight Arrow Connector 145">
              <a:extLst>
                <a:ext uri="{FF2B5EF4-FFF2-40B4-BE49-F238E27FC236}">
                  <a16:creationId xmlns:a16="http://schemas.microsoft.com/office/drawing/2014/main" id="{BB483BDF-6C46-293D-FDD4-35F654438DC2}"/>
                </a:ext>
              </a:extLst>
            </p:cNvPr>
            <p:cNvCxnSpPr>
              <a:cxnSpLocks/>
              <a:stCxn id="95" idx="2"/>
            </p:cNvCxnSpPr>
            <p:nvPr/>
          </p:nvCxnSpPr>
          <p:spPr>
            <a:xfrm>
              <a:off x="3658907" y="2871072"/>
              <a:ext cx="145232" cy="265839"/>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50" name="Straight Arrow Connector 149">
              <a:extLst>
                <a:ext uri="{FF2B5EF4-FFF2-40B4-BE49-F238E27FC236}">
                  <a16:creationId xmlns:a16="http://schemas.microsoft.com/office/drawing/2014/main" id="{E213D90B-ED1E-BD73-DDE4-29D4494D1603}"/>
                </a:ext>
              </a:extLst>
            </p:cNvPr>
            <p:cNvCxnSpPr>
              <a:cxnSpLocks/>
              <a:stCxn id="93" idx="2"/>
              <a:endCxn id="126" idx="0"/>
            </p:cNvCxnSpPr>
            <p:nvPr/>
          </p:nvCxnSpPr>
          <p:spPr>
            <a:xfrm flipH="1">
              <a:off x="4387360" y="2867029"/>
              <a:ext cx="123241" cy="257293"/>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53" name="Straight Arrow Connector 152">
              <a:extLst>
                <a:ext uri="{FF2B5EF4-FFF2-40B4-BE49-F238E27FC236}">
                  <a16:creationId xmlns:a16="http://schemas.microsoft.com/office/drawing/2014/main" id="{0C6092BA-13D7-CC7D-561D-77187A24AADA}"/>
                </a:ext>
              </a:extLst>
            </p:cNvPr>
            <p:cNvCxnSpPr>
              <a:cxnSpLocks/>
              <a:stCxn id="89" idx="4"/>
              <a:endCxn id="129" idx="0"/>
            </p:cNvCxnSpPr>
            <p:nvPr/>
          </p:nvCxnSpPr>
          <p:spPr>
            <a:xfrm>
              <a:off x="4494607" y="2875115"/>
              <a:ext cx="349111" cy="261885"/>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sp>
            <p:nvSpPr>
              <p:cNvPr id="166" name="Content Placeholder 2">
                <a:extLst>
                  <a:ext uri="{FF2B5EF4-FFF2-40B4-BE49-F238E27FC236}">
                    <a16:creationId xmlns:a16="http://schemas.microsoft.com/office/drawing/2014/main" id="{49D268E0-2A69-6BA6-7803-8726E8E8CE1E}"/>
                  </a:ext>
                </a:extLst>
              </p:cNvPr>
              <p:cNvSpPr txBox="1">
                <a:spLocks/>
              </p:cNvSpPr>
              <p:nvPr/>
            </p:nvSpPr>
            <p:spPr>
              <a:xfrm>
                <a:off x="218114" y="3456847"/>
                <a:ext cx="6450388" cy="1160966"/>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spcBef>
                    <a:spcPts val="0"/>
                  </a:spcBef>
                </a:pPr>
                <a:r>
                  <a:rPr lang="en-US" sz="1500" dirty="0"/>
                  <a:t>Number of nodes at level </a:t>
                </a:r>
                <a14:m>
                  <m:oMath xmlns:m="http://schemas.openxmlformats.org/officeDocument/2006/math">
                    <m:r>
                      <a:rPr lang="en-US" sz="1500" b="0" i="1" smtClean="0">
                        <a:latin typeface="Cambria Math" panose="02040503050406030204" pitchFamily="18" charset="0"/>
                      </a:rPr>
                      <m:t>𝑖</m:t>
                    </m:r>
                    <m:r>
                      <a:rPr lang="en-US" sz="1500" b="0" i="1" smtClean="0">
                        <a:latin typeface="Cambria Math" panose="02040503050406030204" pitchFamily="18" charset="0"/>
                      </a:rPr>
                      <m:t>=</m:t>
                    </m:r>
                    <m:sSup>
                      <m:sSupPr>
                        <m:ctrlPr>
                          <a:rPr lang="en-US" sz="1500" b="0" i="1" smtClean="0">
                            <a:latin typeface="Cambria Math" panose="02040503050406030204" pitchFamily="18" charset="0"/>
                          </a:rPr>
                        </m:ctrlPr>
                      </m:sSupPr>
                      <m:e>
                        <m:r>
                          <a:rPr lang="en-US" sz="1500" b="0" i="1" smtClean="0">
                            <a:solidFill>
                              <a:srgbClr val="FF0000"/>
                            </a:solidFill>
                            <a:latin typeface="Cambria Math" panose="02040503050406030204" pitchFamily="18" charset="0"/>
                          </a:rPr>
                          <m:t>𝑘</m:t>
                        </m:r>
                      </m:e>
                      <m:sup>
                        <m:r>
                          <a:rPr lang="en-US" sz="1500" b="0" i="1" smtClean="0">
                            <a:latin typeface="Cambria Math" panose="02040503050406030204" pitchFamily="18" charset="0"/>
                          </a:rPr>
                          <m:t>𝑖</m:t>
                        </m:r>
                      </m:sup>
                    </m:sSup>
                  </m:oMath>
                </a14:m>
                <a:endParaRPr lang="en-US" sz="1500" dirty="0"/>
              </a:p>
              <a:p>
                <a:pPr>
                  <a:lnSpc>
                    <a:spcPct val="100000"/>
                  </a:lnSpc>
                  <a:spcBef>
                    <a:spcPts val="0"/>
                  </a:spcBef>
                </a:pPr>
                <a:r>
                  <a:rPr lang="en-US" sz="1500" dirty="0"/>
                  <a:t>Number of leaves </a:t>
                </a:r>
                <a14:m>
                  <m:oMath xmlns:m="http://schemas.openxmlformats.org/officeDocument/2006/math">
                    <m:r>
                      <a:rPr lang="en-US" sz="1500" b="0" i="1" smtClean="0">
                        <a:latin typeface="Cambria Math" panose="02040503050406030204" pitchFamily="18" charset="0"/>
                      </a:rPr>
                      <m:t>𝐿</m:t>
                    </m:r>
                    <m:r>
                      <a:rPr lang="en-US" sz="1500" b="0" i="1" smtClean="0">
                        <a:latin typeface="Cambria Math" panose="02040503050406030204" pitchFamily="18" charset="0"/>
                      </a:rPr>
                      <m:t>=</m:t>
                    </m:r>
                  </m:oMath>
                </a14:m>
                <a:r>
                  <a:rPr lang="en-US" sz="1500" dirty="0"/>
                  <a:t> Number of nodes at level </a:t>
                </a:r>
                <a14:m>
                  <m:oMath xmlns:m="http://schemas.openxmlformats.org/officeDocument/2006/math">
                    <m:r>
                      <a:rPr lang="en-US" sz="1500" b="0" i="1" smtClean="0">
                        <a:latin typeface="Cambria Math" panose="02040503050406030204" pitchFamily="18" charset="0"/>
                      </a:rPr>
                      <m:t>𝐻</m:t>
                    </m:r>
                    <m:r>
                      <a:rPr lang="en-US" sz="1500" b="0" i="1" smtClean="0">
                        <a:latin typeface="Cambria Math" panose="02040503050406030204" pitchFamily="18" charset="0"/>
                      </a:rPr>
                      <m:t>=</m:t>
                    </m:r>
                    <m:sSup>
                      <m:sSupPr>
                        <m:ctrlPr>
                          <a:rPr lang="en-US" sz="1500" b="0" i="1" smtClean="0">
                            <a:latin typeface="Cambria Math" panose="02040503050406030204" pitchFamily="18" charset="0"/>
                          </a:rPr>
                        </m:ctrlPr>
                      </m:sSupPr>
                      <m:e>
                        <m:r>
                          <a:rPr lang="en-US" sz="1500" b="0" i="1" smtClean="0">
                            <a:solidFill>
                              <a:srgbClr val="FF0000"/>
                            </a:solidFill>
                            <a:latin typeface="Cambria Math" panose="02040503050406030204" pitchFamily="18" charset="0"/>
                          </a:rPr>
                          <m:t>𝑘</m:t>
                        </m:r>
                      </m:e>
                      <m:sup>
                        <m:r>
                          <a:rPr lang="en-US" sz="1500" b="0" i="1" smtClean="0">
                            <a:latin typeface="Cambria Math" panose="02040503050406030204" pitchFamily="18" charset="0"/>
                          </a:rPr>
                          <m:t>𝐻</m:t>
                        </m:r>
                      </m:sup>
                    </m:sSup>
                  </m:oMath>
                </a14:m>
                <a:r>
                  <a:rPr lang="en-US" sz="1500" dirty="0"/>
                  <a:t> [</a:t>
                </a:r>
                <a14:m>
                  <m:oMath xmlns:m="http://schemas.openxmlformats.org/officeDocument/2006/math">
                    <m:r>
                      <a:rPr lang="en-US" sz="1500" i="1">
                        <a:latin typeface="Cambria Math" panose="02040503050406030204" pitchFamily="18" charset="0"/>
                      </a:rPr>
                      <m:t>𝐻</m:t>
                    </m:r>
                  </m:oMath>
                </a14:m>
                <a:r>
                  <a:rPr lang="en-US" sz="1500" dirty="0"/>
                  <a:t> is height]</a:t>
                </a:r>
              </a:p>
              <a:p>
                <a:pPr>
                  <a:lnSpc>
                    <a:spcPct val="100000"/>
                  </a:lnSpc>
                  <a:spcBef>
                    <a:spcPts val="0"/>
                  </a:spcBef>
                </a:pPr>
                <a:r>
                  <a:rPr lang="en-US" sz="1500" dirty="0"/>
                  <a:t>Naturally height </a:t>
                </a:r>
                <a14:m>
                  <m:oMath xmlns:m="http://schemas.openxmlformats.org/officeDocument/2006/math">
                    <m:r>
                      <a:rPr lang="en-US" sz="1500" i="1">
                        <a:latin typeface="Cambria Math" panose="02040503050406030204" pitchFamily="18" charset="0"/>
                      </a:rPr>
                      <m:t>𝐻</m:t>
                    </m:r>
                    <m:r>
                      <a:rPr lang="en-US" sz="1500" b="0" i="1" smtClean="0">
                        <a:latin typeface="Cambria Math" panose="02040503050406030204" pitchFamily="18" charset="0"/>
                      </a:rPr>
                      <m:t>=</m:t>
                    </m:r>
                    <m:func>
                      <m:funcPr>
                        <m:ctrlPr>
                          <a:rPr lang="en-US" sz="1500" b="0" i="1" smtClean="0">
                            <a:latin typeface="Cambria Math" panose="02040503050406030204" pitchFamily="18" charset="0"/>
                          </a:rPr>
                        </m:ctrlPr>
                      </m:funcPr>
                      <m:fName>
                        <m:sSub>
                          <m:sSubPr>
                            <m:ctrlPr>
                              <a:rPr lang="en-US" sz="1500" b="0" i="1" smtClean="0">
                                <a:latin typeface="Cambria Math" panose="02040503050406030204" pitchFamily="18" charset="0"/>
                              </a:rPr>
                            </m:ctrlPr>
                          </m:sSubPr>
                          <m:e>
                            <m:r>
                              <m:rPr>
                                <m:sty m:val="p"/>
                              </m:rPr>
                              <a:rPr lang="en-US" sz="1500" b="0" i="0" smtClean="0">
                                <a:latin typeface="Cambria Math" panose="02040503050406030204" pitchFamily="18" charset="0"/>
                              </a:rPr>
                              <m:t>log</m:t>
                            </m:r>
                          </m:e>
                          <m:sub>
                            <m:r>
                              <a:rPr lang="en-US" sz="1500" b="0" i="1" smtClean="0">
                                <a:solidFill>
                                  <a:srgbClr val="FF0000"/>
                                </a:solidFill>
                                <a:latin typeface="Cambria Math" panose="02040503050406030204" pitchFamily="18" charset="0"/>
                              </a:rPr>
                              <m:t>𝑘</m:t>
                            </m:r>
                          </m:sub>
                        </m:sSub>
                      </m:fName>
                      <m:e>
                        <m:r>
                          <a:rPr lang="en-US" sz="1500" b="0" i="1" smtClean="0">
                            <a:latin typeface="Cambria Math" panose="02040503050406030204" pitchFamily="18" charset="0"/>
                          </a:rPr>
                          <m:t>𝐿</m:t>
                        </m:r>
                      </m:e>
                    </m:func>
                  </m:oMath>
                </a14:m>
                <a:endParaRPr lang="en-US" sz="1500" dirty="0"/>
              </a:p>
              <a:p>
                <a:pPr>
                  <a:lnSpc>
                    <a:spcPct val="100000"/>
                  </a:lnSpc>
                  <a:spcBef>
                    <a:spcPts val="0"/>
                  </a:spcBef>
                </a:pPr>
                <a:r>
                  <a:rPr lang="en-US" sz="1500" dirty="0"/>
                  <a:t>Total number of nodes, </a:t>
                </a:r>
                <a14:m>
                  <m:oMath xmlns:m="http://schemas.openxmlformats.org/officeDocument/2006/math">
                    <m:r>
                      <a:rPr lang="en-US" sz="1500" b="0" i="1" smtClean="0">
                        <a:latin typeface="Cambria Math" panose="02040503050406030204" pitchFamily="18" charset="0"/>
                      </a:rPr>
                      <m:t>𝑁</m:t>
                    </m:r>
                    <m:r>
                      <a:rPr lang="en-US" sz="1500" b="0" i="1" smtClean="0">
                        <a:latin typeface="Cambria Math" panose="02040503050406030204" pitchFamily="18" charset="0"/>
                      </a:rPr>
                      <m:t>=</m:t>
                    </m:r>
                    <m:nary>
                      <m:naryPr>
                        <m:chr m:val="∑"/>
                        <m:ctrlPr>
                          <a:rPr lang="en-US" sz="1500" b="0" i="1" smtClean="0">
                            <a:latin typeface="Cambria Math" panose="02040503050406030204" pitchFamily="18" charset="0"/>
                          </a:rPr>
                        </m:ctrlPr>
                      </m:naryPr>
                      <m:sub>
                        <m:r>
                          <m:rPr>
                            <m:brk m:alnAt="23"/>
                          </m:rPr>
                          <a:rPr lang="en-US" sz="1500" b="0" i="1" smtClean="0">
                            <a:latin typeface="Cambria Math" panose="02040503050406030204" pitchFamily="18" charset="0"/>
                          </a:rPr>
                          <m:t>𝑖</m:t>
                        </m:r>
                        <m:r>
                          <a:rPr lang="en-US" sz="1500" b="0" i="1" smtClean="0">
                            <a:latin typeface="Cambria Math" panose="02040503050406030204" pitchFamily="18" charset="0"/>
                          </a:rPr>
                          <m:t>=0</m:t>
                        </m:r>
                      </m:sub>
                      <m:sup>
                        <m:r>
                          <a:rPr lang="en-US" sz="1500" b="0" i="1" smtClean="0">
                            <a:latin typeface="Cambria Math" panose="02040503050406030204" pitchFamily="18" charset="0"/>
                          </a:rPr>
                          <m:t>𝐻</m:t>
                        </m:r>
                      </m:sup>
                      <m:e>
                        <m:sSup>
                          <m:sSupPr>
                            <m:ctrlPr>
                              <a:rPr lang="en-US" sz="1500" b="0" i="1" smtClean="0">
                                <a:latin typeface="Cambria Math" panose="02040503050406030204" pitchFamily="18" charset="0"/>
                              </a:rPr>
                            </m:ctrlPr>
                          </m:sSupPr>
                          <m:e>
                            <m:r>
                              <a:rPr lang="en-US" sz="1500" b="0" i="1" smtClean="0">
                                <a:solidFill>
                                  <a:srgbClr val="FF0000"/>
                                </a:solidFill>
                                <a:latin typeface="Cambria Math" panose="02040503050406030204" pitchFamily="18" charset="0"/>
                              </a:rPr>
                              <m:t>𝑘</m:t>
                            </m:r>
                          </m:e>
                          <m:sup>
                            <m:r>
                              <a:rPr lang="en-US" sz="1500" b="0" i="1" smtClean="0">
                                <a:latin typeface="Cambria Math" panose="02040503050406030204" pitchFamily="18" charset="0"/>
                              </a:rPr>
                              <m:t>𝑖</m:t>
                            </m:r>
                          </m:sup>
                        </m:sSup>
                        <m:r>
                          <a:rPr lang="en-US" sz="1500" b="0" i="1" smtClean="0">
                            <a:latin typeface="Cambria Math" panose="02040503050406030204" pitchFamily="18" charset="0"/>
                          </a:rPr>
                          <m:t>=</m:t>
                        </m:r>
                        <m:f>
                          <m:fPr>
                            <m:ctrlPr>
                              <a:rPr lang="en-US" sz="1500" b="0" i="1" smtClean="0">
                                <a:latin typeface="Cambria Math" panose="02040503050406030204" pitchFamily="18" charset="0"/>
                              </a:rPr>
                            </m:ctrlPr>
                          </m:fPr>
                          <m:num>
                            <m:sSup>
                              <m:sSupPr>
                                <m:ctrlPr>
                                  <a:rPr lang="en-US" sz="1500" b="0" i="1" smtClean="0">
                                    <a:latin typeface="Cambria Math" panose="02040503050406030204" pitchFamily="18" charset="0"/>
                                  </a:rPr>
                                </m:ctrlPr>
                              </m:sSupPr>
                              <m:e>
                                <m:r>
                                  <a:rPr lang="en-US" sz="1500" b="0" i="1" smtClean="0">
                                    <a:solidFill>
                                      <a:srgbClr val="FF0000"/>
                                    </a:solidFill>
                                    <a:latin typeface="Cambria Math" panose="02040503050406030204" pitchFamily="18" charset="0"/>
                                  </a:rPr>
                                  <m:t>𝑘</m:t>
                                </m:r>
                              </m:e>
                              <m:sup>
                                <m:r>
                                  <a:rPr lang="en-US" sz="1500" b="0" i="1" smtClean="0">
                                    <a:latin typeface="Cambria Math" panose="02040503050406030204" pitchFamily="18" charset="0"/>
                                  </a:rPr>
                                  <m:t>𝐻</m:t>
                                </m:r>
                                <m:r>
                                  <a:rPr lang="en-US" sz="1500" b="0" i="1" smtClean="0">
                                    <a:latin typeface="Cambria Math" panose="02040503050406030204" pitchFamily="18" charset="0"/>
                                  </a:rPr>
                                  <m:t>+1</m:t>
                                </m:r>
                              </m:sup>
                            </m:sSup>
                            <m:r>
                              <a:rPr lang="en-US" sz="1500" b="0" i="1" smtClean="0">
                                <a:latin typeface="Cambria Math" panose="02040503050406030204" pitchFamily="18" charset="0"/>
                              </a:rPr>
                              <m:t>−1</m:t>
                            </m:r>
                          </m:num>
                          <m:den>
                            <m:r>
                              <a:rPr lang="en-US" sz="1500" b="0" i="1" smtClean="0">
                                <a:solidFill>
                                  <a:srgbClr val="FF0000"/>
                                </a:solidFill>
                                <a:latin typeface="Cambria Math" panose="02040503050406030204" pitchFamily="18" charset="0"/>
                              </a:rPr>
                              <m:t>𝑘</m:t>
                            </m:r>
                            <m:r>
                              <a:rPr lang="en-US" sz="1500" b="0" i="1" smtClean="0">
                                <a:latin typeface="Cambria Math" panose="02040503050406030204" pitchFamily="18" charset="0"/>
                              </a:rPr>
                              <m:t>−1</m:t>
                            </m:r>
                          </m:den>
                        </m:f>
                      </m:e>
                    </m:nary>
                  </m:oMath>
                </a14:m>
                <a:endParaRPr lang="en-US" sz="1500" dirty="0"/>
              </a:p>
            </p:txBody>
          </p:sp>
        </mc:Choice>
        <mc:Fallback xmlns="">
          <p:sp>
            <p:nvSpPr>
              <p:cNvPr id="166" name="Content Placeholder 2">
                <a:extLst>
                  <a:ext uri="{FF2B5EF4-FFF2-40B4-BE49-F238E27FC236}">
                    <a16:creationId xmlns:a16="http://schemas.microsoft.com/office/drawing/2014/main" id="{49D268E0-2A69-6BA6-7803-8726E8E8CE1E}"/>
                  </a:ext>
                </a:extLst>
              </p:cNvPr>
              <p:cNvSpPr txBox="1">
                <a:spLocks noRot="1" noChangeAspect="1" noMove="1" noResize="1" noEditPoints="1" noAdjustHandles="1" noChangeArrowheads="1" noChangeShapeType="1" noTextEdit="1"/>
              </p:cNvSpPr>
              <p:nvPr/>
            </p:nvSpPr>
            <p:spPr>
              <a:xfrm>
                <a:off x="218114" y="3456847"/>
                <a:ext cx="6450388" cy="1160966"/>
              </a:xfrm>
              <a:prstGeom prst="rect">
                <a:avLst/>
              </a:prstGeom>
              <a:blipFill>
                <a:blip r:embed="rId3"/>
                <a:stretch>
                  <a:fillRect l="-393" t="-1087" b="-44565"/>
                </a:stretch>
              </a:blipFill>
            </p:spPr>
            <p:txBody>
              <a:bodyPr/>
              <a:lstStyle/>
              <a:p>
                <a:r>
                  <a:rPr lang="en-US">
                    <a:noFill/>
                  </a:rPr>
                  <a:t> </a:t>
                </a:r>
              </a:p>
            </p:txBody>
          </p:sp>
        </mc:Fallback>
      </mc:AlternateContent>
      <p:sp>
        <p:nvSpPr>
          <p:cNvPr id="2" name="TextBox 1">
            <a:extLst>
              <a:ext uri="{FF2B5EF4-FFF2-40B4-BE49-F238E27FC236}">
                <a16:creationId xmlns:a16="http://schemas.microsoft.com/office/drawing/2014/main" id="{90011191-FDFD-0FEA-7578-F8741BB40B03}"/>
              </a:ext>
            </a:extLst>
          </p:cNvPr>
          <p:cNvSpPr txBox="1"/>
          <p:nvPr/>
        </p:nvSpPr>
        <p:spPr>
          <a:xfrm>
            <a:off x="4179070" y="2224811"/>
            <a:ext cx="2268442" cy="338554"/>
          </a:xfrm>
          <a:prstGeom prst="rect">
            <a:avLst/>
          </a:prstGeom>
          <a:noFill/>
          <a:ln>
            <a:solidFill>
              <a:schemeClr val="tx1"/>
            </a:solidFill>
          </a:ln>
        </p:spPr>
        <p:txBody>
          <a:bodyPr wrap="none" rtlCol="0">
            <a:spAutoFit/>
          </a:bodyPr>
          <a:lstStyle/>
          <a:p>
            <a:r>
              <a:rPr lang="en-US" sz="1600" dirty="0"/>
              <a:t>For general `k’-array Tree</a:t>
            </a:r>
          </a:p>
        </p:txBody>
      </p:sp>
      <p:sp>
        <p:nvSpPr>
          <p:cNvPr id="3" name="Footer Placeholder 2">
            <a:extLst>
              <a:ext uri="{FF2B5EF4-FFF2-40B4-BE49-F238E27FC236}">
                <a16:creationId xmlns:a16="http://schemas.microsoft.com/office/drawing/2014/main" id="{F313116C-8961-7B7D-B255-1DD4B0491FF1}"/>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4260190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2</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Divide and Conquer</a:t>
            </a:r>
            <a:endParaRPr sz="2400" dirty="0"/>
          </a:p>
        </p:txBody>
      </p:sp>
      <p:sp>
        <p:nvSpPr>
          <p:cNvPr id="2" name="Content Placeholder 2">
            <a:extLst>
              <a:ext uri="{FF2B5EF4-FFF2-40B4-BE49-F238E27FC236}">
                <a16:creationId xmlns:a16="http://schemas.microsoft.com/office/drawing/2014/main" id="{790EAE0E-D68C-C7F9-EDEA-820A2964C81F}"/>
              </a:ext>
            </a:extLst>
          </p:cNvPr>
          <p:cNvSpPr txBox="1">
            <a:spLocks/>
          </p:cNvSpPr>
          <p:nvPr/>
        </p:nvSpPr>
        <p:spPr>
          <a:xfrm>
            <a:off x="144187" y="1266225"/>
            <a:ext cx="6424393" cy="3370405"/>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688"/>
              </a:lnSpc>
            </a:pPr>
            <a:r>
              <a:rPr lang="en-US" sz="1600" dirty="0"/>
              <a:t>General techniques</a:t>
            </a:r>
          </a:p>
          <a:p>
            <a:pPr>
              <a:lnSpc>
                <a:spcPts val="1688"/>
              </a:lnSpc>
            </a:pPr>
            <a:r>
              <a:rPr lang="en-US" sz="1600" dirty="0"/>
              <a:t>Merge sort</a:t>
            </a:r>
          </a:p>
          <a:p>
            <a:pPr>
              <a:lnSpc>
                <a:spcPts val="1688"/>
              </a:lnSpc>
            </a:pPr>
            <a:r>
              <a:rPr lang="en-US" sz="1600" dirty="0"/>
              <a:t>Recursion Tree Method</a:t>
            </a:r>
          </a:p>
          <a:p>
            <a:pPr>
              <a:lnSpc>
                <a:spcPts val="1688"/>
              </a:lnSpc>
            </a:pPr>
            <a:r>
              <a:rPr lang="en-US" sz="1600" dirty="0"/>
              <a:t>Master Theorem</a:t>
            </a:r>
          </a:p>
          <a:p>
            <a:pPr>
              <a:lnSpc>
                <a:spcPts val="1688"/>
              </a:lnSpc>
            </a:pPr>
            <a:endParaRPr lang="en-US" sz="1600" dirty="0"/>
          </a:p>
          <a:p>
            <a:pPr>
              <a:lnSpc>
                <a:spcPts val="1688"/>
              </a:lnSpc>
            </a:pPr>
            <a:endParaRPr lang="en-US" sz="1575" dirty="0">
              <a:solidFill>
                <a:srgbClr val="FF0000"/>
              </a:solidFill>
            </a:endParaRPr>
          </a:p>
        </p:txBody>
      </p:sp>
      <p:sp>
        <p:nvSpPr>
          <p:cNvPr id="6" name="Footer Placeholder 5">
            <a:extLst>
              <a:ext uri="{FF2B5EF4-FFF2-40B4-BE49-F238E27FC236}">
                <a16:creationId xmlns:a16="http://schemas.microsoft.com/office/drawing/2014/main" id="{DE6774BA-BD84-F0F3-DC6F-F765C67F4644}"/>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6476750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20</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Solving Recurrences – Recursion Tree</a:t>
            </a:r>
            <a:endParaRPr sz="2400" dirty="0"/>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C3D40C70-6A22-8D8F-3B58-51BAE7DF831C}"/>
                  </a:ext>
                </a:extLst>
              </p:cNvPr>
              <p:cNvSpPr txBox="1"/>
              <p:nvPr/>
            </p:nvSpPr>
            <p:spPr>
              <a:xfrm>
                <a:off x="118668" y="2118005"/>
                <a:ext cx="2373565" cy="63273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100" i="1" smtClean="0">
                          <a:solidFill>
                            <a:prstClr val="black"/>
                          </a:solidFill>
                          <a:latin typeface="Cambria Math" panose="02040503050406030204" pitchFamily="18" charset="0"/>
                        </a:rPr>
                        <m:t>𝑇</m:t>
                      </m:r>
                      <m:d>
                        <m:dPr>
                          <m:ctrlPr>
                            <a:rPr lang="en-US" sz="1100" i="1">
                              <a:solidFill>
                                <a:prstClr val="black"/>
                              </a:solidFill>
                              <a:latin typeface="Cambria Math" panose="02040503050406030204" pitchFamily="18" charset="0"/>
                            </a:rPr>
                          </m:ctrlPr>
                        </m:dPr>
                        <m:e>
                          <m:r>
                            <a:rPr lang="en-US" sz="1100" i="1">
                              <a:solidFill>
                                <a:prstClr val="black"/>
                              </a:solidFill>
                              <a:latin typeface="Cambria Math" panose="02040503050406030204" pitchFamily="18" charset="0"/>
                            </a:rPr>
                            <m:t>𝑛</m:t>
                          </m:r>
                        </m:e>
                      </m:d>
                      <m:r>
                        <a:rPr lang="en-US" sz="1100" i="1">
                          <a:solidFill>
                            <a:prstClr val="black"/>
                          </a:solidFill>
                          <a:latin typeface="Cambria Math" panose="02040503050406030204" pitchFamily="18" charset="0"/>
                        </a:rPr>
                        <m:t>= </m:t>
                      </m:r>
                      <m:d>
                        <m:dPr>
                          <m:begChr m:val="{"/>
                          <m:endChr m:val=""/>
                          <m:ctrlPr>
                            <a:rPr lang="en-US" sz="1100" i="1">
                              <a:solidFill>
                                <a:prstClr val="black"/>
                              </a:solidFill>
                              <a:latin typeface="Cambria Math" panose="02040503050406030204" pitchFamily="18" charset="0"/>
                            </a:rPr>
                          </m:ctrlPr>
                        </m:dPr>
                        <m:e>
                          <m:eqArr>
                            <m:eqArrPr>
                              <m:ctrlPr>
                                <a:rPr lang="en-US" sz="1100" i="1">
                                  <a:solidFill>
                                    <a:prstClr val="black"/>
                                  </a:solidFill>
                                  <a:latin typeface="Cambria Math" panose="02040503050406030204" pitchFamily="18" charset="0"/>
                                </a:rPr>
                              </m:ctrlPr>
                            </m:eqArrPr>
                            <m:e>
                              <m:r>
                                <a:rPr lang="en-US" sz="1100" b="0" i="1" smtClean="0">
                                  <a:solidFill>
                                    <a:prstClr val="black"/>
                                  </a:solidFill>
                                  <a:latin typeface="Cambria Math" panose="02040503050406030204" pitchFamily="18" charset="0"/>
                                </a:rPr>
                                <m:t>𝑑</m:t>
                              </m:r>
                              <m:r>
                                <a:rPr lang="en-US" sz="1100" i="1">
                                  <a:solidFill>
                                    <a:prstClr val="black"/>
                                  </a:solidFill>
                                  <a:latin typeface="Cambria Math" panose="02040503050406030204" pitchFamily="18" charset="0"/>
                                </a:rPr>
                                <m:t>                        </m:t>
                              </m:r>
                              <m:r>
                                <a:rPr lang="en-US" sz="1100" i="1">
                                  <a:solidFill>
                                    <a:prstClr val="black"/>
                                  </a:solidFill>
                                  <a:latin typeface="Cambria Math" panose="02040503050406030204" pitchFamily="18" charset="0"/>
                                </a:rPr>
                                <m:t>𝑛</m:t>
                              </m:r>
                              <m:r>
                                <a:rPr lang="en-US" sz="1100" i="1">
                                  <a:solidFill>
                                    <a:prstClr val="black"/>
                                  </a:solidFill>
                                  <a:latin typeface="Cambria Math" panose="02040503050406030204" pitchFamily="18" charset="0"/>
                                </a:rPr>
                                <m:t>=1</m:t>
                              </m:r>
                            </m:e>
                            <m:e>
                              <m:r>
                                <a:rPr lang="en-US" sz="1100" i="1">
                                  <a:solidFill>
                                    <a:prstClr val="black"/>
                                  </a:solidFill>
                                  <a:latin typeface="Cambria Math" panose="02040503050406030204" pitchFamily="18" charset="0"/>
                                  <a:ea typeface="Cambria Math" panose="02040503050406030204" pitchFamily="18" charset="0"/>
                                </a:rPr>
                                <m:t>2</m:t>
                              </m:r>
                              <m:r>
                                <a:rPr lang="en-US" sz="1100" i="1">
                                  <a:solidFill>
                                    <a:prstClr val="black"/>
                                  </a:solidFill>
                                  <a:latin typeface="Cambria Math" panose="02040503050406030204" pitchFamily="18" charset="0"/>
                                  <a:ea typeface="Cambria Math" panose="02040503050406030204" pitchFamily="18" charset="0"/>
                                </a:rPr>
                                <m:t>𝑇</m:t>
                              </m:r>
                              <m:d>
                                <m:dPr>
                                  <m:ctrlPr>
                                    <a:rPr lang="en-US" sz="1100" i="1">
                                      <a:solidFill>
                                        <a:prstClr val="black"/>
                                      </a:solidFill>
                                      <a:latin typeface="Cambria Math" panose="02040503050406030204" pitchFamily="18" charset="0"/>
                                      <a:ea typeface="Cambria Math" panose="02040503050406030204" pitchFamily="18" charset="0"/>
                                    </a:rPr>
                                  </m:ctrlPr>
                                </m:dPr>
                                <m:e>
                                  <m:f>
                                    <m:fPr>
                                      <m:ctrlPr>
                                        <a:rPr lang="en-US" sz="1100" i="1">
                                          <a:solidFill>
                                            <a:prstClr val="black"/>
                                          </a:solidFill>
                                          <a:latin typeface="Cambria Math" panose="02040503050406030204" pitchFamily="18" charset="0"/>
                                          <a:ea typeface="Cambria Math" panose="02040503050406030204" pitchFamily="18" charset="0"/>
                                        </a:rPr>
                                      </m:ctrlPr>
                                    </m:fPr>
                                    <m:num>
                                      <m:r>
                                        <a:rPr lang="en-US" sz="1100" i="1">
                                          <a:solidFill>
                                            <a:prstClr val="black"/>
                                          </a:solidFill>
                                          <a:latin typeface="Cambria Math" panose="02040503050406030204" pitchFamily="18" charset="0"/>
                                          <a:ea typeface="Cambria Math" panose="02040503050406030204" pitchFamily="18" charset="0"/>
                                        </a:rPr>
                                        <m:t>𝑛</m:t>
                                      </m:r>
                                    </m:num>
                                    <m:den>
                                      <m:r>
                                        <a:rPr lang="en-US" sz="1100" i="1">
                                          <a:solidFill>
                                            <a:prstClr val="black"/>
                                          </a:solidFill>
                                          <a:latin typeface="Cambria Math" panose="02040503050406030204" pitchFamily="18" charset="0"/>
                                          <a:ea typeface="Cambria Math" panose="02040503050406030204" pitchFamily="18" charset="0"/>
                                        </a:rPr>
                                        <m:t>2</m:t>
                                      </m:r>
                                    </m:den>
                                  </m:f>
                                </m:e>
                              </m:d>
                              <m:r>
                                <a:rPr lang="en-US" sz="1100" i="1">
                                  <a:solidFill>
                                    <a:prstClr val="black"/>
                                  </a:solidFill>
                                  <a:latin typeface="Cambria Math" panose="02040503050406030204" pitchFamily="18" charset="0"/>
                                  <a:ea typeface="Cambria Math" panose="02040503050406030204" pitchFamily="18" charset="0"/>
                                </a:rPr>
                                <m:t>+</m:t>
                              </m:r>
                              <m:r>
                                <a:rPr lang="en-US" sz="1100" b="0" i="1" smtClean="0">
                                  <a:solidFill>
                                    <a:prstClr val="black"/>
                                  </a:solidFill>
                                  <a:latin typeface="Cambria Math" panose="02040503050406030204" pitchFamily="18" charset="0"/>
                                  <a:ea typeface="Cambria Math" panose="02040503050406030204" pitchFamily="18" charset="0"/>
                                </a:rPr>
                                <m:t>𝑐𝑛</m:t>
                              </m:r>
                              <m:r>
                                <a:rPr lang="en-US" sz="1100" i="1">
                                  <a:solidFill>
                                    <a:prstClr val="black"/>
                                  </a:solidFill>
                                  <a:latin typeface="Cambria Math" panose="02040503050406030204" pitchFamily="18" charset="0"/>
                                  <a:ea typeface="Cambria Math" panose="02040503050406030204" pitchFamily="18" charset="0"/>
                                </a:rPr>
                                <m:t>  </m:t>
                              </m:r>
                              <m:r>
                                <a:rPr lang="en-US" sz="1100" b="0" i="1" smtClean="0">
                                  <a:solidFill>
                                    <a:prstClr val="black"/>
                                  </a:solidFill>
                                  <a:latin typeface="Cambria Math" panose="02040503050406030204" pitchFamily="18" charset="0"/>
                                  <a:ea typeface="Cambria Math" panose="02040503050406030204" pitchFamily="18" charset="0"/>
                                </a:rPr>
                                <m:t>  </m:t>
                              </m:r>
                              <m:r>
                                <a:rPr lang="en-US" sz="1100" i="1">
                                  <a:solidFill>
                                    <a:prstClr val="black"/>
                                  </a:solidFill>
                                  <a:latin typeface="Cambria Math" panose="02040503050406030204" pitchFamily="18" charset="0"/>
                                  <a:ea typeface="Cambria Math" panose="02040503050406030204" pitchFamily="18" charset="0"/>
                                </a:rPr>
                                <m:t>𝑛</m:t>
                              </m:r>
                              <m:r>
                                <a:rPr lang="en-US" sz="1100" i="1">
                                  <a:solidFill>
                                    <a:prstClr val="black"/>
                                  </a:solidFill>
                                  <a:latin typeface="Cambria Math" panose="02040503050406030204" pitchFamily="18" charset="0"/>
                                  <a:ea typeface="Cambria Math" panose="02040503050406030204" pitchFamily="18" charset="0"/>
                                </a:rPr>
                                <m:t>&gt;1</m:t>
                              </m:r>
                            </m:e>
                          </m:eqArr>
                        </m:e>
                      </m:d>
                    </m:oMath>
                  </m:oMathPara>
                </a14:m>
                <a:endParaRPr lang="en-US" sz="1100" dirty="0"/>
              </a:p>
            </p:txBody>
          </p:sp>
        </mc:Choice>
        <mc:Fallback xmlns="">
          <p:sp>
            <p:nvSpPr>
              <p:cNvPr id="8" name="TextBox 7">
                <a:extLst>
                  <a:ext uri="{FF2B5EF4-FFF2-40B4-BE49-F238E27FC236}">
                    <a16:creationId xmlns:a16="http://schemas.microsoft.com/office/drawing/2014/main" id="{C3D40C70-6A22-8D8F-3B58-51BAE7DF831C}"/>
                  </a:ext>
                </a:extLst>
              </p:cNvPr>
              <p:cNvSpPr txBox="1">
                <a:spLocks noRot="1" noChangeAspect="1" noMove="1" noResize="1" noEditPoints="1" noAdjustHandles="1" noChangeArrowheads="1" noChangeShapeType="1" noTextEdit="1"/>
              </p:cNvSpPr>
              <p:nvPr/>
            </p:nvSpPr>
            <p:spPr>
              <a:xfrm>
                <a:off x="118668" y="2118005"/>
                <a:ext cx="2373565" cy="632737"/>
              </a:xfrm>
              <a:prstGeom prst="rect">
                <a:avLst/>
              </a:prstGeom>
              <a:blipFill>
                <a:blip r:embed="rId3"/>
                <a:stretch>
                  <a:fillRect l="-10106" t="-188235" b="-276471"/>
                </a:stretch>
              </a:blipFill>
            </p:spPr>
            <p:txBody>
              <a:bodyPr/>
              <a:lstStyle/>
              <a:p>
                <a:r>
                  <a:rPr lang="en-US">
                    <a:noFill/>
                  </a:rPr>
                  <a:t> </a:t>
                </a:r>
              </a:p>
            </p:txBody>
          </p:sp>
        </mc:Fallback>
      </mc:AlternateContent>
      <p:grpSp>
        <p:nvGrpSpPr>
          <p:cNvPr id="89" name="Group 88">
            <a:extLst>
              <a:ext uri="{FF2B5EF4-FFF2-40B4-BE49-F238E27FC236}">
                <a16:creationId xmlns:a16="http://schemas.microsoft.com/office/drawing/2014/main" id="{D5774EA5-1CBA-A636-CBE0-250832E3A329}"/>
              </a:ext>
            </a:extLst>
          </p:cNvPr>
          <p:cNvGrpSpPr/>
          <p:nvPr/>
        </p:nvGrpSpPr>
        <p:grpSpPr>
          <a:xfrm>
            <a:off x="2698936" y="2095331"/>
            <a:ext cx="1092122" cy="655749"/>
            <a:chOff x="2698936" y="3157780"/>
            <a:chExt cx="1092122" cy="655749"/>
          </a:xfrm>
        </p:grpSpPr>
        <p:grpSp>
          <p:nvGrpSpPr>
            <p:cNvPr id="39" name="Group 38">
              <a:extLst>
                <a:ext uri="{FF2B5EF4-FFF2-40B4-BE49-F238E27FC236}">
                  <a16:creationId xmlns:a16="http://schemas.microsoft.com/office/drawing/2014/main" id="{334C5990-8079-4DF8-74B4-4FEA3180068C}"/>
                </a:ext>
              </a:extLst>
            </p:cNvPr>
            <p:cNvGrpSpPr/>
            <p:nvPr/>
          </p:nvGrpSpPr>
          <p:grpSpPr>
            <a:xfrm>
              <a:off x="2698936" y="3399191"/>
              <a:ext cx="469359" cy="414000"/>
              <a:chOff x="4828779" y="1096829"/>
              <a:chExt cx="469359" cy="414000"/>
            </a:xfrm>
          </p:grpSpPr>
          <p:sp>
            <p:nvSpPr>
              <p:cNvPr id="40" name="Oval 39">
                <a:extLst>
                  <a:ext uri="{FF2B5EF4-FFF2-40B4-BE49-F238E27FC236}">
                    <a16:creationId xmlns:a16="http://schemas.microsoft.com/office/drawing/2014/main" id="{1310F05E-D5CB-11D1-76CC-C62E5D669730}"/>
                  </a:ext>
                </a:extLst>
              </p:cNvPr>
              <p:cNvSpPr/>
              <p:nvPr/>
            </p:nvSpPr>
            <p:spPr>
              <a:xfrm>
                <a:off x="4843649" y="1096829"/>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62E1E20A-FD2E-42A5-9E96-0C6829E66F53}"/>
                      </a:ext>
                    </a:extLst>
                  </p:cNvPr>
                  <p:cNvSpPr txBox="1"/>
                  <p:nvPr/>
                </p:nvSpPr>
                <p:spPr>
                  <a:xfrm>
                    <a:off x="4828779" y="1174110"/>
                    <a:ext cx="469359" cy="26770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𝑐𝑛</m:t>
                              </m:r>
                            </m:num>
                            <m:den>
                              <m:r>
                                <a:rPr lang="en-US" sz="1000" b="0" i="1" smtClean="0">
                                  <a:latin typeface="Cambria Math" panose="02040503050406030204" pitchFamily="18" charset="0"/>
                                </a:rPr>
                                <m:t>4</m:t>
                              </m:r>
                            </m:den>
                          </m:f>
                        </m:oMath>
                      </m:oMathPara>
                    </a14:m>
                    <a:endParaRPr lang="en-US" sz="1000" dirty="0"/>
                  </a:p>
                </p:txBody>
              </p:sp>
            </mc:Choice>
            <mc:Fallback xmlns="">
              <p:sp>
                <p:nvSpPr>
                  <p:cNvPr id="41" name="TextBox 40">
                    <a:extLst>
                      <a:ext uri="{FF2B5EF4-FFF2-40B4-BE49-F238E27FC236}">
                        <a16:creationId xmlns:a16="http://schemas.microsoft.com/office/drawing/2014/main" id="{62E1E20A-FD2E-42A5-9E96-0C6829E66F53}"/>
                      </a:ext>
                    </a:extLst>
                  </p:cNvPr>
                  <p:cNvSpPr txBox="1">
                    <a:spLocks noRot="1" noChangeAspect="1" noMove="1" noResize="1" noEditPoints="1" noAdjustHandles="1" noChangeArrowheads="1" noChangeShapeType="1" noTextEdit="1"/>
                  </p:cNvSpPr>
                  <p:nvPr/>
                </p:nvSpPr>
                <p:spPr>
                  <a:xfrm>
                    <a:off x="4828779" y="1174110"/>
                    <a:ext cx="469359" cy="267702"/>
                  </a:xfrm>
                  <a:prstGeom prst="rect">
                    <a:avLst/>
                  </a:prstGeom>
                  <a:blipFill>
                    <a:blip r:embed="rId4"/>
                    <a:stretch>
                      <a:fillRect l="-10526" t="-95455" r="-7895" b="-159091"/>
                    </a:stretch>
                  </a:blipFill>
                </p:spPr>
                <p:txBody>
                  <a:bodyPr/>
                  <a:lstStyle/>
                  <a:p>
                    <a:r>
                      <a:rPr lang="en-US">
                        <a:noFill/>
                      </a:rPr>
                      <a:t> </a:t>
                    </a:r>
                  </a:p>
                </p:txBody>
              </p:sp>
            </mc:Fallback>
          </mc:AlternateContent>
        </p:grpSp>
        <p:grpSp>
          <p:nvGrpSpPr>
            <p:cNvPr id="42" name="Group 41">
              <a:extLst>
                <a:ext uri="{FF2B5EF4-FFF2-40B4-BE49-F238E27FC236}">
                  <a16:creationId xmlns:a16="http://schemas.microsoft.com/office/drawing/2014/main" id="{CD9DD78D-D02D-9496-A4CA-3842CD88D282}"/>
                </a:ext>
              </a:extLst>
            </p:cNvPr>
            <p:cNvGrpSpPr/>
            <p:nvPr/>
          </p:nvGrpSpPr>
          <p:grpSpPr>
            <a:xfrm>
              <a:off x="3321699" y="3399529"/>
              <a:ext cx="469359" cy="414000"/>
              <a:chOff x="4698973" y="1097167"/>
              <a:chExt cx="469359" cy="414000"/>
            </a:xfrm>
          </p:grpSpPr>
          <p:sp>
            <p:nvSpPr>
              <p:cNvPr id="43" name="Oval 42">
                <a:extLst>
                  <a:ext uri="{FF2B5EF4-FFF2-40B4-BE49-F238E27FC236}">
                    <a16:creationId xmlns:a16="http://schemas.microsoft.com/office/drawing/2014/main" id="{20C3FD52-0A92-F540-7CD7-C8BB3A3606C6}"/>
                  </a:ext>
                </a:extLst>
              </p:cNvPr>
              <p:cNvSpPr/>
              <p:nvPr/>
            </p:nvSpPr>
            <p:spPr>
              <a:xfrm>
                <a:off x="4726653" y="1097167"/>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44" name="TextBox 43">
                    <a:extLst>
                      <a:ext uri="{FF2B5EF4-FFF2-40B4-BE49-F238E27FC236}">
                        <a16:creationId xmlns:a16="http://schemas.microsoft.com/office/drawing/2014/main" id="{BE8B4BAC-D023-CE52-0131-FDB4641C350D}"/>
                      </a:ext>
                    </a:extLst>
                  </p:cNvPr>
                  <p:cNvSpPr txBox="1"/>
                  <p:nvPr/>
                </p:nvSpPr>
                <p:spPr>
                  <a:xfrm>
                    <a:off x="4698973" y="1172788"/>
                    <a:ext cx="469359" cy="26770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𝑐𝑛</m:t>
                              </m:r>
                            </m:num>
                            <m:den>
                              <m:r>
                                <a:rPr lang="en-US" sz="1000" b="0" i="1" smtClean="0">
                                  <a:latin typeface="Cambria Math" panose="02040503050406030204" pitchFamily="18" charset="0"/>
                                </a:rPr>
                                <m:t>4</m:t>
                              </m:r>
                            </m:den>
                          </m:f>
                        </m:oMath>
                      </m:oMathPara>
                    </a14:m>
                    <a:endParaRPr lang="en-US" sz="1000" dirty="0"/>
                  </a:p>
                </p:txBody>
              </p:sp>
            </mc:Choice>
            <mc:Fallback xmlns="">
              <p:sp>
                <p:nvSpPr>
                  <p:cNvPr id="44" name="TextBox 43">
                    <a:extLst>
                      <a:ext uri="{FF2B5EF4-FFF2-40B4-BE49-F238E27FC236}">
                        <a16:creationId xmlns:a16="http://schemas.microsoft.com/office/drawing/2014/main" id="{BE8B4BAC-D023-CE52-0131-FDB4641C350D}"/>
                      </a:ext>
                    </a:extLst>
                  </p:cNvPr>
                  <p:cNvSpPr txBox="1">
                    <a:spLocks noRot="1" noChangeAspect="1" noMove="1" noResize="1" noEditPoints="1" noAdjustHandles="1" noChangeArrowheads="1" noChangeShapeType="1" noTextEdit="1"/>
                  </p:cNvSpPr>
                  <p:nvPr/>
                </p:nvSpPr>
                <p:spPr>
                  <a:xfrm>
                    <a:off x="4698973" y="1172788"/>
                    <a:ext cx="469359" cy="267702"/>
                  </a:xfrm>
                  <a:prstGeom prst="rect">
                    <a:avLst/>
                  </a:prstGeom>
                  <a:blipFill>
                    <a:blip r:embed="rId4"/>
                    <a:stretch>
                      <a:fillRect l="-10526" t="-95455" r="-7895" b="-159091"/>
                    </a:stretch>
                  </a:blipFill>
                </p:spPr>
                <p:txBody>
                  <a:bodyPr/>
                  <a:lstStyle/>
                  <a:p>
                    <a:r>
                      <a:rPr lang="en-US">
                        <a:noFill/>
                      </a:rPr>
                      <a:t> </a:t>
                    </a:r>
                  </a:p>
                </p:txBody>
              </p:sp>
            </mc:Fallback>
          </mc:AlternateContent>
        </p:grpSp>
        <p:cxnSp>
          <p:nvCxnSpPr>
            <p:cNvPr id="56" name="Straight Arrow Connector 55">
              <a:extLst>
                <a:ext uri="{FF2B5EF4-FFF2-40B4-BE49-F238E27FC236}">
                  <a16:creationId xmlns:a16="http://schemas.microsoft.com/office/drawing/2014/main" id="{33FBE912-CB07-A12B-0799-4601008B5E8A}"/>
                </a:ext>
              </a:extLst>
            </p:cNvPr>
            <p:cNvCxnSpPr>
              <a:cxnSpLocks/>
              <a:stCxn id="28" idx="4"/>
              <a:endCxn id="40" idx="0"/>
            </p:cNvCxnSpPr>
            <p:nvPr/>
          </p:nvCxnSpPr>
          <p:spPr>
            <a:xfrm flipH="1">
              <a:off x="2920806" y="3157780"/>
              <a:ext cx="362171" cy="241411"/>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59" name="Straight Arrow Connector 58">
              <a:extLst>
                <a:ext uri="{FF2B5EF4-FFF2-40B4-BE49-F238E27FC236}">
                  <a16:creationId xmlns:a16="http://schemas.microsoft.com/office/drawing/2014/main" id="{FFA0262E-E6E8-51FB-F979-5EDECDCD381F}"/>
                </a:ext>
              </a:extLst>
            </p:cNvPr>
            <p:cNvCxnSpPr>
              <a:cxnSpLocks/>
              <a:stCxn id="28" idx="4"/>
              <a:endCxn id="43" idx="0"/>
            </p:cNvCxnSpPr>
            <p:nvPr/>
          </p:nvCxnSpPr>
          <p:spPr>
            <a:xfrm>
              <a:off x="3282977" y="3157780"/>
              <a:ext cx="273402" cy="241749"/>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sp>
            <p:nvSpPr>
              <p:cNvPr id="66" name="Content Placeholder 2">
                <a:extLst>
                  <a:ext uri="{FF2B5EF4-FFF2-40B4-BE49-F238E27FC236}">
                    <a16:creationId xmlns:a16="http://schemas.microsoft.com/office/drawing/2014/main" id="{134E7948-5602-50B7-5D86-1DAD64454958}"/>
                  </a:ext>
                </a:extLst>
              </p:cNvPr>
              <p:cNvSpPr txBox="1">
                <a:spLocks/>
              </p:cNvSpPr>
              <p:nvPr/>
            </p:nvSpPr>
            <p:spPr>
              <a:xfrm>
                <a:off x="263921" y="3571543"/>
                <a:ext cx="6450388" cy="1005051"/>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spcBef>
                    <a:spcPts val="0"/>
                  </a:spcBef>
                </a:pPr>
                <a:r>
                  <a:rPr lang="en-US" sz="1500" dirty="0"/>
                  <a:t>To get the total runtime, first we need to get the height of the tree</a:t>
                </a:r>
                <a:br>
                  <a:rPr lang="en-US" sz="1500" dirty="0"/>
                </a:br>
                <a14:m>
                  <m:oMath xmlns:m="http://schemas.openxmlformats.org/officeDocument/2006/math">
                    <m:r>
                      <a:rPr lang="en-US" sz="1500" b="0" i="1" smtClean="0">
                        <a:latin typeface="Cambria Math" panose="02040503050406030204" pitchFamily="18" charset="0"/>
                      </a:rPr>
                      <m:t>𝐻</m:t>
                    </m:r>
                    <m:r>
                      <a:rPr lang="en-US" sz="1500" b="0" i="1" smtClean="0">
                        <a:latin typeface="Cambria Math" panose="02040503050406030204" pitchFamily="18" charset="0"/>
                      </a:rPr>
                      <m:t>=</m:t>
                    </m:r>
                    <m:func>
                      <m:funcPr>
                        <m:ctrlPr>
                          <a:rPr lang="en-US" sz="1500" b="0" i="1" smtClean="0">
                            <a:latin typeface="Cambria Math" panose="02040503050406030204" pitchFamily="18" charset="0"/>
                          </a:rPr>
                        </m:ctrlPr>
                      </m:funcPr>
                      <m:fName>
                        <m:sSub>
                          <m:sSubPr>
                            <m:ctrlPr>
                              <a:rPr lang="en-US" sz="1500" b="0" i="1" smtClean="0">
                                <a:latin typeface="Cambria Math" panose="02040503050406030204" pitchFamily="18" charset="0"/>
                              </a:rPr>
                            </m:ctrlPr>
                          </m:sSubPr>
                          <m:e>
                            <m:r>
                              <m:rPr>
                                <m:sty m:val="p"/>
                              </m:rPr>
                              <a:rPr lang="en-US" sz="1500" b="0" i="0" smtClean="0">
                                <a:latin typeface="Cambria Math" panose="02040503050406030204" pitchFamily="18" charset="0"/>
                              </a:rPr>
                              <m:t>log</m:t>
                            </m:r>
                          </m:e>
                          <m:sub>
                            <m:r>
                              <a:rPr lang="en-US" sz="1500" b="0" i="1" smtClean="0">
                                <a:latin typeface="Cambria Math" panose="02040503050406030204" pitchFamily="18" charset="0"/>
                              </a:rPr>
                              <m:t>2</m:t>
                            </m:r>
                          </m:sub>
                        </m:sSub>
                      </m:fName>
                      <m:e>
                        <m:r>
                          <a:rPr lang="en-US" sz="1500" b="0" i="1" smtClean="0">
                            <a:latin typeface="Cambria Math" panose="02040503050406030204" pitchFamily="18" charset="0"/>
                          </a:rPr>
                          <m:t>𝑛</m:t>
                        </m:r>
                      </m:e>
                    </m:func>
                  </m:oMath>
                </a14:m>
                <a:endParaRPr lang="en-US" sz="1500" dirty="0"/>
              </a:p>
              <a:p>
                <a:pPr>
                  <a:lnSpc>
                    <a:spcPct val="100000"/>
                  </a:lnSpc>
                  <a:spcBef>
                    <a:spcPts val="0"/>
                  </a:spcBef>
                </a:pPr>
                <a:r>
                  <a:rPr lang="en-US" sz="1500" dirty="0"/>
                  <a:t>Number of leaves </a:t>
                </a:r>
                <a14:m>
                  <m:oMath xmlns:m="http://schemas.openxmlformats.org/officeDocument/2006/math">
                    <m:r>
                      <a:rPr lang="en-US" sz="1500" b="0" i="1" smtClean="0">
                        <a:latin typeface="Cambria Math" panose="02040503050406030204" pitchFamily="18" charset="0"/>
                      </a:rPr>
                      <m:t>𝐿</m:t>
                    </m:r>
                    <m:r>
                      <a:rPr lang="en-US" sz="1500" b="0" i="1" smtClean="0">
                        <a:latin typeface="Cambria Math" panose="02040503050406030204" pitchFamily="18" charset="0"/>
                      </a:rPr>
                      <m:t>=</m:t>
                    </m:r>
                    <m:sSup>
                      <m:sSupPr>
                        <m:ctrlPr>
                          <a:rPr lang="en-US" sz="1500" b="0" i="1" smtClean="0">
                            <a:latin typeface="Cambria Math" panose="02040503050406030204" pitchFamily="18" charset="0"/>
                          </a:rPr>
                        </m:ctrlPr>
                      </m:sSupPr>
                      <m:e>
                        <m:r>
                          <a:rPr lang="en-US" sz="1500" b="0" i="1" smtClean="0">
                            <a:latin typeface="Cambria Math" panose="02040503050406030204" pitchFamily="18" charset="0"/>
                          </a:rPr>
                          <m:t>2</m:t>
                        </m:r>
                      </m:e>
                      <m:sup>
                        <m:r>
                          <a:rPr lang="en-US" sz="1500" b="0" i="1" smtClean="0">
                            <a:latin typeface="Cambria Math" panose="02040503050406030204" pitchFamily="18" charset="0"/>
                          </a:rPr>
                          <m:t>𝐻</m:t>
                        </m:r>
                      </m:sup>
                    </m:sSup>
                    <m:r>
                      <a:rPr lang="en-US" sz="1500" b="0" i="1" smtClean="0">
                        <a:latin typeface="Cambria Math" panose="02040503050406030204" pitchFamily="18" charset="0"/>
                      </a:rPr>
                      <m:t>=</m:t>
                    </m:r>
                    <m:sSup>
                      <m:sSupPr>
                        <m:ctrlPr>
                          <a:rPr lang="en-US" sz="1500" b="0" i="1" smtClean="0">
                            <a:latin typeface="Cambria Math" panose="02040503050406030204" pitchFamily="18" charset="0"/>
                          </a:rPr>
                        </m:ctrlPr>
                      </m:sSupPr>
                      <m:e>
                        <m:r>
                          <a:rPr lang="en-US" sz="1500" b="0" i="1" smtClean="0">
                            <a:latin typeface="Cambria Math" panose="02040503050406030204" pitchFamily="18" charset="0"/>
                          </a:rPr>
                          <m:t>2</m:t>
                        </m:r>
                      </m:e>
                      <m:sup>
                        <m:func>
                          <m:funcPr>
                            <m:ctrlPr>
                              <a:rPr lang="en-US" sz="1500" i="1">
                                <a:latin typeface="Cambria Math" panose="02040503050406030204" pitchFamily="18" charset="0"/>
                              </a:rPr>
                            </m:ctrlPr>
                          </m:funcPr>
                          <m:fName>
                            <m:sSub>
                              <m:sSubPr>
                                <m:ctrlPr>
                                  <a:rPr lang="en-US" sz="1500" i="1">
                                    <a:latin typeface="Cambria Math" panose="02040503050406030204" pitchFamily="18" charset="0"/>
                                  </a:rPr>
                                </m:ctrlPr>
                              </m:sSubPr>
                              <m:e>
                                <m:r>
                                  <m:rPr>
                                    <m:sty m:val="p"/>
                                  </m:rPr>
                                  <a:rPr lang="en-US" sz="1500">
                                    <a:latin typeface="Cambria Math" panose="02040503050406030204" pitchFamily="18" charset="0"/>
                                  </a:rPr>
                                  <m:t>log</m:t>
                                </m:r>
                              </m:e>
                              <m:sub>
                                <m:r>
                                  <a:rPr lang="en-US" sz="1500" i="1">
                                    <a:latin typeface="Cambria Math" panose="02040503050406030204" pitchFamily="18" charset="0"/>
                                  </a:rPr>
                                  <m:t>2</m:t>
                                </m:r>
                              </m:sub>
                            </m:sSub>
                          </m:fName>
                          <m:e>
                            <m:r>
                              <a:rPr lang="en-US" sz="1500" i="1">
                                <a:latin typeface="Cambria Math" panose="02040503050406030204" pitchFamily="18" charset="0"/>
                              </a:rPr>
                              <m:t>𝑛</m:t>
                            </m:r>
                          </m:e>
                        </m:func>
                      </m:sup>
                    </m:sSup>
                    <m:r>
                      <a:rPr lang="en-US" sz="1500" b="0" i="1" smtClean="0">
                        <a:latin typeface="Cambria Math" panose="02040503050406030204" pitchFamily="18" charset="0"/>
                      </a:rPr>
                      <m:t>=</m:t>
                    </m:r>
                    <m:r>
                      <a:rPr lang="en-US" sz="1500" b="0" i="1" smtClean="0">
                        <a:latin typeface="Cambria Math" panose="02040503050406030204" pitchFamily="18" charset="0"/>
                      </a:rPr>
                      <m:t>𝑛</m:t>
                    </m:r>
                  </m:oMath>
                </a14:m>
                <a:endParaRPr lang="en-US" sz="1500" dirty="0"/>
              </a:p>
              <a:p>
                <a:pPr>
                  <a:lnSpc>
                    <a:spcPct val="100000"/>
                  </a:lnSpc>
                  <a:spcBef>
                    <a:spcPts val="0"/>
                  </a:spcBef>
                </a:pPr>
                <a:r>
                  <a:rPr lang="en-US" sz="1500" dirty="0"/>
                  <a:t>Base cost = </a:t>
                </a:r>
                <a14:m>
                  <m:oMath xmlns:m="http://schemas.openxmlformats.org/officeDocument/2006/math">
                    <m:r>
                      <a:rPr lang="en-US" sz="1500" b="0" i="1" smtClean="0">
                        <a:latin typeface="Cambria Math" panose="02040503050406030204" pitchFamily="18" charset="0"/>
                      </a:rPr>
                      <m:t>𝑑</m:t>
                    </m:r>
                    <m:r>
                      <a:rPr lang="en-US" sz="1500" b="0" i="1" smtClean="0">
                        <a:latin typeface="Cambria Math" panose="02040503050406030204" pitchFamily="18" charset="0"/>
                        <a:ea typeface="Cambria Math" panose="02040503050406030204" pitchFamily="18" charset="0"/>
                      </a:rPr>
                      <m:t>×</m:t>
                    </m:r>
                    <m:r>
                      <a:rPr lang="en-US" sz="1500" b="0" i="1" smtClean="0">
                        <a:latin typeface="Cambria Math" panose="02040503050406030204" pitchFamily="18" charset="0"/>
                        <a:ea typeface="Cambria Math" panose="02040503050406030204" pitchFamily="18" charset="0"/>
                      </a:rPr>
                      <m:t>𝐿</m:t>
                    </m:r>
                    <m:r>
                      <a:rPr lang="en-US" sz="1500" b="0" i="1" smtClean="0">
                        <a:latin typeface="Cambria Math" panose="02040503050406030204" pitchFamily="18" charset="0"/>
                        <a:ea typeface="Cambria Math" panose="02040503050406030204" pitchFamily="18" charset="0"/>
                      </a:rPr>
                      <m:t>=</m:t>
                    </m:r>
                    <m:r>
                      <a:rPr lang="en-US" sz="1500" b="0" i="1" smtClean="0">
                        <a:latin typeface="Cambria Math" panose="02040503050406030204" pitchFamily="18" charset="0"/>
                        <a:ea typeface="Cambria Math" panose="02040503050406030204" pitchFamily="18" charset="0"/>
                      </a:rPr>
                      <m:t>𝑑𝑛</m:t>
                    </m:r>
                    <m:r>
                      <a:rPr lang="en-US" sz="1500" b="0" i="1" smtClean="0">
                        <a:latin typeface="Cambria Math" panose="02040503050406030204" pitchFamily="18" charset="0"/>
                        <a:ea typeface="Cambria Math" panose="02040503050406030204" pitchFamily="18" charset="0"/>
                      </a:rPr>
                      <m:t>= </m:t>
                    </m:r>
                    <m:r>
                      <m:rPr>
                        <m:sty m:val="p"/>
                      </m:rPr>
                      <a:rPr lang="el-GR" sz="1500" b="0" i="1" smtClean="0">
                        <a:latin typeface="Cambria Math" panose="02040503050406030204" pitchFamily="18" charset="0"/>
                        <a:ea typeface="Cambria Math" panose="02040503050406030204" pitchFamily="18" charset="0"/>
                      </a:rPr>
                      <m:t>Θ</m:t>
                    </m:r>
                    <m:r>
                      <a:rPr lang="en-US" sz="1500" b="0" i="1" smtClean="0">
                        <a:latin typeface="Cambria Math" panose="02040503050406030204" pitchFamily="18" charset="0"/>
                        <a:ea typeface="Cambria Math" panose="02040503050406030204" pitchFamily="18" charset="0"/>
                      </a:rPr>
                      <m:t>(</m:t>
                    </m:r>
                    <m:r>
                      <a:rPr lang="en-US" sz="1500" b="0" i="1" smtClean="0">
                        <a:latin typeface="Cambria Math" panose="02040503050406030204" pitchFamily="18" charset="0"/>
                        <a:ea typeface="Cambria Math" panose="02040503050406030204" pitchFamily="18" charset="0"/>
                      </a:rPr>
                      <m:t>𝑛</m:t>
                    </m:r>
                    <m:r>
                      <a:rPr lang="en-US" sz="1500" b="0" i="1" smtClean="0">
                        <a:latin typeface="Cambria Math" panose="02040503050406030204" pitchFamily="18" charset="0"/>
                        <a:ea typeface="Cambria Math" panose="02040503050406030204" pitchFamily="18" charset="0"/>
                      </a:rPr>
                      <m:t>)</m:t>
                    </m:r>
                  </m:oMath>
                </a14:m>
                <a:endParaRPr lang="en-US" sz="1500" dirty="0"/>
              </a:p>
            </p:txBody>
          </p:sp>
        </mc:Choice>
        <mc:Fallback xmlns="">
          <p:sp>
            <p:nvSpPr>
              <p:cNvPr id="66" name="Content Placeholder 2">
                <a:extLst>
                  <a:ext uri="{FF2B5EF4-FFF2-40B4-BE49-F238E27FC236}">
                    <a16:creationId xmlns:a16="http://schemas.microsoft.com/office/drawing/2014/main" id="{134E7948-5602-50B7-5D86-1DAD64454958}"/>
                  </a:ext>
                </a:extLst>
              </p:cNvPr>
              <p:cNvSpPr txBox="1">
                <a:spLocks noRot="1" noChangeAspect="1" noMove="1" noResize="1" noEditPoints="1" noAdjustHandles="1" noChangeArrowheads="1" noChangeShapeType="1" noTextEdit="1"/>
              </p:cNvSpPr>
              <p:nvPr/>
            </p:nvSpPr>
            <p:spPr>
              <a:xfrm>
                <a:off x="263921" y="3571543"/>
                <a:ext cx="6450388" cy="1005051"/>
              </a:xfrm>
              <a:prstGeom prst="rect">
                <a:avLst/>
              </a:prstGeom>
              <a:blipFill>
                <a:blip r:embed="rId5"/>
                <a:stretch>
                  <a:fillRect l="-196" t="-1250" b="-7500"/>
                </a:stretch>
              </a:blipFill>
            </p:spPr>
            <p:txBody>
              <a:bodyPr/>
              <a:lstStyle/>
              <a:p>
                <a:r>
                  <a:rPr lang="en-US">
                    <a:noFill/>
                  </a:rPr>
                  <a:t> </a:t>
                </a:r>
              </a:p>
            </p:txBody>
          </p:sp>
        </mc:Fallback>
      </mc:AlternateContent>
      <p:grpSp>
        <p:nvGrpSpPr>
          <p:cNvPr id="2" name="Group 1">
            <a:extLst>
              <a:ext uri="{FF2B5EF4-FFF2-40B4-BE49-F238E27FC236}">
                <a16:creationId xmlns:a16="http://schemas.microsoft.com/office/drawing/2014/main" id="{A89A164D-4857-067F-5E43-F93CB998FF22}"/>
              </a:ext>
            </a:extLst>
          </p:cNvPr>
          <p:cNvGrpSpPr/>
          <p:nvPr/>
        </p:nvGrpSpPr>
        <p:grpSpPr>
          <a:xfrm>
            <a:off x="3047091" y="1132796"/>
            <a:ext cx="1535723" cy="962535"/>
            <a:chOff x="4792003" y="2195245"/>
            <a:chExt cx="1535723" cy="962535"/>
          </a:xfrm>
        </p:grpSpPr>
        <p:grpSp>
          <p:nvGrpSpPr>
            <p:cNvPr id="7" name="Group 6">
              <a:extLst>
                <a:ext uri="{FF2B5EF4-FFF2-40B4-BE49-F238E27FC236}">
                  <a16:creationId xmlns:a16="http://schemas.microsoft.com/office/drawing/2014/main" id="{1721371B-6173-5E60-C35B-2FB5A145F185}"/>
                </a:ext>
              </a:extLst>
            </p:cNvPr>
            <p:cNvGrpSpPr/>
            <p:nvPr/>
          </p:nvGrpSpPr>
          <p:grpSpPr>
            <a:xfrm>
              <a:off x="4792003" y="2743780"/>
              <a:ext cx="469359" cy="414000"/>
              <a:chOff x="4601838" y="1096952"/>
              <a:chExt cx="469359" cy="414000"/>
            </a:xfrm>
          </p:grpSpPr>
          <p:sp>
            <p:nvSpPr>
              <p:cNvPr id="28" name="Oval 27">
                <a:extLst>
                  <a:ext uri="{FF2B5EF4-FFF2-40B4-BE49-F238E27FC236}">
                    <a16:creationId xmlns:a16="http://schemas.microsoft.com/office/drawing/2014/main" id="{28EB9C82-C742-B3E6-A230-91DE27C053F6}"/>
                  </a:ext>
                </a:extLst>
              </p:cNvPr>
              <p:cNvSpPr/>
              <p:nvPr/>
            </p:nvSpPr>
            <p:spPr>
              <a:xfrm>
                <a:off x="4630724" y="1096952"/>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D7D8CFFD-06AB-E782-50D0-AF00F3F48AFB}"/>
                      </a:ext>
                    </a:extLst>
                  </p:cNvPr>
                  <p:cNvSpPr txBox="1"/>
                  <p:nvPr/>
                </p:nvSpPr>
                <p:spPr>
                  <a:xfrm>
                    <a:off x="4601838" y="1170820"/>
                    <a:ext cx="469359" cy="26827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𝑐𝑛</m:t>
                              </m:r>
                            </m:num>
                            <m:den>
                              <m:r>
                                <a:rPr lang="en-US" sz="1000" b="0" i="1" smtClean="0">
                                  <a:latin typeface="Cambria Math" panose="02040503050406030204" pitchFamily="18" charset="0"/>
                                </a:rPr>
                                <m:t>2</m:t>
                              </m:r>
                            </m:den>
                          </m:f>
                        </m:oMath>
                      </m:oMathPara>
                    </a14:m>
                    <a:endParaRPr lang="en-US" sz="1000" dirty="0"/>
                  </a:p>
                </p:txBody>
              </p:sp>
            </mc:Choice>
            <mc:Fallback xmlns="">
              <p:sp>
                <p:nvSpPr>
                  <p:cNvPr id="29" name="TextBox 28">
                    <a:extLst>
                      <a:ext uri="{FF2B5EF4-FFF2-40B4-BE49-F238E27FC236}">
                        <a16:creationId xmlns:a16="http://schemas.microsoft.com/office/drawing/2014/main" id="{D7D8CFFD-06AB-E782-50D0-AF00F3F48AFB}"/>
                      </a:ext>
                    </a:extLst>
                  </p:cNvPr>
                  <p:cNvSpPr txBox="1">
                    <a:spLocks noRot="1" noChangeAspect="1" noMove="1" noResize="1" noEditPoints="1" noAdjustHandles="1" noChangeArrowheads="1" noChangeShapeType="1" noTextEdit="1"/>
                  </p:cNvSpPr>
                  <p:nvPr/>
                </p:nvSpPr>
                <p:spPr>
                  <a:xfrm>
                    <a:off x="4601838" y="1170820"/>
                    <a:ext cx="469359" cy="268279"/>
                  </a:xfrm>
                  <a:prstGeom prst="rect">
                    <a:avLst/>
                  </a:prstGeom>
                  <a:blipFill>
                    <a:blip r:embed="rId8"/>
                    <a:stretch>
                      <a:fillRect l="-13514" t="-90909" r="-10811" b="-163636"/>
                    </a:stretch>
                  </a:blipFill>
                </p:spPr>
                <p:txBody>
                  <a:bodyPr/>
                  <a:lstStyle/>
                  <a:p>
                    <a:r>
                      <a:rPr lang="en-US">
                        <a:noFill/>
                      </a:rPr>
                      <a:t> </a:t>
                    </a:r>
                  </a:p>
                </p:txBody>
              </p:sp>
            </mc:Fallback>
          </mc:AlternateContent>
        </p:grpSp>
        <p:sp>
          <p:nvSpPr>
            <p:cNvPr id="15" name="Oval 14">
              <a:extLst>
                <a:ext uri="{FF2B5EF4-FFF2-40B4-BE49-F238E27FC236}">
                  <a16:creationId xmlns:a16="http://schemas.microsoft.com/office/drawing/2014/main" id="{ADE641E4-0B6A-4E17-A637-3D83128143C9}"/>
                </a:ext>
              </a:extLst>
            </p:cNvPr>
            <p:cNvSpPr/>
            <p:nvPr/>
          </p:nvSpPr>
          <p:spPr>
            <a:xfrm>
              <a:off x="5913726" y="2740220"/>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cxnSp>
          <p:nvCxnSpPr>
            <p:cNvPr id="16" name="Straight Arrow Connector 15">
              <a:extLst>
                <a:ext uri="{FF2B5EF4-FFF2-40B4-BE49-F238E27FC236}">
                  <a16:creationId xmlns:a16="http://schemas.microsoft.com/office/drawing/2014/main" id="{57631A2F-0AF1-CAE9-BC3C-CC0247D9A1DA}"/>
                </a:ext>
              </a:extLst>
            </p:cNvPr>
            <p:cNvCxnSpPr>
              <a:cxnSpLocks/>
              <a:endCxn id="28" idx="0"/>
            </p:cNvCxnSpPr>
            <p:nvPr/>
          </p:nvCxnSpPr>
          <p:spPr>
            <a:xfrm flipH="1">
              <a:off x="5027889" y="2619610"/>
              <a:ext cx="682312" cy="124170"/>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7" name="Straight Arrow Connector 16">
              <a:extLst>
                <a:ext uri="{FF2B5EF4-FFF2-40B4-BE49-F238E27FC236}">
                  <a16:creationId xmlns:a16="http://schemas.microsoft.com/office/drawing/2014/main" id="{B72AD22D-4DCA-23F4-6758-C649759AFA74}"/>
                </a:ext>
              </a:extLst>
            </p:cNvPr>
            <p:cNvCxnSpPr>
              <a:cxnSpLocks/>
              <a:endCxn id="15" idx="0"/>
            </p:cNvCxnSpPr>
            <p:nvPr/>
          </p:nvCxnSpPr>
          <p:spPr>
            <a:xfrm>
              <a:off x="5710201" y="2619610"/>
              <a:ext cx="410525" cy="120610"/>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grpSp>
          <p:nvGrpSpPr>
            <p:cNvPr id="18" name="Group 17">
              <a:extLst>
                <a:ext uri="{FF2B5EF4-FFF2-40B4-BE49-F238E27FC236}">
                  <a16:creationId xmlns:a16="http://schemas.microsoft.com/office/drawing/2014/main" id="{28AA3A9A-87CB-3A76-7333-DF53E1E85F73}"/>
                </a:ext>
              </a:extLst>
            </p:cNvPr>
            <p:cNvGrpSpPr/>
            <p:nvPr/>
          </p:nvGrpSpPr>
          <p:grpSpPr>
            <a:xfrm>
              <a:off x="5505862" y="2195245"/>
              <a:ext cx="414000" cy="414000"/>
              <a:chOff x="4605557" y="1063396"/>
              <a:chExt cx="414000" cy="414000"/>
            </a:xfrm>
          </p:grpSpPr>
          <p:sp>
            <p:nvSpPr>
              <p:cNvPr id="20" name="Oval 19">
                <a:extLst>
                  <a:ext uri="{FF2B5EF4-FFF2-40B4-BE49-F238E27FC236}">
                    <a16:creationId xmlns:a16="http://schemas.microsoft.com/office/drawing/2014/main" id="{0C789E72-83D8-D737-E2AF-A9829CDB4804}"/>
                  </a:ext>
                </a:extLst>
              </p:cNvPr>
              <p:cNvSpPr/>
              <p:nvPr/>
            </p:nvSpPr>
            <p:spPr>
              <a:xfrm>
                <a:off x="4605557" y="1063396"/>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547E66CA-A200-6414-056A-544AE6BF45BC}"/>
                      </a:ext>
                    </a:extLst>
                  </p:cNvPr>
                  <p:cNvSpPr txBox="1"/>
                  <p:nvPr/>
                </p:nvSpPr>
                <p:spPr>
                  <a:xfrm>
                    <a:off x="4627387" y="1125274"/>
                    <a:ext cx="381258"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panose="02040503050406030204" pitchFamily="18" charset="0"/>
                            </a:rPr>
                            <m:t>𝑐𝑛</m:t>
                          </m:r>
                        </m:oMath>
                      </m:oMathPara>
                    </a14:m>
                    <a:endParaRPr lang="en-US" sz="1200" dirty="0"/>
                  </a:p>
                </p:txBody>
              </p:sp>
            </mc:Choice>
            <mc:Fallback xmlns="">
              <p:sp>
                <p:nvSpPr>
                  <p:cNvPr id="27" name="TextBox 26">
                    <a:extLst>
                      <a:ext uri="{FF2B5EF4-FFF2-40B4-BE49-F238E27FC236}">
                        <a16:creationId xmlns:a16="http://schemas.microsoft.com/office/drawing/2014/main" id="{547E66CA-A200-6414-056A-544AE6BF45BC}"/>
                      </a:ext>
                    </a:extLst>
                  </p:cNvPr>
                  <p:cNvSpPr txBox="1">
                    <a:spLocks noRot="1" noChangeAspect="1" noMove="1" noResize="1" noEditPoints="1" noAdjustHandles="1" noChangeArrowheads="1" noChangeShapeType="1" noTextEdit="1"/>
                  </p:cNvSpPr>
                  <p:nvPr/>
                </p:nvSpPr>
                <p:spPr>
                  <a:xfrm>
                    <a:off x="4627387" y="1125274"/>
                    <a:ext cx="381258" cy="276999"/>
                  </a:xfrm>
                  <a:prstGeom prst="rect">
                    <a:avLst/>
                  </a:prstGeom>
                  <a:blipFill>
                    <a:blip r:embed="rId9"/>
                    <a:stretch>
                      <a:fillRect/>
                    </a:stretch>
                  </a:blipFill>
                </p:spPr>
                <p:txBody>
                  <a:bodyPr/>
                  <a:lstStyle/>
                  <a:p>
                    <a:r>
                      <a:rPr lang="en-US">
                        <a:noFill/>
                      </a:rPr>
                      <a:t> </a:t>
                    </a:r>
                  </a:p>
                </p:txBody>
              </p:sp>
            </mc:Fallback>
          </mc:AlternateContent>
        </p:grpSp>
      </p:grp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0B3DB3D0-2991-577F-F768-D1C771A4300A}"/>
                  </a:ext>
                </a:extLst>
              </p:cNvPr>
              <p:cNvSpPr txBox="1"/>
              <p:nvPr/>
            </p:nvSpPr>
            <p:spPr>
              <a:xfrm>
                <a:off x="4141134" y="1746424"/>
                <a:ext cx="469359" cy="26827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𝑐𝑛</m:t>
                          </m:r>
                        </m:num>
                        <m:den>
                          <m:r>
                            <a:rPr lang="en-US" sz="1000" b="0" i="1" smtClean="0">
                              <a:latin typeface="Cambria Math" panose="02040503050406030204" pitchFamily="18" charset="0"/>
                            </a:rPr>
                            <m:t>2</m:t>
                          </m:r>
                        </m:den>
                      </m:f>
                    </m:oMath>
                  </m:oMathPara>
                </a14:m>
                <a:endParaRPr lang="en-US" sz="1000" dirty="0"/>
              </a:p>
            </p:txBody>
          </p:sp>
        </mc:Choice>
        <mc:Fallback xmlns="">
          <p:sp>
            <p:nvSpPr>
              <p:cNvPr id="30" name="TextBox 29">
                <a:extLst>
                  <a:ext uri="{FF2B5EF4-FFF2-40B4-BE49-F238E27FC236}">
                    <a16:creationId xmlns:a16="http://schemas.microsoft.com/office/drawing/2014/main" id="{0B3DB3D0-2991-577F-F768-D1C771A4300A}"/>
                  </a:ext>
                </a:extLst>
              </p:cNvPr>
              <p:cNvSpPr txBox="1">
                <a:spLocks noRot="1" noChangeAspect="1" noMove="1" noResize="1" noEditPoints="1" noAdjustHandles="1" noChangeArrowheads="1" noChangeShapeType="1" noTextEdit="1"/>
              </p:cNvSpPr>
              <p:nvPr/>
            </p:nvSpPr>
            <p:spPr>
              <a:xfrm>
                <a:off x="4141134" y="1746424"/>
                <a:ext cx="469359" cy="268279"/>
              </a:xfrm>
              <a:prstGeom prst="rect">
                <a:avLst/>
              </a:prstGeom>
              <a:blipFill>
                <a:blip r:embed="rId10"/>
                <a:stretch>
                  <a:fillRect l="-7895" t="-95455" r="-10526" b="-163636"/>
                </a:stretch>
              </a:blipFill>
            </p:spPr>
            <p:txBody>
              <a:bodyPr/>
              <a:lstStyle/>
              <a:p>
                <a:r>
                  <a:rPr lang="en-US">
                    <a:noFill/>
                  </a:rPr>
                  <a:t> </a:t>
                </a:r>
              </a:p>
            </p:txBody>
          </p:sp>
        </mc:Fallback>
      </mc:AlternateContent>
      <p:grpSp>
        <p:nvGrpSpPr>
          <p:cNvPr id="33" name="Group 32">
            <a:extLst>
              <a:ext uri="{FF2B5EF4-FFF2-40B4-BE49-F238E27FC236}">
                <a16:creationId xmlns:a16="http://schemas.microsoft.com/office/drawing/2014/main" id="{A58C04AF-A331-6312-9BFD-36873612AED7}"/>
              </a:ext>
            </a:extLst>
          </p:cNvPr>
          <p:cNvGrpSpPr/>
          <p:nvPr/>
        </p:nvGrpSpPr>
        <p:grpSpPr>
          <a:xfrm>
            <a:off x="3805903" y="2091771"/>
            <a:ext cx="1137050" cy="661713"/>
            <a:chOff x="2705417" y="3151816"/>
            <a:chExt cx="1137050" cy="661713"/>
          </a:xfrm>
        </p:grpSpPr>
        <p:grpSp>
          <p:nvGrpSpPr>
            <p:cNvPr id="34" name="Group 33">
              <a:extLst>
                <a:ext uri="{FF2B5EF4-FFF2-40B4-BE49-F238E27FC236}">
                  <a16:creationId xmlns:a16="http://schemas.microsoft.com/office/drawing/2014/main" id="{12B97052-8E25-CDD0-F142-D8C021DD033D}"/>
                </a:ext>
              </a:extLst>
            </p:cNvPr>
            <p:cNvGrpSpPr/>
            <p:nvPr/>
          </p:nvGrpSpPr>
          <p:grpSpPr>
            <a:xfrm>
              <a:off x="2705417" y="3399191"/>
              <a:ext cx="482194" cy="414000"/>
              <a:chOff x="4835260" y="1096829"/>
              <a:chExt cx="482194" cy="414000"/>
            </a:xfrm>
          </p:grpSpPr>
          <p:sp>
            <p:nvSpPr>
              <p:cNvPr id="52" name="Oval 51">
                <a:extLst>
                  <a:ext uri="{FF2B5EF4-FFF2-40B4-BE49-F238E27FC236}">
                    <a16:creationId xmlns:a16="http://schemas.microsoft.com/office/drawing/2014/main" id="{55B3831F-9E5B-22A7-D767-1F93BAFC922D}"/>
                  </a:ext>
                </a:extLst>
              </p:cNvPr>
              <p:cNvSpPr/>
              <p:nvPr/>
            </p:nvSpPr>
            <p:spPr>
              <a:xfrm>
                <a:off x="4835260" y="1096829"/>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54" name="TextBox 53">
                    <a:extLst>
                      <a:ext uri="{FF2B5EF4-FFF2-40B4-BE49-F238E27FC236}">
                        <a16:creationId xmlns:a16="http://schemas.microsoft.com/office/drawing/2014/main" id="{81C3030C-DE81-A002-B893-B1D0B0C2979D}"/>
                      </a:ext>
                    </a:extLst>
                  </p:cNvPr>
                  <p:cNvSpPr txBox="1"/>
                  <p:nvPr/>
                </p:nvSpPr>
                <p:spPr>
                  <a:xfrm>
                    <a:off x="4848095" y="1172631"/>
                    <a:ext cx="469359" cy="26770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𝑐𝑛</m:t>
                              </m:r>
                            </m:num>
                            <m:den>
                              <m:r>
                                <a:rPr lang="en-US" sz="1000" b="0" i="1" smtClean="0">
                                  <a:latin typeface="Cambria Math" panose="02040503050406030204" pitchFamily="18" charset="0"/>
                                </a:rPr>
                                <m:t>4</m:t>
                              </m:r>
                            </m:den>
                          </m:f>
                        </m:oMath>
                      </m:oMathPara>
                    </a14:m>
                    <a:endParaRPr lang="en-US" sz="1000" dirty="0"/>
                  </a:p>
                </p:txBody>
              </p:sp>
            </mc:Choice>
            <mc:Fallback xmlns="">
              <p:sp>
                <p:nvSpPr>
                  <p:cNvPr id="54" name="TextBox 53">
                    <a:extLst>
                      <a:ext uri="{FF2B5EF4-FFF2-40B4-BE49-F238E27FC236}">
                        <a16:creationId xmlns:a16="http://schemas.microsoft.com/office/drawing/2014/main" id="{81C3030C-DE81-A002-B893-B1D0B0C2979D}"/>
                      </a:ext>
                    </a:extLst>
                  </p:cNvPr>
                  <p:cNvSpPr txBox="1">
                    <a:spLocks noRot="1" noChangeAspect="1" noMove="1" noResize="1" noEditPoints="1" noAdjustHandles="1" noChangeArrowheads="1" noChangeShapeType="1" noTextEdit="1"/>
                  </p:cNvSpPr>
                  <p:nvPr/>
                </p:nvSpPr>
                <p:spPr>
                  <a:xfrm>
                    <a:off x="4848095" y="1172631"/>
                    <a:ext cx="469359" cy="267702"/>
                  </a:xfrm>
                  <a:prstGeom prst="rect">
                    <a:avLst/>
                  </a:prstGeom>
                  <a:blipFill>
                    <a:blip r:embed="rId11"/>
                    <a:stretch>
                      <a:fillRect l="-10526" t="-95455" r="-10526" b="-159091"/>
                    </a:stretch>
                  </a:blipFill>
                </p:spPr>
                <p:txBody>
                  <a:bodyPr/>
                  <a:lstStyle/>
                  <a:p>
                    <a:r>
                      <a:rPr lang="en-US">
                        <a:noFill/>
                      </a:rPr>
                      <a:t> </a:t>
                    </a:r>
                  </a:p>
                </p:txBody>
              </p:sp>
            </mc:Fallback>
          </mc:AlternateContent>
        </p:grpSp>
        <p:grpSp>
          <p:nvGrpSpPr>
            <p:cNvPr id="35" name="Group 34">
              <a:extLst>
                <a:ext uri="{FF2B5EF4-FFF2-40B4-BE49-F238E27FC236}">
                  <a16:creationId xmlns:a16="http://schemas.microsoft.com/office/drawing/2014/main" id="{4FA672B9-033D-1A26-F06E-6D10EFAA63F7}"/>
                </a:ext>
              </a:extLst>
            </p:cNvPr>
            <p:cNvGrpSpPr/>
            <p:nvPr/>
          </p:nvGrpSpPr>
          <p:grpSpPr>
            <a:xfrm>
              <a:off x="3373108" y="3399529"/>
              <a:ext cx="469359" cy="414000"/>
              <a:chOff x="4750382" y="1097167"/>
              <a:chExt cx="469359" cy="414000"/>
            </a:xfrm>
          </p:grpSpPr>
          <p:sp>
            <p:nvSpPr>
              <p:cNvPr id="49" name="Oval 48">
                <a:extLst>
                  <a:ext uri="{FF2B5EF4-FFF2-40B4-BE49-F238E27FC236}">
                    <a16:creationId xmlns:a16="http://schemas.microsoft.com/office/drawing/2014/main" id="{678D7AF7-B0B2-E9C4-DB50-72D58F727732}"/>
                  </a:ext>
                </a:extLst>
              </p:cNvPr>
              <p:cNvSpPr/>
              <p:nvPr/>
            </p:nvSpPr>
            <p:spPr>
              <a:xfrm>
                <a:off x="4768598" y="1097167"/>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51" name="TextBox 50">
                    <a:extLst>
                      <a:ext uri="{FF2B5EF4-FFF2-40B4-BE49-F238E27FC236}">
                        <a16:creationId xmlns:a16="http://schemas.microsoft.com/office/drawing/2014/main" id="{DEBB7ECF-9CD4-B2EC-2D78-91D0DFFC5C68}"/>
                      </a:ext>
                    </a:extLst>
                  </p:cNvPr>
                  <p:cNvSpPr txBox="1"/>
                  <p:nvPr/>
                </p:nvSpPr>
                <p:spPr>
                  <a:xfrm>
                    <a:off x="4750382" y="1170743"/>
                    <a:ext cx="469359" cy="26770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𝑐𝑛</m:t>
                              </m:r>
                            </m:num>
                            <m:den>
                              <m:r>
                                <a:rPr lang="en-US" sz="1000" b="0" i="1" smtClean="0">
                                  <a:latin typeface="Cambria Math" panose="02040503050406030204" pitchFamily="18" charset="0"/>
                                </a:rPr>
                                <m:t>4</m:t>
                              </m:r>
                            </m:den>
                          </m:f>
                        </m:oMath>
                      </m:oMathPara>
                    </a14:m>
                    <a:endParaRPr lang="en-US" sz="1000" dirty="0"/>
                  </a:p>
                </p:txBody>
              </p:sp>
            </mc:Choice>
            <mc:Fallback xmlns="">
              <p:sp>
                <p:nvSpPr>
                  <p:cNvPr id="51" name="TextBox 50">
                    <a:extLst>
                      <a:ext uri="{FF2B5EF4-FFF2-40B4-BE49-F238E27FC236}">
                        <a16:creationId xmlns:a16="http://schemas.microsoft.com/office/drawing/2014/main" id="{DEBB7ECF-9CD4-B2EC-2D78-91D0DFFC5C68}"/>
                      </a:ext>
                    </a:extLst>
                  </p:cNvPr>
                  <p:cNvSpPr txBox="1">
                    <a:spLocks noRot="1" noChangeAspect="1" noMove="1" noResize="1" noEditPoints="1" noAdjustHandles="1" noChangeArrowheads="1" noChangeShapeType="1" noTextEdit="1"/>
                  </p:cNvSpPr>
                  <p:nvPr/>
                </p:nvSpPr>
                <p:spPr>
                  <a:xfrm>
                    <a:off x="4750382" y="1170743"/>
                    <a:ext cx="469359" cy="267702"/>
                  </a:xfrm>
                  <a:prstGeom prst="rect">
                    <a:avLst/>
                  </a:prstGeom>
                  <a:blipFill>
                    <a:blip r:embed="rId12"/>
                    <a:stretch>
                      <a:fillRect l="-10526" t="-95455" r="-7895" b="-159091"/>
                    </a:stretch>
                  </a:blipFill>
                </p:spPr>
                <p:txBody>
                  <a:bodyPr/>
                  <a:lstStyle/>
                  <a:p>
                    <a:r>
                      <a:rPr lang="en-US">
                        <a:noFill/>
                      </a:rPr>
                      <a:t> </a:t>
                    </a:r>
                  </a:p>
                </p:txBody>
              </p:sp>
            </mc:Fallback>
          </mc:AlternateContent>
        </p:grpSp>
        <p:cxnSp>
          <p:nvCxnSpPr>
            <p:cNvPr id="45" name="Straight Arrow Connector 44">
              <a:extLst>
                <a:ext uri="{FF2B5EF4-FFF2-40B4-BE49-F238E27FC236}">
                  <a16:creationId xmlns:a16="http://schemas.microsoft.com/office/drawing/2014/main" id="{CC6D933F-03DE-293B-C3B2-4ADE53BE02FB}"/>
                </a:ext>
              </a:extLst>
            </p:cNvPr>
            <p:cNvCxnSpPr>
              <a:cxnSpLocks/>
              <a:stCxn id="15" idx="4"/>
              <a:endCxn id="52" idx="0"/>
            </p:cNvCxnSpPr>
            <p:nvPr/>
          </p:nvCxnSpPr>
          <p:spPr>
            <a:xfrm flipH="1">
              <a:off x="2912417" y="3151816"/>
              <a:ext cx="362911" cy="247375"/>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48" name="Straight Arrow Connector 47">
              <a:extLst>
                <a:ext uri="{FF2B5EF4-FFF2-40B4-BE49-F238E27FC236}">
                  <a16:creationId xmlns:a16="http://schemas.microsoft.com/office/drawing/2014/main" id="{40D3B30C-D9BE-A1D1-23C5-29B6AC86A0E2}"/>
                </a:ext>
              </a:extLst>
            </p:cNvPr>
            <p:cNvCxnSpPr>
              <a:cxnSpLocks/>
              <a:stCxn id="15" idx="4"/>
              <a:endCxn id="49" idx="0"/>
            </p:cNvCxnSpPr>
            <p:nvPr/>
          </p:nvCxnSpPr>
          <p:spPr>
            <a:xfrm>
              <a:off x="3275328" y="3151816"/>
              <a:ext cx="322996" cy="247713"/>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grpSp>
      <p:grpSp>
        <p:nvGrpSpPr>
          <p:cNvPr id="67" name="Group 66">
            <a:extLst>
              <a:ext uri="{FF2B5EF4-FFF2-40B4-BE49-F238E27FC236}">
                <a16:creationId xmlns:a16="http://schemas.microsoft.com/office/drawing/2014/main" id="{CA41F99E-303A-425B-3A2C-F2B17D14C685}"/>
              </a:ext>
            </a:extLst>
          </p:cNvPr>
          <p:cNvGrpSpPr/>
          <p:nvPr/>
        </p:nvGrpSpPr>
        <p:grpSpPr>
          <a:xfrm>
            <a:off x="2885896" y="2796382"/>
            <a:ext cx="54000" cy="358800"/>
            <a:chOff x="654341" y="2461508"/>
            <a:chExt cx="54000" cy="358800"/>
          </a:xfrm>
        </p:grpSpPr>
        <p:sp>
          <p:nvSpPr>
            <p:cNvPr id="60" name="Oval 59">
              <a:extLst>
                <a:ext uri="{FF2B5EF4-FFF2-40B4-BE49-F238E27FC236}">
                  <a16:creationId xmlns:a16="http://schemas.microsoft.com/office/drawing/2014/main" id="{59873D80-2BEA-12E1-48CA-0C31435C1AFE}"/>
                </a:ext>
              </a:extLst>
            </p:cNvPr>
            <p:cNvSpPr/>
            <p:nvPr/>
          </p:nvSpPr>
          <p:spPr>
            <a:xfrm>
              <a:off x="654341" y="24615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Oval 60">
              <a:extLst>
                <a:ext uri="{FF2B5EF4-FFF2-40B4-BE49-F238E27FC236}">
                  <a16:creationId xmlns:a16="http://schemas.microsoft.com/office/drawing/2014/main" id="{D5CC9230-F3E2-044E-DE37-B5259A5375DF}"/>
                </a:ext>
              </a:extLst>
            </p:cNvPr>
            <p:cNvSpPr/>
            <p:nvPr/>
          </p:nvSpPr>
          <p:spPr>
            <a:xfrm>
              <a:off x="654341" y="26139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Oval 64">
              <a:extLst>
                <a:ext uri="{FF2B5EF4-FFF2-40B4-BE49-F238E27FC236}">
                  <a16:creationId xmlns:a16="http://schemas.microsoft.com/office/drawing/2014/main" id="{74DD26E2-A579-136E-31A3-FE65EC7FE551}"/>
                </a:ext>
              </a:extLst>
            </p:cNvPr>
            <p:cNvSpPr/>
            <p:nvPr/>
          </p:nvSpPr>
          <p:spPr>
            <a:xfrm>
              <a:off x="654341" y="27663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9" name="Group 68">
            <a:extLst>
              <a:ext uri="{FF2B5EF4-FFF2-40B4-BE49-F238E27FC236}">
                <a16:creationId xmlns:a16="http://schemas.microsoft.com/office/drawing/2014/main" id="{BB5F352B-927C-02E3-1AC5-7CEA5412C38A}"/>
              </a:ext>
            </a:extLst>
          </p:cNvPr>
          <p:cNvGrpSpPr/>
          <p:nvPr/>
        </p:nvGrpSpPr>
        <p:grpSpPr>
          <a:xfrm>
            <a:off x="3516450" y="2796382"/>
            <a:ext cx="54000" cy="358800"/>
            <a:chOff x="654341" y="2461508"/>
            <a:chExt cx="54000" cy="358800"/>
          </a:xfrm>
        </p:grpSpPr>
        <p:sp>
          <p:nvSpPr>
            <p:cNvPr id="70" name="Oval 69">
              <a:extLst>
                <a:ext uri="{FF2B5EF4-FFF2-40B4-BE49-F238E27FC236}">
                  <a16:creationId xmlns:a16="http://schemas.microsoft.com/office/drawing/2014/main" id="{F3FEC6A1-7894-356F-2CD0-6E44DC3FD21E}"/>
                </a:ext>
              </a:extLst>
            </p:cNvPr>
            <p:cNvSpPr/>
            <p:nvPr/>
          </p:nvSpPr>
          <p:spPr>
            <a:xfrm>
              <a:off x="654341" y="24615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Oval 71">
              <a:extLst>
                <a:ext uri="{FF2B5EF4-FFF2-40B4-BE49-F238E27FC236}">
                  <a16:creationId xmlns:a16="http://schemas.microsoft.com/office/drawing/2014/main" id="{36C07F3A-0D1E-DFDE-9EEA-F3BEF36BF6AF}"/>
                </a:ext>
              </a:extLst>
            </p:cNvPr>
            <p:cNvSpPr/>
            <p:nvPr/>
          </p:nvSpPr>
          <p:spPr>
            <a:xfrm>
              <a:off x="654341" y="26139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Oval 72">
              <a:extLst>
                <a:ext uri="{FF2B5EF4-FFF2-40B4-BE49-F238E27FC236}">
                  <a16:creationId xmlns:a16="http://schemas.microsoft.com/office/drawing/2014/main" id="{8364FB17-EB3D-E311-D134-5EFDED516F5B}"/>
                </a:ext>
              </a:extLst>
            </p:cNvPr>
            <p:cNvSpPr/>
            <p:nvPr/>
          </p:nvSpPr>
          <p:spPr>
            <a:xfrm>
              <a:off x="654341" y="27663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7" name="Group 76">
            <a:extLst>
              <a:ext uri="{FF2B5EF4-FFF2-40B4-BE49-F238E27FC236}">
                <a16:creationId xmlns:a16="http://schemas.microsoft.com/office/drawing/2014/main" id="{AB718897-9F6C-969B-8241-33509785DF09}"/>
              </a:ext>
            </a:extLst>
          </p:cNvPr>
          <p:cNvGrpSpPr/>
          <p:nvPr/>
        </p:nvGrpSpPr>
        <p:grpSpPr>
          <a:xfrm>
            <a:off x="4705319" y="2791288"/>
            <a:ext cx="54000" cy="358800"/>
            <a:chOff x="654341" y="2461508"/>
            <a:chExt cx="54000" cy="358800"/>
          </a:xfrm>
        </p:grpSpPr>
        <p:sp>
          <p:nvSpPr>
            <p:cNvPr id="80" name="Oval 79">
              <a:extLst>
                <a:ext uri="{FF2B5EF4-FFF2-40B4-BE49-F238E27FC236}">
                  <a16:creationId xmlns:a16="http://schemas.microsoft.com/office/drawing/2014/main" id="{E8F0C8C5-53D7-1458-3AD3-76F57742BF5E}"/>
                </a:ext>
              </a:extLst>
            </p:cNvPr>
            <p:cNvSpPr/>
            <p:nvPr/>
          </p:nvSpPr>
          <p:spPr>
            <a:xfrm>
              <a:off x="654341" y="24615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Oval 80">
              <a:extLst>
                <a:ext uri="{FF2B5EF4-FFF2-40B4-BE49-F238E27FC236}">
                  <a16:creationId xmlns:a16="http://schemas.microsoft.com/office/drawing/2014/main" id="{CF8DB227-8F99-6CC2-B97E-7E8C474590F4}"/>
                </a:ext>
              </a:extLst>
            </p:cNvPr>
            <p:cNvSpPr/>
            <p:nvPr/>
          </p:nvSpPr>
          <p:spPr>
            <a:xfrm>
              <a:off x="654341" y="26139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Oval 84">
              <a:extLst>
                <a:ext uri="{FF2B5EF4-FFF2-40B4-BE49-F238E27FC236}">
                  <a16:creationId xmlns:a16="http://schemas.microsoft.com/office/drawing/2014/main" id="{FEAF7AC8-9716-C3C9-196E-FDF55BFD4468}"/>
                </a:ext>
              </a:extLst>
            </p:cNvPr>
            <p:cNvSpPr/>
            <p:nvPr/>
          </p:nvSpPr>
          <p:spPr>
            <a:xfrm>
              <a:off x="654341" y="27663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1" name="Content Placeholder 2">
            <a:extLst>
              <a:ext uri="{FF2B5EF4-FFF2-40B4-BE49-F238E27FC236}">
                <a16:creationId xmlns:a16="http://schemas.microsoft.com/office/drawing/2014/main" id="{562BC34B-F5D7-7A23-DF09-669A6AA7ED25}"/>
              </a:ext>
            </a:extLst>
          </p:cNvPr>
          <p:cNvSpPr txBox="1">
            <a:spLocks/>
          </p:cNvSpPr>
          <p:nvPr/>
        </p:nvSpPr>
        <p:spPr>
          <a:xfrm>
            <a:off x="2288648" y="3172197"/>
            <a:ext cx="597248" cy="273844"/>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None/>
            </a:pPr>
            <a:r>
              <a:rPr lang="en-US" sz="1200" dirty="0"/>
              <a:t>Base</a:t>
            </a:r>
            <a:endParaRPr lang="en-US" sz="1200" dirty="0">
              <a:solidFill>
                <a:prstClr val="black"/>
              </a:solidFill>
              <a:latin typeface="Calibri" panose="020F0502020204030204"/>
              <a:ea typeface="+mn-ea"/>
              <a:cs typeface="+mn-cs"/>
            </a:endParaRPr>
          </a:p>
        </p:txBody>
      </p:sp>
      <p:grpSp>
        <p:nvGrpSpPr>
          <p:cNvPr id="107" name="Group 106">
            <a:extLst>
              <a:ext uri="{FF2B5EF4-FFF2-40B4-BE49-F238E27FC236}">
                <a16:creationId xmlns:a16="http://schemas.microsoft.com/office/drawing/2014/main" id="{62BE03DB-39EF-290B-8681-4B1F9FD21294}"/>
              </a:ext>
            </a:extLst>
          </p:cNvPr>
          <p:cNvGrpSpPr/>
          <p:nvPr/>
        </p:nvGrpSpPr>
        <p:grpSpPr>
          <a:xfrm>
            <a:off x="2765098" y="3202985"/>
            <a:ext cx="2140712" cy="234892"/>
            <a:chOff x="2765098" y="4412609"/>
            <a:chExt cx="2140712" cy="234892"/>
          </a:xfrm>
        </p:grpSpPr>
        <p:sp>
          <p:nvSpPr>
            <p:cNvPr id="90" name="Rectangle 89">
              <a:extLst>
                <a:ext uri="{FF2B5EF4-FFF2-40B4-BE49-F238E27FC236}">
                  <a16:creationId xmlns:a16="http://schemas.microsoft.com/office/drawing/2014/main" id="{67650DBE-3230-B2C9-3BFF-96D422EBE7B4}"/>
                </a:ext>
              </a:extLst>
            </p:cNvPr>
            <p:cNvSpPr/>
            <p:nvPr/>
          </p:nvSpPr>
          <p:spPr>
            <a:xfrm>
              <a:off x="2765098" y="4412609"/>
              <a:ext cx="2140712" cy="23489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94" name="TextBox 93">
                  <a:extLst>
                    <a:ext uri="{FF2B5EF4-FFF2-40B4-BE49-F238E27FC236}">
                      <a16:creationId xmlns:a16="http://schemas.microsoft.com/office/drawing/2014/main" id="{2537C9CB-ED9A-6963-99BE-B26B4B8B38FC}"/>
                    </a:ext>
                  </a:extLst>
                </p:cNvPr>
                <p:cNvSpPr txBox="1"/>
                <p:nvPr/>
              </p:nvSpPr>
              <p:spPr>
                <a:xfrm>
                  <a:off x="2837908" y="4422333"/>
                  <a:ext cx="149976"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𝑑</m:t>
                        </m:r>
                      </m:oMath>
                    </m:oMathPara>
                  </a14:m>
                  <a:endParaRPr lang="en-US" sz="1400" dirty="0"/>
                </a:p>
              </p:txBody>
            </p:sp>
          </mc:Choice>
          <mc:Fallback xmlns="">
            <p:sp>
              <p:nvSpPr>
                <p:cNvPr id="94" name="TextBox 93">
                  <a:extLst>
                    <a:ext uri="{FF2B5EF4-FFF2-40B4-BE49-F238E27FC236}">
                      <a16:creationId xmlns:a16="http://schemas.microsoft.com/office/drawing/2014/main" id="{2537C9CB-ED9A-6963-99BE-B26B4B8B38FC}"/>
                    </a:ext>
                  </a:extLst>
                </p:cNvPr>
                <p:cNvSpPr txBox="1">
                  <a:spLocks noRot="1" noChangeAspect="1" noMove="1" noResize="1" noEditPoints="1" noAdjustHandles="1" noChangeArrowheads="1" noChangeShapeType="1" noTextEdit="1"/>
                </p:cNvSpPr>
                <p:nvPr/>
              </p:nvSpPr>
              <p:spPr>
                <a:xfrm>
                  <a:off x="2837908" y="4422333"/>
                  <a:ext cx="149976" cy="215444"/>
                </a:xfrm>
                <a:prstGeom prst="rect">
                  <a:avLst/>
                </a:prstGeom>
                <a:blipFill>
                  <a:blip r:embed="rId13"/>
                  <a:stretch>
                    <a:fillRect l="-30769" r="-23077" b="-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1" name="TextBox 100">
                  <a:extLst>
                    <a:ext uri="{FF2B5EF4-FFF2-40B4-BE49-F238E27FC236}">
                      <a16:creationId xmlns:a16="http://schemas.microsoft.com/office/drawing/2014/main" id="{9D05C723-52DF-25D5-2F78-BF3D56CDA464}"/>
                    </a:ext>
                  </a:extLst>
                </p:cNvPr>
                <p:cNvSpPr txBox="1"/>
                <p:nvPr/>
              </p:nvSpPr>
              <p:spPr>
                <a:xfrm>
                  <a:off x="3080963" y="4423846"/>
                  <a:ext cx="149976"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𝑑</m:t>
                        </m:r>
                      </m:oMath>
                    </m:oMathPara>
                  </a14:m>
                  <a:endParaRPr lang="en-US" sz="1400" dirty="0"/>
                </a:p>
              </p:txBody>
            </p:sp>
          </mc:Choice>
          <mc:Fallback xmlns="">
            <p:sp>
              <p:nvSpPr>
                <p:cNvPr id="101" name="TextBox 100">
                  <a:extLst>
                    <a:ext uri="{FF2B5EF4-FFF2-40B4-BE49-F238E27FC236}">
                      <a16:creationId xmlns:a16="http://schemas.microsoft.com/office/drawing/2014/main" id="{9D05C723-52DF-25D5-2F78-BF3D56CDA464}"/>
                    </a:ext>
                  </a:extLst>
                </p:cNvPr>
                <p:cNvSpPr txBox="1">
                  <a:spLocks noRot="1" noChangeAspect="1" noMove="1" noResize="1" noEditPoints="1" noAdjustHandles="1" noChangeArrowheads="1" noChangeShapeType="1" noTextEdit="1"/>
                </p:cNvSpPr>
                <p:nvPr/>
              </p:nvSpPr>
              <p:spPr>
                <a:xfrm>
                  <a:off x="3080963" y="4423846"/>
                  <a:ext cx="149976" cy="215444"/>
                </a:xfrm>
                <a:prstGeom prst="rect">
                  <a:avLst/>
                </a:prstGeom>
                <a:blipFill>
                  <a:blip r:embed="rId14"/>
                  <a:stretch>
                    <a:fillRect l="-23077" r="-23077" b="-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2" name="TextBox 101">
                  <a:extLst>
                    <a:ext uri="{FF2B5EF4-FFF2-40B4-BE49-F238E27FC236}">
                      <a16:creationId xmlns:a16="http://schemas.microsoft.com/office/drawing/2014/main" id="{04B4CB02-C40D-52F4-6824-AAE27FB5B6B2}"/>
                    </a:ext>
                  </a:extLst>
                </p:cNvPr>
                <p:cNvSpPr txBox="1"/>
                <p:nvPr/>
              </p:nvSpPr>
              <p:spPr>
                <a:xfrm>
                  <a:off x="4657331" y="4423152"/>
                  <a:ext cx="149976"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𝑑</m:t>
                        </m:r>
                      </m:oMath>
                    </m:oMathPara>
                  </a14:m>
                  <a:endParaRPr lang="en-US" sz="1400" dirty="0"/>
                </a:p>
              </p:txBody>
            </p:sp>
          </mc:Choice>
          <mc:Fallback xmlns="">
            <p:sp>
              <p:nvSpPr>
                <p:cNvPr id="102" name="TextBox 101">
                  <a:extLst>
                    <a:ext uri="{FF2B5EF4-FFF2-40B4-BE49-F238E27FC236}">
                      <a16:creationId xmlns:a16="http://schemas.microsoft.com/office/drawing/2014/main" id="{04B4CB02-C40D-52F4-6824-AAE27FB5B6B2}"/>
                    </a:ext>
                  </a:extLst>
                </p:cNvPr>
                <p:cNvSpPr txBox="1">
                  <a:spLocks noRot="1" noChangeAspect="1" noMove="1" noResize="1" noEditPoints="1" noAdjustHandles="1" noChangeArrowheads="1" noChangeShapeType="1" noTextEdit="1"/>
                </p:cNvSpPr>
                <p:nvPr/>
              </p:nvSpPr>
              <p:spPr>
                <a:xfrm>
                  <a:off x="4657331" y="4423152"/>
                  <a:ext cx="149976" cy="215444"/>
                </a:xfrm>
                <a:prstGeom prst="rect">
                  <a:avLst/>
                </a:prstGeom>
                <a:blipFill>
                  <a:blip r:embed="rId15"/>
                  <a:stretch>
                    <a:fillRect l="-30769" r="-23077" b="-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3" name="TextBox 102">
                  <a:extLst>
                    <a:ext uri="{FF2B5EF4-FFF2-40B4-BE49-F238E27FC236}">
                      <a16:creationId xmlns:a16="http://schemas.microsoft.com/office/drawing/2014/main" id="{697CCEDF-BD0A-6CDD-4825-548D5CC7AF57}"/>
                    </a:ext>
                  </a:extLst>
                </p:cNvPr>
                <p:cNvSpPr txBox="1"/>
                <p:nvPr/>
              </p:nvSpPr>
              <p:spPr>
                <a:xfrm>
                  <a:off x="3314358" y="4417515"/>
                  <a:ext cx="149976"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𝑑</m:t>
                        </m:r>
                      </m:oMath>
                    </m:oMathPara>
                  </a14:m>
                  <a:endParaRPr lang="en-US" sz="1400" dirty="0"/>
                </a:p>
              </p:txBody>
            </p:sp>
          </mc:Choice>
          <mc:Fallback xmlns="">
            <p:sp>
              <p:nvSpPr>
                <p:cNvPr id="103" name="TextBox 102">
                  <a:extLst>
                    <a:ext uri="{FF2B5EF4-FFF2-40B4-BE49-F238E27FC236}">
                      <a16:creationId xmlns:a16="http://schemas.microsoft.com/office/drawing/2014/main" id="{697CCEDF-BD0A-6CDD-4825-548D5CC7AF57}"/>
                    </a:ext>
                  </a:extLst>
                </p:cNvPr>
                <p:cNvSpPr txBox="1">
                  <a:spLocks noRot="1" noChangeAspect="1" noMove="1" noResize="1" noEditPoints="1" noAdjustHandles="1" noChangeArrowheads="1" noChangeShapeType="1" noTextEdit="1"/>
                </p:cNvSpPr>
                <p:nvPr/>
              </p:nvSpPr>
              <p:spPr>
                <a:xfrm>
                  <a:off x="3314358" y="4417515"/>
                  <a:ext cx="149976" cy="215444"/>
                </a:xfrm>
                <a:prstGeom prst="rect">
                  <a:avLst/>
                </a:prstGeom>
                <a:blipFill>
                  <a:blip r:embed="rId16"/>
                  <a:stretch>
                    <a:fillRect l="-33333" r="-25000" b="-11765"/>
                  </a:stretch>
                </a:blipFill>
              </p:spPr>
              <p:txBody>
                <a:bodyPr/>
                <a:lstStyle/>
                <a:p>
                  <a:r>
                    <a:rPr lang="en-US">
                      <a:noFill/>
                    </a:rPr>
                    <a:t> </a:t>
                  </a:r>
                </a:p>
              </p:txBody>
            </p:sp>
          </mc:Fallback>
        </mc:AlternateContent>
      </p:grpSp>
      <p:sp>
        <p:nvSpPr>
          <p:cNvPr id="3" name="TextBox 2">
            <a:extLst>
              <a:ext uri="{FF2B5EF4-FFF2-40B4-BE49-F238E27FC236}">
                <a16:creationId xmlns:a16="http://schemas.microsoft.com/office/drawing/2014/main" id="{4F872BB8-BD27-0F9B-5DAD-815EA12D614D}"/>
              </a:ext>
            </a:extLst>
          </p:cNvPr>
          <p:cNvSpPr txBox="1"/>
          <p:nvPr/>
        </p:nvSpPr>
        <p:spPr>
          <a:xfrm>
            <a:off x="5280100" y="1080217"/>
            <a:ext cx="763542" cy="372409"/>
          </a:xfrm>
          <a:prstGeom prst="rect">
            <a:avLst/>
          </a:prstGeom>
          <a:noFill/>
        </p:spPr>
        <p:txBody>
          <a:bodyPr wrap="none" rtlCol="0">
            <a:spAutoFit/>
          </a:bodyPr>
          <a:lstStyle/>
          <a:p>
            <a:r>
              <a:rPr lang="en-US" sz="1600" dirty="0"/>
              <a:t>Level 0</a:t>
            </a:r>
          </a:p>
        </p:txBody>
      </p:sp>
      <p:sp>
        <p:nvSpPr>
          <p:cNvPr id="6" name="TextBox 5">
            <a:extLst>
              <a:ext uri="{FF2B5EF4-FFF2-40B4-BE49-F238E27FC236}">
                <a16:creationId xmlns:a16="http://schemas.microsoft.com/office/drawing/2014/main" id="{453A260A-48AD-00D6-4EDB-F2B51A6FFB5C}"/>
              </a:ext>
            </a:extLst>
          </p:cNvPr>
          <p:cNvSpPr txBox="1"/>
          <p:nvPr/>
        </p:nvSpPr>
        <p:spPr>
          <a:xfrm>
            <a:off x="5289330" y="1709744"/>
            <a:ext cx="763542" cy="372409"/>
          </a:xfrm>
          <a:prstGeom prst="rect">
            <a:avLst/>
          </a:prstGeom>
          <a:noFill/>
        </p:spPr>
        <p:txBody>
          <a:bodyPr wrap="none" rtlCol="0">
            <a:spAutoFit/>
          </a:bodyPr>
          <a:lstStyle/>
          <a:p>
            <a:r>
              <a:rPr lang="en-US" sz="1600" dirty="0"/>
              <a:t>Level 1</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5BA6DAEF-0FC7-ACDD-E319-39241D681EE0}"/>
                  </a:ext>
                </a:extLst>
              </p:cNvPr>
              <p:cNvSpPr txBox="1"/>
              <p:nvPr/>
            </p:nvSpPr>
            <p:spPr>
              <a:xfrm>
                <a:off x="5289330" y="2830576"/>
                <a:ext cx="1173335" cy="338554"/>
              </a:xfrm>
              <a:prstGeom prst="rect">
                <a:avLst/>
              </a:prstGeom>
              <a:noFill/>
            </p:spPr>
            <p:txBody>
              <a:bodyPr wrap="none" rtlCol="0">
                <a:spAutoFit/>
              </a:bodyPr>
              <a:lstStyle/>
              <a:p>
                <a:r>
                  <a:rPr lang="en-US" sz="1600" dirty="0"/>
                  <a:t>Level </a:t>
                </a:r>
                <a14:m>
                  <m:oMath xmlns:m="http://schemas.openxmlformats.org/officeDocument/2006/math">
                    <m:r>
                      <a:rPr lang="en-US" sz="1600" b="0" i="1" smtClean="0">
                        <a:latin typeface="Cambria Math" panose="02040503050406030204" pitchFamily="18" charset="0"/>
                      </a:rPr>
                      <m:t>𝐻</m:t>
                    </m:r>
                    <m:r>
                      <a:rPr lang="en-US" sz="1600" b="0" i="1" smtClean="0">
                        <a:latin typeface="Cambria Math" panose="02040503050406030204" pitchFamily="18" charset="0"/>
                      </a:rPr>
                      <m:t>−1</m:t>
                    </m:r>
                  </m:oMath>
                </a14:m>
                <a:endParaRPr lang="en-US" sz="1600" dirty="0"/>
              </a:p>
            </p:txBody>
          </p:sp>
        </mc:Choice>
        <mc:Fallback xmlns="">
          <p:sp>
            <p:nvSpPr>
              <p:cNvPr id="10" name="TextBox 9">
                <a:extLst>
                  <a:ext uri="{FF2B5EF4-FFF2-40B4-BE49-F238E27FC236}">
                    <a16:creationId xmlns:a16="http://schemas.microsoft.com/office/drawing/2014/main" id="{5BA6DAEF-0FC7-ACDD-E319-39241D681EE0}"/>
                  </a:ext>
                </a:extLst>
              </p:cNvPr>
              <p:cNvSpPr txBox="1">
                <a:spLocks noRot="1" noChangeAspect="1" noMove="1" noResize="1" noEditPoints="1" noAdjustHandles="1" noChangeArrowheads="1" noChangeShapeType="1" noTextEdit="1"/>
              </p:cNvSpPr>
              <p:nvPr/>
            </p:nvSpPr>
            <p:spPr>
              <a:xfrm>
                <a:off x="5289330" y="2830576"/>
                <a:ext cx="1173335" cy="338554"/>
              </a:xfrm>
              <a:prstGeom prst="rect">
                <a:avLst/>
              </a:prstGeom>
              <a:blipFill>
                <a:blip r:embed="rId17"/>
                <a:stretch>
                  <a:fillRect l="-3226" t="-3571" b="-214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CF9119B9-05DB-5747-8C65-C4F5973226C6}"/>
                  </a:ext>
                </a:extLst>
              </p:cNvPr>
              <p:cNvSpPr txBox="1"/>
              <p:nvPr/>
            </p:nvSpPr>
            <p:spPr>
              <a:xfrm>
                <a:off x="5289330" y="3201059"/>
                <a:ext cx="814454" cy="338554"/>
              </a:xfrm>
              <a:prstGeom prst="rect">
                <a:avLst/>
              </a:prstGeom>
              <a:noFill/>
            </p:spPr>
            <p:txBody>
              <a:bodyPr wrap="none" rtlCol="0">
                <a:spAutoFit/>
              </a:bodyPr>
              <a:lstStyle/>
              <a:p>
                <a:r>
                  <a:rPr lang="en-US" sz="1600" dirty="0"/>
                  <a:t>Level </a:t>
                </a:r>
                <a14:m>
                  <m:oMath xmlns:m="http://schemas.openxmlformats.org/officeDocument/2006/math">
                    <m:r>
                      <a:rPr lang="en-US" sz="1600" b="0" i="1" smtClean="0">
                        <a:latin typeface="Cambria Math" panose="02040503050406030204" pitchFamily="18" charset="0"/>
                      </a:rPr>
                      <m:t>𝐻</m:t>
                    </m:r>
                  </m:oMath>
                </a14:m>
                <a:endParaRPr lang="en-US" sz="1600" dirty="0"/>
              </a:p>
            </p:txBody>
          </p:sp>
        </mc:Choice>
        <mc:Fallback xmlns="">
          <p:sp>
            <p:nvSpPr>
              <p:cNvPr id="12" name="TextBox 11">
                <a:extLst>
                  <a:ext uri="{FF2B5EF4-FFF2-40B4-BE49-F238E27FC236}">
                    <a16:creationId xmlns:a16="http://schemas.microsoft.com/office/drawing/2014/main" id="{CF9119B9-05DB-5747-8C65-C4F5973226C6}"/>
                  </a:ext>
                </a:extLst>
              </p:cNvPr>
              <p:cNvSpPr txBox="1">
                <a:spLocks noRot="1" noChangeAspect="1" noMove="1" noResize="1" noEditPoints="1" noAdjustHandles="1" noChangeArrowheads="1" noChangeShapeType="1" noTextEdit="1"/>
              </p:cNvSpPr>
              <p:nvPr/>
            </p:nvSpPr>
            <p:spPr>
              <a:xfrm>
                <a:off x="5289330" y="3201059"/>
                <a:ext cx="814454" cy="338554"/>
              </a:xfrm>
              <a:prstGeom prst="rect">
                <a:avLst/>
              </a:prstGeom>
              <a:blipFill>
                <a:blip r:embed="rId18"/>
                <a:stretch>
                  <a:fillRect l="-4615" t="-7407" b="-22222"/>
                </a:stretch>
              </a:blipFill>
            </p:spPr>
            <p:txBody>
              <a:bodyPr/>
              <a:lstStyle/>
              <a:p>
                <a:r>
                  <a:rPr lang="en-US">
                    <a:noFill/>
                  </a:rPr>
                  <a:t> </a:t>
                </a:r>
              </a:p>
            </p:txBody>
          </p:sp>
        </mc:Fallback>
      </mc:AlternateContent>
      <p:sp>
        <p:nvSpPr>
          <p:cNvPr id="13" name="Footer Placeholder 12">
            <a:extLst>
              <a:ext uri="{FF2B5EF4-FFF2-40B4-BE49-F238E27FC236}">
                <a16:creationId xmlns:a16="http://schemas.microsoft.com/office/drawing/2014/main" id="{A2667908-B8DC-993D-6118-D7CB467AB01E}"/>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4130554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21</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Solving Recurrences – Recursion Tree</a:t>
            </a:r>
            <a:endParaRPr sz="2400" dirty="0"/>
          </a:p>
        </p:txBody>
      </p:sp>
      <p:grpSp>
        <p:nvGrpSpPr>
          <p:cNvPr id="89" name="Group 88">
            <a:extLst>
              <a:ext uri="{FF2B5EF4-FFF2-40B4-BE49-F238E27FC236}">
                <a16:creationId xmlns:a16="http://schemas.microsoft.com/office/drawing/2014/main" id="{D5774EA5-1CBA-A636-CBE0-250832E3A329}"/>
              </a:ext>
            </a:extLst>
          </p:cNvPr>
          <p:cNvGrpSpPr/>
          <p:nvPr/>
        </p:nvGrpSpPr>
        <p:grpSpPr>
          <a:xfrm>
            <a:off x="2698936" y="2095331"/>
            <a:ext cx="1092122" cy="655749"/>
            <a:chOff x="2698936" y="3157780"/>
            <a:chExt cx="1092122" cy="655749"/>
          </a:xfrm>
        </p:grpSpPr>
        <p:grpSp>
          <p:nvGrpSpPr>
            <p:cNvPr id="39" name="Group 38">
              <a:extLst>
                <a:ext uri="{FF2B5EF4-FFF2-40B4-BE49-F238E27FC236}">
                  <a16:creationId xmlns:a16="http://schemas.microsoft.com/office/drawing/2014/main" id="{334C5990-8079-4DF8-74B4-4FEA3180068C}"/>
                </a:ext>
              </a:extLst>
            </p:cNvPr>
            <p:cNvGrpSpPr/>
            <p:nvPr/>
          </p:nvGrpSpPr>
          <p:grpSpPr>
            <a:xfrm>
              <a:off x="2698936" y="3399191"/>
              <a:ext cx="469359" cy="414000"/>
              <a:chOff x="4828779" y="1096829"/>
              <a:chExt cx="469359" cy="414000"/>
            </a:xfrm>
          </p:grpSpPr>
          <p:sp>
            <p:nvSpPr>
              <p:cNvPr id="40" name="Oval 39">
                <a:extLst>
                  <a:ext uri="{FF2B5EF4-FFF2-40B4-BE49-F238E27FC236}">
                    <a16:creationId xmlns:a16="http://schemas.microsoft.com/office/drawing/2014/main" id="{1310F05E-D5CB-11D1-76CC-C62E5D669730}"/>
                  </a:ext>
                </a:extLst>
              </p:cNvPr>
              <p:cNvSpPr/>
              <p:nvPr/>
            </p:nvSpPr>
            <p:spPr>
              <a:xfrm>
                <a:off x="4843649" y="1096829"/>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62E1E20A-FD2E-42A5-9E96-0C6829E66F53}"/>
                      </a:ext>
                    </a:extLst>
                  </p:cNvPr>
                  <p:cNvSpPr txBox="1"/>
                  <p:nvPr/>
                </p:nvSpPr>
                <p:spPr>
                  <a:xfrm>
                    <a:off x="4828779" y="1174110"/>
                    <a:ext cx="469359" cy="26770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𝑐𝑛</m:t>
                              </m:r>
                            </m:num>
                            <m:den>
                              <m:r>
                                <a:rPr lang="en-US" sz="1000" b="0" i="1" smtClean="0">
                                  <a:latin typeface="Cambria Math" panose="02040503050406030204" pitchFamily="18" charset="0"/>
                                </a:rPr>
                                <m:t>4</m:t>
                              </m:r>
                            </m:den>
                          </m:f>
                        </m:oMath>
                      </m:oMathPara>
                    </a14:m>
                    <a:endParaRPr lang="en-US" sz="1000" dirty="0"/>
                  </a:p>
                </p:txBody>
              </p:sp>
            </mc:Choice>
            <mc:Fallback xmlns="">
              <p:sp>
                <p:nvSpPr>
                  <p:cNvPr id="41" name="TextBox 40">
                    <a:extLst>
                      <a:ext uri="{FF2B5EF4-FFF2-40B4-BE49-F238E27FC236}">
                        <a16:creationId xmlns:a16="http://schemas.microsoft.com/office/drawing/2014/main" id="{62E1E20A-FD2E-42A5-9E96-0C6829E66F53}"/>
                      </a:ext>
                    </a:extLst>
                  </p:cNvPr>
                  <p:cNvSpPr txBox="1">
                    <a:spLocks noRot="1" noChangeAspect="1" noMove="1" noResize="1" noEditPoints="1" noAdjustHandles="1" noChangeArrowheads="1" noChangeShapeType="1" noTextEdit="1"/>
                  </p:cNvSpPr>
                  <p:nvPr/>
                </p:nvSpPr>
                <p:spPr>
                  <a:xfrm>
                    <a:off x="4828779" y="1174110"/>
                    <a:ext cx="469359" cy="267702"/>
                  </a:xfrm>
                  <a:prstGeom prst="rect">
                    <a:avLst/>
                  </a:prstGeom>
                  <a:blipFill>
                    <a:blip r:embed="rId3"/>
                    <a:stretch>
                      <a:fillRect l="-10526" t="-95455" r="-7895" b="-159091"/>
                    </a:stretch>
                  </a:blipFill>
                </p:spPr>
                <p:txBody>
                  <a:bodyPr/>
                  <a:lstStyle/>
                  <a:p>
                    <a:r>
                      <a:rPr lang="en-US">
                        <a:noFill/>
                      </a:rPr>
                      <a:t> </a:t>
                    </a:r>
                  </a:p>
                </p:txBody>
              </p:sp>
            </mc:Fallback>
          </mc:AlternateContent>
        </p:grpSp>
        <p:grpSp>
          <p:nvGrpSpPr>
            <p:cNvPr id="42" name="Group 41">
              <a:extLst>
                <a:ext uri="{FF2B5EF4-FFF2-40B4-BE49-F238E27FC236}">
                  <a16:creationId xmlns:a16="http://schemas.microsoft.com/office/drawing/2014/main" id="{CD9DD78D-D02D-9496-A4CA-3842CD88D282}"/>
                </a:ext>
              </a:extLst>
            </p:cNvPr>
            <p:cNvGrpSpPr/>
            <p:nvPr/>
          </p:nvGrpSpPr>
          <p:grpSpPr>
            <a:xfrm>
              <a:off x="3321699" y="3399529"/>
              <a:ext cx="469359" cy="414000"/>
              <a:chOff x="4698973" y="1097167"/>
              <a:chExt cx="469359" cy="414000"/>
            </a:xfrm>
          </p:grpSpPr>
          <p:sp>
            <p:nvSpPr>
              <p:cNvPr id="43" name="Oval 42">
                <a:extLst>
                  <a:ext uri="{FF2B5EF4-FFF2-40B4-BE49-F238E27FC236}">
                    <a16:creationId xmlns:a16="http://schemas.microsoft.com/office/drawing/2014/main" id="{20C3FD52-0A92-F540-7CD7-C8BB3A3606C6}"/>
                  </a:ext>
                </a:extLst>
              </p:cNvPr>
              <p:cNvSpPr/>
              <p:nvPr/>
            </p:nvSpPr>
            <p:spPr>
              <a:xfrm>
                <a:off x="4726653" y="1097167"/>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44" name="TextBox 43">
                    <a:extLst>
                      <a:ext uri="{FF2B5EF4-FFF2-40B4-BE49-F238E27FC236}">
                        <a16:creationId xmlns:a16="http://schemas.microsoft.com/office/drawing/2014/main" id="{BE8B4BAC-D023-CE52-0131-FDB4641C350D}"/>
                      </a:ext>
                    </a:extLst>
                  </p:cNvPr>
                  <p:cNvSpPr txBox="1"/>
                  <p:nvPr/>
                </p:nvSpPr>
                <p:spPr>
                  <a:xfrm>
                    <a:off x="4698973" y="1172788"/>
                    <a:ext cx="469359" cy="26770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𝑐𝑛</m:t>
                              </m:r>
                            </m:num>
                            <m:den>
                              <m:r>
                                <a:rPr lang="en-US" sz="1000" b="0" i="1" smtClean="0">
                                  <a:latin typeface="Cambria Math" panose="02040503050406030204" pitchFamily="18" charset="0"/>
                                </a:rPr>
                                <m:t>4</m:t>
                              </m:r>
                            </m:den>
                          </m:f>
                        </m:oMath>
                      </m:oMathPara>
                    </a14:m>
                    <a:endParaRPr lang="en-US" sz="1000" dirty="0"/>
                  </a:p>
                </p:txBody>
              </p:sp>
            </mc:Choice>
            <mc:Fallback xmlns="">
              <p:sp>
                <p:nvSpPr>
                  <p:cNvPr id="44" name="TextBox 43">
                    <a:extLst>
                      <a:ext uri="{FF2B5EF4-FFF2-40B4-BE49-F238E27FC236}">
                        <a16:creationId xmlns:a16="http://schemas.microsoft.com/office/drawing/2014/main" id="{BE8B4BAC-D023-CE52-0131-FDB4641C350D}"/>
                      </a:ext>
                    </a:extLst>
                  </p:cNvPr>
                  <p:cNvSpPr txBox="1">
                    <a:spLocks noRot="1" noChangeAspect="1" noMove="1" noResize="1" noEditPoints="1" noAdjustHandles="1" noChangeArrowheads="1" noChangeShapeType="1" noTextEdit="1"/>
                  </p:cNvSpPr>
                  <p:nvPr/>
                </p:nvSpPr>
                <p:spPr>
                  <a:xfrm>
                    <a:off x="4698973" y="1172788"/>
                    <a:ext cx="469359" cy="267702"/>
                  </a:xfrm>
                  <a:prstGeom prst="rect">
                    <a:avLst/>
                  </a:prstGeom>
                  <a:blipFill>
                    <a:blip r:embed="rId3"/>
                    <a:stretch>
                      <a:fillRect l="-10526" t="-95455" r="-7895" b="-159091"/>
                    </a:stretch>
                  </a:blipFill>
                </p:spPr>
                <p:txBody>
                  <a:bodyPr/>
                  <a:lstStyle/>
                  <a:p>
                    <a:r>
                      <a:rPr lang="en-US">
                        <a:noFill/>
                      </a:rPr>
                      <a:t> </a:t>
                    </a:r>
                  </a:p>
                </p:txBody>
              </p:sp>
            </mc:Fallback>
          </mc:AlternateContent>
        </p:grpSp>
        <p:cxnSp>
          <p:nvCxnSpPr>
            <p:cNvPr id="56" name="Straight Arrow Connector 55">
              <a:extLst>
                <a:ext uri="{FF2B5EF4-FFF2-40B4-BE49-F238E27FC236}">
                  <a16:creationId xmlns:a16="http://schemas.microsoft.com/office/drawing/2014/main" id="{33FBE912-CB07-A12B-0799-4601008B5E8A}"/>
                </a:ext>
              </a:extLst>
            </p:cNvPr>
            <p:cNvCxnSpPr>
              <a:cxnSpLocks/>
              <a:stCxn id="28" idx="4"/>
              <a:endCxn id="40" idx="0"/>
            </p:cNvCxnSpPr>
            <p:nvPr/>
          </p:nvCxnSpPr>
          <p:spPr>
            <a:xfrm flipH="1">
              <a:off x="2920806" y="3157780"/>
              <a:ext cx="362171" cy="241411"/>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59" name="Straight Arrow Connector 58">
              <a:extLst>
                <a:ext uri="{FF2B5EF4-FFF2-40B4-BE49-F238E27FC236}">
                  <a16:creationId xmlns:a16="http://schemas.microsoft.com/office/drawing/2014/main" id="{FFA0262E-E6E8-51FB-F979-5EDECDCD381F}"/>
                </a:ext>
              </a:extLst>
            </p:cNvPr>
            <p:cNvCxnSpPr>
              <a:cxnSpLocks/>
              <a:stCxn id="28" idx="4"/>
              <a:endCxn id="43" idx="0"/>
            </p:cNvCxnSpPr>
            <p:nvPr/>
          </p:nvCxnSpPr>
          <p:spPr>
            <a:xfrm>
              <a:off x="3282977" y="3157780"/>
              <a:ext cx="273402" cy="241749"/>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sp>
            <p:nvSpPr>
              <p:cNvPr id="66" name="Content Placeholder 2">
                <a:extLst>
                  <a:ext uri="{FF2B5EF4-FFF2-40B4-BE49-F238E27FC236}">
                    <a16:creationId xmlns:a16="http://schemas.microsoft.com/office/drawing/2014/main" id="{134E7948-5602-50B7-5D86-1DAD64454958}"/>
                  </a:ext>
                </a:extLst>
              </p:cNvPr>
              <p:cNvSpPr txBox="1">
                <a:spLocks/>
              </p:cNvSpPr>
              <p:nvPr/>
            </p:nvSpPr>
            <p:spPr>
              <a:xfrm>
                <a:off x="263921" y="3527998"/>
                <a:ext cx="6450388" cy="1318505"/>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spcBef>
                    <a:spcPts val="0"/>
                  </a:spcBef>
                </a:pPr>
                <a:r>
                  <a:rPr lang="en-US" sz="1500" dirty="0"/>
                  <a:t>What about the internal costs?</a:t>
                </a:r>
              </a:p>
              <a:p>
                <a:pPr>
                  <a:lnSpc>
                    <a:spcPct val="100000"/>
                  </a:lnSpc>
                  <a:spcBef>
                    <a:spcPts val="0"/>
                  </a:spcBef>
                </a:pPr>
                <a:r>
                  <a:rPr lang="en-US" sz="1500" dirty="0"/>
                  <a:t>We need to sum the costs at each internal node</a:t>
                </a:r>
              </a:p>
              <a:p>
                <a:pPr>
                  <a:lnSpc>
                    <a:spcPct val="100000"/>
                  </a:lnSpc>
                  <a:spcBef>
                    <a:spcPts val="0"/>
                  </a:spcBef>
                </a:pPr>
                <a:r>
                  <a:rPr lang="en-US" sz="1500" dirty="0"/>
                  <a:t>Since the costs at each level is same we can multiply by height</a:t>
                </a:r>
              </a:p>
              <a:p>
                <a:pPr>
                  <a:lnSpc>
                    <a:spcPct val="100000"/>
                  </a:lnSpc>
                  <a:spcBef>
                    <a:spcPts val="0"/>
                  </a:spcBef>
                </a:pPr>
                <a:r>
                  <a:rPr lang="en-US" sz="1500" dirty="0"/>
                  <a:t>Internal cost = </a:t>
                </a:r>
                <a14:m>
                  <m:oMath xmlns:m="http://schemas.openxmlformats.org/officeDocument/2006/math">
                    <m:r>
                      <a:rPr lang="en-US" sz="1500" b="0" i="1" smtClean="0">
                        <a:latin typeface="Cambria Math" panose="02040503050406030204" pitchFamily="18" charset="0"/>
                      </a:rPr>
                      <m:t>𝑐𝑛</m:t>
                    </m:r>
                    <m:r>
                      <a:rPr lang="en-US" sz="1500" b="0" i="1" smtClean="0">
                        <a:latin typeface="Cambria Math" panose="02040503050406030204" pitchFamily="18" charset="0"/>
                      </a:rPr>
                      <m:t>∗</m:t>
                    </m:r>
                    <m:r>
                      <a:rPr lang="en-US" sz="1500" b="0" i="1" smtClean="0">
                        <a:latin typeface="Cambria Math" panose="02040503050406030204" pitchFamily="18" charset="0"/>
                      </a:rPr>
                      <m:t>𝐻</m:t>
                    </m:r>
                    <m:r>
                      <a:rPr lang="en-US" sz="1500" b="0" i="1" smtClean="0">
                        <a:latin typeface="Cambria Math" panose="02040503050406030204" pitchFamily="18" charset="0"/>
                      </a:rPr>
                      <m:t>=</m:t>
                    </m:r>
                    <m:r>
                      <a:rPr lang="en-US" sz="1500" b="0" i="1" smtClean="0">
                        <a:latin typeface="Cambria Math" panose="02040503050406030204" pitchFamily="18" charset="0"/>
                      </a:rPr>
                      <m:t>𝑐𝑛</m:t>
                    </m:r>
                    <m:func>
                      <m:funcPr>
                        <m:ctrlPr>
                          <a:rPr lang="en-US" sz="1500" b="0" i="1" smtClean="0">
                            <a:latin typeface="Cambria Math" panose="02040503050406030204" pitchFamily="18" charset="0"/>
                          </a:rPr>
                        </m:ctrlPr>
                      </m:funcPr>
                      <m:fName>
                        <m:sSub>
                          <m:sSubPr>
                            <m:ctrlPr>
                              <a:rPr lang="en-US" sz="1500" b="0" i="1" smtClean="0">
                                <a:latin typeface="Cambria Math" panose="02040503050406030204" pitchFamily="18" charset="0"/>
                              </a:rPr>
                            </m:ctrlPr>
                          </m:sSubPr>
                          <m:e>
                            <m:r>
                              <m:rPr>
                                <m:sty m:val="p"/>
                              </m:rPr>
                              <a:rPr lang="en-US" sz="1500" b="0" i="0" smtClean="0">
                                <a:latin typeface="Cambria Math" panose="02040503050406030204" pitchFamily="18" charset="0"/>
                              </a:rPr>
                              <m:t>log</m:t>
                            </m:r>
                          </m:e>
                          <m:sub>
                            <m:r>
                              <a:rPr lang="en-US" sz="1500" b="0" i="1" smtClean="0">
                                <a:latin typeface="Cambria Math" panose="02040503050406030204" pitchFamily="18" charset="0"/>
                              </a:rPr>
                              <m:t>2</m:t>
                            </m:r>
                          </m:sub>
                        </m:sSub>
                      </m:fName>
                      <m:e>
                        <m:r>
                          <a:rPr lang="en-US" sz="1500" b="0" i="1" smtClean="0">
                            <a:latin typeface="Cambria Math" panose="02040503050406030204" pitchFamily="18" charset="0"/>
                          </a:rPr>
                          <m:t>𝑛</m:t>
                        </m:r>
                        <m:r>
                          <a:rPr lang="en-US" sz="1500" b="0" i="1" smtClean="0">
                            <a:latin typeface="Cambria Math" panose="02040503050406030204" pitchFamily="18" charset="0"/>
                          </a:rPr>
                          <m:t>=</m:t>
                        </m:r>
                        <m:r>
                          <m:rPr>
                            <m:sty m:val="p"/>
                          </m:rPr>
                          <a:rPr lang="el-GR" sz="1500" b="0" i="1" smtClean="0">
                            <a:latin typeface="Cambria Math" panose="02040503050406030204" pitchFamily="18" charset="0"/>
                            <a:ea typeface="Cambria Math" panose="02040503050406030204" pitchFamily="18" charset="0"/>
                          </a:rPr>
                          <m:t>Θ</m:t>
                        </m:r>
                      </m:e>
                    </m:func>
                    <m:r>
                      <a:rPr lang="en-US" sz="1500" b="0" i="1" smtClean="0">
                        <a:latin typeface="Cambria Math" panose="02040503050406030204" pitchFamily="18" charset="0"/>
                      </a:rPr>
                      <m:t>(</m:t>
                    </m:r>
                    <m:r>
                      <a:rPr lang="en-US" sz="1500" b="0" i="1" smtClean="0">
                        <a:latin typeface="Cambria Math" panose="02040503050406030204" pitchFamily="18" charset="0"/>
                      </a:rPr>
                      <m:t>𝑛</m:t>
                    </m:r>
                    <m:func>
                      <m:funcPr>
                        <m:ctrlPr>
                          <a:rPr lang="en-US" sz="1500" b="0" i="1" smtClean="0">
                            <a:latin typeface="Cambria Math" panose="02040503050406030204" pitchFamily="18" charset="0"/>
                          </a:rPr>
                        </m:ctrlPr>
                      </m:funcPr>
                      <m:fName>
                        <m:sSub>
                          <m:sSubPr>
                            <m:ctrlPr>
                              <a:rPr lang="en-US" sz="1500" b="0" i="1" smtClean="0">
                                <a:latin typeface="Cambria Math" panose="02040503050406030204" pitchFamily="18" charset="0"/>
                              </a:rPr>
                            </m:ctrlPr>
                          </m:sSubPr>
                          <m:e>
                            <m:r>
                              <m:rPr>
                                <m:sty m:val="p"/>
                              </m:rPr>
                              <a:rPr lang="en-US" sz="1500" b="0" i="0" smtClean="0">
                                <a:latin typeface="Cambria Math" panose="02040503050406030204" pitchFamily="18" charset="0"/>
                              </a:rPr>
                              <m:t>log</m:t>
                            </m:r>
                          </m:e>
                          <m:sub>
                            <m:r>
                              <a:rPr lang="en-US" sz="1500" b="0" i="1" smtClean="0">
                                <a:latin typeface="Cambria Math" panose="02040503050406030204" pitchFamily="18" charset="0"/>
                              </a:rPr>
                              <m:t>2</m:t>
                            </m:r>
                          </m:sub>
                        </m:sSub>
                      </m:fName>
                      <m:e>
                        <m:r>
                          <a:rPr lang="en-US" sz="1500" b="0" i="1" smtClean="0">
                            <a:latin typeface="Cambria Math" panose="02040503050406030204" pitchFamily="18" charset="0"/>
                          </a:rPr>
                          <m:t>𝑛</m:t>
                        </m:r>
                      </m:e>
                    </m:func>
                    <m:r>
                      <a:rPr lang="en-US" sz="1500" b="0" i="1" smtClean="0">
                        <a:latin typeface="Cambria Math" panose="02040503050406030204" pitchFamily="18" charset="0"/>
                      </a:rPr>
                      <m:t>)</m:t>
                    </m:r>
                  </m:oMath>
                </a14:m>
                <a:endParaRPr lang="en-US" sz="1500" dirty="0"/>
              </a:p>
              <a:p>
                <a:pPr>
                  <a:lnSpc>
                    <a:spcPct val="100000"/>
                  </a:lnSpc>
                  <a:spcBef>
                    <a:spcPts val="0"/>
                  </a:spcBef>
                </a:pPr>
                <a:r>
                  <a:rPr lang="en-US" sz="1500" dirty="0"/>
                  <a:t>Total cost =</a:t>
                </a:r>
                <a14:m>
                  <m:oMath xmlns:m="http://schemas.openxmlformats.org/officeDocument/2006/math">
                    <m:r>
                      <m:rPr>
                        <m:sty m:val="p"/>
                      </m:rPr>
                      <a:rPr lang="el-GR" sz="1500" i="1" smtClean="0">
                        <a:latin typeface="Cambria Math" panose="02040503050406030204" pitchFamily="18" charset="0"/>
                        <a:ea typeface="Cambria Math" panose="02040503050406030204" pitchFamily="18" charset="0"/>
                      </a:rPr>
                      <m:t>Θ</m:t>
                    </m:r>
                    <m:d>
                      <m:dPr>
                        <m:ctrlPr>
                          <a:rPr lang="en-US" sz="1500" b="0" i="1" smtClean="0">
                            <a:latin typeface="Cambria Math" panose="02040503050406030204" pitchFamily="18" charset="0"/>
                            <a:ea typeface="Cambria Math" panose="02040503050406030204" pitchFamily="18" charset="0"/>
                          </a:rPr>
                        </m:ctrlPr>
                      </m:dPr>
                      <m:e>
                        <m:r>
                          <a:rPr lang="en-US" sz="1500" b="0" i="1" smtClean="0">
                            <a:latin typeface="Cambria Math" panose="02040503050406030204" pitchFamily="18" charset="0"/>
                            <a:ea typeface="Cambria Math" panose="02040503050406030204" pitchFamily="18" charset="0"/>
                          </a:rPr>
                          <m:t>𝑛</m:t>
                        </m:r>
                      </m:e>
                    </m:d>
                    <m:r>
                      <a:rPr lang="en-US" sz="1500" b="0" i="1" smtClean="0">
                        <a:latin typeface="Cambria Math" panose="02040503050406030204" pitchFamily="18" charset="0"/>
                        <a:ea typeface="Cambria Math" panose="02040503050406030204" pitchFamily="18" charset="0"/>
                      </a:rPr>
                      <m:t>+</m:t>
                    </m:r>
                    <m:r>
                      <a:rPr lang="en-US" sz="1500" b="0" i="1" smtClean="0">
                        <a:latin typeface="Cambria Math" panose="02040503050406030204" pitchFamily="18" charset="0"/>
                        <a:ea typeface="Cambria Math" panose="02040503050406030204" pitchFamily="18" charset="0"/>
                      </a:rPr>
                      <m:t>𝜃</m:t>
                    </m:r>
                    <m:d>
                      <m:dPr>
                        <m:ctrlPr>
                          <a:rPr lang="en-US" sz="1500" b="0" i="1" smtClean="0">
                            <a:latin typeface="Cambria Math" panose="02040503050406030204" pitchFamily="18" charset="0"/>
                            <a:ea typeface="Cambria Math" panose="02040503050406030204" pitchFamily="18" charset="0"/>
                          </a:rPr>
                        </m:ctrlPr>
                      </m:dPr>
                      <m:e>
                        <m:r>
                          <a:rPr lang="en-US" sz="1500" b="0" i="1" smtClean="0">
                            <a:latin typeface="Cambria Math" panose="02040503050406030204" pitchFamily="18" charset="0"/>
                            <a:ea typeface="Cambria Math" panose="02040503050406030204" pitchFamily="18" charset="0"/>
                          </a:rPr>
                          <m:t>𝑛</m:t>
                        </m:r>
                        <m:func>
                          <m:funcPr>
                            <m:ctrlPr>
                              <a:rPr lang="en-US" sz="1500" b="0" i="1" smtClean="0">
                                <a:latin typeface="Cambria Math" panose="02040503050406030204" pitchFamily="18" charset="0"/>
                                <a:ea typeface="Cambria Math" panose="02040503050406030204" pitchFamily="18" charset="0"/>
                              </a:rPr>
                            </m:ctrlPr>
                          </m:funcPr>
                          <m:fName>
                            <m:sSub>
                              <m:sSubPr>
                                <m:ctrlPr>
                                  <a:rPr lang="en-US" sz="1500" b="0" i="1" smtClean="0">
                                    <a:latin typeface="Cambria Math" panose="02040503050406030204" pitchFamily="18" charset="0"/>
                                    <a:ea typeface="Cambria Math" panose="02040503050406030204" pitchFamily="18" charset="0"/>
                                  </a:rPr>
                                </m:ctrlPr>
                              </m:sSubPr>
                              <m:e>
                                <m:r>
                                  <m:rPr>
                                    <m:sty m:val="p"/>
                                  </m:rPr>
                                  <a:rPr lang="en-US" sz="1500" b="0" i="0" smtClean="0">
                                    <a:latin typeface="Cambria Math" panose="02040503050406030204" pitchFamily="18" charset="0"/>
                                    <a:ea typeface="Cambria Math" panose="02040503050406030204" pitchFamily="18" charset="0"/>
                                  </a:rPr>
                                  <m:t>log</m:t>
                                </m:r>
                              </m:e>
                              <m:sub>
                                <m:r>
                                  <a:rPr lang="en-US" sz="1500" b="0" i="1" smtClean="0">
                                    <a:latin typeface="Cambria Math" panose="02040503050406030204" pitchFamily="18" charset="0"/>
                                    <a:ea typeface="Cambria Math" panose="02040503050406030204" pitchFamily="18" charset="0"/>
                                  </a:rPr>
                                  <m:t>2</m:t>
                                </m:r>
                              </m:sub>
                            </m:sSub>
                          </m:fName>
                          <m:e>
                            <m:r>
                              <a:rPr lang="en-US" sz="1500" b="0" i="1" smtClean="0">
                                <a:latin typeface="Cambria Math" panose="02040503050406030204" pitchFamily="18" charset="0"/>
                                <a:ea typeface="Cambria Math" panose="02040503050406030204" pitchFamily="18" charset="0"/>
                              </a:rPr>
                              <m:t>𝑛</m:t>
                            </m:r>
                          </m:e>
                        </m:func>
                      </m:e>
                    </m:d>
                    <m:r>
                      <a:rPr lang="en-US" sz="1500" b="0" i="1" smtClean="0">
                        <a:latin typeface="Cambria Math" panose="02040503050406030204" pitchFamily="18" charset="0"/>
                        <a:ea typeface="Cambria Math" panose="02040503050406030204" pitchFamily="18" charset="0"/>
                      </a:rPr>
                      <m:t>=</m:t>
                    </m:r>
                    <m:r>
                      <a:rPr lang="en-US" sz="1500" i="1">
                        <a:latin typeface="Cambria Math" panose="02040503050406030204" pitchFamily="18" charset="0"/>
                        <a:ea typeface="Cambria Math" panose="02040503050406030204" pitchFamily="18" charset="0"/>
                      </a:rPr>
                      <m:t>𝜃</m:t>
                    </m:r>
                    <m:d>
                      <m:dPr>
                        <m:ctrlPr>
                          <a:rPr lang="en-US" sz="1500" i="1">
                            <a:latin typeface="Cambria Math" panose="02040503050406030204" pitchFamily="18" charset="0"/>
                            <a:ea typeface="Cambria Math" panose="02040503050406030204" pitchFamily="18" charset="0"/>
                          </a:rPr>
                        </m:ctrlPr>
                      </m:dPr>
                      <m:e>
                        <m:r>
                          <a:rPr lang="en-US" sz="1500" i="1">
                            <a:latin typeface="Cambria Math" panose="02040503050406030204" pitchFamily="18" charset="0"/>
                            <a:ea typeface="Cambria Math" panose="02040503050406030204" pitchFamily="18" charset="0"/>
                          </a:rPr>
                          <m:t>𝑛</m:t>
                        </m:r>
                        <m:func>
                          <m:funcPr>
                            <m:ctrlPr>
                              <a:rPr lang="en-US" sz="1500" i="1">
                                <a:latin typeface="Cambria Math" panose="02040503050406030204" pitchFamily="18" charset="0"/>
                                <a:ea typeface="Cambria Math" panose="02040503050406030204" pitchFamily="18" charset="0"/>
                              </a:rPr>
                            </m:ctrlPr>
                          </m:funcPr>
                          <m:fName>
                            <m:sSub>
                              <m:sSubPr>
                                <m:ctrlPr>
                                  <a:rPr lang="en-US" sz="1500" i="1">
                                    <a:latin typeface="Cambria Math" panose="02040503050406030204" pitchFamily="18" charset="0"/>
                                    <a:ea typeface="Cambria Math" panose="02040503050406030204" pitchFamily="18" charset="0"/>
                                  </a:rPr>
                                </m:ctrlPr>
                              </m:sSubPr>
                              <m:e>
                                <m:r>
                                  <m:rPr>
                                    <m:sty m:val="p"/>
                                  </m:rPr>
                                  <a:rPr lang="en-US" sz="1500">
                                    <a:latin typeface="Cambria Math" panose="02040503050406030204" pitchFamily="18" charset="0"/>
                                    <a:ea typeface="Cambria Math" panose="02040503050406030204" pitchFamily="18" charset="0"/>
                                  </a:rPr>
                                  <m:t>log</m:t>
                                </m:r>
                              </m:e>
                              <m:sub>
                                <m:r>
                                  <a:rPr lang="en-US" sz="1500" i="1">
                                    <a:latin typeface="Cambria Math" panose="02040503050406030204" pitchFamily="18" charset="0"/>
                                    <a:ea typeface="Cambria Math" panose="02040503050406030204" pitchFamily="18" charset="0"/>
                                  </a:rPr>
                                  <m:t>2</m:t>
                                </m:r>
                              </m:sub>
                            </m:sSub>
                          </m:fName>
                          <m:e>
                            <m:r>
                              <a:rPr lang="en-US" sz="1500" i="1">
                                <a:latin typeface="Cambria Math" panose="02040503050406030204" pitchFamily="18" charset="0"/>
                                <a:ea typeface="Cambria Math" panose="02040503050406030204" pitchFamily="18" charset="0"/>
                              </a:rPr>
                              <m:t>𝑛</m:t>
                            </m:r>
                          </m:e>
                        </m:func>
                      </m:e>
                    </m:d>
                  </m:oMath>
                </a14:m>
                <a:endParaRPr lang="en-US" sz="1500" dirty="0"/>
              </a:p>
            </p:txBody>
          </p:sp>
        </mc:Choice>
        <mc:Fallback xmlns="">
          <p:sp>
            <p:nvSpPr>
              <p:cNvPr id="66" name="Content Placeholder 2">
                <a:extLst>
                  <a:ext uri="{FF2B5EF4-FFF2-40B4-BE49-F238E27FC236}">
                    <a16:creationId xmlns:a16="http://schemas.microsoft.com/office/drawing/2014/main" id="{134E7948-5602-50B7-5D86-1DAD64454958}"/>
                  </a:ext>
                </a:extLst>
              </p:cNvPr>
              <p:cNvSpPr txBox="1">
                <a:spLocks noRot="1" noChangeAspect="1" noMove="1" noResize="1" noEditPoints="1" noAdjustHandles="1" noChangeArrowheads="1" noChangeShapeType="1" noTextEdit="1"/>
              </p:cNvSpPr>
              <p:nvPr/>
            </p:nvSpPr>
            <p:spPr>
              <a:xfrm>
                <a:off x="263921" y="3527998"/>
                <a:ext cx="6450388" cy="1318505"/>
              </a:xfrm>
              <a:prstGeom prst="rect">
                <a:avLst/>
              </a:prstGeom>
              <a:blipFill>
                <a:blip r:embed="rId4"/>
                <a:stretch>
                  <a:fillRect l="-196" t="-952"/>
                </a:stretch>
              </a:blipFill>
            </p:spPr>
            <p:txBody>
              <a:bodyPr/>
              <a:lstStyle/>
              <a:p>
                <a:r>
                  <a:rPr lang="en-US">
                    <a:noFill/>
                  </a:rPr>
                  <a:t> </a:t>
                </a:r>
              </a:p>
            </p:txBody>
          </p:sp>
        </mc:Fallback>
      </mc:AlternateContent>
      <p:grpSp>
        <p:nvGrpSpPr>
          <p:cNvPr id="2" name="Group 1">
            <a:extLst>
              <a:ext uri="{FF2B5EF4-FFF2-40B4-BE49-F238E27FC236}">
                <a16:creationId xmlns:a16="http://schemas.microsoft.com/office/drawing/2014/main" id="{A89A164D-4857-067F-5E43-F93CB998FF22}"/>
              </a:ext>
            </a:extLst>
          </p:cNvPr>
          <p:cNvGrpSpPr/>
          <p:nvPr/>
        </p:nvGrpSpPr>
        <p:grpSpPr>
          <a:xfrm>
            <a:off x="3047091" y="1132796"/>
            <a:ext cx="1535723" cy="962535"/>
            <a:chOff x="4792003" y="2195245"/>
            <a:chExt cx="1535723" cy="962535"/>
          </a:xfrm>
        </p:grpSpPr>
        <p:grpSp>
          <p:nvGrpSpPr>
            <p:cNvPr id="7" name="Group 6">
              <a:extLst>
                <a:ext uri="{FF2B5EF4-FFF2-40B4-BE49-F238E27FC236}">
                  <a16:creationId xmlns:a16="http://schemas.microsoft.com/office/drawing/2014/main" id="{1721371B-6173-5E60-C35B-2FB5A145F185}"/>
                </a:ext>
              </a:extLst>
            </p:cNvPr>
            <p:cNvGrpSpPr/>
            <p:nvPr/>
          </p:nvGrpSpPr>
          <p:grpSpPr>
            <a:xfrm>
              <a:off x="4792003" y="2743780"/>
              <a:ext cx="469359" cy="414000"/>
              <a:chOff x="4601838" y="1096952"/>
              <a:chExt cx="469359" cy="414000"/>
            </a:xfrm>
          </p:grpSpPr>
          <p:sp>
            <p:nvSpPr>
              <p:cNvPr id="28" name="Oval 27">
                <a:extLst>
                  <a:ext uri="{FF2B5EF4-FFF2-40B4-BE49-F238E27FC236}">
                    <a16:creationId xmlns:a16="http://schemas.microsoft.com/office/drawing/2014/main" id="{28EB9C82-C742-B3E6-A230-91DE27C053F6}"/>
                  </a:ext>
                </a:extLst>
              </p:cNvPr>
              <p:cNvSpPr/>
              <p:nvPr/>
            </p:nvSpPr>
            <p:spPr>
              <a:xfrm>
                <a:off x="4630724" y="1096952"/>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D7D8CFFD-06AB-E782-50D0-AF00F3F48AFB}"/>
                      </a:ext>
                    </a:extLst>
                  </p:cNvPr>
                  <p:cNvSpPr txBox="1"/>
                  <p:nvPr/>
                </p:nvSpPr>
                <p:spPr>
                  <a:xfrm>
                    <a:off x="4601838" y="1170820"/>
                    <a:ext cx="469359" cy="26827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𝑐𝑛</m:t>
                              </m:r>
                            </m:num>
                            <m:den>
                              <m:r>
                                <a:rPr lang="en-US" sz="1000" b="0" i="1" smtClean="0">
                                  <a:latin typeface="Cambria Math" panose="02040503050406030204" pitchFamily="18" charset="0"/>
                                </a:rPr>
                                <m:t>2</m:t>
                              </m:r>
                            </m:den>
                          </m:f>
                        </m:oMath>
                      </m:oMathPara>
                    </a14:m>
                    <a:endParaRPr lang="en-US" sz="1000" dirty="0"/>
                  </a:p>
                </p:txBody>
              </p:sp>
            </mc:Choice>
            <mc:Fallback xmlns="">
              <p:sp>
                <p:nvSpPr>
                  <p:cNvPr id="29" name="TextBox 28">
                    <a:extLst>
                      <a:ext uri="{FF2B5EF4-FFF2-40B4-BE49-F238E27FC236}">
                        <a16:creationId xmlns:a16="http://schemas.microsoft.com/office/drawing/2014/main" id="{D7D8CFFD-06AB-E782-50D0-AF00F3F48AFB}"/>
                      </a:ext>
                    </a:extLst>
                  </p:cNvPr>
                  <p:cNvSpPr txBox="1">
                    <a:spLocks noRot="1" noChangeAspect="1" noMove="1" noResize="1" noEditPoints="1" noAdjustHandles="1" noChangeArrowheads="1" noChangeShapeType="1" noTextEdit="1"/>
                  </p:cNvSpPr>
                  <p:nvPr/>
                </p:nvSpPr>
                <p:spPr>
                  <a:xfrm>
                    <a:off x="4601838" y="1170820"/>
                    <a:ext cx="469359" cy="268279"/>
                  </a:xfrm>
                  <a:prstGeom prst="rect">
                    <a:avLst/>
                  </a:prstGeom>
                  <a:blipFill>
                    <a:blip r:embed="rId8"/>
                    <a:stretch>
                      <a:fillRect l="-13514" t="-90909" r="-10811" b="-163636"/>
                    </a:stretch>
                  </a:blipFill>
                </p:spPr>
                <p:txBody>
                  <a:bodyPr/>
                  <a:lstStyle/>
                  <a:p>
                    <a:r>
                      <a:rPr lang="en-US">
                        <a:noFill/>
                      </a:rPr>
                      <a:t> </a:t>
                    </a:r>
                  </a:p>
                </p:txBody>
              </p:sp>
            </mc:Fallback>
          </mc:AlternateContent>
        </p:grpSp>
        <p:sp>
          <p:nvSpPr>
            <p:cNvPr id="15" name="Oval 14">
              <a:extLst>
                <a:ext uri="{FF2B5EF4-FFF2-40B4-BE49-F238E27FC236}">
                  <a16:creationId xmlns:a16="http://schemas.microsoft.com/office/drawing/2014/main" id="{ADE641E4-0B6A-4E17-A637-3D83128143C9}"/>
                </a:ext>
              </a:extLst>
            </p:cNvPr>
            <p:cNvSpPr/>
            <p:nvPr/>
          </p:nvSpPr>
          <p:spPr>
            <a:xfrm>
              <a:off x="5913726" y="2740220"/>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cxnSp>
          <p:nvCxnSpPr>
            <p:cNvPr id="16" name="Straight Arrow Connector 15">
              <a:extLst>
                <a:ext uri="{FF2B5EF4-FFF2-40B4-BE49-F238E27FC236}">
                  <a16:creationId xmlns:a16="http://schemas.microsoft.com/office/drawing/2014/main" id="{57631A2F-0AF1-CAE9-BC3C-CC0247D9A1DA}"/>
                </a:ext>
              </a:extLst>
            </p:cNvPr>
            <p:cNvCxnSpPr>
              <a:cxnSpLocks/>
              <a:endCxn id="28" idx="0"/>
            </p:cNvCxnSpPr>
            <p:nvPr/>
          </p:nvCxnSpPr>
          <p:spPr>
            <a:xfrm flipH="1">
              <a:off x="5027889" y="2619610"/>
              <a:ext cx="682312" cy="124170"/>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7" name="Straight Arrow Connector 16">
              <a:extLst>
                <a:ext uri="{FF2B5EF4-FFF2-40B4-BE49-F238E27FC236}">
                  <a16:creationId xmlns:a16="http://schemas.microsoft.com/office/drawing/2014/main" id="{B72AD22D-4DCA-23F4-6758-C649759AFA74}"/>
                </a:ext>
              </a:extLst>
            </p:cNvPr>
            <p:cNvCxnSpPr>
              <a:cxnSpLocks/>
              <a:endCxn id="15" idx="0"/>
            </p:cNvCxnSpPr>
            <p:nvPr/>
          </p:nvCxnSpPr>
          <p:spPr>
            <a:xfrm>
              <a:off x="5710201" y="2619610"/>
              <a:ext cx="410525" cy="120610"/>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grpSp>
          <p:nvGrpSpPr>
            <p:cNvPr id="18" name="Group 17">
              <a:extLst>
                <a:ext uri="{FF2B5EF4-FFF2-40B4-BE49-F238E27FC236}">
                  <a16:creationId xmlns:a16="http://schemas.microsoft.com/office/drawing/2014/main" id="{28AA3A9A-87CB-3A76-7333-DF53E1E85F73}"/>
                </a:ext>
              </a:extLst>
            </p:cNvPr>
            <p:cNvGrpSpPr/>
            <p:nvPr/>
          </p:nvGrpSpPr>
          <p:grpSpPr>
            <a:xfrm>
              <a:off x="5505862" y="2195245"/>
              <a:ext cx="414000" cy="414000"/>
              <a:chOff x="4605557" y="1063396"/>
              <a:chExt cx="414000" cy="414000"/>
            </a:xfrm>
          </p:grpSpPr>
          <p:sp>
            <p:nvSpPr>
              <p:cNvPr id="20" name="Oval 19">
                <a:extLst>
                  <a:ext uri="{FF2B5EF4-FFF2-40B4-BE49-F238E27FC236}">
                    <a16:creationId xmlns:a16="http://schemas.microsoft.com/office/drawing/2014/main" id="{0C789E72-83D8-D737-E2AF-A9829CDB4804}"/>
                  </a:ext>
                </a:extLst>
              </p:cNvPr>
              <p:cNvSpPr/>
              <p:nvPr/>
            </p:nvSpPr>
            <p:spPr>
              <a:xfrm>
                <a:off x="4605557" y="1063396"/>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547E66CA-A200-6414-056A-544AE6BF45BC}"/>
                      </a:ext>
                    </a:extLst>
                  </p:cNvPr>
                  <p:cNvSpPr txBox="1"/>
                  <p:nvPr/>
                </p:nvSpPr>
                <p:spPr>
                  <a:xfrm>
                    <a:off x="4627387" y="1125274"/>
                    <a:ext cx="381258"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panose="02040503050406030204" pitchFamily="18" charset="0"/>
                            </a:rPr>
                            <m:t>𝑐𝑛</m:t>
                          </m:r>
                        </m:oMath>
                      </m:oMathPara>
                    </a14:m>
                    <a:endParaRPr lang="en-US" sz="1200" dirty="0"/>
                  </a:p>
                </p:txBody>
              </p:sp>
            </mc:Choice>
            <mc:Fallback xmlns="">
              <p:sp>
                <p:nvSpPr>
                  <p:cNvPr id="27" name="TextBox 26">
                    <a:extLst>
                      <a:ext uri="{FF2B5EF4-FFF2-40B4-BE49-F238E27FC236}">
                        <a16:creationId xmlns:a16="http://schemas.microsoft.com/office/drawing/2014/main" id="{547E66CA-A200-6414-056A-544AE6BF45BC}"/>
                      </a:ext>
                    </a:extLst>
                  </p:cNvPr>
                  <p:cNvSpPr txBox="1">
                    <a:spLocks noRot="1" noChangeAspect="1" noMove="1" noResize="1" noEditPoints="1" noAdjustHandles="1" noChangeArrowheads="1" noChangeShapeType="1" noTextEdit="1"/>
                  </p:cNvSpPr>
                  <p:nvPr/>
                </p:nvSpPr>
                <p:spPr>
                  <a:xfrm>
                    <a:off x="4627387" y="1125274"/>
                    <a:ext cx="381258" cy="276999"/>
                  </a:xfrm>
                  <a:prstGeom prst="rect">
                    <a:avLst/>
                  </a:prstGeom>
                  <a:blipFill>
                    <a:blip r:embed="rId9"/>
                    <a:stretch>
                      <a:fillRect/>
                    </a:stretch>
                  </a:blipFill>
                </p:spPr>
                <p:txBody>
                  <a:bodyPr/>
                  <a:lstStyle/>
                  <a:p>
                    <a:r>
                      <a:rPr lang="en-US">
                        <a:noFill/>
                      </a:rPr>
                      <a:t> </a:t>
                    </a:r>
                  </a:p>
                </p:txBody>
              </p:sp>
            </mc:Fallback>
          </mc:AlternateContent>
        </p:grpSp>
      </p:grp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0B3DB3D0-2991-577F-F768-D1C771A4300A}"/>
                  </a:ext>
                </a:extLst>
              </p:cNvPr>
              <p:cNvSpPr txBox="1"/>
              <p:nvPr/>
            </p:nvSpPr>
            <p:spPr>
              <a:xfrm>
                <a:off x="4141134" y="1746424"/>
                <a:ext cx="469359" cy="26827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𝑐𝑛</m:t>
                          </m:r>
                        </m:num>
                        <m:den>
                          <m:r>
                            <a:rPr lang="en-US" sz="1000" b="0" i="1" smtClean="0">
                              <a:latin typeface="Cambria Math" panose="02040503050406030204" pitchFamily="18" charset="0"/>
                            </a:rPr>
                            <m:t>2</m:t>
                          </m:r>
                        </m:den>
                      </m:f>
                    </m:oMath>
                  </m:oMathPara>
                </a14:m>
                <a:endParaRPr lang="en-US" sz="1000" dirty="0"/>
              </a:p>
            </p:txBody>
          </p:sp>
        </mc:Choice>
        <mc:Fallback xmlns="">
          <p:sp>
            <p:nvSpPr>
              <p:cNvPr id="30" name="TextBox 29">
                <a:extLst>
                  <a:ext uri="{FF2B5EF4-FFF2-40B4-BE49-F238E27FC236}">
                    <a16:creationId xmlns:a16="http://schemas.microsoft.com/office/drawing/2014/main" id="{0B3DB3D0-2991-577F-F768-D1C771A4300A}"/>
                  </a:ext>
                </a:extLst>
              </p:cNvPr>
              <p:cNvSpPr txBox="1">
                <a:spLocks noRot="1" noChangeAspect="1" noMove="1" noResize="1" noEditPoints="1" noAdjustHandles="1" noChangeArrowheads="1" noChangeShapeType="1" noTextEdit="1"/>
              </p:cNvSpPr>
              <p:nvPr/>
            </p:nvSpPr>
            <p:spPr>
              <a:xfrm>
                <a:off x="4141134" y="1746424"/>
                <a:ext cx="469359" cy="268279"/>
              </a:xfrm>
              <a:prstGeom prst="rect">
                <a:avLst/>
              </a:prstGeom>
              <a:blipFill>
                <a:blip r:embed="rId10"/>
                <a:stretch>
                  <a:fillRect l="-7895" t="-95455" r="-10526" b="-163636"/>
                </a:stretch>
              </a:blipFill>
            </p:spPr>
            <p:txBody>
              <a:bodyPr/>
              <a:lstStyle/>
              <a:p>
                <a:r>
                  <a:rPr lang="en-US">
                    <a:noFill/>
                  </a:rPr>
                  <a:t> </a:t>
                </a:r>
              </a:p>
            </p:txBody>
          </p:sp>
        </mc:Fallback>
      </mc:AlternateContent>
      <p:grpSp>
        <p:nvGrpSpPr>
          <p:cNvPr id="33" name="Group 32">
            <a:extLst>
              <a:ext uri="{FF2B5EF4-FFF2-40B4-BE49-F238E27FC236}">
                <a16:creationId xmlns:a16="http://schemas.microsoft.com/office/drawing/2014/main" id="{A58C04AF-A331-6312-9BFD-36873612AED7}"/>
              </a:ext>
            </a:extLst>
          </p:cNvPr>
          <p:cNvGrpSpPr/>
          <p:nvPr/>
        </p:nvGrpSpPr>
        <p:grpSpPr>
          <a:xfrm>
            <a:off x="3805903" y="2091771"/>
            <a:ext cx="1137050" cy="661713"/>
            <a:chOff x="2705417" y="3151816"/>
            <a:chExt cx="1137050" cy="661713"/>
          </a:xfrm>
        </p:grpSpPr>
        <p:grpSp>
          <p:nvGrpSpPr>
            <p:cNvPr id="34" name="Group 33">
              <a:extLst>
                <a:ext uri="{FF2B5EF4-FFF2-40B4-BE49-F238E27FC236}">
                  <a16:creationId xmlns:a16="http://schemas.microsoft.com/office/drawing/2014/main" id="{12B97052-8E25-CDD0-F142-D8C021DD033D}"/>
                </a:ext>
              </a:extLst>
            </p:cNvPr>
            <p:cNvGrpSpPr/>
            <p:nvPr/>
          </p:nvGrpSpPr>
          <p:grpSpPr>
            <a:xfrm>
              <a:off x="2705417" y="3399191"/>
              <a:ext cx="482194" cy="414000"/>
              <a:chOff x="4835260" y="1096829"/>
              <a:chExt cx="482194" cy="414000"/>
            </a:xfrm>
          </p:grpSpPr>
          <p:sp>
            <p:nvSpPr>
              <p:cNvPr id="52" name="Oval 51">
                <a:extLst>
                  <a:ext uri="{FF2B5EF4-FFF2-40B4-BE49-F238E27FC236}">
                    <a16:creationId xmlns:a16="http://schemas.microsoft.com/office/drawing/2014/main" id="{55B3831F-9E5B-22A7-D767-1F93BAFC922D}"/>
                  </a:ext>
                </a:extLst>
              </p:cNvPr>
              <p:cNvSpPr/>
              <p:nvPr/>
            </p:nvSpPr>
            <p:spPr>
              <a:xfrm>
                <a:off x="4835260" y="1096829"/>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54" name="TextBox 53">
                    <a:extLst>
                      <a:ext uri="{FF2B5EF4-FFF2-40B4-BE49-F238E27FC236}">
                        <a16:creationId xmlns:a16="http://schemas.microsoft.com/office/drawing/2014/main" id="{81C3030C-DE81-A002-B893-B1D0B0C2979D}"/>
                      </a:ext>
                    </a:extLst>
                  </p:cNvPr>
                  <p:cNvSpPr txBox="1"/>
                  <p:nvPr/>
                </p:nvSpPr>
                <p:spPr>
                  <a:xfrm>
                    <a:off x="4848095" y="1172631"/>
                    <a:ext cx="469359" cy="26770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𝑐𝑛</m:t>
                              </m:r>
                            </m:num>
                            <m:den>
                              <m:r>
                                <a:rPr lang="en-US" sz="1000" b="0" i="1" smtClean="0">
                                  <a:latin typeface="Cambria Math" panose="02040503050406030204" pitchFamily="18" charset="0"/>
                                </a:rPr>
                                <m:t>4</m:t>
                              </m:r>
                            </m:den>
                          </m:f>
                        </m:oMath>
                      </m:oMathPara>
                    </a14:m>
                    <a:endParaRPr lang="en-US" sz="1000" dirty="0"/>
                  </a:p>
                </p:txBody>
              </p:sp>
            </mc:Choice>
            <mc:Fallback xmlns="">
              <p:sp>
                <p:nvSpPr>
                  <p:cNvPr id="54" name="TextBox 53">
                    <a:extLst>
                      <a:ext uri="{FF2B5EF4-FFF2-40B4-BE49-F238E27FC236}">
                        <a16:creationId xmlns:a16="http://schemas.microsoft.com/office/drawing/2014/main" id="{81C3030C-DE81-A002-B893-B1D0B0C2979D}"/>
                      </a:ext>
                    </a:extLst>
                  </p:cNvPr>
                  <p:cNvSpPr txBox="1">
                    <a:spLocks noRot="1" noChangeAspect="1" noMove="1" noResize="1" noEditPoints="1" noAdjustHandles="1" noChangeArrowheads="1" noChangeShapeType="1" noTextEdit="1"/>
                  </p:cNvSpPr>
                  <p:nvPr/>
                </p:nvSpPr>
                <p:spPr>
                  <a:xfrm>
                    <a:off x="4848095" y="1172631"/>
                    <a:ext cx="469359" cy="267702"/>
                  </a:xfrm>
                  <a:prstGeom prst="rect">
                    <a:avLst/>
                  </a:prstGeom>
                  <a:blipFill>
                    <a:blip r:embed="rId11"/>
                    <a:stretch>
                      <a:fillRect l="-10526" t="-95455" r="-10526" b="-159091"/>
                    </a:stretch>
                  </a:blipFill>
                </p:spPr>
                <p:txBody>
                  <a:bodyPr/>
                  <a:lstStyle/>
                  <a:p>
                    <a:r>
                      <a:rPr lang="en-US">
                        <a:noFill/>
                      </a:rPr>
                      <a:t> </a:t>
                    </a:r>
                  </a:p>
                </p:txBody>
              </p:sp>
            </mc:Fallback>
          </mc:AlternateContent>
        </p:grpSp>
        <p:grpSp>
          <p:nvGrpSpPr>
            <p:cNvPr id="35" name="Group 34">
              <a:extLst>
                <a:ext uri="{FF2B5EF4-FFF2-40B4-BE49-F238E27FC236}">
                  <a16:creationId xmlns:a16="http://schemas.microsoft.com/office/drawing/2014/main" id="{4FA672B9-033D-1A26-F06E-6D10EFAA63F7}"/>
                </a:ext>
              </a:extLst>
            </p:cNvPr>
            <p:cNvGrpSpPr/>
            <p:nvPr/>
          </p:nvGrpSpPr>
          <p:grpSpPr>
            <a:xfrm>
              <a:off x="3373108" y="3399529"/>
              <a:ext cx="469359" cy="414000"/>
              <a:chOff x="4750382" y="1097167"/>
              <a:chExt cx="469359" cy="414000"/>
            </a:xfrm>
          </p:grpSpPr>
          <p:sp>
            <p:nvSpPr>
              <p:cNvPr id="49" name="Oval 48">
                <a:extLst>
                  <a:ext uri="{FF2B5EF4-FFF2-40B4-BE49-F238E27FC236}">
                    <a16:creationId xmlns:a16="http://schemas.microsoft.com/office/drawing/2014/main" id="{678D7AF7-B0B2-E9C4-DB50-72D58F727732}"/>
                  </a:ext>
                </a:extLst>
              </p:cNvPr>
              <p:cNvSpPr/>
              <p:nvPr/>
            </p:nvSpPr>
            <p:spPr>
              <a:xfrm>
                <a:off x="4768598" y="1097167"/>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51" name="TextBox 50">
                    <a:extLst>
                      <a:ext uri="{FF2B5EF4-FFF2-40B4-BE49-F238E27FC236}">
                        <a16:creationId xmlns:a16="http://schemas.microsoft.com/office/drawing/2014/main" id="{DEBB7ECF-9CD4-B2EC-2D78-91D0DFFC5C68}"/>
                      </a:ext>
                    </a:extLst>
                  </p:cNvPr>
                  <p:cNvSpPr txBox="1"/>
                  <p:nvPr/>
                </p:nvSpPr>
                <p:spPr>
                  <a:xfrm>
                    <a:off x="4750382" y="1170743"/>
                    <a:ext cx="469359" cy="26770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𝑐𝑛</m:t>
                              </m:r>
                            </m:num>
                            <m:den>
                              <m:r>
                                <a:rPr lang="en-US" sz="1000" b="0" i="1" smtClean="0">
                                  <a:latin typeface="Cambria Math" panose="02040503050406030204" pitchFamily="18" charset="0"/>
                                </a:rPr>
                                <m:t>4</m:t>
                              </m:r>
                            </m:den>
                          </m:f>
                        </m:oMath>
                      </m:oMathPara>
                    </a14:m>
                    <a:endParaRPr lang="en-US" sz="1000" dirty="0"/>
                  </a:p>
                </p:txBody>
              </p:sp>
            </mc:Choice>
            <mc:Fallback xmlns="">
              <p:sp>
                <p:nvSpPr>
                  <p:cNvPr id="51" name="TextBox 50">
                    <a:extLst>
                      <a:ext uri="{FF2B5EF4-FFF2-40B4-BE49-F238E27FC236}">
                        <a16:creationId xmlns:a16="http://schemas.microsoft.com/office/drawing/2014/main" id="{DEBB7ECF-9CD4-B2EC-2D78-91D0DFFC5C68}"/>
                      </a:ext>
                    </a:extLst>
                  </p:cNvPr>
                  <p:cNvSpPr txBox="1">
                    <a:spLocks noRot="1" noChangeAspect="1" noMove="1" noResize="1" noEditPoints="1" noAdjustHandles="1" noChangeArrowheads="1" noChangeShapeType="1" noTextEdit="1"/>
                  </p:cNvSpPr>
                  <p:nvPr/>
                </p:nvSpPr>
                <p:spPr>
                  <a:xfrm>
                    <a:off x="4750382" y="1170743"/>
                    <a:ext cx="469359" cy="267702"/>
                  </a:xfrm>
                  <a:prstGeom prst="rect">
                    <a:avLst/>
                  </a:prstGeom>
                  <a:blipFill>
                    <a:blip r:embed="rId12"/>
                    <a:stretch>
                      <a:fillRect l="-10526" t="-95455" r="-7895" b="-159091"/>
                    </a:stretch>
                  </a:blipFill>
                </p:spPr>
                <p:txBody>
                  <a:bodyPr/>
                  <a:lstStyle/>
                  <a:p>
                    <a:r>
                      <a:rPr lang="en-US">
                        <a:noFill/>
                      </a:rPr>
                      <a:t> </a:t>
                    </a:r>
                  </a:p>
                </p:txBody>
              </p:sp>
            </mc:Fallback>
          </mc:AlternateContent>
        </p:grpSp>
        <p:cxnSp>
          <p:nvCxnSpPr>
            <p:cNvPr id="45" name="Straight Arrow Connector 44">
              <a:extLst>
                <a:ext uri="{FF2B5EF4-FFF2-40B4-BE49-F238E27FC236}">
                  <a16:creationId xmlns:a16="http://schemas.microsoft.com/office/drawing/2014/main" id="{CC6D933F-03DE-293B-C3B2-4ADE53BE02FB}"/>
                </a:ext>
              </a:extLst>
            </p:cNvPr>
            <p:cNvCxnSpPr>
              <a:cxnSpLocks/>
              <a:stCxn id="15" idx="4"/>
              <a:endCxn id="52" idx="0"/>
            </p:cNvCxnSpPr>
            <p:nvPr/>
          </p:nvCxnSpPr>
          <p:spPr>
            <a:xfrm flipH="1">
              <a:off x="2912417" y="3151816"/>
              <a:ext cx="362911" cy="247375"/>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48" name="Straight Arrow Connector 47">
              <a:extLst>
                <a:ext uri="{FF2B5EF4-FFF2-40B4-BE49-F238E27FC236}">
                  <a16:creationId xmlns:a16="http://schemas.microsoft.com/office/drawing/2014/main" id="{40D3B30C-D9BE-A1D1-23C5-29B6AC86A0E2}"/>
                </a:ext>
              </a:extLst>
            </p:cNvPr>
            <p:cNvCxnSpPr>
              <a:cxnSpLocks/>
              <a:stCxn id="15" idx="4"/>
              <a:endCxn id="49" idx="0"/>
            </p:cNvCxnSpPr>
            <p:nvPr/>
          </p:nvCxnSpPr>
          <p:spPr>
            <a:xfrm>
              <a:off x="3275328" y="3151816"/>
              <a:ext cx="322996" cy="247713"/>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grpSp>
      <p:grpSp>
        <p:nvGrpSpPr>
          <p:cNvPr id="67" name="Group 66">
            <a:extLst>
              <a:ext uri="{FF2B5EF4-FFF2-40B4-BE49-F238E27FC236}">
                <a16:creationId xmlns:a16="http://schemas.microsoft.com/office/drawing/2014/main" id="{CA41F99E-303A-425B-3A2C-F2B17D14C685}"/>
              </a:ext>
            </a:extLst>
          </p:cNvPr>
          <p:cNvGrpSpPr/>
          <p:nvPr/>
        </p:nvGrpSpPr>
        <p:grpSpPr>
          <a:xfrm>
            <a:off x="2885896" y="2796382"/>
            <a:ext cx="54000" cy="358800"/>
            <a:chOff x="654341" y="2461508"/>
            <a:chExt cx="54000" cy="358800"/>
          </a:xfrm>
        </p:grpSpPr>
        <p:sp>
          <p:nvSpPr>
            <p:cNvPr id="60" name="Oval 59">
              <a:extLst>
                <a:ext uri="{FF2B5EF4-FFF2-40B4-BE49-F238E27FC236}">
                  <a16:creationId xmlns:a16="http://schemas.microsoft.com/office/drawing/2014/main" id="{59873D80-2BEA-12E1-48CA-0C31435C1AFE}"/>
                </a:ext>
              </a:extLst>
            </p:cNvPr>
            <p:cNvSpPr/>
            <p:nvPr/>
          </p:nvSpPr>
          <p:spPr>
            <a:xfrm>
              <a:off x="654341" y="24615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Oval 60">
              <a:extLst>
                <a:ext uri="{FF2B5EF4-FFF2-40B4-BE49-F238E27FC236}">
                  <a16:creationId xmlns:a16="http://schemas.microsoft.com/office/drawing/2014/main" id="{D5CC9230-F3E2-044E-DE37-B5259A5375DF}"/>
                </a:ext>
              </a:extLst>
            </p:cNvPr>
            <p:cNvSpPr/>
            <p:nvPr/>
          </p:nvSpPr>
          <p:spPr>
            <a:xfrm>
              <a:off x="654341" y="26139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Oval 64">
              <a:extLst>
                <a:ext uri="{FF2B5EF4-FFF2-40B4-BE49-F238E27FC236}">
                  <a16:creationId xmlns:a16="http://schemas.microsoft.com/office/drawing/2014/main" id="{74DD26E2-A579-136E-31A3-FE65EC7FE551}"/>
                </a:ext>
              </a:extLst>
            </p:cNvPr>
            <p:cNvSpPr/>
            <p:nvPr/>
          </p:nvSpPr>
          <p:spPr>
            <a:xfrm>
              <a:off x="654341" y="27663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9" name="Group 68">
            <a:extLst>
              <a:ext uri="{FF2B5EF4-FFF2-40B4-BE49-F238E27FC236}">
                <a16:creationId xmlns:a16="http://schemas.microsoft.com/office/drawing/2014/main" id="{BB5F352B-927C-02E3-1AC5-7CEA5412C38A}"/>
              </a:ext>
            </a:extLst>
          </p:cNvPr>
          <p:cNvGrpSpPr/>
          <p:nvPr/>
        </p:nvGrpSpPr>
        <p:grpSpPr>
          <a:xfrm>
            <a:off x="3516450" y="2796382"/>
            <a:ext cx="54000" cy="358800"/>
            <a:chOff x="654341" y="2461508"/>
            <a:chExt cx="54000" cy="358800"/>
          </a:xfrm>
        </p:grpSpPr>
        <p:sp>
          <p:nvSpPr>
            <p:cNvPr id="70" name="Oval 69">
              <a:extLst>
                <a:ext uri="{FF2B5EF4-FFF2-40B4-BE49-F238E27FC236}">
                  <a16:creationId xmlns:a16="http://schemas.microsoft.com/office/drawing/2014/main" id="{F3FEC6A1-7894-356F-2CD0-6E44DC3FD21E}"/>
                </a:ext>
              </a:extLst>
            </p:cNvPr>
            <p:cNvSpPr/>
            <p:nvPr/>
          </p:nvSpPr>
          <p:spPr>
            <a:xfrm>
              <a:off x="654341" y="24615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Oval 71">
              <a:extLst>
                <a:ext uri="{FF2B5EF4-FFF2-40B4-BE49-F238E27FC236}">
                  <a16:creationId xmlns:a16="http://schemas.microsoft.com/office/drawing/2014/main" id="{36C07F3A-0D1E-DFDE-9EEA-F3BEF36BF6AF}"/>
                </a:ext>
              </a:extLst>
            </p:cNvPr>
            <p:cNvSpPr/>
            <p:nvPr/>
          </p:nvSpPr>
          <p:spPr>
            <a:xfrm>
              <a:off x="654341" y="26139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Oval 72">
              <a:extLst>
                <a:ext uri="{FF2B5EF4-FFF2-40B4-BE49-F238E27FC236}">
                  <a16:creationId xmlns:a16="http://schemas.microsoft.com/office/drawing/2014/main" id="{8364FB17-EB3D-E311-D134-5EFDED516F5B}"/>
                </a:ext>
              </a:extLst>
            </p:cNvPr>
            <p:cNvSpPr/>
            <p:nvPr/>
          </p:nvSpPr>
          <p:spPr>
            <a:xfrm>
              <a:off x="654341" y="27663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7" name="Group 76">
            <a:extLst>
              <a:ext uri="{FF2B5EF4-FFF2-40B4-BE49-F238E27FC236}">
                <a16:creationId xmlns:a16="http://schemas.microsoft.com/office/drawing/2014/main" id="{AB718897-9F6C-969B-8241-33509785DF09}"/>
              </a:ext>
            </a:extLst>
          </p:cNvPr>
          <p:cNvGrpSpPr/>
          <p:nvPr/>
        </p:nvGrpSpPr>
        <p:grpSpPr>
          <a:xfrm>
            <a:off x="4705319" y="2791288"/>
            <a:ext cx="54000" cy="358800"/>
            <a:chOff x="654341" y="2461508"/>
            <a:chExt cx="54000" cy="358800"/>
          </a:xfrm>
        </p:grpSpPr>
        <p:sp>
          <p:nvSpPr>
            <p:cNvPr id="80" name="Oval 79">
              <a:extLst>
                <a:ext uri="{FF2B5EF4-FFF2-40B4-BE49-F238E27FC236}">
                  <a16:creationId xmlns:a16="http://schemas.microsoft.com/office/drawing/2014/main" id="{E8F0C8C5-53D7-1458-3AD3-76F57742BF5E}"/>
                </a:ext>
              </a:extLst>
            </p:cNvPr>
            <p:cNvSpPr/>
            <p:nvPr/>
          </p:nvSpPr>
          <p:spPr>
            <a:xfrm>
              <a:off x="654341" y="24615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Oval 80">
              <a:extLst>
                <a:ext uri="{FF2B5EF4-FFF2-40B4-BE49-F238E27FC236}">
                  <a16:creationId xmlns:a16="http://schemas.microsoft.com/office/drawing/2014/main" id="{CF8DB227-8F99-6CC2-B97E-7E8C474590F4}"/>
                </a:ext>
              </a:extLst>
            </p:cNvPr>
            <p:cNvSpPr/>
            <p:nvPr/>
          </p:nvSpPr>
          <p:spPr>
            <a:xfrm>
              <a:off x="654341" y="26139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Oval 84">
              <a:extLst>
                <a:ext uri="{FF2B5EF4-FFF2-40B4-BE49-F238E27FC236}">
                  <a16:creationId xmlns:a16="http://schemas.microsoft.com/office/drawing/2014/main" id="{FEAF7AC8-9716-C3C9-196E-FDF55BFD4468}"/>
                </a:ext>
              </a:extLst>
            </p:cNvPr>
            <p:cNvSpPr/>
            <p:nvPr/>
          </p:nvSpPr>
          <p:spPr>
            <a:xfrm>
              <a:off x="654341" y="27663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1" name="Content Placeholder 2">
            <a:extLst>
              <a:ext uri="{FF2B5EF4-FFF2-40B4-BE49-F238E27FC236}">
                <a16:creationId xmlns:a16="http://schemas.microsoft.com/office/drawing/2014/main" id="{562BC34B-F5D7-7A23-DF09-669A6AA7ED25}"/>
              </a:ext>
            </a:extLst>
          </p:cNvPr>
          <p:cNvSpPr txBox="1">
            <a:spLocks/>
          </p:cNvSpPr>
          <p:nvPr/>
        </p:nvSpPr>
        <p:spPr>
          <a:xfrm>
            <a:off x="2288648" y="3172197"/>
            <a:ext cx="597248" cy="273844"/>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None/>
            </a:pPr>
            <a:r>
              <a:rPr lang="en-US" sz="1200" dirty="0"/>
              <a:t>Base</a:t>
            </a:r>
            <a:endParaRPr lang="en-US" sz="1200" dirty="0">
              <a:solidFill>
                <a:prstClr val="black"/>
              </a:solidFill>
              <a:latin typeface="Calibri" panose="020F0502020204030204"/>
              <a:ea typeface="+mn-ea"/>
              <a:cs typeface="+mn-cs"/>
            </a:endParaRPr>
          </a:p>
        </p:txBody>
      </p:sp>
      <p:grpSp>
        <p:nvGrpSpPr>
          <p:cNvPr id="107" name="Group 106">
            <a:extLst>
              <a:ext uri="{FF2B5EF4-FFF2-40B4-BE49-F238E27FC236}">
                <a16:creationId xmlns:a16="http://schemas.microsoft.com/office/drawing/2014/main" id="{62BE03DB-39EF-290B-8681-4B1F9FD21294}"/>
              </a:ext>
            </a:extLst>
          </p:cNvPr>
          <p:cNvGrpSpPr/>
          <p:nvPr/>
        </p:nvGrpSpPr>
        <p:grpSpPr>
          <a:xfrm>
            <a:off x="2765098" y="3202985"/>
            <a:ext cx="2140712" cy="234892"/>
            <a:chOff x="2765098" y="4412609"/>
            <a:chExt cx="2140712" cy="234892"/>
          </a:xfrm>
        </p:grpSpPr>
        <p:sp>
          <p:nvSpPr>
            <p:cNvPr id="90" name="Rectangle 89">
              <a:extLst>
                <a:ext uri="{FF2B5EF4-FFF2-40B4-BE49-F238E27FC236}">
                  <a16:creationId xmlns:a16="http://schemas.microsoft.com/office/drawing/2014/main" id="{67650DBE-3230-B2C9-3BFF-96D422EBE7B4}"/>
                </a:ext>
              </a:extLst>
            </p:cNvPr>
            <p:cNvSpPr/>
            <p:nvPr/>
          </p:nvSpPr>
          <p:spPr>
            <a:xfrm>
              <a:off x="2765098" y="4412609"/>
              <a:ext cx="2140712" cy="23489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94" name="TextBox 93">
                  <a:extLst>
                    <a:ext uri="{FF2B5EF4-FFF2-40B4-BE49-F238E27FC236}">
                      <a16:creationId xmlns:a16="http://schemas.microsoft.com/office/drawing/2014/main" id="{2537C9CB-ED9A-6963-99BE-B26B4B8B38FC}"/>
                    </a:ext>
                  </a:extLst>
                </p:cNvPr>
                <p:cNvSpPr txBox="1"/>
                <p:nvPr/>
              </p:nvSpPr>
              <p:spPr>
                <a:xfrm>
                  <a:off x="2837908" y="4422333"/>
                  <a:ext cx="149976"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𝑑</m:t>
                        </m:r>
                      </m:oMath>
                    </m:oMathPara>
                  </a14:m>
                  <a:endParaRPr lang="en-US" sz="1400" dirty="0"/>
                </a:p>
              </p:txBody>
            </p:sp>
          </mc:Choice>
          <mc:Fallback xmlns="">
            <p:sp>
              <p:nvSpPr>
                <p:cNvPr id="94" name="TextBox 93">
                  <a:extLst>
                    <a:ext uri="{FF2B5EF4-FFF2-40B4-BE49-F238E27FC236}">
                      <a16:creationId xmlns:a16="http://schemas.microsoft.com/office/drawing/2014/main" id="{2537C9CB-ED9A-6963-99BE-B26B4B8B38FC}"/>
                    </a:ext>
                  </a:extLst>
                </p:cNvPr>
                <p:cNvSpPr txBox="1">
                  <a:spLocks noRot="1" noChangeAspect="1" noMove="1" noResize="1" noEditPoints="1" noAdjustHandles="1" noChangeArrowheads="1" noChangeShapeType="1" noTextEdit="1"/>
                </p:cNvSpPr>
                <p:nvPr/>
              </p:nvSpPr>
              <p:spPr>
                <a:xfrm>
                  <a:off x="2837908" y="4422333"/>
                  <a:ext cx="149976" cy="215444"/>
                </a:xfrm>
                <a:prstGeom prst="rect">
                  <a:avLst/>
                </a:prstGeom>
                <a:blipFill>
                  <a:blip r:embed="rId13"/>
                  <a:stretch>
                    <a:fillRect l="-30769" r="-23077" b="-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1" name="TextBox 100">
                  <a:extLst>
                    <a:ext uri="{FF2B5EF4-FFF2-40B4-BE49-F238E27FC236}">
                      <a16:creationId xmlns:a16="http://schemas.microsoft.com/office/drawing/2014/main" id="{9D05C723-52DF-25D5-2F78-BF3D56CDA464}"/>
                    </a:ext>
                  </a:extLst>
                </p:cNvPr>
                <p:cNvSpPr txBox="1"/>
                <p:nvPr/>
              </p:nvSpPr>
              <p:spPr>
                <a:xfrm>
                  <a:off x="3080963" y="4423846"/>
                  <a:ext cx="149976"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𝑑</m:t>
                        </m:r>
                      </m:oMath>
                    </m:oMathPara>
                  </a14:m>
                  <a:endParaRPr lang="en-US" sz="1400" dirty="0"/>
                </a:p>
              </p:txBody>
            </p:sp>
          </mc:Choice>
          <mc:Fallback xmlns="">
            <p:sp>
              <p:nvSpPr>
                <p:cNvPr id="101" name="TextBox 100">
                  <a:extLst>
                    <a:ext uri="{FF2B5EF4-FFF2-40B4-BE49-F238E27FC236}">
                      <a16:creationId xmlns:a16="http://schemas.microsoft.com/office/drawing/2014/main" id="{9D05C723-52DF-25D5-2F78-BF3D56CDA464}"/>
                    </a:ext>
                  </a:extLst>
                </p:cNvPr>
                <p:cNvSpPr txBox="1">
                  <a:spLocks noRot="1" noChangeAspect="1" noMove="1" noResize="1" noEditPoints="1" noAdjustHandles="1" noChangeArrowheads="1" noChangeShapeType="1" noTextEdit="1"/>
                </p:cNvSpPr>
                <p:nvPr/>
              </p:nvSpPr>
              <p:spPr>
                <a:xfrm>
                  <a:off x="3080963" y="4423846"/>
                  <a:ext cx="149976" cy="215444"/>
                </a:xfrm>
                <a:prstGeom prst="rect">
                  <a:avLst/>
                </a:prstGeom>
                <a:blipFill>
                  <a:blip r:embed="rId14"/>
                  <a:stretch>
                    <a:fillRect l="-23077" r="-23077" b="-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2" name="TextBox 101">
                  <a:extLst>
                    <a:ext uri="{FF2B5EF4-FFF2-40B4-BE49-F238E27FC236}">
                      <a16:creationId xmlns:a16="http://schemas.microsoft.com/office/drawing/2014/main" id="{04B4CB02-C40D-52F4-6824-AAE27FB5B6B2}"/>
                    </a:ext>
                  </a:extLst>
                </p:cNvPr>
                <p:cNvSpPr txBox="1"/>
                <p:nvPr/>
              </p:nvSpPr>
              <p:spPr>
                <a:xfrm>
                  <a:off x="4657331" y="4423152"/>
                  <a:ext cx="149976"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𝑑</m:t>
                        </m:r>
                      </m:oMath>
                    </m:oMathPara>
                  </a14:m>
                  <a:endParaRPr lang="en-US" sz="1400" dirty="0"/>
                </a:p>
              </p:txBody>
            </p:sp>
          </mc:Choice>
          <mc:Fallback xmlns="">
            <p:sp>
              <p:nvSpPr>
                <p:cNvPr id="102" name="TextBox 101">
                  <a:extLst>
                    <a:ext uri="{FF2B5EF4-FFF2-40B4-BE49-F238E27FC236}">
                      <a16:creationId xmlns:a16="http://schemas.microsoft.com/office/drawing/2014/main" id="{04B4CB02-C40D-52F4-6824-AAE27FB5B6B2}"/>
                    </a:ext>
                  </a:extLst>
                </p:cNvPr>
                <p:cNvSpPr txBox="1">
                  <a:spLocks noRot="1" noChangeAspect="1" noMove="1" noResize="1" noEditPoints="1" noAdjustHandles="1" noChangeArrowheads="1" noChangeShapeType="1" noTextEdit="1"/>
                </p:cNvSpPr>
                <p:nvPr/>
              </p:nvSpPr>
              <p:spPr>
                <a:xfrm>
                  <a:off x="4657331" y="4423152"/>
                  <a:ext cx="149976" cy="215444"/>
                </a:xfrm>
                <a:prstGeom prst="rect">
                  <a:avLst/>
                </a:prstGeom>
                <a:blipFill>
                  <a:blip r:embed="rId15"/>
                  <a:stretch>
                    <a:fillRect l="-30769" r="-23077" b="-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3" name="TextBox 102">
                  <a:extLst>
                    <a:ext uri="{FF2B5EF4-FFF2-40B4-BE49-F238E27FC236}">
                      <a16:creationId xmlns:a16="http://schemas.microsoft.com/office/drawing/2014/main" id="{697CCEDF-BD0A-6CDD-4825-548D5CC7AF57}"/>
                    </a:ext>
                  </a:extLst>
                </p:cNvPr>
                <p:cNvSpPr txBox="1"/>
                <p:nvPr/>
              </p:nvSpPr>
              <p:spPr>
                <a:xfrm>
                  <a:off x="3314358" y="4417515"/>
                  <a:ext cx="149976"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𝑑</m:t>
                        </m:r>
                      </m:oMath>
                    </m:oMathPara>
                  </a14:m>
                  <a:endParaRPr lang="en-US" sz="1400" dirty="0"/>
                </a:p>
              </p:txBody>
            </p:sp>
          </mc:Choice>
          <mc:Fallback xmlns="">
            <p:sp>
              <p:nvSpPr>
                <p:cNvPr id="103" name="TextBox 102">
                  <a:extLst>
                    <a:ext uri="{FF2B5EF4-FFF2-40B4-BE49-F238E27FC236}">
                      <a16:creationId xmlns:a16="http://schemas.microsoft.com/office/drawing/2014/main" id="{697CCEDF-BD0A-6CDD-4825-548D5CC7AF57}"/>
                    </a:ext>
                  </a:extLst>
                </p:cNvPr>
                <p:cNvSpPr txBox="1">
                  <a:spLocks noRot="1" noChangeAspect="1" noMove="1" noResize="1" noEditPoints="1" noAdjustHandles="1" noChangeArrowheads="1" noChangeShapeType="1" noTextEdit="1"/>
                </p:cNvSpPr>
                <p:nvPr/>
              </p:nvSpPr>
              <p:spPr>
                <a:xfrm>
                  <a:off x="3314358" y="4417515"/>
                  <a:ext cx="149976" cy="215444"/>
                </a:xfrm>
                <a:prstGeom prst="rect">
                  <a:avLst/>
                </a:prstGeom>
                <a:blipFill>
                  <a:blip r:embed="rId16"/>
                  <a:stretch>
                    <a:fillRect l="-33333" r="-25000" b="-11765"/>
                  </a:stretch>
                </a:blipFill>
              </p:spPr>
              <p:txBody>
                <a:bodyPr/>
                <a:lstStyle/>
                <a:p>
                  <a:r>
                    <a:rPr lang="en-US">
                      <a:noFill/>
                    </a:rPr>
                    <a:t> </a:t>
                  </a:r>
                </a:p>
              </p:txBody>
            </p:sp>
          </mc:Fallback>
        </mc:AlternateContent>
      </p:grpSp>
      <p:sp>
        <p:nvSpPr>
          <p:cNvPr id="3" name="TextBox 2">
            <a:extLst>
              <a:ext uri="{FF2B5EF4-FFF2-40B4-BE49-F238E27FC236}">
                <a16:creationId xmlns:a16="http://schemas.microsoft.com/office/drawing/2014/main" id="{4F872BB8-BD27-0F9B-5DAD-815EA12D614D}"/>
              </a:ext>
            </a:extLst>
          </p:cNvPr>
          <p:cNvSpPr txBox="1"/>
          <p:nvPr/>
        </p:nvSpPr>
        <p:spPr>
          <a:xfrm>
            <a:off x="5280100" y="1080217"/>
            <a:ext cx="763542" cy="372409"/>
          </a:xfrm>
          <a:prstGeom prst="rect">
            <a:avLst/>
          </a:prstGeom>
          <a:noFill/>
        </p:spPr>
        <p:txBody>
          <a:bodyPr wrap="none" rtlCol="0">
            <a:spAutoFit/>
          </a:bodyPr>
          <a:lstStyle/>
          <a:p>
            <a:r>
              <a:rPr lang="en-US" sz="1600" dirty="0"/>
              <a:t>Level 0</a:t>
            </a:r>
          </a:p>
        </p:txBody>
      </p:sp>
      <p:sp>
        <p:nvSpPr>
          <p:cNvPr id="6" name="TextBox 5">
            <a:extLst>
              <a:ext uri="{FF2B5EF4-FFF2-40B4-BE49-F238E27FC236}">
                <a16:creationId xmlns:a16="http://schemas.microsoft.com/office/drawing/2014/main" id="{453A260A-48AD-00D6-4EDB-F2B51A6FFB5C}"/>
              </a:ext>
            </a:extLst>
          </p:cNvPr>
          <p:cNvSpPr txBox="1"/>
          <p:nvPr/>
        </p:nvSpPr>
        <p:spPr>
          <a:xfrm>
            <a:off x="5289330" y="1709744"/>
            <a:ext cx="763542" cy="372409"/>
          </a:xfrm>
          <a:prstGeom prst="rect">
            <a:avLst/>
          </a:prstGeom>
          <a:noFill/>
        </p:spPr>
        <p:txBody>
          <a:bodyPr wrap="none" rtlCol="0">
            <a:spAutoFit/>
          </a:bodyPr>
          <a:lstStyle/>
          <a:p>
            <a:r>
              <a:rPr lang="en-US" sz="1600" dirty="0"/>
              <a:t>Level 1</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5BA6DAEF-0FC7-ACDD-E319-39241D681EE0}"/>
                  </a:ext>
                </a:extLst>
              </p:cNvPr>
              <p:cNvSpPr txBox="1"/>
              <p:nvPr/>
            </p:nvSpPr>
            <p:spPr>
              <a:xfrm>
                <a:off x="5289330" y="2830576"/>
                <a:ext cx="1173335" cy="338554"/>
              </a:xfrm>
              <a:prstGeom prst="rect">
                <a:avLst/>
              </a:prstGeom>
              <a:noFill/>
            </p:spPr>
            <p:txBody>
              <a:bodyPr wrap="none" rtlCol="0">
                <a:spAutoFit/>
              </a:bodyPr>
              <a:lstStyle/>
              <a:p>
                <a:r>
                  <a:rPr lang="en-US" sz="1600" dirty="0"/>
                  <a:t>Level </a:t>
                </a:r>
                <a14:m>
                  <m:oMath xmlns:m="http://schemas.openxmlformats.org/officeDocument/2006/math">
                    <m:r>
                      <a:rPr lang="en-US" sz="1600" b="0" i="1" smtClean="0">
                        <a:latin typeface="Cambria Math" panose="02040503050406030204" pitchFamily="18" charset="0"/>
                      </a:rPr>
                      <m:t>𝐻</m:t>
                    </m:r>
                    <m:r>
                      <a:rPr lang="en-US" sz="1600" b="0" i="1" smtClean="0">
                        <a:latin typeface="Cambria Math" panose="02040503050406030204" pitchFamily="18" charset="0"/>
                      </a:rPr>
                      <m:t>−1</m:t>
                    </m:r>
                  </m:oMath>
                </a14:m>
                <a:endParaRPr lang="en-US" sz="1600" dirty="0"/>
              </a:p>
            </p:txBody>
          </p:sp>
        </mc:Choice>
        <mc:Fallback xmlns="">
          <p:sp>
            <p:nvSpPr>
              <p:cNvPr id="10" name="TextBox 9">
                <a:extLst>
                  <a:ext uri="{FF2B5EF4-FFF2-40B4-BE49-F238E27FC236}">
                    <a16:creationId xmlns:a16="http://schemas.microsoft.com/office/drawing/2014/main" id="{5BA6DAEF-0FC7-ACDD-E319-39241D681EE0}"/>
                  </a:ext>
                </a:extLst>
              </p:cNvPr>
              <p:cNvSpPr txBox="1">
                <a:spLocks noRot="1" noChangeAspect="1" noMove="1" noResize="1" noEditPoints="1" noAdjustHandles="1" noChangeArrowheads="1" noChangeShapeType="1" noTextEdit="1"/>
              </p:cNvSpPr>
              <p:nvPr/>
            </p:nvSpPr>
            <p:spPr>
              <a:xfrm>
                <a:off x="5289330" y="2830576"/>
                <a:ext cx="1173335" cy="338554"/>
              </a:xfrm>
              <a:prstGeom prst="rect">
                <a:avLst/>
              </a:prstGeom>
              <a:blipFill>
                <a:blip r:embed="rId17"/>
                <a:stretch>
                  <a:fillRect l="-3226" t="-3571" b="-214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CF9119B9-05DB-5747-8C65-C4F5973226C6}"/>
                  </a:ext>
                </a:extLst>
              </p:cNvPr>
              <p:cNvSpPr txBox="1"/>
              <p:nvPr/>
            </p:nvSpPr>
            <p:spPr>
              <a:xfrm>
                <a:off x="5289330" y="3201059"/>
                <a:ext cx="814454" cy="338554"/>
              </a:xfrm>
              <a:prstGeom prst="rect">
                <a:avLst/>
              </a:prstGeom>
              <a:noFill/>
            </p:spPr>
            <p:txBody>
              <a:bodyPr wrap="none" rtlCol="0">
                <a:spAutoFit/>
              </a:bodyPr>
              <a:lstStyle/>
              <a:p>
                <a:r>
                  <a:rPr lang="en-US" sz="1600" dirty="0"/>
                  <a:t>Level </a:t>
                </a:r>
                <a14:m>
                  <m:oMath xmlns:m="http://schemas.openxmlformats.org/officeDocument/2006/math">
                    <m:r>
                      <a:rPr lang="en-US" sz="1600" b="0" i="1" smtClean="0">
                        <a:latin typeface="Cambria Math" panose="02040503050406030204" pitchFamily="18" charset="0"/>
                      </a:rPr>
                      <m:t>𝐻</m:t>
                    </m:r>
                  </m:oMath>
                </a14:m>
                <a:endParaRPr lang="en-US" sz="1600" dirty="0"/>
              </a:p>
            </p:txBody>
          </p:sp>
        </mc:Choice>
        <mc:Fallback xmlns="">
          <p:sp>
            <p:nvSpPr>
              <p:cNvPr id="12" name="TextBox 11">
                <a:extLst>
                  <a:ext uri="{FF2B5EF4-FFF2-40B4-BE49-F238E27FC236}">
                    <a16:creationId xmlns:a16="http://schemas.microsoft.com/office/drawing/2014/main" id="{CF9119B9-05DB-5747-8C65-C4F5973226C6}"/>
                  </a:ext>
                </a:extLst>
              </p:cNvPr>
              <p:cNvSpPr txBox="1">
                <a:spLocks noRot="1" noChangeAspect="1" noMove="1" noResize="1" noEditPoints="1" noAdjustHandles="1" noChangeArrowheads="1" noChangeShapeType="1" noTextEdit="1"/>
              </p:cNvSpPr>
              <p:nvPr/>
            </p:nvSpPr>
            <p:spPr>
              <a:xfrm>
                <a:off x="5289330" y="3201059"/>
                <a:ext cx="814454" cy="338554"/>
              </a:xfrm>
              <a:prstGeom prst="rect">
                <a:avLst/>
              </a:prstGeom>
              <a:blipFill>
                <a:blip r:embed="rId18"/>
                <a:stretch>
                  <a:fillRect l="-4615" t="-7407" b="-222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EE07D598-6FB8-A715-0FAE-5E44AB6890F2}"/>
                  </a:ext>
                </a:extLst>
              </p:cNvPr>
              <p:cNvSpPr txBox="1"/>
              <p:nvPr/>
            </p:nvSpPr>
            <p:spPr>
              <a:xfrm>
                <a:off x="1322006" y="1218682"/>
                <a:ext cx="229101"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𝑐𝑛</m:t>
                      </m:r>
                    </m:oMath>
                  </m:oMathPara>
                </a14:m>
                <a:endParaRPr lang="en-US" sz="1400" dirty="0">
                  <a:solidFill>
                    <a:schemeClr val="tx1"/>
                  </a:solidFill>
                </a:endParaRPr>
              </a:p>
            </p:txBody>
          </p:sp>
        </mc:Choice>
        <mc:Fallback xmlns="">
          <p:sp>
            <p:nvSpPr>
              <p:cNvPr id="13" name="TextBox 12">
                <a:extLst>
                  <a:ext uri="{FF2B5EF4-FFF2-40B4-BE49-F238E27FC236}">
                    <a16:creationId xmlns:a16="http://schemas.microsoft.com/office/drawing/2014/main" id="{EE07D598-6FB8-A715-0FAE-5E44AB6890F2}"/>
                  </a:ext>
                </a:extLst>
              </p:cNvPr>
              <p:cNvSpPr txBox="1">
                <a:spLocks noRot="1" noChangeAspect="1" noMove="1" noResize="1" noEditPoints="1" noAdjustHandles="1" noChangeArrowheads="1" noChangeShapeType="1" noTextEdit="1"/>
              </p:cNvSpPr>
              <p:nvPr/>
            </p:nvSpPr>
            <p:spPr>
              <a:xfrm>
                <a:off x="1322006" y="1218682"/>
                <a:ext cx="229101" cy="215444"/>
              </a:xfrm>
              <a:prstGeom prst="rect">
                <a:avLst/>
              </a:prstGeom>
              <a:blipFill>
                <a:blip r:embed="rId19"/>
                <a:stretch>
                  <a:fillRect l="-16667" r="-1111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67C6F9D7-EAFE-1EB5-F833-9501D3B601CE}"/>
                  </a:ext>
                </a:extLst>
              </p:cNvPr>
              <p:cNvSpPr txBox="1"/>
              <p:nvPr/>
            </p:nvSpPr>
            <p:spPr>
              <a:xfrm>
                <a:off x="892657" y="1772837"/>
                <a:ext cx="1087798"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2∗</m:t>
                      </m:r>
                      <m:f>
                        <m:fPr>
                          <m:type m:val="skw"/>
                          <m:ctrlPr>
                            <a:rPr lang="en-US" sz="1400" i="1" smtClean="0">
                              <a:solidFill>
                                <a:schemeClr val="tx1"/>
                              </a:solidFill>
                              <a:latin typeface="Cambria Math" panose="02040503050406030204" pitchFamily="18" charset="0"/>
                            </a:rPr>
                          </m:ctrlPr>
                        </m:fPr>
                        <m:num>
                          <m:r>
                            <a:rPr lang="en-US" sz="1400" b="0" i="1" smtClean="0">
                              <a:solidFill>
                                <a:schemeClr val="tx1"/>
                              </a:solidFill>
                              <a:latin typeface="Cambria Math" panose="02040503050406030204" pitchFamily="18" charset="0"/>
                            </a:rPr>
                            <m:t>𝑐𝑛</m:t>
                          </m:r>
                        </m:num>
                        <m:den>
                          <m:r>
                            <a:rPr lang="en-US" sz="1400" b="0" i="1" smtClean="0">
                              <a:solidFill>
                                <a:schemeClr val="tx1"/>
                              </a:solidFill>
                              <a:latin typeface="Cambria Math" panose="02040503050406030204" pitchFamily="18" charset="0"/>
                            </a:rPr>
                            <m:t>2</m:t>
                          </m:r>
                        </m:den>
                      </m:f>
                      <m:r>
                        <a:rPr lang="en-US" sz="1400" b="0" i="1" smtClean="0">
                          <a:solidFill>
                            <a:schemeClr val="tx1"/>
                          </a:solidFill>
                          <a:latin typeface="Cambria Math" panose="02040503050406030204" pitchFamily="18" charset="0"/>
                        </a:rPr>
                        <m:t>=</m:t>
                      </m:r>
                      <m:r>
                        <a:rPr lang="en-US" sz="1400" b="0" i="1" smtClean="0">
                          <a:solidFill>
                            <a:schemeClr val="tx1"/>
                          </a:solidFill>
                          <a:latin typeface="Cambria Math" panose="02040503050406030204" pitchFamily="18" charset="0"/>
                        </a:rPr>
                        <m:t>𝑐𝑛</m:t>
                      </m:r>
                    </m:oMath>
                  </m:oMathPara>
                </a14:m>
                <a:endParaRPr lang="en-US" sz="1400" dirty="0">
                  <a:solidFill>
                    <a:schemeClr val="tx1"/>
                  </a:solidFill>
                </a:endParaRPr>
              </a:p>
            </p:txBody>
          </p:sp>
        </mc:Choice>
        <mc:Fallback xmlns="">
          <p:sp>
            <p:nvSpPr>
              <p:cNvPr id="14" name="TextBox 13">
                <a:extLst>
                  <a:ext uri="{FF2B5EF4-FFF2-40B4-BE49-F238E27FC236}">
                    <a16:creationId xmlns:a16="http://schemas.microsoft.com/office/drawing/2014/main" id="{67C6F9D7-EAFE-1EB5-F833-9501D3B601CE}"/>
                  </a:ext>
                </a:extLst>
              </p:cNvPr>
              <p:cNvSpPr txBox="1">
                <a:spLocks noRot="1" noChangeAspect="1" noMove="1" noResize="1" noEditPoints="1" noAdjustHandles="1" noChangeArrowheads="1" noChangeShapeType="1" noTextEdit="1"/>
              </p:cNvSpPr>
              <p:nvPr/>
            </p:nvSpPr>
            <p:spPr>
              <a:xfrm>
                <a:off x="892657" y="1772837"/>
                <a:ext cx="1087798" cy="246221"/>
              </a:xfrm>
              <a:prstGeom prst="rect">
                <a:avLst/>
              </a:prstGeom>
              <a:blipFill>
                <a:blip r:embed="rId20"/>
                <a:stretch>
                  <a:fillRect l="-3488" t="-190000" r="-2326" b="-28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B2A8C9C4-8F7D-044F-5AB3-BEEB0016E1DA}"/>
                  </a:ext>
                </a:extLst>
              </p:cNvPr>
              <p:cNvSpPr txBox="1"/>
              <p:nvPr/>
            </p:nvSpPr>
            <p:spPr>
              <a:xfrm>
                <a:off x="892657" y="2427676"/>
                <a:ext cx="1087797" cy="24545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4∗</m:t>
                      </m:r>
                      <m:f>
                        <m:fPr>
                          <m:type m:val="skw"/>
                          <m:ctrlPr>
                            <a:rPr lang="en-US" sz="1400" i="1" smtClean="0">
                              <a:solidFill>
                                <a:schemeClr val="tx1"/>
                              </a:solidFill>
                              <a:latin typeface="Cambria Math" panose="02040503050406030204" pitchFamily="18" charset="0"/>
                            </a:rPr>
                          </m:ctrlPr>
                        </m:fPr>
                        <m:num>
                          <m:r>
                            <a:rPr lang="en-US" sz="1400" b="0" i="1" smtClean="0">
                              <a:solidFill>
                                <a:schemeClr val="tx1"/>
                              </a:solidFill>
                              <a:latin typeface="Cambria Math" panose="02040503050406030204" pitchFamily="18" charset="0"/>
                            </a:rPr>
                            <m:t>𝑐𝑛</m:t>
                          </m:r>
                        </m:num>
                        <m:den>
                          <m:r>
                            <a:rPr lang="en-US" sz="1400" b="0" i="1" smtClean="0">
                              <a:solidFill>
                                <a:schemeClr val="tx1"/>
                              </a:solidFill>
                              <a:latin typeface="Cambria Math" panose="02040503050406030204" pitchFamily="18" charset="0"/>
                            </a:rPr>
                            <m:t>4</m:t>
                          </m:r>
                        </m:den>
                      </m:f>
                      <m:r>
                        <a:rPr lang="en-US" sz="1400" b="0" i="1" smtClean="0">
                          <a:solidFill>
                            <a:schemeClr val="tx1"/>
                          </a:solidFill>
                          <a:latin typeface="Cambria Math" panose="02040503050406030204" pitchFamily="18" charset="0"/>
                        </a:rPr>
                        <m:t>=</m:t>
                      </m:r>
                      <m:r>
                        <a:rPr lang="en-US" sz="1400" b="0" i="1" smtClean="0">
                          <a:solidFill>
                            <a:schemeClr val="tx1"/>
                          </a:solidFill>
                          <a:latin typeface="Cambria Math" panose="02040503050406030204" pitchFamily="18" charset="0"/>
                        </a:rPr>
                        <m:t>𝑐𝑛</m:t>
                      </m:r>
                    </m:oMath>
                  </m:oMathPara>
                </a14:m>
                <a:endParaRPr lang="en-US" sz="1400" dirty="0">
                  <a:solidFill>
                    <a:schemeClr val="tx1"/>
                  </a:solidFill>
                </a:endParaRPr>
              </a:p>
            </p:txBody>
          </p:sp>
        </mc:Choice>
        <mc:Fallback xmlns="">
          <p:sp>
            <p:nvSpPr>
              <p:cNvPr id="19" name="TextBox 18">
                <a:extLst>
                  <a:ext uri="{FF2B5EF4-FFF2-40B4-BE49-F238E27FC236}">
                    <a16:creationId xmlns:a16="http://schemas.microsoft.com/office/drawing/2014/main" id="{B2A8C9C4-8F7D-044F-5AB3-BEEB0016E1DA}"/>
                  </a:ext>
                </a:extLst>
              </p:cNvPr>
              <p:cNvSpPr txBox="1">
                <a:spLocks noRot="1" noChangeAspect="1" noMove="1" noResize="1" noEditPoints="1" noAdjustHandles="1" noChangeArrowheads="1" noChangeShapeType="1" noTextEdit="1"/>
              </p:cNvSpPr>
              <p:nvPr/>
            </p:nvSpPr>
            <p:spPr>
              <a:xfrm>
                <a:off x="892657" y="2427676"/>
                <a:ext cx="1087797" cy="245452"/>
              </a:xfrm>
              <a:prstGeom prst="rect">
                <a:avLst/>
              </a:prstGeom>
              <a:blipFill>
                <a:blip r:embed="rId21"/>
                <a:stretch>
                  <a:fillRect l="-3488" t="-190000" r="-2326" b="-275000"/>
                </a:stretch>
              </a:blipFill>
            </p:spPr>
            <p:txBody>
              <a:bodyPr/>
              <a:lstStyle/>
              <a:p>
                <a:r>
                  <a:rPr lang="en-US">
                    <a:noFill/>
                  </a:rPr>
                  <a:t> </a:t>
                </a:r>
              </a:p>
            </p:txBody>
          </p:sp>
        </mc:Fallback>
      </mc:AlternateContent>
      <p:grpSp>
        <p:nvGrpSpPr>
          <p:cNvPr id="21" name="Group 20">
            <a:extLst>
              <a:ext uri="{FF2B5EF4-FFF2-40B4-BE49-F238E27FC236}">
                <a16:creationId xmlns:a16="http://schemas.microsoft.com/office/drawing/2014/main" id="{907A1C1C-5FC4-6B2C-8398-9998DF4F123C}"/>
              </a:ext>
            </a:extLst>
          </p:cNvPr>
          <p:cNvGrpSpPr/>
          <p:nvPr/>
        </p:nvGrpSpPr>
        <p:grpSpPr>
          <a:xfrm>
            <a:off x="1330996" y="2844027"/>
            <a:ext cx="54000" cy="358800"/>
            <a:chOff x="654341" y="2461508"/>
            <a:chExt cx="54000" cy="358800"/>
          </a:xfrm>
        </p:grpSpPr>
        <p:sp>
          <p:nvSpPr>
            <p:cNvPr id="22" name="Oval 21">
              <a:extLst>
                <a:ext uri="{FF2B5EF4-FFF2-40B4-BE49-F238E27FC236}">
                  <a16:creationId xmlns:a16="http://schemas.microsoft.com/office/drawing/2014/main" id="{3F413B45-E101-9A64-79E2-65755A8BEE3F}"/>
                </a:ext>
              </a:extLst>
            </p:cNvPr>
            <p:cNvSpPr/>
            <p:nvPr/>
          </p:nvSpPr>
          <p:spPr>
            <a:xfrm>
              <a:off x="654341" y="24615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a:extLst>
                <a:ext uri="{FF2B5EF4-FFF2-40B4-BE49-F238E27FC236}">
                  <a16:creationId xmlns:a16="http://schemas.microsoft.com/office/drawing/2014/main" id="{477AE90B-BD04-E920-D8A4-303FAE774583}"/>
                </a:ext>
              </a:extLst>
            </p:cNvPr>
            <p:cNvSpPr/>
            <p:nvPr/>
          </p:nvSpPr>
          <p:spPr>
            <a:xfrm>
              <a:off x="654341" y="26139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val 23">
              <a:extLst>
                <a:ext uri="{FF2B5EF4-FFF2-40B4-BE49-F238E27FC236}">
                  <a16:creationId xmlns:a16="http://schemas.microsoft.com/office/drawing/2014/main" id="{1E223B73-C328-E03B-0077-65E6C1D3D2E4}"/>
                </a:ext>
              </a:extLst>
            </p:cNvPr>
            <p:cNvSpPr/>
            <p:nvPr/>
          </p:nvSpPr>
          <p:spPr>
            <a:xfrm>
              <a:off x="654341" y="27663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 name="Footer Placeholder 7">
            <a:extLst>
              <a:ext uri="{FF2B5EF4-FFF2-40B4-BE49-F238E27FC236}">
                <a16:creationId xmlns:a16="http://schemas.microsoft.com/office/drawing/2014/main" id="{75D53431-DC76-6A76-430D-E811877FD164}"/>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3331080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6">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6">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6">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6">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22</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Solving Recurrences – Recursion Tree</a:t>
            </a:r>
            <a:endParaRPr sz="2400" dirty="0"/>
          </a:p>
        </p:txBody>
      </p:sp>
      <mc:AlternateContent xmlns:mc="http://schemas.openxmlformats.org/markup-compatibility/2006" xmlns:a14="http://schemas.microsoft.com/office/drawing/2010/main">
        <mc:Choice Requires="a14">
          <p:sp>
            <p:nvSpPr>
              <p:cNvPr id="66" name="Content Placeholder 2">
                <a:extLst>
                  <a:ext uri="{FF2B5EF4-FFF2-40B4-BE49-F238E27FC236}">
                    <a16:creationId xmlns:a16="http://schemas.microsoft.com/office/drawing/2014/main" id="{134E7948-5602-50B7-5D86-1DAD64454958}"/>
                  </a:ext>
                </a:extLst>
              </p:cNvPr>
              <p:cNvSpPr txBox="1">
                <a:spLocks/>
              </p:cNvSpPr>
              <p:nvPr/>
            </p:nvSpPr>
            <p:spPr>
              <a:xfrm>
                <a:off x="289420" y="1096951"/>
                <a:ext cx="6450388" cy="3422797"/>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spcBef>
                    <a:spcPts val="0"/>
                  </a:spcBef>
                </a:pPr>
                <a:r>
                  <a:rPr lang="en-US" sz="1500" dirty="0"/>
                  <a:t>Lets take another example</a:t>
                </a:r>
              </a:p>
              <a:p>
                <a:pPr>
                  <a:lnSpc>
                    <a:spcPct val="100000"/>
                  </a:lnSpc>
                  <a:spcBef>
                    <a:spcPts val="0"/>
                  </a:spcBef>
                </a:pPr>
                <a:endParaRPr lang="en-US" sz="1500" dirty="0"/>
              </a:p>
              <a:p>
                <a:pPr>
                  <a:lnSpc>
                    <a:spcPct val="100000"/>
                  </a:lnSpc>
                  <a:spcBef>
                    <a:spcPts val="0"/>
                  </a:spcBef>
                </a:pPr>
                <a:endParaRPr lang="en-US" sz="1500" dirty="0"/>
              </a:p>
              <a:p>
                <a:pPr>
                  <a:lnSpc>
                    <a:spcPct val="100000"/>
                  </a:lnSpc>
                  <a:spcBef>
                    <a:spcPts val="0"/>
                  </a:spcBef>
                </a:pPr>
                <a:endParaRPr lang="en-US" sz="1500" dirty="0"/>
              </a:p>
              <a:p>
                <a:pPr>
                  <a:lnSpc>
                    <a:spcPct val="100000"/>
                  </a:lnSpc>
                  <a:spcBef>
                    <a:spcPts val="0"/>
                  </a:spcBef>
                </a:pPr>
                <a:r>
                  <a:rPr lang="en-US" sz="1500" dirty="0"/>
                  <a:t>Does it make sense?</a:t>
                </a:r>
              </a:p>
              <a:p>
                <a:pPr>
                  <a:lnSpc>
                    <a:spcPct val="100000"/>
                  </a:lnSpc>
                  <a:spcBef>
                    <a:spcPts val="0"/>
                  </a:spcBef>
                </a:pPr>
                <a:r>
                  <a:rPr lang="en-US" sz="1500" dirty="0"/>
                  <a:t>The general form of the recurrence can be</a:t>
                </a:r>
                <a:br>
                  <a:rPr lang="en-US" sz="1500" dirty="0"/>
                </a:br>
                <a14:m>
                  <m:oMath xmlns:m="http://schemas.openxmlformats.org/officeDocument/2006/math">
                    <m:r>
                      <m:rPr>
                        <m:sty m:val="p"/>
                      </m:rPr>
                      <a:rPr lang="en-US" sz="1200" b="0" i="0" smtClean="0">
                        <a:solidFill>
                          <a:prstClr val="black"/>
                        </a:solidFill>
                        <a:latin typeface="Cambria Math" panose="02040503050406030204" pitchFamily="18" charset="0"/>
                        <a:ea typeface="+mn-ea"/>
                        <a:cs typeface="+mn-cs"/>
                      </a:rPr>
                      <m:t>T</m:t>
                    </m:r>
                    <m:d>
                      <m:dPr>
                        <m:ctrlPr>
                          <a:rPr lang="en-US" sz="1200" b="0" i="1" smtClean="0">
                            <a:solidFill>
                              <a:prstClr val="black"/>
                            </a:solidFill>
                            <a:latin typeface="Cambria Math" panose="02040503050406030204" pitchFamily="18" charset="0"/>
                            <a:ea typeface="+mn-ea"/>
                            <a:cs typeface="+mn-cs"/>
                          </a:rPr>
                        </m:ctrlPr>
                      </m:dPr>
                      <m:e>
                        <m:r>
                          <m:rPr>
                            <m:sty m:val="p"/>
                          </m:rPr>
                          <a:rPr lang="en-US" sz="1200" b="0" i="0" smtClean="0">
                            <a:solidFill>
                              <a:prstClr val="black"/>
                            </a:solidFill>
                            <a:latin typeface="Cambria Math" panose="02040503050406030204" pitchFamily="18" charset="0"/>
                            <a:ea typeface="+mn-ea"/>
                            <a:cs typeface="+mn-cs"/>
                          </a:rPr>
                          <m:t>n</m:t>
                        </m:r>
                      </m:e>
                    </m:d>
                    <m:r>
                      <a:rPr lang="en-US" sz="1200" b="0" i="0" smtClean="0">
                        <a:solidFill>
                          <a:prstClr val="black"/>
                        </a:solidFill>
                        <a:latin typeface="Cambria Math" panose="02040503050406030204" pitchFamily="18" charset="0"/>
                        <a:ea typeface="+mn-ea"/>
                        <a:cs typeface="+mn-cs"/>
                      </a:rPr>
                      <m:t>=</m:t>
                    </m:r>
                    <m:r>
                      <a:rPr lang="en-US" sz="1200" b="0" i="1" smtClean="0">
                        <a:solidFill>
                          <a:prstClr val="black"/>
                        </a:solidFill>
                        <a:latin typeface="Cambria Math" panose="02040503050406030204" pitchFamily="18" charset="0"/>
                        <a:ea typeface="+mn-ea"/>
                        <a:cs typeface="+mn-cs"/>
                      </a:rPr>
                      <m:t>𝑎</m:t>
                    </m:r>
                    <m:r>
                      <a:rPr lang="en-US" sz="1200" i="1">
                        <a:solidFill>
                          <a:prstClr val="black"/>
                        </a:solidFill>
                        <a:latin typeface="Cambria Math" panose="02040503050406030204" pitchFamily="18" charset="0"/>
                        <a:ea typeface="Cambria Math" panose="02040503050406030204" pitchFamily="18" charset="0"/>
                        <a:cs typeface="+mn-cs"/>
                      </a:rPr>
                      <m:t>𝑇</m:t>
                    </m:r>
                    <m:d>
                      <m:dPr>
                        <m:ctrlPr>
                          <a:rPr lang="en-US" sz="1200" i="1">
                            <a:solidFill>
                              <a:prstClr val="black"/>
                            </a:solidFill>
                            <a:latin typeface="Cambria Math" panose="02040503050406030204" pitchFamily="18" charset="0"/>
                            <a:ea typeface="Cambria Math" panose="02040503050406030204" pitchFamily="18" charset="0"/>
                            <a:cs typeface="+mn-cs"/>
                          </a:rPr>
                        </m:ctrlPr>
                      </m:dPr>
                      <m:e>
                        <m:f>
                          <m:fPr>
                            <m:ctrlPr>
                              <a:rPr lang="en-US" sz="1200" i="1">
                                <a:solidFill>
                                  <a:prstClr val="black"/>
                                </a:solidFill>
                                <a:latin typeface="Cambria Math" panose="02040503050406030204" pitchFamily="18" charset="0"/>
                                <a:ea typeface="Cambria Math" panose="02040503050406030204" pitchFamily="18" charset="0"/>
                                <a:cs typeface="+mn-cs"/>
                              </a:rPr>
                            </m:ctrlPr>
                          </m:fPr>
                          <m:num>
                            <m:r>
                              <a:rPr lang="en-US" sz="1200" i="1">
                                <a:solidFill>
                                  <a:prstClr val="black"/>
                                </a:solidFill>
                                <a:latin typeface="Cambria Math" panose="02040503050406030204" pitchFamily="18" charset="0"/>
                                <a:ea typeface="Cambria Math" panose="02040503050406030204" pitchFamily="18" charset="0"/>
                                <a:cs typeface="+mn-cs"/>
                              </a:rPr>
                              <m:t>𝑛</m:t>
                            </m:r>
                          </m:num>
                          <m:den>
                            <m:r>
                              <a:rPr lang="en-US" sz="1200" b="0" i="1" smtClean="0">
                                <a:solidFill>
                                  <a:prstClr val="black"/>
                                </a:solidFill>
                                <a:latin typeface="Cambria Math" panose="02040503050406030204" pitchFamily="18" charset="0"/>
                                <a:ea typeface="Cambria Math" panose="02040503050406030204" pitchFamily="18" charset="0"/>
                                <a:cs typeface="+mn-cs"/>
                              </a:rPr>
                              <m:t>𝑏</m:t>
                            </m:r>
                          </m:den>
                        </m:f>
                      </m:e>
                    </m:d>
                    <m:r>
                      <a:rPr lang="en-US" sz="1200" i="1">
                        <a:solidFill>
                          <a:prstClr val="black"/>
                        </a:solidFill>
                        <a:latin typeface="Cambria Math" panose="02040503050406030204" pitchFamily="18" charset="0"/>
                        <a:ea typeface="Cambria Math" panose="02040503050406030204" pitchFamily="18" charset="0"/>
                        <a:cs typeface="+mn-cs"/>
                      </a:rPr>
                      <m:t>+</m:t>
                    </m:r>
                    <m:r>
                      <a:rPr lang="en-US" sz="1200" b="0" i="1" smtClean="0">
                        <a:solidFill>
                          <a:prstClr val="black"/>
                        </a:solidFill>
                        <a:latin typeface="Cambria Math" panose="02040503050406030204" pitchFamily="18" charset="0"/>
                        <a:ea typeface="Cambria Math" panose="02040503050406030204" pitchFamily="18" charset="0"/>
                        <a:cs typeface="+mn-cs"/>
                      </a:rPr>
                      <m:t>𝑓</m:t>
                    </m:r>
                    <m:r>
                      <a:rPr lang="en-US" sz="1200" b="0" i="1" smtClean="0">
                        <a:solidFill>
                          <a:prstClr val="black"/>
                        </a:solidFill>
                        <a:latin typeface="Cambria Math" panose="02040503050406030204" pitchFamily="18" charset="0"/>
                        <a:ea typeface="Cambria Math" panose="02040503050406030204" pitchFamily="18" charset="0"/>
                        <a:cs typeface="+mn-cs"/>
                      </a:rPr>
                      <m:t>(</m:t>
                    </m:r>
                    <m:r>
                      <a:rPr lang="en-US" sz="1200" i="1">
                        <a:solidFill>
                          <a:prstClr val="black"/>
                        </a:solidFill>
                        <a:latin typeface="Cambria Math" panose="02040503050406030204" pitchFamily="18" charset="0"/>
                        <a:ea typeface="Cambria Math" panose="02040503050406030204" pitchFamily="18" charset="0"/>
                        <a:cs typeface="+mn-cs"/>
                      </a:rPr>
                      <m:t>𝑛</m:t>
                    </m:r>
                    <m:r>
                      <a:rPr lang="en-US" sz="1200" b="0" i="1" smtClean="0">
                        <a:solidFill>
                          <a:prstClr val="black"/>
                        </a:solidFill>
                        <a:latin typeface="Cambria Math" panose="02040503050406030204" pitchFamily="18" charset="0"/>
                        <a:ea typeface="Cambria Math" panose="02040503050406030204" pitchFamily="18" charset="0"/>
                        <a:cs typeface="+mn-cs"/>
                      </a:rPr>
                      <m:t>)</m:t>
                    </m:r>
                  </m:oMath>
                </a14:m>
                <a:endParaRPr lang="en-US" sz="1500" dirty="0"/>
              </a:p>
              <a:p>
                <a:pPr lvl="1">
                  <a:lnSpc>
                    <a:spcPct val="100000"/>
                  </a:lnSpc>
                  <a:spcBef>
                    <a:spcPts val="0"/>
                  </a:spcBef>
                </a:pPr>
                <a:r>
                  <a:rPr lang="en-US" sz="1100" dirty="0"/>
                  <a:t>Where, </a:t>
                </a:r>
                <a14:m>
                  <m:oMath xmlns:m="http://schemas.openxmlformats.org/officeDocument/2006/math">
                    <m:r>
                      <a:rPr lang="en-US" sz="1200" i="1">
                        <a:solidFill>
                          <a:prstClr val="black"/>
                        </a:solidFill>
                        <a:latin typeface="Cambria Math" panose="02040503050406030204" pitchFamily="18" charset="0"/>
                        <a:ea typeface="+mn-ea"/>
                        <a:cs typeface="+mn-cs"/>
                      </a:rPr>
                      <m:t>𝑎</m:t>
                    </m:r>
                  </m:oMath>
                </a14:m>
                <a:r>
                  <a:rPr lang="en-US" sz="1100" dirty="0"/>
                  <a:t> is number of subproblems (branching factor)</a:t>
                </a:r>
              </a:p>
              <a:p>
                <a:pPr lvl="1">
                  <a:lnSpc>
                    <a:spcPct val="100000"/>
                  </a:lnSpc>
                  <a:spcBef>
                    <a:spcPts val="0"/>
                  </a:spcBef>
                </a:pPr>
                <a14:m>
                  <m:oMath xmlns:m="http://schemas.openxmlformats.org/officeDocument/2006/math">
                    <m:r>
                      <a:rPr lang="en-US" sz="1200" b="0" i="1" smtClean="0">
                        <a:solidFill>
                          <a:prstClr val="black"/>
                        </a:solidFill>
                        <a:latin typeface="Cambria Math" panose="02040503050406030204" pitchFamily="18" charset="0"/>
                        <a:ea typeface="+mn-ea"/>
                        <a:cs typeface="+mn-cs"/>
                      </a:rPr>
                      <m:t>𝑏</m:t>
                    </m:r>
                  </m:oMath>
                </a14:m>
                <a:r>
                  <a:rPr lang="en-US" sz="1100" dirty="0"/>
                  <a:t> is the size of each subproblem (division ratio)</a:t>
                </a:r>
              </a:p>
              <a:p>
                <a:pPr lvl="1">
                  <a:lnSpc>
                    <a:spcPct val="100000"/>
                  </a:lnSpc>
                  <a:spcBef>
                    <a:spcPts val="0"/>
                  </a:spcBef>
                </a:pPr>
                <a14:m>
                  <m:oMath xmlns:m="http://schemas.openxmlformats.org/officeDocument/2006/math">
                    <m:r>
                      <a:rPr lang="en-US" sz="1200" b="0" i="1" smtClean="0">
                        <a:solidFill>
                          <a:prstClr val="black"/>
                        </a:solidFill>
                        <a:latin typeface="Cambria Math" panose="02040503050406030204" pitchFamily="18" charset="0"/>
                        <a:ea typeface="+mn-ea"/>
                        <a:cs typeface="+mn-cs"/>
                      </a:rPr>
                      <m:t>𝑓</m:t>
                    </m:r>
                    <m:r>
                      <a:rPr lang="en-US" sz="1200" b="0" i="1" smtClean="0">
                        <a:solidFill>
                          <a:prstClr val="black"/>
                        </a:solidFill>
                        <a:latin typeface="Cambria Math" panose="02040503050406030204" pitchFamily="18" charset="0"/>
                        <a:ea typeface="+mn-ea"/>
                        <a:cs typeface="+mn-cs"/>
                      </a:rPr>
                      <m:t>(</m:t>
                    </m:r>
                    <m:r>
                      <a:rPr lang="en-US" sz="1200" b="0" i="1" smtClean="0">
                        <a:solidFill>
                          <a:prstClr val="black"/>
                        </a:solidFill>
                        <a:latin typeface="Cambria Math" panose="02040503050406030204" pitchFamily="18" charset="0"/>
                        <a:ea typeface="+mn-ea"/>
                        <a:cs typeface="+mn-cs"/>
                      </a:rPr>
                      <m:t>𝑛</m:t>
                    </m:r>
                    <m:r>
                      <a:rPr lang="en-US" sz="1200" b="0" i="1" smtClean="0">
                        <a:solidFill>
                          <a:prstClr val="black"/>
                        </a:solidFill>
                        <a:latin typeface="Cambria Math" panose="02040503050406030204" pitchFamily="18" charset="0"/>
                        <a:ea typeface="+mn-ea"/>
                        <a:cs typeface="+mn-cs"/>
                      </a:rPr>
                      <m:t>)</m:t>
                    </m:r>
                  </m:oMath>
                </a14:m>
                <a:r>
                  <a:rPr lang="en-US" sz="1100" dirty="0"/>
                  <a:t> total time for divide and combine operations</a:t>
                </a:r>
              </a:p>
              <a:p>
                <a:pPr>
                  <a:lnSpc>
                    <a:spcPct val="100000"/>
                  </a:lnSpc>
                  <a:spcBef>
                    <a:spcPts val="0"/>
                  </a:spcBef>
                </a:pPr>
                <a:endParaRPr lang="en-US" sz="1500" dirty="0"/>
              </a:p>
              <a:p>
                <a:pPr>
                  <a:lnSpc>
                    <a:spcPct val="100000"/>
                  </a:lnSpc>
                  <a:spcBef>
                    <a:spcPts val="0"/>
                  </a:spcBef>
                </a:pPr>
                <a:r>
                  <a:rPr lang="en-US" sz="1500" dirty="0"/>
                  <a:t>What are these values for binary search?</a:t>
                </a:r>
              </a:p>
              <a:p>
                <a:pPr marL="0" lvl="0" indent="0">
                  <a:lnSpc>
                    <a:spcPct val="100000"/>
                  </a:lnSpc>
                  <a:spcBef>
                    <a:spcPts val="0"/>
                  </a:spcBef>
                  <a:buNone/>
                </a:pPr>
                <a14:m>
                  <m:oMathPara xmlns:m="http://schemas.openxmlformats.org/officeDocument/2006/math">
                    <m:oMathParaPr>
                      <m:jc m:val="centerGroup"/>
                    </m:oMathParaPr>
                    <m:oMath xmlns:m="http://schemas.openxmlformats.org/officeDocument/2006/math">
                      <m:r>
                        <m:rPr>
                          <m:sty m:val="p"/>
                        </m:rPr>
                        <a:rPr lang="en-US" sz="1200">
                          <a:solidFill>
                            <a:prstClr val="black"/>
                          </a:solidFill>
                          <a:latin typeface="Cambria Math" panose="02040503050406030204" pitchFamily="18" charset="0"/>
                          <a:ea typeface="+mn-ea"/>
                          <a:cs typeface="+mn-cs"/>
                        </a:rPr>
                        <m:t>T</m:t>
                      </m:r>
                      <m:d>
                        <m:dPr>
                          <m:ctrlPr>
                            <a:rPr lang="en-US" sz="1200" i="1">
                              <a:solidFill>
                                <a:prstClr val="black"/>
                              </a:solidFill>
                              <a:latin typeface="Cambria Math" panose="02040503050406030204" pitchFamily="18" charset="0"/>
                              <a:ea typeface="+mn-ea"/>
                              <a:cs typeface="+mn-cs"/>
                            </a:rPr>
                          </m:ctrlPr>
                        </m:dPr>
                        <m:e>
                          <m:r>
                            <m:rPr>
                              <m:sty m:val="p"/>
                            </m:rPr>
                            <a:rPr lang="en-US" sz="1200">
                              <a:solidFill>
                                <a:prstClr val="black"/>
                              </a:solidFill>
                              <a:latin typeface="Cambria Math" panose="02040503050406030204" pitchFamily="18" charset="0"/>
                              <a:ea typeface="+mn-ea"/>
                              <a:cs typeface="+mn-cs"/>
                            </a:rPr>
                            <m:t>n</m:t>
                          </m:r>
                        </m:e>
                      </m:d>
                      <m:r>
                        <a:rPr lang="en-US" sz="1200">
                          <a:solidFill>
                            <a:prstClr val="black"/>
                          </a:solidFill>
                          <a:latin typeface="Cambria Math" panose="02040503050406030204" pitchFamily="18" charset="0"/>
                          <a:ea typeface="+mn-ea"/>
                          <a:cs typeface="+mn-cs"/>
                        </a:rPr>
                        <m:t>=</m:t>
                      </m:r>
                      <m:r>
                        <a:rPr lang="en-US" sz="1200" i="1">
                          <a:solidFill>
                            <a:prstClr val="black"/>
                          </a:solidFill>
                          <a:latin typeface="Cambria Math" panose="02040503050406030204" pitchFamily="18" charset="0"/>
                          <a:ea typeface="Cambria Math" panose="02040503050406030204" pitchFamily="18" charset="0"/>
                          <a:cs typeface="+mn-cs"/>
                        </a:rPr>
                        <m:t>𝑇</m:t>
                      </m:r>
                      <m:d>
                        <m:dPr>
                          <m:ctrlPr>
                            <a:rPr lang="en-US" sz="1200" i="1">
                              <a:solidFill>
                                <a:prstClr val="black"/>
                              </a:solidFill>
                              <a:latin typeface="Cambria Math" panose="02040503050406030204" pitchFamily="18" charset="0"/>
                              <a:ea typeface="Cambria Math" panose="02040503050406030204" pitchFamily="18" charset="0"/>
                              <a:cs typeface="+mn-cs"/>
                            </a:rPr>
                          </m:ctrlPr>
                        </m:dPr>
                        <m:e>
                          <m:f>
                            <m:fPr>
                              <m:ctrlPr>
                                <a:rPr lang="en-US" sz="1200" i="1">
                                  <a:solidFill>
                                    <a:prstClr val="black"/>
                                  </a:solidFill>
                                  <a:latin typeface="Cambria Math" panose="02040503050406030204" pitchFamily="18" charset="0"/>
                                  <a:ea typeface="Cambria Math" panose="02040503050406030204" pitchFamily="18" charset="0"/>
                                  <a:cs typeface="+mn-cs"/>
                                </a:rPr>
                              </m:ctrlPr>
                            </m:fPr>
                            <m:num>
                              <m:r>
                                <a:rPr lang="en-US" sz="1200" i="1">
                                  <a:solidFill>
                                    <a:prstClr val="black"/>
                                  </a:solidFill>
                                  <a:latin typeface="Cambria Math" panose="02040503050406030204" pitchFamily="18" charset="0"/>
                                  <a:ea typeface="Cambria Math" panose="02040503050406030204" pitchFamily="18" charset="0"/>
                                  <a:cs typeface="+mn-cs"/>
                                </a:rPr>
                                <m:t>𝑛</m:t>
                              </m:r>
                            </m:num>
                            <m:den>
                              <m:r>
                                <a:rPr lang="en-US" sz="1200" b="0" i="1" smtClean="0">
                                  <a:solidFill>
                                    <a:prstClr val="black"/>
                                  </a:solidFill>
                                  <a:latin typeface="Cambria Math" panose="02040503050406030204" pitchFamily="18" charset="0"/>
                                  <a:ea typeface="Cambria Math" panose="02040503050406030204" pitchFamily="18" charset="0"/>
                                  <a:cs typeface="+mn-cs"/>
                                </a:rPr>
                                <m:t>2</m:t>
                              </m:r>
                            </m:den>
                          </m:f>
                        </m:e>
                      </m:d>
                      <m:r>
                        <a:rPr lang="en-US" sz="1200" i="1">
                          <a:solidFill>
                            <a:prstClr val="black"/>
                          </a:solidFill>
                          <a:latin typeface="Cambria Math" panose="02040503050406030204" pitchFamily="18" charset="0"/>
                          <a:ea typeface="Cambria Math" panose="02040503050406030204" pitchFamily="18" charset="0"/>
                          <a:cs typeface="+mn-cs"/>
                        </a:rPr>
                        <m:t>+</m:t>
                      </m:r>
                      <m:r>
                        <a:rPr lang="en-US" sz="1200" b="0" i="1" smtClean="0">
                          <a:solidFill>
                            <a:prstClr val="black"/>
                          </a:solidFill>
                          <a:latin typeface="Cambria Math" panose="02040503050406030204" pitchFamily="18" charset="0"/>
                          <a:ea typeface="Cambria Math" panose="02040503050406030204" pitchFamily="18" charset="0"/>
                          <a:cs typeface="+mn-cs"/>
                        </a:rPr>
                        <m:t>𝑐</m:t>
                      </m:r>
                    </m:oMath>
                  </m:oMathPara>
                </a14:m>
                <a:endParaRPr lang="en-US" sz="1500" dirty="0">
                  <a:solidFill>
                    <a:prstClr val="black"/>
                  </a:solidFill>
                  <a:latin typeface="Calibri" panose="020F0502020204030204"/>
                  <a:ea typeface="+mn-ea"/>
                  <a:cs typeface="+mn-cs"/>
                </a:endParaRPr>
              </a:p>
              <a:p>
                <a:pPr>
                  <a:lnSpc>
                    <a:spcPct val="100000"/>
                  </a:lnSpc>
                  <a:spcBef>
                    <a:spcPts val="0"/>
                  </a:spcBef>
                </a:pPr>
                <a:r>
                  <a:rPr lang="en-US" sz="1500" dirty="0"/>
                  <a:t>with base case time - constant</a:t>
                </a:r>
              </a:p>
            </p:txBody>
          </p:sp>
        </mc:Choice>
        <mc:Fallback xmlns="">
          <p:sp>
            <p:nvSpPr>
              <p:cNvPr id="66" name="Content Placeholder 2">
                <a:extLst>
                  <a:ext uri="{FF2B5EF4-FFF2-40B4-BE49-F238E27FC236}">
                    <a16:creationId xmlns:a16="http://schemas.microsoft.com/office/drawing/2014/main" id="{134E7948-5602-50B7-5D86-1DAD64454958}"/>
                  </a:ext>
                </a:extLst>
              </p:cNvPr>
              <p:cNvSpPr txBox="1">
                <a:spLocks noRot="1" noChangeAspect="1" noMove="1" noResize="1" noEditPoints="1" noAdjustHandles="1" noChangeArrowheads="1" noChangeShapeType="1" noTextEdit="1"/>
              </p:cNvSpPr>
              <p:nvPr/>
            </p:nvSpPr>
            <p:spPr>
              <a:xfrm>
                <a:off x="289420" y="1096951"/>
                <a:ext cx="6450388" cy="3422797"/>
              </a:xfrm>
              <a:prstGeom prst="rect">
                <a:avLst/>
              </a:prstGeom>
              <a:blipFill>
                <a:blip r:embed="rId3"/>
                <a:stretch>
                  <a:fillRect l="-196" t="-37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89160B95-CFE8-F01B-1D12-64E18EF49E13}"/>
                  </a:ext>
                </a:extLst>
              </p:cNvPr>
              <p:cNvSpPr txBox="1"/>
              <p:nvPr/>
            </p:nvSpPr>
            <p:spPr>
              <a:xfrm>
                <a:off x="2043262" y="1439836"/>
                <a:ext cx="2373565" cy="68191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200" i="1" smtClean="0">
                          <a:solidFill>
                            <a:prstClr val="black"/>
                          </a:solidFill>
                          <a:latin typeface="Cambria Math" panose="02040503050406030204" pitchFamily="18" charset="0"/>
                        </a:rPr>
                        <m:t>𝑇</m:t>
                      </m:r>
                      <m:d>
                        <m:dPr>
                          <m:ctrlPr>
                            <a:rPr lang="en-US" sz="1200" i="1">
                              <a:solidFill>
                                <a:prstClr val="black"/>
                              </a:solidFill>
                              <a:latin typeface="Cambria Math" panose="02040503050406030204" pitchFamily="18" charset="0"/>
                            </a:rPr>
                          </m:ctrlPr>
                        </m:dPr>
                        <m:e>
                          <m:r>
                            <a:rPr lang="en-US" sz="1200" i="1">
                              <a:solidFill>
                                <a:prstClr val="black"/>
                              </a:solidFill>
                              <a:latin typeface="Cambria Math" panose="02040503050406030204" pitchFamily="18" charset="0"/>
                            </a:rPr>
                            <m:t>𝑛</m:t>
                          </m:r>
                        </m:e>
                      </m:d>
                      <m:r>
                        <a:rPr lang="en-US" sz="1200" i="1">
                          <a:solidFill>
                            <a:prstClr val="black"/>
                          </a:solidFill>
                          <a:latin typeface="Cambria Math" panose="02040503050406030204" pitchFamily="18" charset="0"/>
                        </a:rPr>
                        <m:t>= </m:t>
                      </m:r>
                      <m:d>
                        <m:dPr>
                          <m:begChr m:val="{"/>
                          <m:endChr m:val=""/>
                          <m:ctrlPr>
                            <a:rPr lang="en-US" sz="1200" i="1">
                              <a:solidFill>
                                <a:prstClr val="black"/>
                              </a:solidFill>
                              <a:latin typeface="Cambria Math" panose="02040503050406030204" pitchFamily="18" charset="0"/>
                            </a:rPr>
                          </m:ctrlPr>
                        </m:dPr>
                        <m:e>
                          <m:eqArr>
                            <m:eqArrPr>
                              <m:ctrlPr>
                                <a:rPr lang="en-US" sz="1200" i="1">
                                  <a:solidFill>
                                    <a:prstClr val="black"/>
                                  </a:solidFill>
                                  <a:latin typeface="Cambria Math" panose="02040503050406030204" pitchFamily="18" charset="0"/>
                                </a:rPr>
                              </m:ctrlPr>
                            </m:eqArrPr>
                            <m:e>
                              <m:r>
                                <a:rPr lang="en-US" sz="1200" b="0" i="1" smtClean="0">
                                  <a:solidFill>
                                    <a:prstClr val="black"/>
                                  </a:solidFill>
                                  <a:latin typeface="Cambria Math" panose="02040503050406030204" pitchFamily="18" charset="0"/>
                                </a:rPr>
                                <m:t>𝑑</m:t>
                              </m:r>
                              <m:r>
                                <a:rPr lang="en-US" sz="1200" i="1">
                                  <a:solidFill>
                                    <a:prstClr val="black"/>
                                  </a:solidFill>
                                  <a:latin typeface="Cambria Math" panose="02040503050406030204" pitchFamily="18" charset="0"/>
                                </a:rPr>
                                <m:t>                        </m:t>
                              </m:r>
                              <m:r>
                                <a:rPr lang="en-US" sz="1200" i="1">
                                  <a:solidFill>
                                    <a:prstClr val="black"/>
                                  </a:solidFill>
                                  <a:latin typeface="Cambria Math" panose="02040503050406030204" pitchFamily="18" charset="0"/>
                                </a:rPr>
                                <m:t>𝑛</m:t>
                              </m:r>
                              <m:r>
                                <a:rPr lang="en-US" sz="1200" i="1">
                                  <a:solidFill>
                                    <a:prstClr val="black"/>
                                  </a:solidFill>
                                  <a:latin typeface="Cambria Math" panose="02040503050406030204" pitchFamily="18" charset="0"/>
                                </a:rPr>
                                <m:t>=1</m:t>
                              </m:r>
                            </m:e>
                            <m:e>
                              <m:r>
                                <a:rPr lang="en-US" sz="1200" b="0" i="1" smtClean="0">
                                  <a:solidFill>
                                    <a:prstClr val="black"/>
                                  </a:solidFill>
                                  <a:latin typeface="Cambria Math" panose="02040503050406030204" pitchFamily="18" charset="0"/>
                                </a:rPr>
                                <m:t>4</m:t>
                              </m:r>
                              <m:r>
                                <a:rPr lang="en-US" sz="1200" i="1">
                                  <a:solidFill>
                                    <a:prstClr val="black"/>
                                  </a:solidFill>
                                  <a:latin typeface="Cambria Math" panose="02040503050406030204" pitchFamily="18" charset="0"/>
                                  <a:ea typeface="Cambria Math" panose="02040503050406030204" pitchFamily="18" charset="0"/>
                                </a:rPr>
                                <m:t>𝑇</m:t>
                              </m:r>
                              <m:d>
                                <m:dPr>
                                  <m:ctrlPr>
                                    <a:rPr lang="en-US" sz="1200" i="1">
                                      <a:solidFill>
                                        <a:prstClr val="black"/>
                                      </a:solidFill>
                                      <a:latin typeface="Cambria Math" panose="02040503050406030204" pitchFamily="18" charset="0"/>
                                      <a:ea typeface="Cambria Math" panose="02040503050406030204" pitchFamily="18" charset="0"/>
                                    </a:rPr>
                                  </m:ctrlPr>
                                </m:dPr>
                                <m:e>
                                  <m:f>
                                    <m:fPr>
                                      <m:ctrlPr>
                                        <a:rPr lang="en-US" sz="1200" i="1">
                                          <a:solidFill>
                                            <a:prstClr val="black"/>
                                          </a:solidFill>
                                          <a:latin typeface="Cambria Math" panose="02040503050406030204" pitchFamily="18" charset="0"/>
                                          <a:ea typeface="Cambria Math" panose="02040503050406030204" pitchFamily="18" charset="0"/>
                                        </a:rPr>
                                      </m:ctrlPr>
                                    </m:fPr>
                                    <m:num>
                                      <m:r>
                                        <a:rPr lang="en-US" sz="1200" i="1">
                                          <a:solidFill>
                                            <a:prstClr val="black"/>
                                          </a:solidFill>
                                          <a:latin typeface="Cambria Math" panose="02040503050406030204" pitchFamily="18" charset="0"/>
                                          <a:ea typeface="Cambria Math" panose="02040503050406030204" pitchFamily="18" charset="0"/>
                                        </a:rPr>
                                        <m:t>𝑛</m:t>
                                      </m:r>
                                    </m:num>
                                    <m:den>
                                      <m:r>
                                        <a:rPr lang="en-US" sz="1200" i="1">
                                          <a:solidFill>
                                            <a:prstClr val="black"/>
                                          </a:solidFill>
                                          <a:latin typeface="Cambria Math" panose="02040503050406030204" pitchFamily="18" charset="0"/>
                                          <a:ea typeface="Cambria Math" panose="02040503050406030204" pitchFamily="18" charset="0"/>
                                        </a:rPr>
                                        <m:t>2</m:t>
                                      </m:r>
                                    </m:den>
                                  </m:f>
                                </m:e>
                              </m:d>
                              <m:r>
                                <a:rPr lang="en-US" sz="1200" i="1">
                                  <a:solidFill>
                                    <a:prstClr val="black"/>
                                  </a:solidFill>
                                  <a:latin typeface="Cambria Math" panose="02040503050406030204" pitchFamily="18" charset="0"/>
                                  <a:ea typeface="Cambria Math" panose="02040503050406030204" pitchFamily="18" charset="0"/>
                                </a:rPr>
                                <m:t>+</m:t>
                              </m:r>
                              <m:r>
                                <a:rPr lang="en-US" sz="1200" b="0" i="1" smtClean="0">
                                  <a:solidFill>
                                    <a:prstClr val="black"/>
                                  </a:solidFill>
                                  <a:latin typeface="Cambria Math" panose="02040503050406030204" pitchFamily="18" charset="0"/>
                                  <a:ea typeface="Cambria Math" panose="02040503050406030204" pitchFamily="18" charset="0"/>
                                </a:rPr>
                                <m:t>𝑐𝑛</m:t>
                              </m:r>
                              <m:r>
                                <a:rPr lang="en-US" sz="1200" i="1">
                                  <a:solidFill>
                                    <a:prstClr val="black"/>
                                  </a:solidFill>
                                  <a:latin typeface="Cambria Math" panose="02040503050406030204" pitchFamily="18" charset="0"/>
                                  <a:ea typeface="Cambria Math" panose="02040503050406030204" pitchFamily="18" charset="0"/>
                                </a:rPr>
                                <m:t>  </m:t>
                              </m:r>
                              <m:r>
                                <a:rPr lang="en-US" sz="1200" b="0" i="1" smtClean="0">
                                  <a:solidFill>
                                    <a:prstClr val="black"/>
                                  </a:solidFill>
                                  <a:latin typeface="Cambria Math" panose="02040503050406030204" pitchFamily="18" charset="0"/>
                                  <a:ea typeface="Cambria Math" panose="02040503050406030204" pitchFamily="18" charset="0"/>
                                </a:rPr>
                                <m:t>  </m:t>
                              </m:r>
                              <m:r>
                                <a:rPr lang="en-US" sz="1200" i="1">
                                  <a:solidFill>
                                    <a:prstClr val="black"/>
                                  </a:solidFill>
                                  <a:latin typeface="Cambria Math" panose="02040503050406030204" pitchFamily="18" charset="0"/>
                                  <a:ea typeface="Cambria Math" panose="02040503050406030204" pitchFamily="18" charset="0"/>
                                </a:rPr>
                                <m:t>𝑛</m:t>
                              </m:r>
                              <m:r>
                                <a:rPr lang="en-US" sz="1200" i="1">
                                  <a:solidFill>
                                    <a:prstClr val="black"/>
                                  </a:solidFill>
                                  <a:latin typeface="Cambria Math" panose="02040503050406030204" pitchFamily="18" charset="0"/>
                                  <a:ea typeface="Cambria Math" panose="02040503050406030204" pitchFamily="18" charset="0"/>
                                </a:rPr>
                                <m:t>&gt;1</m:t>
                              </m:r>
                            </m:e>
                          </m:eqArr>
                        </m:e>
                      </m:d>
                    </m:oMath>
                  </m:oMathPara>
                </a14:m>
                <a:endParaRPr lang="en-US" sz="1200" dirty="0"/>
              </a:p>
            </p:txBody>
          </p:sp>
        </mc:Choice>
        <mc:Fallback xmlns="">
          <p:sp>
            <p:nvSpPr>
              <p:cNvPr id="8" name="TextBox 7">
                <a:extLst>
                  <a:ext uri="{FF2B5EF4-FFF2-40B4-BE49-F238E27FC236}">
                    <a16:creationId xmlns:a16="http://schemas.microsoft.com/office/drawing/2014/main" id="{89160B95-CFE8-F01B-1D12-64E18EF49E13}"/>
                  </a:ext>
                </a:extLst>
              </p:cNvPr>
              <p:cNvSpPr txBox="1">
                <a:spLocks noRot="1" noChangeAspect="1" noMove="1" noResize="1" noEditPoints="1" noAdjustHandles="1" noChangeArrowheads="1" noChangeShapeType="1" noTextEdit="1"/>
              </p:cNvSpPr>
              <p:nvPr/>
            </p:nvSpPr>
            <p:spPr>
              <a:xfrm>
                <a:off x="2043262" y="1439836"/>
                <a:ext cx="2373565" cy="681918"/>
              </a:xfrm>
              <a:prstGeom prst="rect">
                <a:avLst/>
              </a:prstGeom>
              <a:blipFill>
                <a:blip r:embed="rId4"/>
                <a:stretch>
                  <a:fillRect l="-14894" t="-192727" b="-270909"/>
                </a:stretch>
              </a:blipFill>
            </p:spPr>
            <p:txBody>
              <a:bodyPr/>
              <a:lstStyle/>
              <a:p>
                <a:r>
                  <a:rPr lang="en-US">
                    <a:noFill/>
                  </a:rPr>
                  <a:t> </a:t>
                </a:r>
              </a:p>
            </p:txBody>
          </p:sp>
        </mc:Fallback>
      </mc:AlternateContent>
      <p:sp>
        <p:nvSpPr>
          <p:cNvPr id="2" name="Footer Placeholder 1">
            <a:extLst>
              <a:ext uri="{FF2B5EF4-FFF2-40B4-BE49-F238E27FC236}">
                <a16:creationId xmlns:a16="http://schemas.microsoft.com/office/drawing/2014/main" id="{38B55195-E1F0-9155-9C95-AE9B4A4AFCC9}"/>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2208647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6">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6">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6">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6">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6">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6">
                                            <p:txEl>
                                              <p:pRg st="10" end="1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66">
                                            <p:txEl>
                                              <p:pRg st="11" end="1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66">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23</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Solving Recurrences – Recursion Tree</a:t>
            </a:r>
            <a:endParaRPr sz="2400" dirty="0"/>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C3D40C70-6A22-8D8F-3B58-51BAE7DF831C}"/>
                  </a:ext>
                </a:extLst>
              </p:cNvPr>
              <p:cNvSpPr txBox="1"/>
              <p:nvPr/>
            </p:nvSpPr>
            <p:spPr>
              <a:xfrm>
                <a:off x="-81931" y="1075745"/>
                <a:ext cx="2223203" cy="63273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100" i="1" smtClean="0">
                          <a:solidFill>
                            <a:prstClr val="black"/>
                          </a:solidFill>
                          <a:latin typeface="Cambria Math" panose="02040503050406030204" pitchFamily="18" charset="0"/>
                        </a:rPr>
                        <m:t>𝑇</m:t>
                      </m:r>
                      <m:d>
                        <m:dPr>
                          <m:ctrlPr>
                            <a:rPr lang="en-US" sz="1100" i="1">
                              <a:solidFill>
                                <a:prstClr val="black"/>
                              </a:solidFill>
                              <a:latin typeface="Cambria Math" panose="02040503050406030204" pitchFamily="18" charset="0"/>
                            </a:rPr>
                          </m:ctrlPr>
                        </m:dPr>
                        <m:e>
                          <m:r>
                            <a:rPr lang="en-US" sz="1100" i="1">
                              <a:solidFill>
                                <a:prstClr val="black"/>
                              </a:solidFill>
                              <a:latin typeface="Cambria Math" panose="02040503050406030204" pitchFamily="18" charset="0"/>
                            </a:rPr>
                            <m:t>𝑛</m:t>
                          </m:r>
                        </m:e>
                      </m:d>
                      <m:r>
                        <a:rPr lang="en-US" sz="1100" i="1">
                          <a:solidFill>
                            <a:prstClr val="black"/>
                          </a:solidFill>
                          <a:latin typeface="Cambria Math" panose="02040503050406030204" pitchFamily="18" charset="0"/>
                        </a:rPr>
                        <m:t>= </m:t>
                      </m:r>
                      <m:d>
                        <m:dPr>
                          <m:begChr m:val="{"/>
                          <m:endChr m:val=""/>
                          <m:ctrlPr>
                            <a:rPr lang="en-US" sz="1100" i="1">
                              <a:solidFill>
                                <a:prstClr val="black"/>
                              </a:solidFill>
                              <a:latin typeface="Cambria Math" panose="02040503050406030204" pitchFamily="18" charset="0"/>
                            </a:rPr>
                          </m:ctrlPr>
                        </m:dPr>
                        <m:e>
                          <m:eqArr>
                            <m:eqArrPr>
                              <m:ctrlPr>
                                <a:rPr lang="en-US" sz="1100" i="1">
                                  <a:solidFill>
                                    <a:prstClr val="black"/>
                                  </a:solidFill>
                                  <a:latin typeface="Cambria Math" panose="02040503050406030204" pitchFamily="18" charset="0"/>
                                </a:rPr>
                              </m:ctrlPr>
                            </m:eqArrPr>
                            <m:e>
                              <m:r>
                                <a:rPr lang="en-US" sz="1100" b="0" i="1" smtClean="0">
                                  <a:solidFill>
                                    <a:prstClr val="black"/>
                                  </a:solidFill>
                                  <a:latin typeface="Cambria Math" panose="02040503050406030204" pitchFamily="18" charset="0"/>
                                </a:rPr>
                                <m:t>𝑑</m:t>
                              </m:r>
                              <m:r>
                                <a:rPr lang="en-US" sz="1100" i="1">
                                  <a:solidFill>
                                    <a:prstClr val="black"/>
                                  </a:solidFill>
                                  <a:latin typeface="Cambria Math" panose="02040503050406030204" pitchFamily="18" charset="0"/>
                                </a:rPr>
                                <m:t>                        </m:t>
                              </m:r>
                              <m:r>
                                <a:rPr lang="en-US" sz="1100" i="1">
                                  <a:solidFill>
                                    <a:prstClr val="black"/>
                                  </a:solidFill>
                                  <a:latin typeface="Cambria Math" panose="02040503050406030204" pitchFamily="18" charset="0"/>
                                </a:rPr>
                                <m:t>𝑛</m:t>
                              </m:r>
                              <m:r>
                                <a:rPr lang="en-US" sz="1100" i="1">
                                  <a:solidFill>
                                    <a:prstClr val="black"/>
                                  </a:solidFill>
                                  <a:latin typeface="Cambria Math" panose="02040503050406030204" pitchFamily="18" charset="0"/>
                                </a:rPr>
                                <m:t>=1</m:t>
                              </m:r>
                            </m:e>
                            <m:e>
                              <m:r>
                                <a:rPr lang="en-US" sz="1100" b="0" i="1" smtClean="0">
                                  <a:solidFill>
                                    <a:prstClr val="black"/>
                                  </a:solidFill>
                                  <a:latin typeface="Cambria Math" panose="02040503050406030204" pitchFamily="18" charset="0"/>
                                </a:rPr>
                                <m:t>4</m:t>
                              </m:r>
                              <m:r>
                                <a:rPr lang="en-US" sz="1100" i="1">
                                  <a:solidFill>
                                    <a:prstClr val="black"/>
                                  </a:solidFill>
                                  <a:latin typeface="Cambria Math" panose="02040503050406030204" pitchFamily="18" charset="0"/>
                                  <a:ea typeface="Cambria Math" panose="02040503050406030204" pitchFamily="18" charset="0"/>
                                </a:rPr>
                                <m:t>𝑇</m:t>
                              </m:r>
                              <m:d>
                                <m:dPr>
                                  <m:ctrlPr>
                                    <a:rPr lang="en-US" sz="1100" i="1">
                                      <a:solidFill>
                                        <a:prstClr val="black"/>
                                      </a:solidFill>
                                      <a:latin typeface="Cambria Math" panose="02040503050406030204" pitchFamily="18" charset="0"/>
                                      <a:ea typeface="Cambria Math" panose="02040503050406030204" pitchFamily="18" charset="0"/>
                                    </a:rPr>
                                  </m:ctrlPr>
                                </m:dPr>
                                <m:e>
                                  <m:f>
                                    <m:fPr>
                                      <m:ctrlPr>
                                        <a:rPr lang="en-US" sz="1100" i="1">
                                          <a:solidFill>
                                            <a:prstClr val="black"/>
                                          </a:solidFill>
                                          <a:latin typeface="Cambria Math" panose="02040503050406030204" pitchFamily="18" charset="0"/>
                                          <a:ea typeface="Cambria Math" panose="02040503050406030204" pitchFamily="18" charset="0"/>
                                        </a:rPr>
                                      </m:ctrlPr>
                                    </m:fPr>
                                    <m:num>
                                      <m:r>
                                        <a:rPr lang="en-US" sz="1100" i="1">
                                          <a:solidFill>
                                            <a:prstClr val="black"/>
                                          </a:solidFill>
                                          <a:latin typeface="Cambria Math" panose="02040503050406030204" pitchFamily="18" charset="0"/>
                                          <a:ea typeface="Cambria Math" panose="02040503050406030204" pitchFamily="18" charset="0"/>
                                        </a:rPr>
                                        <m:t>𝑛</m:t>
                                      </m:r>
                                    </m:num>
                                    <m:den>
                                      <m:r>
                                        <a:rPr lang="en-US" sz="1100" i="1">
                                          <a:solidFill>
                                            <a:prstClr val="black"/>
                                          </a:solidFill>
                                          <a:latin typeface="Cambria Math" panose="02040503050406030204" pitchFamily="18" charset="0"/>
                                          <a:ea typeface="Cambria Math" panose="02040503050406030204" pitchFamily="18" charset="0"/>
                                        </a:rPr>
                                        <m:t>2</m:t>
                                      </m:r>
                                    </m:den>
                                  </m:f>
                                </m:e>
                              </m:d>
                              <m:r>
                                <a:rPr lang="en-US" sz="1100" i="1">
                                  <a:solidFill>
                                    <a:prstClr val="black"/>
                                  </a:solidFill>
                                  <a:latin typeface="Cambria Math" panose="02040503050406030204" pitchFamily="18" charset="0"/>
                                  <a:ea typeface="Cambria Math" panose="02040503050406030204" pitchFamily="18" charset="0"/>
                                </a:rPr>
                                <m:t>+</m:t>
                              </m:r>
                              <m:r>
                                <a:rPr lang="en-US" sz="1100" b="0" i="1" smtClean="0">
                                  <a:solidFill>
                                    <a:prstClr val="black"/>
                                  </a:solidFill>
                                  <a:latin typeface="Cambria Math" panose="02040503050406030204" pitchFamily="18" charset="0"/>
                                  <a:ea typeface="Cambria Math" panose="02040503050406030204" pitchFamily="18" charset="0"/>
                                </a:rPr>
                                <m:t>𝑐𝑛</m:t>
                              </m:r>
                              <m:r>
                                <a:rPr lang="en-US" sz="1100" i="1">
                                  <a:solidFill>
                                    <a:prstClr val="black"/>
                                  </a:solidFill>
                                  <a:latin typeface="Cambria Math" panose="02040503050406030204" pitchFamily="18" charset="0"/>
                                  <a:ea typeface="Cambria Math" panose="02040503050406030204" pitchFamily="18" charset="0"/>
                                </a:rPr>
                                <m:t>  </m:t>
                              </m:r>
                              <m:r>
                                <a:rPr lang="en-US" sz="1100" b="0" i="1" smtClean="0">
                                  <a:solidFill>
                                    <a:prstClr val="black"/>
                                  </a:solidFill>
                                  <a:latin typeface="Cambria Math" panose="02040503050406030204" pitchFamily="18" charset="0"/>
                                  <a:ea typeface="Cambria Math" panose="02040503050406030204" pitchFamily="18" charset="0"/>
                                </a:rPr>
                                <m:t>  </m:t>
                              </m:r>
                              <m:r>
                                <a:rPr lang="en-US" sz="1100" i="1">
                                  <a:solidFill>
                                    <a:prstClr val="black"/>
                                  </a:solidFill>
                                  <a:latin typeface="Cambria Math" panose="02040503050406030204" pitchFamily="18" charset="0"/>
                                  <a:ea typeface="Cambria Math" panose="02040503050406030204" pitchFamily="18" charset="0"/>
                                </a:rPr>
                                <m:t>𝑛</m:t>
                              </m:r>
                              <m:r>
                                <a:rPr lang="en-US" sz="1100" i="1">
                                  <a:solidFill>
                                    <a:prstClr val="black"/>
                                  </a:solidFill>
                                  <a:latin typeface="Cambria Math" panose="02040503050406030204" pitchFamily="18" charset="0"/>
                                  <a:ea typeface="Cambria Math" panose="02040503050406030204" pitchFamily="18" charset="0"/>
                                </a:rPr>
                                <m:t>&gt;1</m:t>
                              </m:r>
                            </m:e>
                          </m:eqArr>
                        </m:e>
                      </m:d>
                    </m:oMath>
                  </m:oMathPara>
                </a14:m>
                <a:endParaRPr lang="en-US" sz="1100" dirty="0"/>
              </a:p>
            </p:txBody>
          </p:sp>
        </mc:Choice>
        <mc:Fallback xmlns="">
          <p:sp>
            <p:nvSpPr>
              <p:cNvPr id="8" name="TextBox 7">
                <a:extLst>
                  <a:ext uri="{FF2B5EF4-FFF2-40B4-BE49-F238E27FC236}">
                    <a16:creationId xmlns:a16="http://schemas.microsoft.com/office/drawing/2014/main" id="{C3D40C70-6A22-8D8F-3B58-51BAE7DF831C}"/>
                  </a:ext>
                </a:extLst>
              </p:cNvPr>
              <p:cNvSpPr txBox="1">
                <a:spLocks noRot="1" noChangeAspect="1" noMove="1" noResize="1" noEditPoints="1" noAdjustHandles="1" noChangeArrowheads="1" noChangeShapeType="1" noTextEdit="1"/>
              </p:cNvSpPr>
              <p:nvPr/>
            </p:nvSpPr>
            <p:spPr>
              <a:xfrm>
                <a:off x="-81931" y="1075745"/>
                <a:ext cx="2223203" cy="632737"/>
              </a:xfrm>
              <a:prstGeom prst="rect">
                <a:avLst/>
              </a:prstGeom>
              <a:blipFill>
                <a:blip r:embed="rId3"/>
                <a:stretch>
                  <a:fillRect l="-14205" t="-188235" b="-276471"/>
                </a:stretch>
              </a:blipFill>
            </p:spPr>
            <p:txBody>
              <a:bodyPr/>
              <a:lstStyle/>
              <a:p>
                <a:r>
                  <a:rPr lang="en-US">
                    <a:noFill/>
                  </a:rPr>
                  <a:t> </a:t>
                </a:r>
              </a:p>
            </p:txBody>
          </p:sp>
        </mc:Fallback>
      </mc:AlternateContent>
      <p:grpSp>
        <p:nvGrpSpPr>
          <p:cNvPr id="65" name="Group 64">
            <a:extLst>
              <a:ext uri="{FF2B5EF4-FFF2-40B4-BE49-F238E27FC236}">
                <a16:creationId xmlns:a16="http://schemas.microsoft.com/office/drawing/2014/main" id="{728ECA74-FAFD-5A94-275F-B1F63D7560E2}"/>
              </a:ext>
            </a:extLst>
          </p:cNvPr>
          <p:cNvGrpSpPr/>
          <p:nvPr/>
        </p:nvGrpSpPr>
        <p:grpSpPr>
          <a:xfrm>
            <a:off x="1939616" y="1108617"/>
            <a:ext cx="2607509" cy="954210"/>
            <a:chOff x="1417102" y="1171168"/>
            <a:chExt cx="2607509" cy="954210"/>
          </a:xfrm>
        </p:grpSpPr>
        <p:grpSp>
          <p:nvGrpSpPr>
            <p:cNvPr id="2" name="Group 1">
              <a:extLst>
                <a:ext uri="{FF2B5EF4-FFF2-40B4-BE49-F238E27FC236}">
                  <a16:creationId xmlns:a16="http://schemas.microsoft.com/office/drawing/2014/main" id="{62F66F46-DA3F-2428-D8DD-95B214AE5369}"/>
                </a:ext>
              </a:extLst>
            </p:cNvPr>
            <p:cNvGrpSpPr/>
            <p:nvPr/>
          </p:nvGrpSpPr>
          <p:grpSpPr>
            <a:xfrm>
              <a:off x="2883315" y="1171168"/>
              <a:ext cx="360000" cy="360000"/>
              <a:chOff x="4605557" y="1063396"/>
              <a:chExt cx="360000" cy="360000"/>
            </a:xfrm>
          </p:grpSpPr>
          <p:sp>
            <p:nvSpPr>
              <p:cNvPr id="7" name="Oval 6">
                <a:extLst>
                  <a:ext uri="{FF2B5EF4-FFF2-40B4-BE49-F238E27FC236}">
                    <a16:creationId xmlns:a16="http://schemas.microsoft.com/office/drawing/2014/main" id="{30C50D76-1261-C3AA-38F9-33CBD4752AD7}"/>
                  </a:ext>
                </a:extLst>
              </p:cNvPr>
              <p:cNvSpPr/>
              <p:nvPr/>
            </p:nvSpPr>
            <p:spPr>
              <a:xfrm>
                <a:off x="4605557" y="1063396"/>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36B8823C-E26D-F9A1-3737-E32E70A4C15E}"/>
                      </a:ext>
                    </a:extLst>
                  </p:cNvPr>
                  <p:cNvSpPr txBox="1"/>
                  <p:nvPr/>
                </p:nvSpPr>
                <p:spPr>
                  <a:xfrm>
                    <a:off x="4624373" y="1098475"/>
                    <a:ext cx="341184" cy="276999"/>
                  </a:xfrm>
                  <a:prstGeom prst="rect">
                    <a:avLst/>
                  </a:prstGeom>
                  <a:noFill/>
                </p:spPr>
                <p:txBody>
                  <a:bodyPr wrap="none" rtlCol="0">
                    <a:spAutoFit/>
                  </a:bodyPr>
                  <a:lstStyle/>
                  <a:p>
                    <a:r>
                      <a:rPr lang="en-US" sz="1200" b="0" dirty="0"/>
                      <a:t>c</a:t>
                    </a:r>
                    <a14:m>
                      <m:oMath xmlns:m="http://schemas.openxmlformats.org/officeDocument/2006/math">
                        <m:r>
                          <a:rPr lang="en-US" sz="1200" b="0" i="1" smtClean="0">
                            <a:latin typeface="Cambria Math" panose="02040503050406030204" pitchFamily="18" charset="0"/>
                          </a:rPr>
                          <m:t>𝑛</m:t>
                        </m:r>
                      </m:oMath>
                    </a14:m>
                    <a:endParaRPr lang="en-US" sz="1200" dirty="0"/>
                  </a:p>
                </p:txBody>
              </p:sp>
            </mc:Choice>
            <mc:Fallback xmlns="">
              <p:sp>
                <p:nvSpPr>
                  <p:cNvPr id="15" name="TextBox 14">
                    <a:extLst>
                      <a:ext uri="{FF2B5EF4-FFF2-40B4-BE49-F238E27FC236}">
                        <a16:creationId xmlns:a16="http://schemas.microsoft.com/office/drawing/2014/main" id="{36B8823C-E26D-F9A1-3737-E32E70A4C15E}"/>
                      </a:ext>
                    </a:extLst>
                  </p:cNvPr>
                  <p:cNvSpPr txBox="1">
                    <a:spLocks noRot="1" noChangeAspect="1" noMove="1" noResize="1" noEditPoints="1" noAdjustHandles="1" noChangeArrowheads="1" noChangeShapeType="1" noTextEdit="1"/>
                  </p:cNvSpPr>
                  <p:nvPr/>
                </p:nvSpPr>
                <p:spPr>
                  <a:xfrm>
                    <a:off x="4624373" y="1098475"/>
                    <a:ext cx="341184" cy="276999"/>
                  </a:xfrm>
                  <a:prstGeom prst="rect">
                    <a:avLst/>
                  </a:prstGeom>
                  <a:blipFill>
                    <a:blip r:embed="rId4"/>
                    <a:stretch>
                      <a:fillRect t="-4545" b="-13636"/>
                    </a:stretch>
                  </a:blipFill>
                </p:spPr>
                <p:txBody>
                  <a:bodyPr/>
                  <a:lstStyle/>
                  <a:p>
                    <a:r>
                      <a:rPr lang="en-US">
                        <a:noFill/>
                      </a:rPr>
                      <a:t> </a:t>
                    </a:r>
                  </a:p>
                </p:txBody>
              </p:sp>
            </mc:Fallback>
          </mc:AlternateContent>
        </p:grpSp>
        <p:grpSp>
          <p:nvGrpSpPr>
            <p:cNvPr id="18" name="Group 17">
              <a:extLst>
                <a:ext uri="{FF2B5EF4-FFF2-40B4-BE49-F238E27FC236}">
                  <a16:creationId xmlns:a16="http://schemas.microsoft.com/office/drawing/2014/main" id="{0026E336-ECEA-1C22-2157-6AFEA9C57ABB}"/>
                </a:ext>
              </a:extLst>
            </p:cNvPr>
            <p:cNvGrpSpPr/>
            <p:nvPr/>
          </p:nvGrpSpPr>
          <p:grpSpPr>
            <a:xfrm>
              <a:off x="1417102" y="1711378"/>
              <a:ext cx="595611" cy="414000"/>
              <a:chOff x="1417102" y="1769515"/>
              <a:chExt cx="595611" cy="414000"/>
            </a:xfrm>
          </p:grpSpPr>
          <p:sp>
            <p:nvSpPr>
              <p:cNvPr id="16" name="Oval 15">
                <a:extLst>
                  <a:ext uri="{FF2B5EF4-FFF2-40B4-BE49-F238E27FC236}">
                    <a16:creationId xmlns:a16="http://schemas.microsoft.com/office/drawing/2014/main" id="{0438E605-864E-8A27-C01A-CE9B49810918}"/>
                  </a:ext>
                </a:extLst>
              </p:cNvPr>
              <p:cNvSpPr/>
              <p:nvPr/>
            </p:nvSpPr>
            <p:spPr>
              <a:xfrm>
                <a:off x="1495581" y="1769515"/>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F96266A6-0AA4-ED54-DC73-D8B6A9F67945}"/>
                      </a:ext>
                    </a:extLst>
                  </p:cNvPr>
                  <p:cNvSpPr txBox="1"/>
                  <p:nvPr/>
                </p:nvSpPr>
                <p:spPr>
                  <a:xfrm>
                    <a:off x="1417102" y="1838007"/>
                    <a:ext cx="595611" cy="26827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000" b="0" i="1" smtClean="0">
                              <a:latin typeface="Cambria Math" panose="02040503050406030204" pitchFamily="18" charset="0"/>
                            </a:rPr>
                            <m:t>𝑇</m:t>
                          </m:r>
                          <m:r>
                            <a:rPr lang="en-US" sz="1000" b="0" i="1" smtClean="0">
                              <a:latin typeface="Cambria Math" panose="02040503050406030204" pitchFamily="18" charset="0"/>
                            </a:rPr>
                            <m:t>(</m:t>
                          </m:r>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𝑛</m:t>
                              </m:r>
                            </m:num>
                            <m:den>
                              <m:r>
                                <a:rPr lang="en-US" sz="1000" b="0" i="1" smtClean="0">
                                  <a:latin typeface="Cambria Math" panose="02040503050406030204" pitchFamily="18" charset="0"/>
                                </a:rPr>
                                <m:t>2</m:t>
                              </m:r>
                            </m:den>
                          </m:f>
                          <m:r>
                            <a:rPr lang="en-US" sz="1000" b="0" i="1" smtClean="0">
                              <a:latin typeface="Cambria Math" panose="02040503050406030204" pitchFamily="18" charset="0"/>
                            </a:rPr>
                            <m:t>)</m:t>
                          </m:r>
                        </m:oMath>
                      </m:oMathPara>
                    </a14:m>
                    <a:endParaRPr lang="en-US" sz="1000" dirty="0"/>
                  </a:p>
                </p:txBody>
              </p:sp>
            </mc:Choice>
            <mc:Fallback xmlns="">
              <p:sp>
                <p:nvSpPr>
                  <p:cNvPr id="17" name="TextBox 16">
                    <a:extLst>
                      <a:ext uri="{FF2B5EF4-FFF2-40B4-BE49-F238E27FC236}">
                        <a16:creationId xmlns:a16="http://schemas.microsoft.com/office/drawing/2014/main" id="{F96266A6-0AA4-ED54-DC73-D8B6A9F67945}"/>
                      </a:ext>
                    </a:extLst>
                  </p:cNvPr>
                  <p:cNvSpPr txBox="1">
                    <a:spLocks noRot="1" noChangeAspect="1" noMove="1" noResize="1" noEditPoints="1" noAdjustHandles="1" noChangeArrowheads="1" noChangeShapeType="1" noTextEdit="1"/>
                  </p:cNvSpPr>
                  <p:nvPr/>
                </p:nvSpPr>
                <p:spPr>
                  <a:xfrm>
                    <a:off x="1417102" y="1838007"/>
                    <a:ext cx="595611" cy="268279"/>
                  </a:xfrm>
                  <a:prstGeom prst="rect">
                    <a:avLst/>
                  </a:prstGeom>
                  <a:blipFill>
                    <a:blip r:embed="rId5"/>
                    <a:stretch>
                      <a:fillRect t="-95455" b="-159091"/>
                    </a:stretch>
                  </a:blipFill>
                </p:spPr>
                <p:txBody>
                  <a:bodyPr/>
                  <a:lstStyle/>
                  <a:p>
                    <a:r>
                      <a:rPr lang="en-US">
                        <a:noFill/>
                      </a:rPr>
                      <a:t> </a:t>
                    </a:r>
                  </a:p>
                </p:txBody>
              </p:sp>
            </mc:Fallback>
          </mc:AlternateContent>
        </p:grpSp>
        <p:grpSp>
          <p:nvGrpSpPr>
            <p:cNvPr id="19" name="Group 18">
              <a:extLst>
                <a:ext uri="{FF2B5EF4-FFF2-40B4-BE49-F238E27FC236}">
                  <a16:creationId xmlns:a16="http://schemas.microsoft.com/office/drawing/2014/main" id="{C1E63EB3-00CF-AC34-66F4-A8D56F78CE6D}"/>
                </a:ext>
              </a:extLst>
            </p:cNvPr>
            <p:cNvGrpSpPr/>
            <p:nvPr/>
          </p:nvGrpSpPr>
          <p:grpSpPr>
            <a:xfrm>
              <a:off x="2087735" y="1711378"/>
              <a:ext cx="595611" cy="414000"/>
              <a:chOff x="1417102" y="1769515"/>
              <a:chExt cx="595611" cy="414000"/>
            </a:xfrm>
          </p:grpSpPr>
          <p:sp>
            <p:nvSpPr>
              <p:cNvPr id="20" name="Oval 19">
                <a:extLst>
                  <a:ext uri="{FF2B5EF4-FFF2-40B4-BE49-F238E27FC236}">
                    <a16:creationId xmlns:a16="http://schemas.microsoft.com/office/drawing/2014/main" id="{2A7AC204-6D0E-E425-98B5-849AFA09E2FD}"/>
                  </a:ext>
                </a:extLst>
              </p:cNvPr>
              <p:cNvSpPr/>
              <p:nvPr/>
            </p:nvSpPr>
            <p:spPr>
              <a:xfrm>
                <a:off x="1495581" y="1769515"/>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6613F962-9143-6AE6-636C-493E1C376101}"/>
                      </a:ext>
                    </a:extLst>
                  </p:cNvPr>
                  <p:cNvSpPr txBox="1"/>
                  <p:nvPr/>
                </p:nvSpPr>
                <p:spPr>
                  <a:xfrm>
                    <a:off x="1417102" y="1838007"/>
                    <a:ext cx="595611" cy="26827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000" b="0" i="1" smtClean="0">
                              <a:latin typeface="Cambria Math" panose="02040503050406030204" pitchFamily="18" charset="0"/>
                            </a:rPr>
                            <m:t>𝑇</m:t>
                          </m:r>
                          <m:r>
                            <a:rPr lang="en-US" sz="1000" b="0" i="1" smtClean="0">
                              <a:latin typeface="Cambria Math" panose="02040503050406030204" pitchFamily="18" charset="0"/>
                            </a:rPr>
                            <m:t>(</m:t>
                          </m:r>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𝑛</m:t>
                              </m:r>
                            </m:num>
                            <m:den>
                              <m:r>
                                <a:rPr lang="en-US" sz="1000" b="0" i="1" smtClean="0">
                                  <a:latin typeface="Cambria Math" panose="02040503050406030204" pitchFamily="18" charset="0"/>
                                </a:rPr>
                                <m:t>2</m:t>
                              </m:r>
                            </m:den>
                          </m:f>
                          <m:r>
                            <a:rPr lang="en-US" sz="1000" b="0" i="1" smtClean="0">
                              <a:latin typeface="Cambria Math" panose="02040503050406030204" pitchFamily="18" charset="0"/>
                            </a:rPr>
                            <m:t>)</m:t>
                          </m:r>
                        </m:oMath>
                      </m:oMathPara>
                    </a14:m>
                    <a:endParaRPr lang="en-US" sz="1000" dirty="0"/>
                  </a:p>
                </p:txBody>
              </p:sp>
            </mc:Choice>
            <mc:Fallback xmlns="">
              <p:sp>
                <p:nvSpPr>
                  <p:cNvPr id="27" name="TextBox 26">
                    <a:extLst>
                      <a:ext uri="{FF2B5EF4-FFF2-40B4-BE49-F238E27FC236}">
                        <a16:creationId xmlns:a16="http://schemas.microsoft.com/office/drawing/2014/main" id="{6613F962-9143-6AE6-636C-493E1C376101}"/>
                      </a:ext>
                    </a:extLst>
                  </p:cNvPr>
                  <p:cNvSpPr txBox="1">
                    <a:spLocks noRot="1" noChangeAspect="1" noMove="1" noResize="1" noEditPoints="1" noAdjustHandles="1" noChangeArrowheads="1" noChangeShapeType="1" noTextEdit="1"/>
                  </p:cNvSpPr>
                  <p:nvPr/>
                </p:nvSpPr>
                <p:spPr>
                  <a:xfrm>
                    <a:off x="1417102" y="1838007"/>
                    <a:ext cx="595611" cy="268279"/>
                  </a:xfrm>
                  <a:prstGeom prst="rect">
                    <a:avLst/>
                  </a:prstGeom>
                  <a:blipFill>
                    <a:blip r:embed="rId6"/>
                    <a:stretch>
                      <a:fillRect t="-95455" b="-159091"/>
                    </a:stretch>
                  </a:blipFill>
                </p:spPr>
                <p:txBody>
                  <a:bodyPr/>
                  <a:lstStyle/>
                  <a:p>
                    <a:r>
                      <a:rPr lang="en-US">
                        <a:noFill/>
                      </a:rPr>
                      <a:t> </a:t>
                    </a:r>
                  </a:p>
                </p:txBody>
              </p:sp>
            </mc:Fallback>
          </mc:AlternateContent>
        </p:grpSp>
        <p:grpSp>
          <p:nvGrpSpPr>
            <p:cNvPr id="28" name="Group 27">
              <a:extLst>
                <a:ext uri="{FF2B5EF4-FFF2-40B4-BE49-F238E27FC236}">
                  <a16:creationId xmlns:a16="http://schemas.microsoft.com/office/drawing/2014/main" id="{58F757E2-9F8E-B069-79B1-EE8E5FBA1F36}"/>
                </a:ext>
              </a:extLst>
            </p:cNvPr>
            <p:cNvGrpSpPr/>
            <p:nvPr/>
          </p:nvGrpSpPr>
          <p:grpSpPr>
            <a:xfrm>
              <a:off x="2758368" y="1711378"/>
              <a:ext cx="595611" cy="414000"/>
              <a:chOff x="1417102" y="1769515"/>
              <a:chExt cx="595611" cy="414000"/>
            </a:xfrm>
          </p:grpSpPr>
          <p:sp>
            <p:nvSpPr>
              <p:cNvPr id="29" name="Oval 28">
                <a:extLst>
                  <a:ext uri="{FF2B5EF4-FFF2-40B4-BE49-F238E27FC236}">
                    <a16:creationId xmlns:a16="http://schemas.microsoft.com/office/drawing/2014/main" id="{F542FF0E-FCA1-B23F-1170-2FD0FF5B9F29}"/>
                  </a:ext>
                </a:extLst>
              </p:cNvPr>
              <p:cNvSpPr/>
              <p:nvPr/>
            </p:nvSpPr>
            <p:spPr>
              <a:xfrm>
                <a:off x="1495581" y="1769515"/>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6F294929-FD12-CF2F-C6FA-EC4EB22A66CD}"/>
                      </a:ext>
                    </a:extLst>
                  </p:cNvPr>
                  <p:cNvSpPr txBox="1"/>
                  <p:nvPr/>
                </p:nvSpPr>
                <p:spPr>
                  <a:xfrm>
                    <a:off x="1417102" y="1838007"/>
                    <a:ext cx="595611" cy="26827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000" b="0" i="1" smtClean="0">
                              <a:latin typeface="Cambria Math" panose="02040503050406030204" pitchFamily="18" charset="0"/>
                            </a:rPr>
                            <m:t>𝑇</m:t>
                          </m:r>
                          <m:r>
                            <a:rPr lang="en-US" sz="1000" b="0" i="1" smtClean="0">
                              <a:latin typeface="Cambria Math" panose="02040503050406030204" pitchFamily="18" charset="0"/>
                            </a:rPr>
                            <m:t>(</m:t>
                          </m:r>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𝑛</m:t>
                              </m:r>
                            </m:num>
                            <m:den>
                              <m:r>
                                <a:rPr lang="en-US" sz="1000" b="0" i="1" smtClean="0">
                                  <a:latin typeface="Cambria Math" panose="02040503050406030204" pitchFamily="18" charset="0"/>
                                </a:rPr>
                                <m:t>2</m:t>
                              </m:r>
                            </m:den>
                          </m:f>
                          <m:r>
                            <a:rPr lang="en-US" sz="1000" b="0" i="1" smtClean="0">
                              <a:latin typeface="Cambria Math" panose="02040503050406030204" pitchFamily="18" charset="0"/>
                            </a:rPr>
                            <m:t>)</m:t>
                          </m:r>
                        </m:oMath>
                      </m:oMathPara>
                    </a14:m>
                    <a:endParaRPr lang="en-US" sz="1000" dirty="0"/>
                  </a:p>
                </p:txBody>
              </p:sp>
            </mc:Choice>
            <mc:Fallback xmlns="">
              <p:sp>
                <p:nvSpPr>
                  <p:cNvPr id="30" name="TextBox 29">
                    <a:extLst>
                      <a:ext uri="{FF2B5EF4-FFF2-40B4-BE49-F238E27FC236}">
                        <a16:creationId xmlns:a16="http://schemas.microsoft.com/office/drawing/2014/main" id="{6F294929-FD12-CF2F-C6FA-EC4EB22A66CD}"/>
                      </a:ext>
                    </a:extLst>
                  </p:cNvPr>
                  <p:cNvSpPr txBox="1">
                    <a:spLocks noRot="1" noChangeAspect="1" noMove="1" noResize="1" noEditPoints="1" noAdjustHandles="1" noChangeArrowheads="1" noChangeShapeType="1" noTextEdit="1"/>
                  </p:cNvSpPr>
                  <p:nvPr/>
                </p:nvSpPr>
                <p:spPr>
                  <a:xfrm>
                    <a:off x="1417102" y="1838007"/>
                    <a:ext cx="595611" cy="268279"/>
                  </a:xfrm>
                  <a:prstGeom prst="rect">
                    <a:avLst/>
                  </a:prstGeom>
                  <a:blipFill>
                    <a:blip r:embed="rId7"/>
                    <a:stretch>
                      <a:fillRect t="-95455" b="-159091"/>
                    </a:stretch>
                  </a:blipFill>
                </p:spPr>
                <p:txBody>
                  <a:bodyPr/>
                  <a:lstStyle/>
                  <a:p>
                    <a:r>
                      <a:rPr lang="en-US">
                        <a:noFill/>
                      </a:rPr>
                      <a:t> </a:t>
                    </a:r>
                  </a:p>
                </p:txBody>
              </p:sp>
            </mc:Fallback>
          </mc:AlternateContent>
        </p:grpSp>
        <p:grpSp>
          <p:nvGrpSpPr>
            <p:cNvPr id="31" name="Group 30">
              <a:extLst>
                <a:ext uri="{FF2B5EF4-FFF2-40B4-BE49-F238E27FC236}">
                  <a16:creationId xmlns:a16="http://schemas.microsoft.com/office/drawing/2014/main" id="{B4B02919-374D-68CD-EB63-8D8A1457CAB5}"/>
                </a:ext>
              </a:extLst>
            </p:cNvPr>
            <p:cNvGrpSpPr/>
            <p:nvPr/>
          </p:nvGrpSpPr>
          <p:grpSpPr>
            <a:xfrm>
              <a:off x="3429000" y="1711378"/>
              <a:ext cx="595611" cy="414000"/>
              <a:chOff x="1417102" y="1769515"/>
              <a:chExt cx="595611" cy="414000"/>
            </a:xfrm>
          </p:grpSpPr>
          <p:sp>
            <p:nvSpPr>
              <p:cNvPr id="32" name="Oval 31">
                <a:extLst>
                  <a:ext uri="{FF2B5EF4-FFF2-40B4-BE49-F238E27FC236}">
                    <a16:creationId xmlns:a16="http://schemas.microsoft.com/office/drawing/2014/main" id="{E208E7C8-23C4-0FF3-7EFA-2C81CABC40E9}"/>
                  </a:ext>
                </a:extLst>
              </p:cNvPr>
              <p:cNvSpPr/>
              <p:nvPr/>
            </p:nvSpPr>
            <p:spPr>
              <a:xfrm>
                <a:off x="1495581" y="1769515"/>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C11976FE-2348-68D3-736D-C945D7E9ADCB}"/>
                      </a:ext>
                    </a:extLst>
                  </p:cNvPr>
                  <p:cNvSpPr txBox="1"/>
                  <p:nvPr/>
                </p:nvSpPr>
                <p:spPr>
                  <a:xfrm>
                    <a:off x="1417102" y="1838007"/>
                    <a:ext cx="595611" cy="26827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000" b="0" i="1" smtClean="0">
                              <a:latin typeface="Cambria Math" panose="02040503050406030204" pitchFamily="18" charset="0"/>
                            </a:rPr>
                            <m:t>𝑇</m:t>
                          </m:r>
                          <m:r>
                            <a:rPr lang="en-US" sz="1000" b="0" i="1" smtClean="0">
                              <a:latin typeface="Cambria Math" panose="02040503050406030204" pitchFamily="18" charset="0"/>
                            </a:rPr>
                            <m:t>(</m:t>
                          </m:r>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𝑛</m:t>
                              </m:r>
                            </m:num>
                            <m:den>
                              <m:r>
                                <a:rPr lang="en-US" sz="1000" b="0" i="1" smtClean="0">
                                  <a:latin typeface="Cambria Math" panose="02040503050406030204" pitchFamily="18" charset="0"/>
                                </a:rPr>
                                <m:t>2</m:t>
                              </m:r>
                            </m:den>
                          </m:f>
                          <m:r>
                            <a:rPr lang="en-US" sz="1000" b="0" i="1" smtClean="0">
                              <a:latin typeface="Cambria Math" panose="02040503050406030204" pitchFamily="18" charset="0"/>
                            </a:rPr>
                            <m:t>)</m:t>
                          </m:r>
                        </m:oMath>
                      </m:oMathPara>
                    </a14:m>
                    <a:endParaRPr lang="en-US" sz="1000" dirty="0"/>
                  </a:p>
                </p:txBody>
              </p:sp>
            </mc:Choice>
            <mc:Fallback xmlns="">
              <p:sp>
                <p:nvSpPr>
                  <p:cNvPr id="33" name="TextBox 32">
                    <a:extLst>
                      <a:ext uri="{FF2B5EF4-FFF2-40B4-BE49-F238E27FC236}">
                        <a16:creationId xmlns:a16="http://schemas.microsoft.com/office/drawing/2014/main" id="{C11976FE-2348-68D3-736D-C945D7E9ADCB}"/>
                      </a:ext>
                    </a:extLst>
                  </p:cNvPr>
                  <p:cNvSpPr txBox="1">
                    <a:spLocks noRot="1" noChangeAspect="1" noMove="1" noResize="1" noEditPoints="1" noAdjustHandles="1" noChangeArrowheads="1" noChangeShapeType="1" noTextEdit="1"/>
                  </p:cNvSpPr>
                  <p:nvPr/>
                </p:nvSpPr>
                <p:spPr>
                  <a:xfrm>
                    <a:off x="1417102" y="1838007"/>
                    <a:ext cx="595611" cy="268279"/>
                  </a:xfrm>
                  <a:prstGeom prst="rect">
                    <a:avLst/>
                  </a:prstGeom>
                  <a:blipFill>
                    <a:blip r:embed="rId8"/>
                    <a:stretch>
                      <a:fillRect t="-95455" b="-159091"/>
                    </a:stretch>
                  </a:blipFill>
                </p:spPr>
                <p:txBody>
                  <a:bodyPr/>
                  <a:lstStyle/>
                  <a:p>
                    <a:r>
                      <a:rPr lang="en-US">
                        <a:noFill/>
                      </a:rPr>
                      <a:t> </a:t>
                    </a:r>
                  </a:p>
                </p:txBody>
              </p:sp>
            </mc:Fallback>
          </mc:AlternateContent>
        </p:grpSp>
        <p:cxnSp>
          <p:nvCxnSpPr>
            <p:cNvPr id="34" name="Straight Arrow Connector 33">
              <a:extLst>
                <a:ext uri="{FF2B5EF4-FFF2-40B4-BE49-F238E27FC236}">
                  <a16:creationId xmlns:a16="http://schemas.microsoft.com/office/drawing/2014/main" id="{E15B198D-6BC1-7ECE-2B8A-133177DE1038}"/>
                </a:ext>
              </a:extLst>
            </p:cNvPr>
            <p:cNvCxnSpPr>
              <a:cxnSpLocks/>
              <a:stCxn id="7" idx="4"/>
              <a:endCxn id="16" idx="0"/>
            </p:cNvCxnSpPr>
            <p:nvPr/>
          </p:nvCxnSpPr>
          <p:spPr>
            <a:xfrm flipH="1">
              <a:off x="1702581" y="1531168"/>
              <a:ext cx="1360734" cy="180210"/>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48" name="Straight Arrow Connector 47">
              <a:extLst>
                <a:ext uri="{FF2B5EF4-FFF2-40B4-BE49-F238E27FC236}">
                  <a16:creationId xmlns:a16="http://schemas.microsoft.com/office/drawing/2014/main" id="{32D96306-DC95-9086-30D3-642F1A37C4E5}"/>
                </a:ext>
              </a:extLst>
            </p:cNvPr>
            <p:cNvCxnSpPr>
              <a:cxnSpLocks/>
              <a:stCxn id="7" idx="4"/>
              <a:endCxn id="20" idx="0"/>
            </p:cNvCxnSpPr>
            <p:nvPr/>
          </p:nvCxnSpPr>
          <p:spPr>
            <a:xfrm flipH="1">
              <a:off x="2373214" y="1531168"/>
              <a:ext cx="690101" cy="180210"/>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52" name="Straight Arrow Connector 51">
              <a:extLst>
                <a:ext uri="{FF2B5EF4-FFF2-40B4-BE49-F238E27FC236}">
                  <a16:creationId xmlns:a16="http://schemas.microsoft.com/office/drawing/2014/main" id="{BFD38BDD-6C4B-89C9-9659-3947A2F5111B}"/>
                </a:ext>
              </a:extLst>
            </p:cNvPr>
            <p:cNvCxnSpPr>
              <a:cxnSpLocks/>
              <a:stCxn id="7" idx="4"/>
              <a:endCxn id="29" idx="0"/>
            </p:cNvCxnSpPr>
            <p:nvPr/>
          </p:nvCxnSpPr>
          <p:spPr>
            <a:xfrm flipH="1">
              <a:off x="3043847" y="1531168"/>
              <a:ext cx="19468" cy="180210"/>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57" name="Straight Arrow Connector 56">
              <a:extLst>
                <a:ext uri="{FF2B5EF4-FFF2-40B4-BE49-F238E27FC236}">
                  <a16:creationId xmlns:a16="http://schemas.microsoft.com/office/drawing/2014/main" id="{970232EC-929B-B839-01BE-DF879644CFE2}"/>
                </a:ext>
              </a:extLst>
            </p:cNvPr>
            <p:cNvCxnSpPr>
              <a:cxnSpLocks/>
              <a:stCxn id="7" idx="4"/>
              <a:endCxn id="32" idx="0"/>
            </p:cNvCxnSpPr>
            <p:nvPr/>
          </p:nvCxnSpPr>
          <p:spPr>
            <a:xfrm>
              <a:off x="3063315" y="1531168"/>
              <a:ext cx="651164" cy="180210"/>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grpSp>
      <p:grpSp>
        <p:nvGrpSpPr>
          <p:cNvPr id="150" name="Group 149">
            <a:extLst>
              <a:ext uri="{FF2B5EF4-FFF2-40B4-BE49-F238E27FC236}">
                <a16:creationId xmlns:a16="http://schemas.microsoft.com/office/drawing/2014/main" id="{9B46D48D-48C4-A7DA-7763-3E58B6062C9F}"/>
              </a:ext>
            </a:extLst>
          </p:cNvPr>
          <p:cNvGrpSpPr/>
          <p:nvPr/>
        </p:nvGrpSpPr>
        <p:grpSpPr>
          <a:xfrm>
            <a:off x="523602" y="1104937"/>
            <a:ext cx="3989796" cy="1552305"/>
            <a:chOff x="489812" y="2304808"/>
            <a:chExt cx="3989796" cy="1552305"/>
          </a:xfrm>
        </p:grpSpPr>
        <p:grpSp>
          <p:nvGrpSpPr>
            <p:cNvPr id="67" name="Group 66">
              <a:extLst>
                <a:ext uri="{FF2B5EF4-FFF2-40B4-BE49-F238E27FC236}">
                  <a16:creationId xmlns:a16="http://schemas.microsoft.com/office/drawing/2014/main" id="{6C501214-9D5E-2B73-38CC-7BD893C4B7E8}"/>
                </a:ext>
              </a:extLst>
            </p:cNvPr>
            <p:cNvGrpSpPr/>
            <p:nvPr/>
          </p:nvGrpSpPr>
          <p:grpSpPr>
            <a:xfrm>
              <a:off x="1913665" y="2304808"/>
              <a:ext cx="2565943" cy="954210"/>
              <a:chOff x="1428662" y="1171168"/>
              <a:chExt cx="2565943" cy="954210"/>
            </a:xfrm>
          </p:grpSpPr>
          <p:grpSp>
            <p:nvGrpSpPr>
              <p:cNvPr id="69" name="Group 68">
                <a:extLst>
                  <a:ext uri="{FF2B5EF4-FFF2-40B4-BE49-F238E27FC236}">
                    <a16:creationId xmlns:a16="http://schemas.microsoft.com/office/drawing/2014/main" id="{BF9207FE-E56A-B8C7-2580-1F1C0209497E}"/>
                  </a:ext>
                </a:extLst>
              </p:cNvPr>
              <p:cNvGrpSpPr/>
              <p:nvPr/>
            </p:nvGrpSpPr>
            <p:grpSpPr>
              <a:xfrm>
                <a:off x="2883315" y="1171168"/>
                <a:ext cx="360000" cy="360000"/>
                <a:chOff x="4605557" y="1063396"/>
                <a:chExt cx="360000" cy="360000"/>
              </a:xfrm>
            </p:grpSpPr>
            <p:sp>
              <p:nvSpPr>
                <p:cNvPr id="108" name="Oval 107">
                  <a:extLst>
                    <a:ext uri="{FF2B5EF4-FFF2-40B4-BE49-F238E27FC236}">
                      <a16:creationId xmlns:a16="http://schemas.microsoft.com/office/drawing/2014/main" id="{4EF05C36-4607-7EC8-2972-97B7400849D1}"/>
                    </a:ext>
                  </a:extLst>
                </p:cNvPr>
                <p:cNvSpPr/>
                <p:nvPr/>
              </p:nvSpPr>
              <p:spPr>
                <a:xfrm>
                  <a:off x="4605557" y="1063396"/>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110" name="TextBox 109">
                      <a:extLst>
                        <a:ext uri="{FF2B5EF4-FFF2-40B4-BE49-F238E27FC236}">
                          <a16:creationId xmlns:a16="http://schemas.microsoft.com/office/drawing/2014/main" id="{1FA056EC-A7A8-77E0-32A3-0EDD4F894F0A}"/>
                        </a:ext>
                      </a:extLst>
                    </p:cNvPr>
                    <p:cNvSpPr txBox="1"/>
                    <p:nvPr/>
                  </p:nvSpPr>
                  <p:spPr>
                    <a:xfrm>
                      <a:off x="4624373" y="1098475"/>
                      <a:ext cx="341184" cy="276999"/>
                    </a:xfrm>
                    <a:prstGeom prst="rect">
                      <a:avLst/>
                    </a:prstGeom>
                    <a:noFill/>
                  </p:spPr>
                  <p:txBody>
                    <a:bodyPr wrap="none" rtlCol="0">
                      <a:spAutoFit/>
                    </a:bodyPr>
                    <a:lstStyle/>
                    <a:p>
                      <a:r>
                        <a:rPr lang="en-US" sz="1200" b="0" dirty="0"/>
                        <a:t>c</a:t>
                      </a:r>
                      <a14:m>
                        <m:oMath xmlns:m="http://schemas.openxmlformats.org/officeDocument/2006/math">
                          <m:r>
                            <a:rPr lang="en-US" sz="1200" b="0" i="1" smtClean="0">
                              <a:latin typeface="Cambria Math" panose="02040503050406030204" pitchFamily="18" charset="0"/>
                            </a:rPr>
                            <m:t>𝑛</m:t>
                          </m:r>
                        </m:oMath>
                      </a14:m>
                      <a:endParaRPr lang="en-US" sz="1200" dirty="0"/>
                    </a:p>
                  </p:txBody>
                </p:sp>
              </mc:Choice>
              <mc:Fallback xmlns="">
                <p:sp>
                  <p:nvSpPr>
                    <p:cNvPr id="110" name="TextBox 109">
                      <a:extLst>
                        <a:ext uri="{FF2B5EF4-FFF2-40B4-BE49-F238E27FC236}">
                          <a16:creationId xmlns:a16="http://schemas.microsoft.com/office/drawing/2014/main" id="{1FA056EC-A7A8-77E0-32A3-0EDD4F894F0A}"/>
                        </a:ext>
                      </a:extLst>
                    </p:cNvPr>
                    <p:cNvSpPr txBox="1">
                      <a:spLocks noRot="1" noChangeAspect="1" noMove="1" noResize="1" noEditPoints="1" noAdjustHandles="1" noChangeArrowheads="1" noChangeShapeType="1" noTextEdit="1"/>
                    </p:cNvSpPr>
                    <p:nvPr/>
                  </p:nvSpPr>
                  <p:spPr>
                    <a:xfrm>
                      <a:off x="4624373" y="1098475"/>
                      <a:ext cx="341184" cy="276999"/>
                    </a:xfrm>
                    <a:prstGeom prst="rect">
                      <a:avLst/>
                    </a:prstGeom>
                    <a:blipFill>
                      <a:blip r:embed="rId9"/>
                      <a:stretch>
                        <a:fillRect b="-13043"/>
                      </a:stretch>
                    </a:blipFill>
                  </p:spPr>
                  <p:txBody>
                    <a:bodyPr/>
                    <a:lstStyle/>
                    <a:p>
                      <a:r>
                        <a:rPr lang="en-US">
                          <a:noFill/>
                        </a:rPr>
                        <a:t> </a:t>
                      </a:r>
                    </a:p>
                  </p:txBody>
                </p:sp>
              </mc:Fallback>
            </mc:AlternateContent>
          </p:grpSp>
          <p:grpSp>
            <p:nvGrpSpPr>
              <p:cNvPr id="70" name="Group 69">
                <a:extLst>
                  <a:ext uri="{FF2B5EF4-FFF2-40B4-BE49-F238E27FC236}">
                    <a16:creationId xmlns:a16="http://schemas.microsoft.com/office/drawing/2014/main" id="{D49B0873-1E2D-C5D3-B8AF-BCD6FED16C89}"/>
                  </a:ext>
                </a:extLst>
              </p:cNvPr>
              <p:cNvGrpSpPr/>
              <p:nvPr/>
            </p:nvGrpSpPr>
            <p:grpSpPr>
              <a:xfrm>
                <a:off x="1428662" y="1711378"/>
                <a:ext cx="469359" cy="414000"/>
                <a:chOff x="1428662" y="1769515"/>
                <a:chExt cx="469359" cy="414000"/>
              </a:xfrm>
            </p:grpSpPr>
            <p:sp>
              <p:nvSpPr>
                <p:cNvPr id="103" name="Oval 102">
                  <a:extLst>
                    <a:ext uri="{FF2B5EF4-FFF2-40B4-BE49-F238E27FC236}">
                      <a16:creationId xmlns:a16="http://schemas.microsoft.com/office/drawing/2014/main" id="{29677477-21CD-2D5F-27AD-3E17F20E9467}"/>
                    </a:ext>
                  </a:extLst>
                </p:cNvPr>
                <p:cNvSpPr/>
                <p:nvPr/>
              </p:nvSpPr>
              <p:spPr>
                <a:xfrm>
                  <a:off x="1456341" y="1769515"/>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107" name="TextBox 106">
                      <a:extLst>
                        <a:ext uri="{FF2B5EF4-FFF2-40B4-BE49-F238E27FC236}">
                          <a16:creationId xmlns:a16="http://schemas.microsoft.com/office/drawing/2014/main" id="{2ACD3200-35FB-8DA8-F609-FEB87DA030CB}"/>
                        </a:ext>
                      </a:extLst>
                    </p:cNvPr>
                    <p:cNvSpPr txBox="1"/>
                    <p:nvPr/>
                  </p:nvSpPr>
                  <p:spPr>
                    <a:xfrm>
                      <a:off x="1428662" y="1842376"/>
                      <a:ext cx="469359" cy="26827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𝑐𝑛</m:t>
                                </m:r>
                              </m:num>
                              <m:den>
                                <m:r>
                                  <a:rPr lang="en-US" sz="1000" b="0" i="1" smtClean="0">
                                    <a:latin typeface="Cambria Math" panose="02040503050406030204" pitchFamily="18" charset="0"/>
                                  </a:rPr>
                                  <m:t>2</m:t>
                                </m:r>
                              </m:den>
                            </m:f>
                          </m:oMath>
                        </m:oMathPara>
                      </a14:m>
                      <a:endParaRPr lang="en-US" sz="1000" dirty="0"/>
                    </a:p>
                  </p:txBody>
                </p:sp>
              </mc:Choice>
              <mc:Fallback xmlns="">
                <p:sp>
                  <p:nvSpPr>
                    <p:cNvPr id="107" name="TextBox 106">
                      <a:extLst>
                        <a:ext uri="{FF2B5EF4-FFF2-40B4-BE49-F238E27FC236}">
                          <a16:creationId xmlns:a16="http://schemas.microsoft.com/office/drawing/2014/main" id="{2ACD3200-35FB-8DA8-F609-FEB87DA030CB}"/>
                        </a:ext>
                      </a:extLst>
                    </p:cNvPr>
                    <p:cNvSpPr txBox="1">
                      <a:spLocks noRot="1" noChangeAspect="1" noMove="1" noResize="1" noEditPoints="1" noAdjustHandles="1" noChangeArrowheads="1" noChangeShapeType="1" noTextEdit="1"/>
                    </p:cNvSpPr>
                    <p:nvPr/>
                  </p:nvSpPr>
                  <p:spPr>
                    <a:xfrm>
                      <a:off x="1428662" y="1842376"/>
                      <a:ext cx="469359" cy="268279"/>
                    </a:xfrm>
                    <a:prstGeom prst="rect">
                      <a:avLst/>
                    </a:prstGeom>
                    <a:blipFill>
                      <a:blip r:embed="rId10"/>
                      <a:stretch>
                        <a:fillRect l="-10526" t="-95455" r="-7895" b="-159091"/>
                      </a:stretch>
                    </a:blipFill>
                  </p:spPr>
                  <p:txBody>
                    <a:bodyPr/>
                    <a:lstStyle/>
                    <a:p>
                      <a:r>
                        <a:rPr lang="en-US">
                          <a:noFill/>
                        </a:rPr>
                        <a:t> </a:t>
                      </a:r>
                    </a:p>
                  </p:txBody>
                </p:sp>
              </mc:Fallback>
            </mc:AlternateContent>
          </p:grpSp>
          <p:grpSp>
            <p:nvGrpSpPr>
              <p:cNvPr id="72" name="Group 71">
                <a:extLst>
                  <a:ext uri="{FF2B5EF4-FFF2-40B4-BE49-F238E27FC236}">
                    <a16:creationId xmlns:a16="http://schemas.microsoft.com/office/drawing/2014/main" id="{1FAEC5E3-E2DC-E4EB-F246-887937FF310A}"/>
                  </a:ext>
                </a:extLst>
              </p:cNvPr>
              <p:cNvGrpSpPr/>
              <p:nvPr/>
            </p:nvGrpSpPr>
            <p:grpSpPr>
              <a:xfrm>
                <a:off x="2099295" y="1711378"/>
                <a:ext cx="469359" cy="414000"/>
                <a:chOff x="1428662" y="1769515"/>
                <a:chExt cx="469359" cy="414000"/>
              </a:xfrm>
            </p:grpSpPr>
            <p:sp>
              <p:nvSpPr>
                <p:cNvPr id="101" name="Oval 100">
                  <a:extLst>
                    <a:ext uri="{FF2B5EF4-FFF2-40B4-BE49-F238E27FC236}">
                      <a16:creationId xmlns:a16="http://schemas.microsoft.com/office/drawing/2014/main" id="{386E89A5-81CC-C3D4-808D-D2BE1AE92B0C}"/>
                    </a:ext>
                  </a:extLst>
                </p:cNvPr>
                <p:cNvSpPr/>
                <p:nvPr/>
              </p:nvSpPr>
              <p:spPr>
                <a:xfrm>
                  <a:off x="1456341" y="1769515"/>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102" name="TextBox 101">
                      <a:extLst>
                        <a:ext uri="{FF2B5EF4-FFF2-40B4-BE49-F238E27FC236}">
                          <a16:creationId xmlns:a16="http://schemas.microsoft.com/office/drawing/2014/main" id="{DB0658C5-63BF-603A-DB45-0595BFB98E23}"/>
                        </a:ext>
                      </a:extLst>
                    </p:cNvPr>
                    <p:cNvSpPr txBox="1"/>
                    <p:nvPr/>
                  </p:nvSpPr>
                  <p:spPr>
                    <a:xfrm>
                      <a:off x="1428662" y="1842376"/>
                      <a:ext cx="469359" cy="26827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𝑐𝑛</m:t>
                                </m:r>
                              </m:num>
                              <m:den>
                                <m:r>
                                  <a:rPr lang="en-US" sz="1000" b="0" i="1" smtClean="0">
                                    <a:latin typeface="Cambria Math" panose="02040503050406030204" pitchFamily="18" charset="0"/>
                                  </a:rPr>
                                  <m:t>2</m:t>
                                </m:r>
                              </m:den>
                            </m:f>
                          </m:oMath>
                        </m:oMathPara>
                      </a14:m>
                      <a:endParaRPr lang="en-US" sz="1000" dirty="0"/>
                    </a:p>
                  </p:txBody>
                </p:sp>
              </mc:Choice>
              <mc:Fallback xmlns="">
                <p:sp>
                  <p:nvSpPr>
                    <p:cNvPr id="102" name="TextBox 101">
                      <a:extLst>
                        <a:ext uri="{FF2B5EF4-FFF2-40B4-BE49-F238E27FC236}">
                          <a16:creationId xmlns:a16="http://schemas.microsoft.com/office/drawing/2014/main" id="{DB0658C5-63BF-603A-DB45-0595BFB98E23}"/>
                        </a:ext>
                      </a:extLst>
                    </p:cNvPr>
                    <p:cNvSpPr txBox="1">
                      <a:spLocks noRot="1" noChangeAspect="1" noMove="1" noResize="1" noEditPoints="1" noAdjustHandles="1" noChangeArrowheads="1" noChangeShapeType="1" noTextEdit="1"/>
                    </p:cNvSpPr>
                    <p:nvPr/>
                  </p:nvSpPr>
                  <p:spPr>
                    <a:xfrm>
                      <a:off x="1428662" y="1842376"/>
                      <a:ext cx="469359" cy="268279"/>
                    </a:xfrm>
                    <a:prstGeom prst="rect">
                      <a:avLst/>
                    </a:prstGeom>
                    <a:blipFill>
                      <a:blip r:embed="rId11"/>
                      <a:stretch>
                        <a:fillRect l="-7895" t="-95455" r="-10526" b="-159091"/>
                      </a:stretch>
                    </a:blipFill>
                  </p:spPr>
                  <p:txBody>
                    <a:bodyPr/>
                    <a:lstStyle/>
                    <a:p>
                      <a:r>
                        <a:rPr lang="en-US">
                          <a:noFill/>
                        </a:rPr>
                        <a:t> </a:t>
                      </a:r>
                    </a:p>
                  </p:txBody>
                </p:sp>
              </mc:Fallback>
            </mc:AlternateContent>
          </p:grpSp>
          <p:grpSp>
            <p:nvGrpSpPr>
              <p:cNvPr id="73" name="Group 72">
                <a:extLst>
                  <a:ext uri="{FF2B5EF4-FFF2-40B4-BE49-F238E27FC236}">
                    <a16:creationId xmlns:a16="http://schemas.microsoft.com/office/drawing/2014/main" id="{A4FB858B-A37E-3CAC-B26B-9940E44F6C4B}"/>
                  </a:ext>
                </a:extLst>
              </p:cNvPr>
              <p:cNvGrpSpPr/>
              <p:nvPr/>
            </p:nvGrpSpPr>
            <p:grpSpPr>
              <a:xfrm>
                <a:off x="2798595" y="1711378"/>
                <a:ext cx="469359" cy="414000"/>
                <a:chOff x="1457329" y="1769515"/>
                <a:chExt cx="469359" cy="414000"/>
              </a:xfrm>
            </p:grpSpPr>
            <p:sp>
              <p:nvSpPr>
                <p:cNvPr id="93" name="Oval 92">
                  <a:extLst>
                    <a:ext uri="{FF2B5EF4-FFF2-40B4-BE49-F238E27FC236}">
                      <a16:creationId xmlns:a16="http://schemas.microsoft.com/office/drawing/2014/main" id="{52FCD299-E83C-450E-0BA7-9986ED16556D}"/>
                    </a:ext>
                  </a:extLst>
                </p:cNvPr>
                <p:cNvSpPr/>
                <p:nvPr/>
              </p:nvSpPr>
              <p:spPr>
                <a:xfrm>
                  <a:off x="1485008" y="1769515"/>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94" name="TextBox 93">
                      <a:extLst>
                        <a:ext uri="{FF2B5EF4-FFF2-40B4-BE49-F238E27FC236}">
                          <a16:creationId xmlns:a16="http://schemas.microsoft.com/office/drawing/2014/main" id="{1CB01974-1573-31B1-B1A0-50F2C7A78F76}"/>
                        </a:ext>
                      </a:extLst>
                    </p:cNvPr>
                    <p:cNvSpPr txBox="1"/>
                    <p:nvPr/>
                  </p:nvSpPr>
                  <p:spPr>
                    <a:xfrm>
                      <a:off x="1457329" y="1842376"/>
                      <a:ext cx="469359" cy="26827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𝑐𝑛</m:t>
                                </m:r>
                              </m:num>
                              <m:den>
                                <m:r>
                                  <a:rPr lang="en-US" sz="1000" b="0" i="1" smtClean="0">
                                    <a:latin typeface="Cambria Math" panose="02040503050406030204" pitchFamily="18" charset="0"/>
                                  </a:rPr>
                                  <m:t>2</m:t>
                                </m:r>
                              </m:den>
                            </m:f>
                          </m:oMath>
                        </m:oMathPara>
                      </a14:m>
                      <a:endParaRPr lang="en-US" sz="1000" dirty="0"/>
                    </a:p>
                  </p:txBody>
                </p:sp>
              </mc:Choice>
              <mc:Fallback xmlns="">
                <p:sp>
                  <p:nvSpPr>
                    <p:cNvPr id="94" name="TextBox 93">
                      <a:extLst>
                        <a:ext uri="{FF2B5EF4-FFF2-40B4-BE49-F238E27FC236}">
                          <a16:creationId xmlns:a16="http://schemas.microsoft.com/office/drawing/2014/main" id="{1CB01974-1573-31B1-B1A0-50F2C7A78F76}"/>
                        </a:ext>
                      </a:extLst>
                    </p:cNvPr>
                    <p:cNvSpPr txBox="1">
                      <a:spLocks noRot="1" noChangeAspect="1" noMove="1" noResize="1" noEditPoints="1" noAdjustHandles="1" noChangeArrowheads="1" noChangeShapeType="1" noTextEdit="1"/>
                    </p:cNvSpPr>
                    <p:nvPr/>
                  </p:nvSpPr>
                  <p:spPr>
                    <a:xfrm>
                      <a:off x="1457329" y="1842376"/>
                      <a:ext cx="469359" cy="268279"/>
                    </a:xfrm>
                    <a:prstGeom prst="rect">
                      <a:avLst/>
                    </a:prstGeom>
                    <a:blipFill>
                      <a:blip r:embed="rId12"/>
                      <a:stretch>
                        <a:fillRect l="-10526" t="-95455" r="-7895" b="-159091"/>
                      </a:stretch>
                    </a:blipFill>
                  </p:spPr>
                  <p:txBody>
                    <a:bodyPr/>
                    <a:lstStyle/>
                    <a:p>
                      <a:r>
                        <a:rPr lang="en-US">
                          <a:noFill/>
                        </a:rPr>
                        <a:t> </a:t>
                      </a:r>
                    </a:p>
                  </p:txBody>
                </p:sp>
              </mc:Fallback>
            </mc:AlternateContent>
          </p:grpSp>
          <p:grpSp>
            <p:nvGrpSpPr>
              <p:cNvPr id="77" name="Group 76">
                <a:extLst>
                  <a:ext uri="{FF2B5EF4-FFF2-40B4-BE49-F238E27FC236}">
                    <a16:creationId xmlns:a16="http://schemas.microsoft.com/office/drawing/2014/main" id="{CE24245D-D456-2878-68DF-59EBA70791CB}"/>
                  </a:ext>
                </a:extLst>
              </p:cNvPr>
              <p:cNvGrpSpPr/>
              <p:nvPr/>
            </p:nvGrpSpPr>
            <p:grpSpPr>
              <a:xfrm>
                <a:off x="3525246" y="1711378"/>
                <a:ext cx="469359" cy="414000"/>
                <a:chOff x="1513348" y="1769515"/>
                <a:chExt cx="469359" cy="414000"/>
              </a:xfrm>
            </p:grpSpPr>
            <p:sp>
              <p:nvSpPr>
                <p:cNvPr id="91" name="Oval 90">
                  <a:extLst>
                    <a:ext uri="{FF2B5EF4-FFF2-40B4-BE49-F238E27FC236}">
                      <a16:creationId xmlns:a16="http://schemas.microsoft.com/office/drawing/2014/main" id="{A7E5E4B2-A2BF-A7C0-8900-DE4E1F1413DB}"/>
                    </a:ext>
                  </a:extLst>
                </p:cNvPr>
                <p:cNvSpPr/>
                <p:nvPr/>
              </p:nvSpPr>
              <p:spPr>
                <a:xfrm>
                  <a:off x="1541027" y="1769515"/>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92" name="TextBox 91">
                      <a:extLst>
                        <a:ext uri="{FF2B5EF4-FFF2-40B4-BE49-F238E27FC236}">
                          <a16:creationId xmlns:a16="http://schemas.microsoft.com/office/drawing/2014/main" id="{C3B7C08A-5686-DFA5-0CC8-4B22287D930C}"/>
                        </a:ext>
                      </a:extLst>
                    </p:cNvPr>
                    <p:cNvSpPr txBox="1"/>
                    <p:nvPr/>
                  </p:nvSpPr>
                  <p:spPr>
                    <a:xfrm>
                      <a:off x="1513348" y="1842376"/>
                      <a:ext cx="469359" cy="26827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𝑐𝑛</m:t>
                                </m:r>
                              </m:num>
                              <m:den>
                                <m:r>
                                  <a:rPr lang="en-US" sz="1000" b="0" i="1" smtClean="0">
                                    <a:latin typeface="Cambria Math" panose="02040503050406030204" pitchFamily="18" charset="0"/>
                                  </a:rPr>
                                  <m:t>2</m:t>
                                </m:r>
                              </m:den>
                            </m:f>
                          </m:oMath>
                        </m:oMathPara>
                      </a14:m>
                      <a:endParaRPr lang="en-US" sz="1000" dirty="0"/>
                    </a:p>
                  </p:txBody>
                </p:sp>
              </mc:Choice>
              <mc:Fallback xmlns="">
                <p:sp>
                  <p:nvSpPr>
                    <p:cNvPr id="92" name="TextBox 91">
                      <a:extLst>
                        <a:ext uri="{FF2B5EF4-FFF2-40B4-BE49-F238E27FC236}">
                          <a16:creationId xmlns:a16="http://schemas.microsoft.com/office/drawing/2014/main" id="{C3B7C08A-5686-DFA5-0CC8-4B22287D930C}"/>
                        </a:ext>
                      </a:extLst>
                    </p:cNvPr>
                    <p:cNvSpPr txBox="1">
                      <a:spLocks noRot="1" noChangeAspect="1" noMove="1" noResize="1" noEditPoints="1" noAdjustHandles="1" noChangeArrowheads="1" noChangeShapeType="1" noTextEdit="1"/>
                    </p:cNvSpPr>
                    <p:nvPr/>
                  </p:nvSpPr>
                  <p:spPr>
                    <a:xfrm>
                      <a:off x="1513348" y="1842376"/>
                      <a:ext cx="469359" cy="268279"/>
                    </a:xfrm>
                    <a:prstGeom prst="rect">
                      <a:avLst/>
                    </a:prstGeom>
                    <a:blipFill>
                      <a:blip r:embed="rId13"/>
                      <a:stretch>
                        <a:fillRect l="-10526" t="-95455" r="-10526" b="-159091"/>
                      </a:stretch>
                    </a:blipFill>
                  </p:spPr>
                  <p:txBody>
                    <a:bodyPr/>
                    <a:lstStyle/>
                    <a:p>
                      <a:r>
                        <a:rPr lang="en-US">
                          <a:noFill/>
                        </a:rPr>
                        <a:t> </a:t>
                      </a:r>
                    </a:p>
                  </p:txBody>
                </p:sp>
              </mc:Fallback>
            </mc:AlternateContent>
          </p:grpSp>
          <p:cxnSp>
            <p:nvCxnSpPr>
              <p:cNvPr id="80" name="Straight Arrow Connector 79">
                <a:extLst>
                  <a:ext uri="{FF2B5EF4-FFF2-40B4-BE49-F238E27FC236}">
                    <a16:creationId xmlns:a16="http://schemas.microsoft.com/office/drawing/2014/main" id="{208DFED3-2A8C-2D9A-1BD0-81C9632E82AE}"/>
                  </a:ext>
                </a:extLst>
              </p:cNvPr>
              <p:cNvCxnSpPr>
                <a:cxnSpLocks/>
                <a:stCxn id="108" idx="4"/>
                <a:endCxn id="103" idx="0"/>
              </p:cNvCxnSpPr>
              <p:nvPr/>
            </p:nvCxnSpPr>
            <p:spPr>
              <a:xfrm flipH="1">
                <a:off x="1663341" y="1531168"/>
                <a:ext cx="1399974" cy="180210"/>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81" name="Straight Arrow Connector 80">
                <a:extLst>
                  <a:ext uri="{FF2B5EF4-FFF2-40B4-BE49-F238E27FC236}">
                    <a16:creationId xmlns:a16="http://schemas.microsoft.com/office/drawing/2014/main" id="{055E3431-FB80-5B82-9E77-C8988D9C0356}"/>
                  </a:ext>
                </a:extLst>
              </p:cNvPr>
              <p:cNvCxnSpPr>
                <a:cxnSpLocks/>
                <a:stCxn id="108" idx="4"/>
                <a:endCxn id="101" idx="0"/>
              </p:cNvCxnSpPr>
              <p:nvPr/>
            </p:nvCxnSpPr>
            <p:spPr>
              <a:xfrm flipH="1">
                <a:off x="2333974" y="1531168"/>
                <a:ext cx="729341" cy="180210"/>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85" name="Straight Arrow Connector 84">
                <a:extLst>
                  <a:ext uri="{FF2B5EF4-FFF2-40B4-BE49-F238E27FC236}">
                    <a16:creationId xmlns:a16="http://schemas.microsoft.com/office/drawing/2014/main" id="{65E11A1C-A025-B61C-01F8-A0204D8C956D}"/>
                  </a:ext>
                </a:extLst>
              </p:cNvPr>
              <p:cNvCxnSpPr>
                <a:cxnSpLocks/>
                <a:stCxn id="108" idx="4"/>
                <a:endCxn id="93" idx="0"/>
              </p:cNvCxnSpPr>
              <p:nvPr/>
            </p:nvCxnSpPr>
            <p:spPr>
              <a:xfrm flipH="1">
                <a:off x="3033274" y="1531168"/>
                <a:ext cx="30041" cy="180210"/>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90" name="Straight Arrow Connector 89">
                <a:extLst>
                  <a:ext uri="{FF2B5EF4-FFF2-40B4-BE49-F238E27FC236}">
                    <a16:creationId xmlns:a16="http://schemas.microsoft.com/office/drawing/2014/main" id="{EE4F4AD5-706E-09E1-D4F0-EDF508393B6B}"/>
                  </a:ext>
                </a:extLst>
              </p:cNvPr>
              <p:cNvCxnSpPr>
                <a:cxnSpLocks/>
                <a:stCxn id="108" idx="4"/>
                <a:endCxn id="91" idx="0"/>
              </p:cNvCxnSpPr>
              <p:nvPr/>
            </p:nvCxnSpPr>
            <p:spPr>
              <a:xfrm>
                <a:off x="3063315" y="1531168"/>
                <a:ext cx="696610" cy="180210"/>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grpSp>
        <p:sp>
          <p:nvSpPr>
            <p:cNvPr id="112" name="Oval 111">
              <a:extLst>
                <a:ext uri="{FF2B5EF4-FFF2-40B4-BE49-F238E27FC236}">
                  <a16:creationId xmlns:a16="http://schemas.microsoft.com/office/drawing/2014/main" id="{07291C32-657A-2F3E-A1AD-5D81636A2553}"/>
                </a:ext>
              </a:extLst>
            </p:cNvPr>
            <p:cNvSpPr/>
            <p:nvPr/>
          </p:nvSpPr>
          <p:spPr>
            <a:xfrm>
              <a:off x="517491" y="3435019"/>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113" name="TextBox 112">
                  <a:extLst>
                    <a:ext uri="{FF2B5EF4-FFF2-40B4-BE49-F238E27FC236}">
                      <a16:creationId xmlns:a16="http://schemas.microsoft.com/office/drawing/2014/main" id="{D08A2DDB-7357-C76A-51AF-1CB1D67FE647}"/>
                    </a:ext>
                  </a:extLst>
                </p:cNvPr>
                <p:cNvSpPr txBox="1"/>
                <p:nvPr/>
              </p:nvSpPr>
              <p:spPr>
                <a:xfrm>
                  <a:off x="489812" y="3507880"/>
                  <a:ext cx="469359" cy="26770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𝑐𝑛</m:t>
                            </m:r>
                          </m:num>
                          <m:den>
                            <m:r>
                              <a:rPr lang="en-US" sz="1000" b="0" i="1" smtClean="0">
                                <a:latin typeface="Cambria Math" panose="02040503050406030204" pitchFamily="18" charset="0"/>
                              </a:rPr>
                              <m:t>4</m:t>
                            </m:r>
                          </m:den>
                        </m:f>
                      </m:oMath>
                    </m:oMathPara>
                  </a14:m>
                  <a:endParaRPr lang="en-US" sz="1000" dirty="0"/>
                </a:p>
              </p:txBody>
            </p:sp>
          </mc:Choice>
          <mc:Fallback xmlns="">
            <p:sp>
              <p:nvSpPr>
                <p:cNvPr id="113" name="TextBox 112">
                  <a:extLst>
                    <a:ext uri="{FF2B5EF4-FFF2-40B4-BE49-F238E27FC236}">
                      <a16:creationId xmlns:a16="http://schemas.microsoft.com/office/drawing/2014/main" id="{D08A2DDB-7357-C76A-51AF-1CB1D67FE647}"/>
                    </a:ext>
                  </a:extLst>
                </p:cNvPr>
                <p:cNvSpPr txBox="1">
                  <a:spLocks noRot="1" noChangeAspect="1" noMove="1" noResize="1" noEditPoints="1" noAdjustHandles="1" noChangeArrowheads="1" noChangeShapeType="1" noTextEdit="1"/>
                </p:cNvSpPr>
                <p:nvPr/>
              </p:nvSpPr>
              <p:spPr>
                <a:xfrm>
                  <a:off x="489812" y="3507880"/>
                  <a:ext cx="469359" cy="267702"/>
                </a:xfrm>
                <a:prstGeom prst="rect">
                  <a:avLst/>
                </a:prstGeom>
                <a:blipFill>
                  <a:blip r:embed="rId14"/>
                  <a:stretch>
                    <a:fillRect l="-10526" t="-91304" r="-7895" b="-152174"/>
                  </a:stretch>
                </a:blipFill>
              </p:spPr>
              <p:txBody>
                <a:bodyPr/>
                <a:lstStyle/>
                <a:p>
                  <a:r>
                    <a:rPr lang="en-US">
                      <a:noFill/>
                    </a:rPr>
                    <a:t> </a:t>
                  </a:r>
                </a:p>
              </p:txBody>
            </p:sp>
          </mc:Fallback>
        </mc:AlternateContent>
        <p:sp>
          <p:nvSpPr>
            <p:cNvPr id="114" name="Oval 113">
              <a:extLst>
                <a:ext uri="{FF2B5EF4-FFF2-40B4-BE49-F238E27FC236}">
                  <a16:creationId xmlns:a16="http://schemas.microsoft.com/office/drawing/2014/main" id="{998AD0CE-4404-E5D0-D6DC-5CA42459ACF5}"/>
                </a:ext>
              </a:extLst>
            </p:cNvPr>
            <p:cNvSpPr/>
            <p:nvPr/>
          </p:nvSpPr>
          <p:spPr>
            <a:xfrm>
              <a:off x="1055110" y="3438983"/>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115" name="TextBox 114">
                  <a:extLst>
                    <a:ext uri="{FF2B5EF4-FFF2-40B4-BE49-F238E27FC236}">
                      <a16:creationId xmlns:a16="http://schemas.microsoft.com/office/drawing/2014/main" id="{0A32D7BA-A781-C03D-2C47-A4E457B692E5}"/>
                    </a:ext>
                  </a:extLst>
                </p:cNvPr>
                <p:cNvSpPr txBox="1"/>
                <p:nvPr/>
              </p:nvSpPr>
              <p:spPr>
                <a:xfrm>
                  <a:off x="1027431" y="3511844"/>
                  <a:ext cx="469359" cy="26770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𝑐𝑛</m:t>
                            </m:r>
                          </m:num>
                          <m:den>
                            <m:r>
                              <a:rPr lang="en-US" sz="1000" b="0" i="1" smtClean="0">
                                <a:latin typeface="Cambria Math" panose="02040503050406030204" pitchFamily="18" charset="0"/>
                              </a:rPr>
                              <m:t>4</m:t>
                            </m:r>
                          </m:den>
                        </m:f>
                      </m:oMath>
                    </m:oMathPara>
                  </a14:m>
                  <a:endParaRPr lang="en-US" sz="1000" dirty="0"/>
                </a:p>
              </p:txBody>
            </p:sp>
          </mc:Choice>
          <mc:Fallback xmlns="">
            <p:sp>
              <p:nvSpPr>
                <p:cNvPr id="115" name="TextBox 114">
                  <a:extLst>
                    <a:ext uri="{FF2B5EF4-FFF2-40B4-BE49-F238E27FC236}">
                      <a16:creationId xmlns:a16="http://schemas.microsoft.com/office/drawing/2014/main" id="{0A32D7BA-A781-C03D-2C47-A4E457B692E5}"/>
                    </a:ext>
                  </a:extLst>
                </p:cNvPr>
                <p:cNvSpPr txBox="1">
                  <a:spLocks noRot="1" noChangeAspect="1" noMove="1" noResize="1" noEditPoints="1" noAdjustHandles="1" noChangeArrowheads="1" noChangeShapeType="1" noTextEdit="1"/>
                </p:cNvSpPr>
                <p:nvPr/>
              </p:nvSpPr>
              <p:spPr>
                <a:xfrm>
                  <a:off x="1027431" y="3511844"/>
                  <a:ext cx="469359" cy="267702"/>
                </a:xfrm>
                <a:prstGeom prst="rect">
                  <a:avLst/>
                </a:prstGeom>
                <a:blipFill>
                  <a:blip r:embed="rId15"/>
                  <a:stretch>
                    <a:fillRect l="-10526" t="-86957" r="-10526" b="-152174"/>
                  </a:stretch>
                </a:blipFill>
              </p:spPr>
              <p:txBody>
                <a:bodyPr/>
                <a:lstStyle/>
                <a:p>
                  <a:r>
                    <a:rPr lang="en-US">
                      <a:noFill/>
                    </a:rPr>
                    <a:t> </a:t>
                  </a:r>
                </a:p>
              </p:txBody>
            </p:sp>
          </mc:Fallback>
        </mc:AlternateContent>
        <p:sp>
          <p:nvSpPr>
            <p:cNvPr id="116" name="Oval 115">
              <a:extLst>
                <a:ext uri="{FF2B5EF4-FFF2-40B4-BE49-F238E27FC236}">
                  <a16:creationId xmlns:a16="http://schemas.microsoft.com/office/drawing/2014/main" id="{8BE99CC1-ACC6-1113-685A-DF9ABF71DD9C}"/>
                </a:ext>
              </a:extLst>
            </p:cNvPr>
            <p:cNvSpPr/>
            <p:nvPr/>
          </p:nvSpPr>
          <p:spPr>
            <a:xfrm>
              <a:off x="1534045" y="3443113"/>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117" name="TextBox 116">
                  <a:extLst>
                    <a:ext uri="{FF2B5EF4-FFF2-40B4-BE49-F238E27FC236}">
                      <a16:creationId xmlns:a16="http://schemas.microsoft.com/office/drawing/2014/main" id="{3C8090AE-741C-F248-877F-809CD6482441}"/>
                    </a:ext>
                  </a:extLst>
                </p:cNvPr>
                <p:cNvSpPr txBox="1"/>
                <p:nvPr/>
              </p:nvSpPr>
              <p:spPr>
                <a:xfrm>
                  <a:off x="1506366" y="3515974"/>
                  <a:ext cx="469359" cy="26770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𝑐𝑛</m:t>
                            </m:r>
                          </m:num>
                          <m:den>
                            <m:r>
                              <a:rPr lang="en-US" sz="1000" b="0" i="1" smtClean="0">
                                <a:latin typeface="Cambria Math" panose="02040503050406030204" pitchFamily="18" charset="0"/>
                              </a:rPr>
                              <m:t>4</m:t>
                            </m:r>
                          </m:den>
                        </m:f>
                      </m:oMath>
                    </m:oMathPara>
                  </a14:m>
                  <a:endParaRPr lang="en-US" sz="1000" dirty="0"/>
                </a:p>
              </p:txBody>
            </p:sp>
          </mc:Choice>
          <mc:Fallback xmlns="">
            <p:sp>
              <p:nvSpPr>
                <p:cNvPr id="117" name="TextBox 116">
                  <a:extLst>
                    <a:ext uri="{FF2B5EF4-FFF2-40B4-BE49-F238E27FC236}">
                      <a16:creationId xmlns:a16="http://schemas.microsoft.com/office/drawing/2014/main" id="{3C8090AE-741C-F248-877F-809CD6482441}"/>
                    </a:ext>
                  </a:extLst>
                </p:cNvPr>
                <p:cNvSpPr txBox="1">
                  <a:spLocks noRot="1" noChangeAspect="1" noMove="1" noResize="1" noEditPoints="1" noAdjustHandles="1" noChangeArrowheads="1" noChangeShapeType="1" noTextEdit="1"/>
                </p:cNvSpPr>
                <p:nvPr/>
              </p:nvSpPr>
              <p:spPr>
                <a:xfrm>
                  <a:off x="1506366" y="3515974"/>
                  <a:ext cx="469359" cy="267702"/>
                </a:xfrm>
                <a:prstGeom prst="rect">
                  <a:avLst/>
                </a:prstGeom>
                <a:blipFill>
                  <a:blip r:embed="rId16"/>
                  <a:stretch>
                    <a:fillRect l="-10526" t="-95455" r="-7895" b="-163636"/>
                  </a:stretch>
                </a:blipFill>
              </p:spPr>
              <p:txBody>
                <a:bodyPr/>
                <a:lstStyle/>
                <a:p>
                  <a:r>
                    <a:rPr lang="en-US">
                      <a:noFill/>
                    </a:rPr>
                    <a:t> </a:t>
                  </a:r>
                </a:p>
              </p:txBody>
            </p:sp>
          </mc:Fallback>
        </mc:AlternateContent>
        <p:sp>
          <p:nvSpPr>
            <p:cNvPr id="118" name="Oval 117">
              <a:extLst>
                <a:ext uri="{FF2B5EF4-FFF2-40B4-BE49-F238E27FC236}">
                  <a16:creationId xmlns:a16="http://schemas.microsoft.com/office/drawing/2014/main" id="{00298EB7-AF14-D3D5-94EA-F7D2B9BF9A69}"/>
                </a:ext>
              </a:extLst>
            </p:cNvPr>
            <p:cNvSpPr/>
            <p:nvPr/>
          </p:nvSpPr>
          <p:spPr>
            <a:xfrm>
              <a:off x="2024796" y="3443113"/>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119" name="TextBox 118">
                  <a:extLst>
                    <a:ext uri="{FF2B5EF4-FFF2-40B4-BE49-F238E27FC236}">
                      <a16:creationId xmlns:a16="http://schemas.microsoft.com/office/drawing/2014/main" id="{8FDBBC8F-D1FF-34D6-7C78-466B47F8E70E}"/>
                    </a:ext>
                  </a:extLst>
                </p:cNvPr>
                <p:cNvSpPr txBox="1"/>
                <p:nvPr/>
              </p:nvSpPr>
              <p:spPr>
                <a:xfrm>
                  <a:off x="1997117" y="3515974"/>
                  <a:ext cx="469359" cy="26770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𝑐𝑛</m:t>
                            </m:r>
                          </m:num>
                          <m:den>
                            <m:r>
                              <a:rPr lang="en-US" sz="1000" b="0" i="1" smtClean="0">
                                <a:latin typeface="Cambria Math" panose="02040503050406030204" pitchFamily="18" charset="0"/>
                              </a:rPr>
                              <m:t>4</m:t>
                            </m:r>
                          </m:den>
                        </m:f>
                      </m:oMath>
                    </m:oMathPara>
                  </a14:m>
                  <a:endParaRPr lang="en-US" sz="1000" dirty="0"/>
                </a:p>
              </p:txBody>
            </p:sp>
          </mc:Choice>
          <mc:Fallback xmlns="">
            <p:sp>
              <p:nvSpPr>
                <p:cNvPr id="119" name="TextBox 118">
                  <a:extLst>
                    <a:ext uri="{FF2B5EF4-FFF2-40B4-BE49-F238E27FC236}">
                      <a16:creationId xmlns:a16="http://schemas.microsoft.com/office/drawing/2014/main" id="{8FDBBC8F-D1FF-34D6-7C78-466B47F8E70E}"/>
                    </a:ext>
                  </a:extLst>
                </p:cNvPr>
                <p:cNvSpPr txBox="1">
                  <a:spLocks noRot="1" noChangeAspect="1" noMove="1" noResize="1" noEditPoints="1" noAdjustHandles="1" noChangeArrowheads="1" noChangeShapeType="1" noTextEdit="1"/>
                </p:cNvSpPr>
                <p:nvPr/>
              </p:nvSpPr>
              <p:spPr>
                <a:xfrm>
                  <a:off x="1997117" y="3515974"/>
                  <a:ext cx="469359" cy="267702"/>
                </a:xfrm>
                <a:prstGeom prst="rect">
                  <a:avLst/>
                </a:prstGeom>
                <a:blipFill>
                  <a:blip r:embed="rId17"/>
                  <a:stretch>
                    <a:fillRect l="-7895" t="-95455" r="-10526" b="-163636"/>
                  </a:stretch>
                </a:blipFill>
              </p:spPr>
              <p:txBody>
                <a:bodyPr/>
                <a:lstStyle/>
                <a:p>
                  <a:r>
                    <a:rPr lang="en-US">
                      <a:noFill/>
                    </a:rPr>
                    <a:t> </a:t>
                  </a:r>
                </a:p>
              </p:txBody>
            </p:sp>
          </mc:Fallback>
        </mc:AlternateContent>
        <p:cxnSp>
          <p:nvCxnSpPr>
            <p:cNvPr id="120" name="Straight Arrow Connector 119">
              <a:extLst>
                <a:ext uri="{FF2B5EF4-FFF2-40B4-BE49-F238E27FC236}">
                  <a16:creationId xmlns:a16="http://schemas.microsoft.com/office/drawing/2014/main" id="{98257A79-9B17-15F4-DED5-42985E3E15E8}"/>
                </a:ext>
              </a:extLst>
            </p:cNvPr>
            <p:cNvCxnSpPr>
              <a:cxnSpLocks/>
              <a:stCxn id="103" idx="4"/>
              <a:endCxn id="112" idx="0"/>
            </p:cNvCxnSpPr>
            <p:nvPr/>
          </p:nvCxnSpPr>
          <p:spPr>
            <a:xfrm flipH="1">
              <a:off x="724491" y="3259018"/>
              <a:ext cx="1423853" cy="176001"/>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23" name="Straight Arrow Connector 122">
              <a:extLst>
                <a:ext uri="{FF2B5EF4-FFF2-40B4-BE49-F238E27FC236}">
                  <a16:creationId xmlns:a16="http://schemas.microsoft.com/office/drawing/2014/main" id="{0367F478-B51E-94DD-9A8B-3FC49B28A810}"/>
                </a:ext>
              </a:extLst>
            </p:cNvPr>
            <p:cNvCxnSpPr>
              <a:cxnSpLocks/>
              <a:stCxn id="103" idx="4"/>
              <a:endCxn id="114" idx="0"/>
            </p:cNvCxnSpPr>
            <p:nvPr/>
          </p:nvCxnSpPr>
          <p:spPr>
            <a:xfrm flipH="1">
              <a:off x="1262110" y="3259018"/>
              <a:ext cx="886234" cy="179965"/>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27" name="Straight Arrow Connector 126">
              <a:extLst>
                <a:ext uri="{FF2B5EF4-FFF2-40B4-BE49-F238E27FC236}">
                  <a16:creationId xmlns:a16="http://schemas.microsoft.com/office/drawing/2014/main" id="{ABD1E48A-1AF0-BF51-6A67-0F8619758F6D}"/>
                </a:ext>
              </a:extLst>
            </p:cNvPr>
            <p:cNvCxnSpPr>
              <a:cxnSpLocks/>
              <a:stCxn id="103" idx="4"/>
              <a:endCxn id="116" idx="0"/>
            </p:cNvCxnSpPr>
            <p:nvPr/>
          </p:nvCxnSpPr>
          <p:spPr>
            <a:xfrm flipH="1">
              <a:off x="1741045" y="3259018"/>
              <a:ext cx="407299" cy="184095"/>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30" name="Straight Arrow Connector 129">
              <a:extLst>
                <a:ext uri="{FF2B5EF4-FFF2-40B4-BE49-F238E27FC236}">
                  <a16:creationId xmlns:a16="http://schemas.microsoft.com/office/drawing/2014/main" id="{9573A952-9D2F-6323-A74E-8D57B5D6FE10}"/>
                </a:ext>
              </a:extLst>
            </p:cNvPr>
            <p:cNvCxnSpPr>
              <a:cxnSpLocks/>
              <a:stCxn id="103" idx="4"/>
              <a:endCxn id="118" idx="0"/>
            </p:cNvCxnSpPr>
            <p:nvPr/>
          </p:nvCxnSpPr>
          <p:spPr>
            <a:xfrm>
              <a:off x="2148344" y="3259018"/>
              <a:ext cx="83452" cy="184095"/>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33" name="Straight Arrow Connector 132">
              <a:extLst>
                <a:ext uri="{FF2B5EF4-FFF2-40B4-BE49-F238E27FC236}">
                  <a16:creationId xmlns:a16="http://schemas.microsoft.com/office/drawing/2014/main" id="{13E01F5C-9A90-C9D2-6AD8-DCF0796E38AC}"/>
                </a:ext>
              </a:extLst>
            </p:cNvPr>
            <p:cNvCxnSpPr>
              <a:cxnSpLocks/>
            </p:cNvCxnSpPr>
            <p:nvPr/>
          </p:nvCxnSpPr>
          <p:spPr>
            <a:xfrm flipH="1">
              <a:off x="2432095" y="3272224"/>
              <a:ext cx="381803" cy="74712"/>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34" name="Straight Arrow Connector 133">
              <a:extLst>
                <a:ext uri="{FF2B5EF4-FFF2-40B4-BE49-F238E27FC236}">
                  <a16:creationId xmlns:a16="http://schemas.microsoft.com/office/drawing/2014/main" id="{4E326B4F-D03C-AC73-F1AD-3EA930B57E20}"/>
                </a:ext>
              </a:extLst>
            </p:cNvPr>
            <p:cNvCxnSpPr>
              <a:cxnSpLocks/>
            </p:cNvCxnSpPr>
            <p:nvPr/>
          </p:nvCxnSpPr>
          <p:spPr>
            <a:xfrm flipH="1">
              <a:off x="2515547" y="3272224"/>
              <a:ext cx="298351" cy="162795"/>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35" name="Straight Arrow Connector 134">
              <a:extLst>
                <a:ext uri="{FF2B5EF4-FFF2-40B4-BE49-F238E27FC236}">
                  <a16:creationId xmlns:a16="http://schemas.microsoft.com/office/drawing/2014/main" id="{049096AC-78AA-F359-205F-65517F2D843C}"/>
                </a:ext>
              </a:extLst>
            </p:cNvPr>
            <p:cNvCxnSpPr>
              <a:cxnSpLocks/>
            </p:cNvCxnSpPr>
            <p:nvPr/>
          </p:nvCxnSpPr>
          <p:spPr>
            <a:xfrm flipH="1">
              <a:off x="2685963" y="3272224"/>
              <a:ext cx="127935" cy="184095"/>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36" name="Straight Arrow Connector 135">
              <a:extLst>
                <a:ext uri="{FF2B5EF4-FFF2-40B4-BE49-F238E27FC236}">
                  <a16:creationId xmlns:a16="http://schemas.microsoft.com/office/drawing/2014/main" id="{202B436D-3B0A-5C4D-44D1-F7AAAC574B79}"/>
                </a:ext>
              </a:extLst>
            </p:cNvPr>
            <p:cNvCxnSpPr>
              <a:cxnSpLocks/>
            </p:cNvCxnSpPr>
            <p:nvPr/>
          </p:nvCxnSpPr>
          <p:spPr>
            <a:xfrm>
              <a:off x="2813898" y="3272224"/>
              <a:ext cx="83452" cy="184095"/>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42" name="Straight Arrow Connector 141">
              <a:extLst>
                <a:ext uri="{FF2B5EF4-FFF2-40B4-BE49-F238E27FC236}">
                  <a16:creationId xmlns:a16="http://schemas.microsoft.com/office/drawing/2014/main" id="{6387A9A2-3687-F3D9-628E-8D0AB7B78C00}"/>
                </a:ext>
              </a:extLst>
            </p:cNvPr>
            <p:cNvCxnSpPr>
              <a:cxnSpLocks/>
            </p:cNvCxnSpPr>
            <p:nvPr/>
          </p:nvCxnSpPr>
          <p:spPr>
            <a:xfrm flipH="1">
              <a:off x="3136474" y="3259018"/>
              <a:ext cx="381803" cy="74712"/>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43" name="Straight Arrow Connector 142">
              <a:extLst>
                <a:ext uri="{FF2B5EF4-FFF2-40B4-BE49-F238E27FC236}">
                  <a16:creationId xmlns:a16="http://schemas.microsoft.com/office/drawing/2014/main" id="{D7EBD6EB-710F-F387-0E20-8B5EF98412DC}"/>
                </a:ext>
              </a:extLst>
            </p:cNvPr>
            <p:cNvCxnSpPr>
              <a:cxnSpLocks/>
            </p:cNvCxnSpPr>
            <p:nvPr/>
          </p:nvCxnSpPr>
          <p:spPr>
            <a:xfrm flipH="1">
              <a:off x="3219926" y="3259018"/>
              <a:ext cx="298351" cy="162795"/>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44" name="Straight Arrow Connector 143">
              <a:extLst>
                <a:ext uri="{FF2B5EF4-FFF2-40B4-BE49-F238E27FC236}">
                  <a16:creationId xmlns:a16="http://schemas.microsoft.com/office/drawing/2014/main" id="{373C041E-241F-1936-466B-65614A57BF01}"/>
                </a:ext>
              </a:extLst>
            </p:cNvPr>
            <p:cNvCxnSpPr>
              <a:cxnSpLocks/>
            </p:cNvCxnSpPr>
            <p:nvPr/>
          </p:nvCxnSpPr>
          <p:spPr>
            <a:xfrm flipH="1">
              <a:off x="3390342" y="3259018"/>
              <a:ext cx="127935" cy="184095"/>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45" name="Straight Arrow Connector 144">
              <a:extLst>
                <a:ext uri="{FF2B5EF4-FFF2-40B4-BE49-F238E27FC236}">
                  <a16:creationId xmlns:a16="http://schemas.microsoft.com/office/drawing/2014/main" id="{4DE8D542-7B4E-3347-E303-5819A50DE1E0}"/>
                </a:ext>
              </a:extLst>
            </p:cNvPr>
            <p:cNvCxnSpPr>
              <a:cxnSpLocks/>
            </p:cNvCxnSpPr>
            <p:nvPr/>
          </p:nvCxnSpPr>
          <p:spPr>
            <a:xfrm>
              <a:off x="3518277" y="3259018"/>
              <a:ext cx="83452" cy="184095"/>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46" name="Straight Arrow Connector 145">
              <a:extLst>
                <a:ext uri="{FF2B5EF4-FFF2-40B4-BE49-F238E27FC236}">
                  <a16:creationId xmlns:a16="http://schemas.microsoft.com/office/drawing/2014/main" id="{2503977F-FFDA-F542-8791-04C32AD4F60C}"/>
                </a:ext>
              </a:extLst>
            </p:cNvPr>
            <p:cNvCxnSpPr>
              <a:cxnSpLocks/>
            </p:cNvCxnSpPr>
            <p:nvPr/>
          </p:nvCxnSpPr>
          <p:spPr>
            <a:xfrm flipH="1">
              <a:off x="3866177" y="3268395"/>
              <a:ext cx="381803" cy="74712"/>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47" name="Straight Arrow Connector 146">
              <a:extLst>
                <a:ext uri="{FF2B5EF4-FFF2-40B4-BE49-F238E27FC236}">
                  <a16:creationId xmlns:a16="http://schemas.microsoft.com/office/drawing/2014/main" id="{D0B6D94F-7980-B222-5C5C-1142BA413138}"/>
                </a:ext>
              </a:extLst>
            </p:cNvPr>
            <p:cNvCxnSpPr>
              <a:cxnSpLocks/>
            </p:cNvCxnSpPr>
            <p:nvPr/>
          </p:nvCxnSpPr>
          <p:spPr>
            <a:xfrm flipH="1">
              <a:off x="3949629" y="3268395"/>
              <a:ext cx="298351" cy="162795"/>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48" name="Straight Arrow Connector 147">
              <a:extLst>
                <a:ext uri="{FF2B5EF4-FFF2-40B4-BE49-F238E27FC236}">
                  <a16:creationId xmlns:a16="http://schemas.microsoft.com/office/drawing/2014/main" id="{42C8023C-E693-FD41-2B30-CDC26990166C}"/>
                </a:ext>
              </a:extLst>
            </p:cNvPr>
            <p:cNvCxnSpPr>
              <a:cxnSpLocks/>
            </p:cNvCxnSpPr>
            <p:nvPr/>
          </p:nvCxnSpPr>
          <p:spPr>
            <a:xfrm flipH="1">
              <a:off x="4120045" y="3268395"/>
              <a:ext cx="127935" cy="184095"/>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49" name="Straight Arrow Connector 148">
              <a:extLst>
                <a:ext uri="{FF2B5EF4-FFF2-40B4-BE49-F238E27FC236}">
                  <a16:creationId xmlns:a16="http://schemas.microsoft.com/office/drawing/2014/main" id="{FD591BC5-4E8E-D1EA-CB92-BBF7366DE85D}"/>
                </a:ext>
              </a:extLst>
            </p:cNvPr>
            <p:cNvCxnSpPr>
              <a:cxnSpLocks/>
            </p:cNvCxnSpPr>
            <p:nvPr/>
          </p:nvCxnSpPr>
          <p:spPr>
            <a:xfrm>
              <a:off x="4247980" y="3268395"/>
              <a:ext cx="83452" cy="184095"/>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grpSp>
      <p:grpSp>
        <p:nvGrpSpPr>
          <p:cNvPr id="170" name="Group 169">
            <a:extLst>
              <a:ext uri="{FF2B5EF4-FFF2-40B4-BE49-F238E27FC236}">
                <a16:creationId xmlns:a16="http://schemas.microsoft.com/office/drawing/2014/main" id="{BD3F35CD-D666-54A3-340C-2084EEFD0644}"/>
              </a:ext>
            </a:extLst>
          </p:cNvPr>
          <p:cNvGrpSpPr/>
          <p:nvPr/>
        </p:nvGrpSpPr>
        <p:grpSpPr>
          <a:xfrm>
            <a:off x="1644206" y="2730325"/>
            <a:ext cx="2902918" cy="654753"/>
            <a:chOff x="1644206" y="2730325"/>
            <a:chExt cx="2902918" cy="654753"/>
          </a:xfrm>
        </p:grpSpPr>
        <p:grpSp>
          <p:nvGrpSpPr>
            <p:cNvPr id="151" name="Group 150">
              <a:extLst>
                <a:ext uri="{FF2B5EF4-FFF2-40B4-BE49-F238E27FC236}">
                  <a16:creationId xmlns:a16="http://schemas.microsoft.com/office/drawing/2014/main" id="{DA0F5DCD-7984-7777-9FD6-66513F62050E}"/>
                </a:ext>
              </a:extLst>
            </p:cNvPr>
            <p:cNvGrpSpPr/>
            <p:nvPr/>
          </p:nvGrpSpPr>
          <p:grpSpPr>
            <a:xfrm>
              <a:off x="2241454" y="2735419"/>
              <a:ext cx="54000" cy="358800"/>
              <a:chOff x="654341" y="2461508"/>
              <a:chExt cx="54000" cy="358800"/>
            </a:xfrm>
          </p:grpSpPr>
          <p:sp>
            <p:nvSpPr>
              <p:cNvPr id="152" name="Oval 151">
                <a:extLst>
                  <a:ext uri="{FF2B5EF4-FFF2-40B4-BE49-F238E27FC236}">
                    <a16:creationId xmlns:a16="http://schemas.microsoft.com/office/drawing/2014/main" id="{B96E523D-3953-23A8-7A19-3AC3EE8DC47B}"/>
                  </a:ext>
                </a:extLst>
              </p:cNvPr>
              <p:cNvSpPr/>
              <p:nvPr/>
            </p:nvSpPr>
            <p:spPr>
              <a:xfrm>
                <a:off x="654341" y="24615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3" name="Oval 152">
                <a:extLst>
                  <a:ext uri="{FF2B5EF4-FFF2-40B4-BE49-F238E27FC236}">
                    <a16:creationId xmlns:a16="http://schemas.microsoft.com/office/drawing/2014/main" id="{A4BCE1B5-6E97-87C2-F65C-67CBB90952C9}"/>
                  </a:ext>
                </a:extLst>
              </p:cNvPr>
              <p:cNvSpPr/>
              <p:nvPr/>
            </p:nvSpPr>
            <p:spPr>
              <a:xfrm>
                <a:off x="654341" y="26139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4" name="Oval 153">
                <a:extLst>
                  <a:ext uri="{FF2B5EF4-FFF2-40B4-BE49-F238E27FC236}">
                    <a16:creationId xmlns:a16="http://schemas.microsoft.com/office/drawing/2014/main" id="{C92EEACB-8727-14E5-FC85-4C90984E7694}"/>
                  </a:ext>
                </a:extLst>
              </p:cNvPr>
              <p:cNvSpPr/>
              <p:nvPr/>
            </p:nvSpPr>
            <p:spPr>
              <a:xfrm>
                <a:off x="654341" y="27663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55" name="Group 154">
              <a:extLst>
                <a:ext uri="{FF2B5EF4-FFF2-40B4-BE49-F238E27FC236}">
                  <a16:creationId xmlns:a16="http://schemas.microsoft.com/office/drawing/2014/main" id="{E68F6018-B816-73F0-7B42-58526DA926D3}"/>
                </a:ext>
              </a:extLst>
            </p:cNvPr>
            <p:cNvGrpSpPr/>
            <p:nvPr/>
          </p:nvGrpSpPr>
          <p:grpSpPr>
            <a:xfrm>
              <a:off x="2872008" y="2735419"/>
              <a:ext cx="54000" cy="358800"/>
              <a:chOff x="654341" y="2461508"/>
              <a:chExt cx="54000" cy="358800"/>
            </a:xfrm>
          </p:grpSpPr>
          <p:sp>
            <p:nvSpPr>
              <p:cNvPr id="156" name="Oval 155">
                <a:extLst>
                  <a:ext uri="{FF2B5EF4-FFF2-40B4-BE49-F238E27FC236}">
                    <a16:creationId xmlns:a16="http://schemas.microsoft.com/office/drawing/2014/main" id="{342B5D14-7238-273C-80B9-701E63A14571}"/>
                  </a:ext>
                </a:extLst>
              </p:cNvPr>
              <p:cNvSpPr/>
              <p:nvPr/>
            </p:nvSpPr>
            <p:spPr>
              <a:xfrm>
                <a:off x="654341" y="24615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7" name="Oval 156">
                <a:extLst>
                  <a:ext uri="{FF2B5EF4-FFF2-40B4-BE49-F238E27FC236}">
                    <a16:creationId xmlns:a16="http://schemas.microsoft.com/office/drawing/2014/main" id="{8FE17E9B-8CF3-9BF8-7C94-73356A9E80F2}"/>
                  </a:ext>
                </a:extLst>
              </p:cNvPr>
              <p:cNvSpPr/>
              <p:nvPr/>
            </p:nvSpPr>
            <p:spPr>
              <a:xfrm>
                <a:off x="654341" y="26139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8" name="Oval 157">
                <a:extLst>
                  <a:ext uri="{FF2B5EF4-FFF2-40B4-BE49-F238E27FC236}">
                    <a16:creationId xmlns:a16="http://schemas.microsoft.com/office/drawing/2014/main" id="{4C21F400-2C83-8F59-0B95-433BBE2132EC}"/>
                  </a:ext>
                </a:extLst>
              </p:cNvPr>
              <p:cNvSpPr/>
              <p:nvPr/>
            </p:nvSpPr>
            <p:spPr>
              <a:xfrm>
                <a:off x="654341" y="27663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59" name="Group 158">
              <a:extLst>
                <a:ext uri="{FF2B5EF4-FFF2-40B4-BE49-F238E27FC236}">
                  <a16:creationId xmlns:a16="http://schemas.microsoft.com/office/drawing/2014/main" id="{29DAC19D-E0EC-E658-D658-C35B088F2917}"/>
                </a:ext>
              </a:extLst>
            </p:cNvPr>
            <p:cNvGrpSpPr/>
            <p:nvPr/>
          </p:nvGrpSpPr>
          <p:grpSpPr>
            <a:xfrm>
              <a:off x="4313428" y="2730325"/>
              <a:ext cx="54000" cy="358800"/>
              <a:chOff x="654341" y="2461508"/>
              <a:chExt cx="54000" cy="358800"/>
            </a:xfrm>
          </p:grpSpPr>
          <p:sp>
            <p:nvSpPr>
              <p:cNvPr id="160" name="Oval 159">
                <a:extLst>
                  <a:ext uri="{FF2B5EF4-FFF2-40B4-BE49-F238E27FC236}">
                    <a16:creationId xmlns:a16="http://schemas.microsoft.com/office/drawing/2014/main" id="{FB898E22-9B5D-F1AD-1045-2036E6D7E8BC}"/>
                  </a:ext>
                </a:extLst>
              </p:cNvPr>
              <p:cNvSpPr/>
              <p:nvPr/>
            </p:nvSpPr>
            <p:spPr>
              <a:xfrm>
                <a:off x="654341" y="24615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1" name="Oval 160">
                <a:extLst>
                  <a:ext uri="{FF2B5EF4-FFF2-40B4-BE49-F238E27FC236}">
                    <a16:creationId xmlns:a16="http://schemas.microsoft.com/office/drawing/2014/main" id="{8D91DFFC-3EC4-EDDD-F475-CA3A05DC0DCB}"/>
                  </a:ext>
                </a:extLst>
              </p:cNvPr>
              <p:cNvSpPr/>
              <p:nvPr/>
            </p:nvSpPr>
            <p:spPr>
              <a:xfrm>
                <a:off x="654341" y="26139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2" name="Oval 161">
                <a:extLst>
                  <a:ext uri="{FF2B5EF4-FFF2-40B4-BE49-F238E27FC236}">
                    <a16:creationId xmlns:a16="http://schemas.microsoft.com/office/drawing/2014/main" id="{5E14F6B2-7277-E258-C9C7-F2EDBEC26730}"/>
                  </a:ext>
                </a:extLst>
              </p:cNvPr>
              <p:cNvSpPr/>
              <p:nvPr/>
            </p:nvSpPr>
            <p:spPr>
              <a:xfrm>
                <a:off x="654341" y="27663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3" name="Content Placeholder 2">
              <a:extLst>
                <a:ext uri="{FF2B5EF4-FFF2-40B4-BE49-F238E27FC236}">
                  <a16:creationId xmlns:a16="http://schemas.microsoft.com/office/drawing/2014/main" id="{6C9E7EAD-D05A-66E4-B952-3CACF3DA13B3}"/>
                </a:ext>
              </a:extLst>
            </p:cNvPr>
            <p:cNvSpPr txBox="1">
              <a:spLocks/>
            </p:cNvSpPr>
            <p:nvPr/>
          </p:nvSpPr>
          <p:spPr>
            <a:xfrm>
              <a:off x="1644206" y="3111234"/>
              <a:ext cx="597248" cy="273844"/>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None/>
              </a:pPr>
              <a:r>
                <a:rPr lang="en-US" sz="1200" dirty="0"/>
                <a:t>Base</a:t>
              </a:r>
              <a:endParaRPr lang="en-US" sz="1200" dirty="0">
                <a:solidFill>
                  <a:prstClr val="black"/>
                </a:solidFill>
                <a:latin typeface="Calibri" panose="020F0502020204030204"/>
                <a:ea typeface="+mn-ea"/>
                <a:cs typeface="+mn-cs"/>
              </a:endParaRPr>
            </a:p>
          </p:txBody>
        </p:sp>
        <p:grpSp>
          <p:nvGrpSpPr>
            <p:cNvPr id="164" name="Group 163">
              <a:extLst>
                <a:ext uri="{FF2B5EF4-FFF2-40B4-BE49-F238E27FC236}">
                  <a16:creationId xmlns:a16="http://schemas.microsoft.com/office/drawing/2014/main" id="{D81C885C-169D-201A-B89E-F07C6EA886B0}"/>
                </a:ext>
              </a:extLst>
            </p:cNvPr>
            <p:cNvGrpSpPr/>
            <p:nvPr/>
          </p:nvGrpSpPr>
          <p:grpSpPr>
            <a:xfrm>
              <a:off x="2120655" y="3142022"/>
              <a:ext cx="2426469" cy="234892"/>
              <a:chOff x="2765098" y="4412609"/>
              <a:chExt cx="2140712" cy="234892"/>
            </a:xfrm>
          </p:grpSpPr>
          <p:sp>
            <p:nvSpPr>
              <p:cNvPr id="165" name="Rectangle 164">
                <a:extLst>
                  <a:ext uri="{FF2B5EF4-FFF2-40B4-BE49-F238E27FC236}">
                    <a16:creationId xmlns:a16="http://schemas.microsoft.com/office/drawing/2014/main" id="{668EFB91-8617-E092-FA62-D15024FF7459}"/>
                  </a:ext>
                </a:extLst>
              </p:cNvPr>
              <p:cNvSpPr/>
              <p:nvPr/>
            </p:nvSpPr>
            <p:spPr>
              <a:xfrm>
                <a:off x="2765098" y="4412609"/>
                <a:ext cx="2140712" cy="23489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166" name="TextBox 165">
                    <a:extLst>
                      <a:ext uri="{FF2B5EF4-FFF2-40B4-BE49-F238E27FC236}">
                        <a16:creationId xmlns:a16="http://schemas.microsoft.com/office/drawing/2014/main" id="{30CF04DC-F657-617E-96C1-72E60AFEA105}"/>
                      </a:ext>
                    </a:extLst>
                  </p:cNvPr>
                  <p:cNvSpPr txBox="1"/>
                  <p:nvPr/>
                </p:nvSpPr>
                <p:spPr>
                  <a:xfrm>
                    <a:off x="2837908" y="4422333"/>
                    <a:ext cx="149976"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𝑑</m:t>
                          </m:r>
                        </m:oMath>
                      </m:oMathPara>
                    </a14:m>
                    <a:endParaRPr lang="en-US" sz="1400" dirty="0"/>
                  </a:p>
                </p:txBody>
              </p:sp>
            </mc:Choice>
            <mc:Fallback xmlns="">
              <p:sp>
                <p:nvSpPr>
                  <p:cNvPr id="94" name="TextBox 93">
                    <a:extLst>
                      <a:ext uri="{FF2B5EF4-FFF2-40B4-BE49-F238E27FC236}">
                        <a16:creationId xmlns:a16="http://schemas.microsoft.com/office/drawing/2014/main" id="{2537C9CB-ED9A-6963-99BE-B26B4B8B38FC}"/>
                      </a:ext>
                    </a:extLst>
                  </p:cNvPr>
                  <p:cNvSpPr txBox="1">
                    <a:spLocks noRot="1" noChangeAspect="1" noMove="1" noResize="1" noEditPoints="1" noAdjustHandles="1" noChangeArrowheads="1" noChangeShapeType="1" noTextEdit="1"/>
                  </p:cNvSpPr>
                  <p:nvPr/>
                </p:nvSpPr>
                <p:spPr>
                  <a:xfrm>
                    <a:off x="2837908" y="4422333"/>
                    <a:ext cx="149976" cy="215444"/>
                  </a:xfrm>
                  <a:prstGeom prst="rect">
                    <a:avLst/>
                  </a:prstGeom>
                  <a:blipFill>
                    <a:blip r:embed="rId18"/>
                    <a:stretch>
                      <a:fillRect l="-30769" r="-23077" b="-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7" name="TextBox 166">
                    <a:extLst>
                      <a:ext uri="{FF2B5EF4-FFF2-40B4-BE49-F238E27FC236}">
                        <a16:creationId xmlns:a16="http://schemas.microsoft.com/office/drawing/2014/main" id="{E45DAF3B-DA25-054F-260E-2B283BB2D824}"/>
                      </a:ext>
                    </a:extLst>
                  </p:cNvPr>
                  <p:cNvSpPr txBox="1"/>
                  <p:nvPr/>
                </p:nvSpPr>
                <p:spPr>
                  <a:xfrm>
                    <a:off x="3080963" y="4423846"/>
                    <a:ext cx="149976"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𝑑</m:t>
                          </m:r>
                        </m:oMath>
                      </m:oMathPara>
                    </a14:m>
                    <a:endParaRPr lang="en-US" sz="1400" dirty="0"/>
                  </a:p>
                </p:txBody>
              </p:sp>
            </mc:Choice>
            <mc:Fallback xmlns="">
              <p:sp>
                <p:nvSpPr>
                  <p:cNvPr id="101" name="TextBox 100">
                    <a:extLst>
                      <a:ext uri="{FF2B5EF4-FFF2-40B4-BE49-F238E27FC236}">
                        <a16:creationId xmlns:a16="http://schemas.microsoft.com/office/drawing/2014/main" id="{9D05C723-52DF-25D5-2F78-BF3D56CDA464}"/>
                      </a:ext>
                    </a:extLst>
                  </p:cNvPr>
                  <p:cNvSpPr txBox="1">
                    <a:spLocks noRot="1" noChangeAspect="1" noMove="1" noResize="1" noEditPoints="1" noAdjustHandles="1" noChangeArrowheads="1" noChangeShapeType="1" noTextEdit="1"/>
                  </p:cNvSpPr>
                  <p:nvPr/>
                </p:nvSpPr>
                <p:spPr>
                  <a:xfrm>
                    <a:off x="3080963" y="4423846"/>
                    <a:ext cx="149976" cy="215444"/>
                  </a:xfrm>
                  <a:prstGeom prst="rect">
                    <a:avLst/>
                  </a:prstGeom>
                  <a:blipFill>
                    <a:blip r:embed="rId19"/>
                    <a:stretch>
                      <a:fillRect l="-23077" r="-23077" b="-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8" name="TextBox 167">
                    <a:extLst>
                      <a:ext uri="{FF2B5EF4-FFF2-40B4-BE49-F238E27FC236}">
                        <a16:creationId xmlns:a16="http://schemas.microsoft.com/office/drawing/2014/main" id="{50885229-85EC-EDB1-92C5-BA223BE94291}"/>
                      </a:ext>
                    </a:extLst>
                  </p:cNvPr>
                  <p:cNvSpPr txBox="1"/>
                  <p:nvPr/>
                </p:nvSpPr>
                <p:spPr>
                  <a:xfrm>
                    <a:off x="4657331" y="4423152"/>
                    <a:ext cx="149976"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𝑑</m:t>
                          </m:r>
                        </m:oMath>
                      </m:oMathPara>
                    </a14:m>
                    <a:endParaRPr lang="en-US" sz="1400" dirty="0"/>
                  </a:p>
                </p:txBody>
              </p:sp>
            </mc:Choice>
            <mc:Fallback xmlns="">
              <p:sp>
                <p:nvSpPr>
                  <p:cNvPr id="102" name="TextBox 101">
                    <a:extLst>
                      <a:ext uri="{FF2B5EF4-FFF2-40B4-BE49-F238E27FC236}">
                        <a16:creationId xmlns:a16="http://schemas.microsoft.com/office/drawing/2014/main" id="{04B4CB02-C40D-52F4-6824-AAE27FB5B6B2}"/>
                      </a:ext>
                    </a:extLst>
                  </p:cNvPr>
                  <p:cNvSpPr txBox="1">
                    <a:spLocks noRot="1" noChangeAspect="1" noMove="1" noResize="1" noEditPoints="1" noAdjustHandles="1" noChangeArrowheads="1" noChangeShapeType="1" noTextEdit="1"/>
                  </p:cNvSpPr>
                  <p:nvPr/>
                </p:nvSpPr>
                <p:spPr>
                  <a:xfrm>
                    <a:off x="4657331" y="4423152"/>
                    <a:ext cx="149976" cy="215444"/>
                  </a:xfrm>
                  <a:prstGeom prst="rect">
                    <a:avLst/>
                  </a:prstGeom>
                  <a:blipFill>
                    <a:blip r:embed="rId20"/>
                    <a:stretch>
                      <a:fillRect l="-30769" r="-23077" b="-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9" name="TextBox 168">
                    <a:extLst>
                      <a:ext uri="{FF2B5EF4-FFF2-40B4-BE49-F238E27FC236}">
                        <a16:creationId xmlns:a16="http://schemas.microsoft.com/office/drawing/2014/main" id="{DF18B5BB-2D75-482F-D55B-0381D00474F0}"/>
                      </a:ext>
                    </a:extLst>
                  </p:cNvPr>
                  <p:cNvSpPr txBox="1"/>
                  <p:nvPr/>
                </p:nvSpPr>
                <p:spPr>
                  <a:xfrm>
                    <a:off x="3314358" y="4417515"/>
                    <a:ext cx="149976"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𝑑</m:t>
                          </m:r>
                        </m:oMath>
                      </m:oMathPara>
                    </a14:m>
                    <a:endParaRPr lang="en-US" sz="1400" dirty="0"/>
                  </a:p>
                </p:txBody>
              </p:sp>
            </mc:Choice>
            <mc:Fallback xmlns="">
              <p:sp>
                <p:nvSpPr>
                  <p:cNvPr id="103" name="TextBox 102">
                    <a:extLst>
                      <a:ext uri="{FF2B5EF4-FFF2-40B4-BE49-F238E27FC236}">
                        <a16:creationId xmlns:a16="http://schemas.microsoft.com/office/drawing/2014/main" id="{697CCEDF-BD0A-6CDD-4825-548D5CC7AF57}"/>
                      </a:ext>
                    </a:extLst>
                  </p:cNvPr>
                  <p:cNvSpPr txBox="1">
                    <a:spLocks noRot="1" noChangeAspect="1" noMove="1" noResize="1" noEditPoints="1" noAdjustHandles="1" noChangeArrowheads="1" noChangeShapeType="1" noTextEdit="1"/>
                  </p:cNvSpPr>
                  <p:nvPr/>
                </p:nvSpPr>
                <p:spPr>
                  <a:xfrm>
                    <a:off x="3314358" y="4417515"/>
                    <a:ext cx="149976" cy="215444"/>
                  </a:xfrm>
                  <a:prstGeom prst="rect">
                    <a:avLst/>
                  </a:prstGeom>
                  <a:blipFill>
                    <a:blip r:embed="rId21"/>
                    <a:stretch>
                      <a:fillRect l="-33333" r="-25000" b="-11765"/>
                    </a:stretch>
                  </a:blipFill>
                </p:spPr>
                <p:txBody>
                  <a:bodyPr/>
                  <a:lstStyle/>
                  <a:p>
                    <a:r>
                      <a:rPr lang="en-US">
                        <a:noFill/>
                      </a:rPr>
                      <a:t> </a:t>
                    </a:r>
                  </a:p>
                </p:txBody>
              </p:sp>
            </mc:Fallback>
          </mc:AlternateContent>
        </p:grpSp>
      </p:grpSp>
      <mc:AlternateContent xmlns:mc="http://schemas.openxmlformats.org/markup-compatibility/2006" xmlns:a14="http://schemas.microsoft.com/office/drawing/2010/main">
        <mc:Choice Requires="a14">
          <p:sp>
            <p:nvSpPr>
              <p:cNvPr id="171" name="Content Placeholder 2">
                <a:extLst>
                  <a:ext uri="{FF2B5EF4-FFF2-40B4-BE49-F238E27FC236}">
                    <a16:creationId xmlns:a16="http://schemas.microsoft.com/office/drawing/2014/main" id="{309A410C-2085-FC75-7959-08863C2541D8}"/>
                  </a:ext>
                </a:extLst>
              </p:cNvPr>
              <p:cNvSpPr txBox="1">
                <a:spLocks/>
              </p:cNvSpPr>
              <p:nvPr/>
            </p:nvSpPr>
            <p:spPr>
              <a:xfrm>
                <a:off x="144187" y="3441728"/>
                <a:ext cx="6424393" cy="1194902"/>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500"/>
                  </a:lnSpc>
                </a:pPr>
                <a:r>
                  <a:rPr lang="en-US" sz="1500" dirty="0"/>
                  <a:t>What will be the number of leaves? More than or less than previous?</a:t>
                </a:r>
              </a:p>
              <a:p>
                <a:pPr>
                  <a:lnSpc>
                    <a:spcPts val="1500"/>
                  </a:lnSpc>
                </a:pPr>
                <a:r>
                  <a:rPr lang="en-US" sz="1500" dirty="0"/>
                  <a:t>What about the height? </a:t>
                </a:r>
                <a:r>
                  <a:rPr lang="en-US" sz="1600" dirty="0"/>
                  <a:t>More than or less than previous?</a:t>
                </a:r>
              </a:p>
              <a:p>
                <a:pPr>
                  <a:lnSpc>
                    <a:spcPts val="1500"/>
                  </a:lnSpc>
                </a:pPr>
                <a:r>
                  <a:rPr lang="en-US" sz="1600" dirty="0"/>
                  <a:t>Height </a:t>
                </a:r>
                <a14:m>
                  <m:oMath xmlns:m="http://schemas.openxmlformats.org/officeDocument/2006/math">
                    <m:r>
                      <a:rPr lang="en-US" sz="1600" i="1">
                        <a:latin typeface="Cambria Math" panose="02040503050406030204" pitchFamily="18" charset="0"/>
                      </a:rPr>
                      <m:t>𝐻</m:t>
                    </m:r>
                    <m:r>
                      <a:rPr lang="en-US" sz="1600" i="1">
                        <a:latin typeface="Cambria Math" panose="02040503050406030204" pitchFamily="18" charset="0"/>
                      </a:rPr>
                      <m:t>=</m:t>
                    </m:r>
                    <m:func>
                      <m:funcPr>
                        <m:ctrlPr>
                          <a:rPr lang="en-US" sz="1600" i="1">
                            <a:latin typeface="Cambria Math" panose="02040503050406030204" pitchFamily="18" charset="0"/>
                          </a:rPr>
                        </m:ctrlPr>
                      </m:funcPr>
                      <m:fName>
                        <m:sSub>
                          <m:sSubPr>
                            <m:ctrlPr>
                              <a:rPr lang="en-US" sz="1600" i="1">
                                <a:latin typeface="Cambria Math" panose="02040503050406030204" pitchFamily="18" charset="0"/>
                              </a:rPr>
                            </m:ctrlPr>
                          </m:sSubPr>
                          <m:e>
                            <m:r>
                              <m:rPr>
                                <m:sty m:val="p"/>
                              </m:rPr>
                              <a:rPr lang="en-US" sz="1600">
                                <a:latin typeface="Cambria Math" panose="02040503050406030204" pitchFamily="18" charset="0"/>
                              </a:rPr>
                              <m:t>log</m:t>
                            </m:r>
                          </m:e>
                          <m:sub>
                            <m:r>
                              <a:rPr lang="en-US" sz="1600" b="0" i="1" smtClean="0">
                                <a:latin typeface="Cambria Math" panose="02040503050406030204" pitchFamily="18" charset="0"/>
                              </a:rPr>
                              <m:t>𝑏</m:t>
                            </m:r>
                          </m:sub>
                        </m:sSub>
                      </m:fName>
                      <m:e>
                        <m:r>
                          <a:rPr lang="en-US" sz="1600" i="1">
                            <a:latin typeface="Cambria Math" panose="02040503050406030204" pitchFamily="18" charset="0"/>
                          </a:rPr>
                          <m:t>𝑛</m:t>
                        </m:r>
                      </m:e>
                    </m:func>
                    <m:r>
                      <a:rPr lang="en-US" sz="1600" i="1">
                        <a:latin typeface="Cambria Math" panose="02040503050406030204" pitchFamily="18" charset="0"/>
                      </a:rPr>
                      <m:t>=</m:t>
                    </m:r>
                    <m:func>
                      <m:funcPr>
                        <m:ctrlPr>
                          <a:rPr lang="en-US" sz="1600" i="1">
                            <a:latin typeface="Cambria Math" panose="02040503050406030204" pitchFamily="18" charset="0"/>
                          </a:rPr>
                        </m:ctrlPr>
                      </m:funcPr>
                      <m:fName>
                        <m:sSub>
                          <m:sSubPr>
                            <m:ctrlPr>
                              <a:rPr lang="en-US" sz="1600" i="1">
                                <a:latin typeface="Cambria Math" panose="02040503050406030204" pitchFamily="18" charset="0"/>
                              </a:rPr>
                            </m:ctrlPr>
                          </m:sSubPr>
                          <m:e>
                            <m:r>
                              <m:rPr>
                                <m:sty m:val="p"/>
                              </m:rPr>
                              <a:rPr lang="en-US" sz="1600">
                                <a:latin typeface="Cambria Math" panose="02040503050406030204" pitchFamily="18" charset="0"/>
                              </a:rPr>
                              <m:t>log</m:t>
                            </m:r>
                          </m:e>
                          <m:sub>
                            <m:r>
                              <a:rPr lang="en-US" sz="1600" i="1">
                                <a:latin typeface="Cambria Math" panose="02040503050406030204" pitchFamily="18" charset="0"/>
                              </a:rPr>
                              <m:t>2</m:t>
                            </m:r>
                          </m:sub>
                        </m:sSub>
                      </m:fName>
                      <m:e>
                        <m:r>
                          <a:rPr lang="en-US" sz="1600" i="1">
                            <a:latin typeface="Cambria Math" panose="02040503050406030204" pitchFamily="18" charset="0"/>
                          </a:rPr>
                          <m:t>𝑛</m:t>
                        </m:r>
                      </m:e>
                    </m:func>
                  </m:oMath>
                </a14:m>
                <a:endParaRPr lang="en-US" sz="1600" dirty="0"/>
              </a:p>
              <a:p>
                <a:pPr>
                  <a:lnSpc>
                    <a:spcPts val="1500"/>
                  </a:lnSpc>
                </a:pPr>
                <a:r>
                  <a:rPr lang="en-US" sz="1600" dirty="0"/>
                  <a:t>Number of leaves </a:t>
                </a:r>
                <a14:m>
                  <m:oMath xmlns:m="http://schemas.openxmlformats.org/officeDocument/2006/math">
                    <m:r>
                      <a:rPr lang="en-US" sz="1600" i="1">
                        <a:latin typeface="Cambria Math" panose="02040503050406030204" pitchFamily="18" charset="0"/>
                      </a:rPr>
                      <m:t>𝐿</m:t>
                    </m:r>
                    <m:r>
                      <a:rPr lang="en-US" sz="1600" i="1">
                        <a:latin typeface="Cambria Math" panose="02040503050406030204" pitchFamily="18" charset="0"/>
                      </a:rPr>
                      <m:t>=</m:t>
                    </m:r>
                    <m:sSup>
                      <m:sSupPr>
                        <m:ctrlPr>
                          <a:rPr lang="en-US" sz="1600" i="1">
                            <a:latin typeface="Cambria Math" panose="02040503050406030204" pitchFamily="18" charset="0"/>
                          </a:rPr>
                        </m:ctrlPr>
                      </m:sSupPr>
                      <m:e>
                        <m:r>
                          <a:rPr lang="en-US" sz="1600" b="0" i="1" smtClean="0">
                            <a:latin typeface="Cambria Math" panose="02040503050406030204" pitchFamily="18" charset="0"/>
                          </a:rPr>
                          <m:t>𝑎</m:t>
                        </m:r>
                      </m:e>
                      <m:sup>
                        <m:r>
                          <a:rPr lang="en-US" sz="1600" i="1">
                            <a:latin typeface="Cambria Math" panose="02040503050406030204" pitchFamily="18" charset="0"/>
                          </a:rPr>
                          <m:t>𝐻</m:t>
                        </m:r>
                      </m:sup>
                    </m:sSup>
                    <m:r>
                      <a:rPr lang="en-US" sz="1600" i="1">
                        <a:latin typeface="Cambria Math" panose="02040503050406030204" pitchFamily="18" charset="0"/>
                      </a:rPr>
                      <m:t>=</m:t>
                    </m:r>
                    <m:sSup>
                      <m:sSupPr>
                        <m:ctrlPr>
                          <a:rPr lang="en-US" sz="1600" i="1">
                            <a:latin typeface="Cambria Math" panose="02040503050406030204" pitchFamily="18" charset="0"/>
                          </a:rPr>
                        </m:ctrlPr>
                      </m:sSupPr>
                      <m:e>
                        <m:r>
                          <a:rPr lang="en-US" sz="1600" b="0" i="1" smtClean="0">
                            <a:latin typeface="Cambria Math" panose="02040503050406030204" pitchFamily="18" charset="0"/>
                          </a:rPr>
                          <m:t>4</m:t>
                        </m:r>
                      </m:e>
                      <m:sup>
                        <m:func>
                          <m:funcPr>
                            <m:ctrlPr>
                              <a:rPr lang="en-US" sz="1600" i="1">
                                <a:latin typeface="Cambria Math" panose="02040503050406030204" pitchFamily="18" charset="0"/>
                              </a:rPr>
                            </m:ctrlPr>
                          </m:funcPr>
                          <m:fName>
                            <m:sSub>
                              <m:sSubPr>
                                <m:ctrlPr>
                                  <a:rPr lang="en-US" sz="1600" i="1">
                                    <a:latin typeface="Cambria Math" panose="02040503050406030204" pitchFamily="18" charset="0"/>
                                  </a:rPr>
                                </m:ctrlPr>
                              </m:sSubPr>
                              <m:e>
                                <m:r>
                                  <m:rPr>
                                    <m:sty m:val="p"/>
                                  </m:rPr>
                                  <a:rPr lang="en-US" sz="1600">
                                    <a:latin typeface="Cambria Math" panose="02040503050406030204" pitchFamily="18" charset="0"/>
                                  </a:rPr>
                                  <m:t>log</m:t>
                                </m:r>
                              </m:e>
                              <m:sub>
                                <m:r>
                                  <a:rPr lang="en-US" sz="1600" i="1">
                                    <a:latin typeface="Cambria Math" panose="02040503050406030204" pitchFamily="18" charset="0"/>
                                  </a:rPr>
                                  <m:t>2</m:t>
                                </m:r>
                              </m:sub>
                            </m:sSub>
                          </m:fName>
                          <m:e>
                            <m:r>
                              <a:rPr lang="en-US" sz="1600" i="1">
                                <a:latin typeface="Cambria Math" panose="02040503050406030204" pitchFamily="18" charset="0"/>
                              </a:rPr>
                              <m:t>𝑛</m:t>
                            </m:r>
                          </m:e>
                        </m:func>
                      </m:sup>
                    </m:sSup>
                    <m:r>
                      <a:rPr lang="en-US" sz="1600" i="1">
                        <a:latin typeface="Cambria Math" panose="02040503050406030204" pitchFamily="18" charset="0"/>
                      </a:rPr>
                      <m:t>=</m:t>
                    </m:r>
                    <m:sSup>
                      <m:sSupPr>
                        <m:ctrlPr>
                          <a:rPr lang="en-US" sz="1600" b="0" i="1" smtClean="0">
                            <a:latin typeface="Cambria Math" panose="02040503050406030204" pitchFamily="18" charset="0"/>
                          </a:rPr>
                        </m:ctrlPr>
                      </m:sSupPr>
                      <m:e>
                        <m:r>
                          <a:rPr lang="en-US" sz="1600" i="1">
                            <a:latin typeface="Cambria Math" panose="02040503050406030204" pitchFamily="18" charset="0"/>
                          </a:rPr>
                          <m:t>𝑛</m:t>
                        </m:r>
                      </m:e>
                      <m:sup>
                        <m:r>
                          <a:rPr lang="en-US" sz="1600" b="0" i="1" smtClean="0">
                            <a:latin typeface="Cambria Math" panose="02040503050406030204" pitchFamily="18" charset="0"/>
                          </a:rPr>
                          <m:t>2</m:t>
                        </m:r>
                      </m:sup>
                    </m:sSup>
                  </m:oMath>
                </a14:m>
                <a:endParaRPr lang="en-US" sz="1600" dirty="0"/>
              </a:p>
            </p:txBody>
          </p:sp>
        </mc:Choice>
        <mc:Fallback xmlns="">
          <p:sp>
            <p:nvSpPr>
              <p:cNvPr id="171" name="Content Placeholder 2">
                <a:extLst>
                  <a:ext uri="{FF2B5EF4-FFF2-40B4-BE49-F238E27FC236}">
                    <a16:creationId xmlns:a16="http://schemas.microsoft.com/office/drawing/2014/main" id="{309A410C-2085-FC75-7959-08863C2541D8}"/>
                  </a:ext>
                </a:extLst>
              </p:cNvPr>
              <p:cNvSpPr txBox="1">
                <a:spLocks noRot="1" noChangeAspect="1" noMove="1" noResize="1" noEditPoints="1" noAdjustHandles="1" noChangeArrowheads="1" noChangeShapeType="1" noTextEdit="1"/>
              </p:cNvSpPr>
              <p:nvPr/>
            </p:nvSpPr>
            <p:spPr>
              <a:xfrm>
                <a:off x="144187" y="3441728"/>
                <a:ext cx="6424393" cy="1194902"/>
              </a:xfrm>
              <a:prstGeom prst="rect">
                <a:avLst/>
              </a:prstGeom>
              <a:blipFill>
                <a:blip r:embed="rId22"/>
                <a:stretch>
                  <a:fillRect l="-394" t="-5263" b="-9474"/>
                </a:stretch>
              </a:blipFill>
            </p:spPr>
            <p:txBody>
              <a:bodyPr/>
              <a:lstStyle/>
              <a:p>
                <a:r>
                  <a:rPr lang="en-US">
                    <a:noFill/>
                  </a:rPr>
                  <a:t> </a:t>
                </a:r>
              </a:p>
            </p:txBody>
          </p:sp>
        </mc:Fallback>
      </mc:AlternateContent>
      <p:sp>
        <p:nvSpPr>
          <p:cNvPr id="3" name="Footer Placeholder 2">
            <a:extLst>
              <a:ext uri="{FF2B5EF4-FFF2-40B4-BE49-F238E27FC236}">
                <a16:creationId xmlns:a16="http://schemas.microsoft.com/office/drawing/2014/main" id="{8321F23C-29C5-2487-59BC-0E103A296759}"/>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2501970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65"/>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15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7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71">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71">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71">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7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24</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Solving Recurrences – Recursion Tree</a:t>
            </a:r>
            <a:endParaRPr sz="2400" dirty="0"/>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C3D40C70-6A22-8D8F-3B58-51BAE7DF831C}"/>
                  </a:ext>
                </a:extLst>
              </p:cNvPr>
              <p:cNvSpPr txBox="1"/>
              <p:nvPr/>
            </p:nvSpPr>
            <p:spPr>
              <a:xfrm>
                <a:off x="-81931" y="1075745"/>
                <a:ext cx="2223203" cy="63273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100" i="1" smtClean="0">
                          <a:solidFill>
                            <a:prstClr val="black"/>
                          </a:solidFill>
                          <a:latin typeface="Cambria Math" panose="02040503050406030204" pitchFamily="18" charset="0"/>
                        </a:rPr>
                        <m:t>𝑇</m:t>
                      </m:r>
                      <m:d>
                        <m:dPr>
                          <m:ctrlPr>
                            <a:rPr lang="en-US" sz="1100" i="1">
                              <a:solidFill>
                                <a:prstClr val="black"/>
                              </a:solidFill>
                              <a:latin typeface="Cambria Math" panose="02040503050406030204" pitchFamily="18" charset="0"/>
                            </a:rPr>
                          </m:ctrlPr>
                        </m:dPr>
                        <m:e>
                          <m:r>
                            <a:rPr lang="en-US" sz="1100" i="1">
                              <a:solidFill>
                                <a:prstClr val="black"/>
                              </a:solidFill>
                              <a:latin typeface="Cambria Math" panose="02040503050406030204" pitchFamily="18" charset="0"/>
                            </a:rPr>
                            <m:t>𝑛</m:t>
                          </m:r>
                        </m:e>
                      </m:d>
                      <m:r>
                        <a:rPr lang="en-US" sz="1100" i="1">
                          <a:solidFill>
                            <a:prstClr val="black"/>
                          </a:solidFill>
                          <a:latin typeface="Cambria Math" panose="02040503050406030204" pitchFamily="18" charset="0"/>
                        </a:rPr>
                        <m:t>= </m:t>
                      </m:r>
                      <m:d>
                        <m:dPr>
                          <m:begChr m:val="{"/>
                          <m:endChr m:val=""/>
                          <m:ctrlPr>
                            <a:rPr lang="en-US" sz="1100" i="1">
                              <a:solidFill>
                                <a:prstClr val="black"/>
                              </a:solidFill>
                              <a:latin typeface="Cambria Math" panose="02040503050406030204" pitchFamily="18" charset="0"/>
                            </a:rPr>
                          </m:ctrlPr>
                        </m:dPr>
                        <m:e>
                          <m:eqArr>
                            <m:eqArrPr>
                              <m:ctrlPr>
                                <a:rPr lang="en-US" sz="1100" i="1">
                                  <a:solidFill>
                                    <a:prstClr val="black"/>
                                  </a:solidFill>
                                  <a:latin typeface="Cambria Math" panose="02040503050406030204" pitchFamily="18" charset="0"/>
                                </a:rPr>
                              </m:ctrlPr>
                            </m:eqArrPr>
                            <m:e>
                              <m:r>
                                <a:rPr lang="en-US" sz="1100" b="0" i="1" smtClean="0">
                                  <a:solidFill>
                                    <a:prstClr val="black"/>
                                  </a:solidFill>
                                  <a:latin typeface="Cambria Math" panose="02040503050406030204" pitchFamily="18" charset="0"/>
                                </a:rPr>
                                <m:t>𝑑</m:t>
                              </m:r>
                              <m:r>
                                <a:rPr lang="en-US" sz="1100" i="1">
                                  <a:solidFill>
                                    <a:prstClr val="black"/>
                                  </a:solidFill>
                                  <a:latin typeface="Cambria Math" panose="02040503050406030204" pitchFamily="18" charset="0"/>
                                </a:rPr>
                                <m:t>                        </m:t>
                              </m:r>
                              <m:r>
                                <a:rPr lang="en-US" sz="1100" i="1">
                                  <a:solidFill>
                                    <a:prstClr val="black"/>
                                  </a:solidFill>
                                  <a:latin typeface="Cambria Math" panose="02040503050406030204" pitchFamily="18" charset="0"/>
                                </a:rPr>
                                <m:t>𝑛</m:t>
                              </m:r>
                              <m:r>
                                <a:rPr lang="en-US" sz="1100" i="1">
                                  <a:solidFill>
                                    <a:prstClr val="black"/>
                                  </a:solidFill>
                                  <a:latin typeface="Cambria Math" panose="02040503050406030204" pitchFamily="18" charset="0"/>
                                </a:rPr>
                                <m:t>=1</m:t>
                              </m:r>
                            </m:e>
                            <m:e>
                              <m:r>
                                <a:rPr lang="en-US" sz="1100" b="0" i="1" smtClean="0">
                                  <a:solidFill>
                                    <a:prstClr val="black"/>
                                  </a:solidFill>
                                  <a:latin typeface="Cambria Math" panose="02040503050406030204" pitchFamily="18" charset="0"/>
                                </a:rPr>
                                <m:t>4</m:t>
                              </m:r>
                              <m:r>
                                <a:rPr lang="en-US" sz="1100" i="1">
                                  <a:solidFill>
                                    <a:prstClr val="black"/>
                                  </a:solidFill>
                                  <a:latin typeface="Cambria Math" panose="02040503050406030204" pitchFamily="18" charset="0"/>
                                  <a:ea typeface="Cambria Math" panose="02040503050406030204" pitchFamily="18" charset="0"/>
                                </a:rPr>
                                <m:t>𝑇</m:t>
                              </m:r>
                              <m:d>
                                <m:dPr>
                                  <m:ctrlPr>
                                    <a:rPr lang="en-US" sz="1100" i="1">
                                      <a:solidFill>
                                        <a:prstClr val="black"/>
                                      </a:solidFill>
                                      <a:latin typeface="Cambria Math" panose="02040503050406030204" pitchFamily="18" charset="0"/>
                                      <a:ea typeface="Cambria Math" panose="02040503050406030204" pitchFamily="18" charset="0"/>
                                    </a:rPr>
                                  </m:ctrlPr>
                                </m:dPr>
                                <m:e>
                                  <m:f>
                                    <m:fPr>
                                      <m:ctrlPr>
                                        <a:rPr lang="en-US" sz="1100" i="1">
                                          <a:solidFill>
                                            <a:prstClr val="black"/>
                                          </a:solidFill>
                                          <a:latin typeface="Cambria Math" panose="02040503050406030204" pitchFamily="18" charset="0"/>
                                          <a:ea typeface="Cambria Math" panose="02040503050406030204" pitchFamily="18" charset="0"/>
                                        </a:rPr>
                                      </m:ctrlPr>
                                    </m:fPr>
                                    <m:num>
                                      <m:r>
                                        <a:rPr lang="en-US" sz="1100" i="1">
                                          <a:solidFill>
                                            <a:prstClr val="black"/>
                                          </a:solidFill>
                                          <a:latin typeface="Cambria Math" panose="02040503050406030204" pitchFamily="18" charset="0"/>
                                          <a:ea typeface="Cambria Math" panose="02040503050406030204" pitchFamily="18" charset="0"/>
                                        </a:rPr>
                                        <m:t>𝑛</m:t>
                                      </m:r>
                                    </m:num>
                                    <m:den>
                                      <m:r>
                                        <a:rPr lang="en-US" sz="1100" i="1">
                                          <a:solidFill>
                                            <a:prstClr val="black"/>
                                          </a:solidFill>
                                          <a:latin typeface="Cambria Math" panose="02040503050406030204" pitchFamily="18" charset="0"/>
                                          <a:ea typeface="Cambria Math" panose="02040503050406030204" pitchFamily="18" charset="0"/>
                                        </a:rPr>
                                        <m:t>2</m:t>
                                      </m:r>
                                    </m:den>
                                  </m:f>
                                </m:e>
                              </m:d>
                              <m:r>
                                <a:rPr lang="en-US" sz="1100" i="1">
                                  <a:solidFill>
                                    <a:prstClr val="black"/>
                                  </a:solidFill>
                                  <a:latin typeface="Cambria Math" panose="02040503050406030204" pitchFamily="18" charset="0"/>
                                  <a:ea typeface="Cambria Math" panose="02040503050406030204" pitchFamily="18" charset="0"/>
                                </a:rPr>
                                <m:t>+</m:t>
                              </m:r>
                              <m:r>
                                <a:rPr lang="en-US" sz="1100" b="0" i="1" smtClean="0">
                                  <a:solidFill>
                                    <a:prstClr val="black"/>
                                  </a:solidFill>
                                  <a:latin typeface="Cambria Math" panose="02040503050406030204" pitchFamily="18" charset="0"/>
                                  <a:ea typeface="Cambria Math" panose="02040503050406030204" pitchFamily="18" charset="0"/>
                                </a:rPr>
                                <m:t>𝑐𝑛</m:t>
                              </m:r>
                              <m:r>
                                <a:rPr lang="en-US" sz="1100" i="1">
                                  <a:solidFill>
                                    <a:prstClr val="black"/>
                                  </a:solidFill>
                                  <a:latin typeface="Cambria Math" panose="02040503050406030204" pitchFamily="18" charset="0"/>
                                  <a:ea typeface="Cambria Math" panose="02040503050406030204" pitchFamily="18" charset="0"/>
                                </a:rPr>
                                <m:t>  </m:t>
                              </m:r>
                              <m:r>
                                <a:rPr lang="en-US" sz="1100" b="0" i="1" smtClean="0">
                                  <a:solidFill>
                                    <a:prstClr val="black"/>
                                  </a:solidFill>
                                  <a:latin typeface="Cambria Math" panose="02040503050406030204" pitchFamily="18" charset="0"/>
                                  <a:ea typeface="Cambria Math" panose="02040503050406030204" pitchFamily="18" charset="0"/>
                                </a:rPr>
                                <m:t>  </m:t>
                              </m:r>
                              <m:r>
                                <a:rPr lang="en-US" sz="1100" i="1">
                                  <a:solidFill>
                                    <a:prstClr val="black"/>
                                  </a:solidFill>
                                  <a:latin typeface="Cambria Math" panose="02040503050406030204" pitchFamily="18" charset="0"/>
                                  <a:ea typeface="Cambria Math" panose="02040503050406030204" pitchFamily="18" charset="0"/>
                                </a:rPr>
                                <m:t>𝑛</m:t>
                              </m:r>
                              <m:r>
                                <a:rPr lang="en-US" sz="1100" i="1">
                                  <a:solidFill>
                                    <a:prstClr val="black"/>
                                  </a:solidFill>
                                  <a:latin typeface="Cambria Math" panose="02040503050406030204" pitchFamily="18" charset="0"/>
                                  <a:ea typeface="Cambria Math" panose="02040503050406030204" pitchFamily="18" charset="0"/>
                                </a:rPr>
                                <m:t>&gt;1</m:t>
                              </m:r>
                            </m:e>
                          </m:eqArr>
                        </m:e>
                      </m:d>
                    </m:oMath>
                  </m:oMathPara>
                </a14:m>
                <a:endParaRPr lang="en-US" sz="1100" dirty="0"/>
              </a:p>
            </p:txBody>
          </p:sp>
        </mc:Choice>
        <mc:Fallback xmlns="">
          <p:sp>
            <p:nvSpPr>
              <p:cNvPr id="8" name="TextBox 7">
                <a:extLst>
                  <a:ext uri="{FF2B5EF4-FFF2-40B4-BE49-F238E27FC236}">
                    <a16:creationId xmlns:a16="http://schemas.microsoft.com/office/drawing/2014/main" id="{C3D40C70-6A22-8D8F-3B58-51BAE7DF831C}"/>
                  </a:ext>
                </a:extLst>
              </p:cNvPr>
              <p:cNvSpPr txBox="1">
                <a:spLocks noRot="1" noChangeAspect="1" noMove="1" noResize="1" noEditPoints="1" noAdjustHandles="1" noChangeArrowheads="1" noChangeShapeType="1" noTextEdit="1"/>
              </p:cNvSpPr>
              <p:nvPr/>
            </p:nvSpPr>
            <p:spPr>
              <a:xfrm>
                <a:off x="-81931" y="1075745"/>
                <a:ext cx="2223203" cy="632737"/>
              </a:xfrm>
              <a:prstGeom prst="rect">
                <a:avLst/>
              </a:prstGeom>
              <a:blipFill>
                <a:blip r:embed="rId3"/>
                <a:stretch>
                  <a:fillRect l="-14205" t="-188235" b="-276471"/>
                </a:stretch>
              </a:blipFill>
            </p:spPr>
            <p:txBody>
              <a:bodyPr/>
              <a:lstStyle/>
              <a:p>
                <a:r>
                  <a:rPr lang="en-US">
                    <a:noFill/>
                  </a:rPr>
                  <a:t> </a:t>
                </a:r>
              </a:p>
            </p:txBody>
          </p:sp>
        </mc:Fallback>
      </mc:AlternateContent>
      <p:grpSp>
        <p:nvGrpSpPr>
          <p:cNvPr id="150" name="Group 149">
            <a:extLst>
              <a:ext uri="{FF2B5EF4-FFF2-40B4-BE49-F238E27FC236}">
                <a16:creationId xmlns:a16="http://schemas.microsoft.com/office/drawing/2014/main" id="{9B46D48D-48C4-A7DA-7763-3E58B6062C9F}"/>
              </a:ext>
            </a:extLst>
          </p:cNvPr>
          <p:cNvGrpSpPr/>
          <p:nvPr/>
        </p:nvGrpSpPr>
        <p:grpSpPr>
          <a:xfrm>
            <a:off x="523602" y="1104937"/>
            <a:ext cx="3989796" cy="1552305"/>
            <a:chOff x="489812" y="2304808"/>
            <a:chExt cx="3989796" cy="1552305"/>
          </a:xfrm>
        </p:grpSpPr>
        <p:grpSp>
          <p:nvGrpSpPr>
            <p:cNvPr id="67" name="Group 66">
              <a:extLst>
                <a:ext uri="{FF2B5EF4-FFF2-40B4-BE49-F238E27FC236}">
                  <a16:creationId xmlns:a16="http://schemas.microsoft.com/office/drawing/2014/main" id="{6C501214-9D5E-2B73-38CC-7BD893C4B7E8}"/>
                </a:ext>
              </a:extLst>
            </p:cNvPr>
            <p:cNvGrpSpPr/>
            <p:nvPr/>
          </p:nvGrpSpPr>
          <p:grpSpPr>
            <a:xfrm>
              <a:off x="1913665" y="2304808"/>
              <a:ext cx="2565943" cy="954210"/>
              <a:chOff x="1428662" y="1171168"/>
              <a:chExt cx="2565943" cy="954210"/>
            </a:xfrm>
          </p:grpSpPr>
          <p:grpSp>
            <p:nvGrpSpPr>
              <p:cNvPr id="69" name="Group 68">
                <a:extLst>
                  <a:ext uri="{FF2B5EF4-FFF2-40B4-BE49-F238E27FC236}">
                    <a16:creationId xmlns:a16="http://schemas.microsoft.com/office/drawing/2014/main" id="{BF9207FE-E56A-B8C7-2580-1F1C0209497E}"/>
                  </a:ext>
                </a:extLst>
              </p:cNvPr>
              <p:cNvGrpSpPr/>
              <p:nvPr/>
            </p:nvGrpSpPr>
            <p:grpSpPr>
              <a:xfrm>
                <a:off x="2883315" y="1171168"/>
                <a:ext cx="360000" cy="360000"/>
                <a:chOff x="4605557" y="1063396"/>
                <a:chExt cx="360000" cy="360000"/>
              </a:xfrm>
            </p:grpSpPr>
            <p:sp>
              <p:nvSpPr>
                <p:cNvPr id="108" name="Oval 107">
                  <a:extLst>
                    <a:ext uri="{FF2B5EF4-FFF2-40B4-BE49-F238E27FC236}">
                      <a16:creationId xmlns:a16="http://schemas.microsoft.com/office/drawing/2014/main" id="{4EF05C36-4607-7EC8-2972-97B7400849D1}"/>
                    </a:ext>
                  </a:extLst>
                </p:cNvPr>
                <p:cNvSpPr/>
                <p:nvPr/>
              </p:nvSpPr>
              <p:spPr>
                <a:xfrm>
                  <a:off x="4605557" y="1063396"/>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110" name="TextBox 109">
                      <a:extLst>
                        <a:ext uri="{FF2B5EF4-FFF2-40B4-BE49-F238E27FC236}">
                          <a16:creationId xmlns:a16="http://schemas.microsoft.com/office/drawing/2014/main" id="{1FA056EC-A7A8-77E0-32A3-0EDD4F894F0A}"/>
                        </a:ext>
                      </a:extLst>
                    </p:cNvPr>
                    <p:cNvSpPr txBox="1"/>
                    <p:nvPr/>
                  </p:nvSpPr>
                  <p:spPr>
                    <a:xfrm>
                      <a:off x="4624373" y="1098475"/>
                      <a:ext cx="341184" cy="276999"/>
                    </a:xfrm>
                    <a:prstGeom prst="rect">
                      <a:avLst/>
                    </a:prstGeom>
                    <a:noFill/>
                  </p:spPr>
                  <p:txBody>
                    <a:bodyPr wrap="none" rtlCol="0">
                      <a:spAutoFit/>
                    </a:bodyPr>
                    <a:lstStyle/>
                    <a:p>
                      <a:r>
                        <a:rPr lang="en-US" sz="1200" b="0" dirty="0"/>
                        <a:t>c</a:t>
                      </a:r>
                      <a14:m>
                        <m:oMath xmlns:m="http://schemas.openxmlformats.org/officeDocument/2006/math">
                          <m:r>
                            <a:rPr lang="en-US" sz="1200" b="0" i="1" smtClean="0">
                              <a:latin typeface="Cambria Math" panose="02040503050406030204" pitchFamily="18" charset="0"/>
                            </a:rPr>
                            <m:t>𝑛</m:t>
                          </m:r>
                        </m:oMath>
                      </a14:m>
                      <a:endParaRPr lang="en-US" sz="1200" dirty="0"/>
                    </a:p>
                  </p:txBody>
                </p:sp>
              </mc:Choice>
              <mc:Fallback xmlns="">
                <p:sp>
                  <p:nvSpPr>
                    <p:cNvPr id="110" name="TextBox 109">
                      <a:extLst>
                        <a:ext uri="{FF2B5EF4-FFF2-40B4-BE49-F238E27FC236}">
                          <a16:creationId xmlns:a16="http://schemas.microsoft.com/office/drawing/2014/main" id="{1FA056EC-A7A8-77E0-32A3-0EDD4F894F0A}"/>
                        </a:ext>
                      </a:extLst>
                    </p:cNvPr>
                    <p:cNvSpPr txBox="1">
                      <a:spLocks noRot="1" noChangeAspect="1" noMove="1" noResize="1" noEditPoints="1" noAdjustHandles="1" noChangeArrowheads="1" noChangeShapeType="1" noTextEdit="1"/>
                    </p:cNvSpPr>
                    <p:nvPr/>
                  </p:nvSpPr>
                  <p:spPr>
                    <a:xfrm>
                      <a:off x="4624373" y="1098475"/>
                      <a:ext cx="341184" cy="276999"/>
                    </a:xfrm>
                    <a:prstGeom prst="rect">
                      <a:avLst/>
                    </a:prstGeom>
                    <a:blipFill>
                      <a:blip r:embed="rId9"/>
                      <a:stretch>
                        <a:fillRect b="-13043"/>
                      </a:stretch>
                    </a:blipFill>
                  </p:spPr>
                  <p:txBody>
                    <a:bodyPr/>
                    <a:lstStyle/>
                    <a:p>
                      <a:r>
                        <a:rPr lang="en-US">
                          <a:noFill/>
                        </a:rPr>
                        <a:t> </a:t>
                      </a:r>
                    </a:p>
                  </p:txBody>
                </p:sp>
              </mc:Fallback>
            </mc:AlternateContent>
          </p:grpSp>
          <p:grpSp>
            <p:nvGrpSpPr>
              <p:cNvPr id="70" name="Group 69">
                <a:extLst>
                  <a:ext uri="{FF2B5EF4-FFF2-40B4-BE49-F238E27FC236}">
                    <a16:creationId xmlns:a16="http://schemas.microsoft.com/office/drawing/2014/main" id="{D49B0873-1E2D-C5D3-B8AF-BCD6FED16C89}"/>
                  </a:ext>
                </a:extLst>
              </p:cNvPr>
              <p:cNvGrpSpPr/>
              <p:nvPr/>
            </p:nvGrpSpPr>
            <p:grpSpPr>
              <a:xfrm>
                <a:off x="1428662" y="1711378"/>
                <a:ext cx="469359" cy="414000"/>
                <a:chOff x="1428662" y="1769515"/>
                <a:chExt cx="469359" cy="414000"/>
              </a:xfrm>
            </p:grpSpPr>
            <p:sp>
              <p:nvSpPr>
                <p:cNvPr id="103" name="Oval 102">
                  <a:extLst>
                    <a:ext uri="{FF2B5EF4-FFF2-40B4-BE49-F238E27FC236}">
                      <a16:creationId xmlns:a16="http://schemas.microsoft.com/office/drawing/2014/main" id="{29677477-21CD-2D5F-27AD-3E17F20E9467}"/>
                    </a:ext>
                  </a:extLst>
                </p:cNvPr>
                <p:cNvSpPr/>
                <p:nvPr/>
              </p:nvSpPr>
              <p:spPr>
                <a:xfrm>
                  <a:off x="1456341" y="1769515"/>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107" name="TextBox 106">
                      <a:extLst>
                        <a:ext uri="{FF2B5EF4-FFF2-40B4-BE49-F238E27FC236}">
                          <a16:creationId xmlns:a16="http://schemas.microsoft.com/office/drawing/2014/main" id="{2ACD3200-35FB-8DA8-F609-FEB87DA030CB}"/>
                        </a:ext>
                      </a:extLst>
                    </p:cNvPr>
                    <p:cNvSpPr txBox="1"/>
                    <p:nvPr/>
                  </p:nvSpPr>
                  <p:spPr>
                    <a:xfrm>
                      <a:off x="1428662" y="1842376"/>
                      <a:ext cx="469359" cy="26827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𝑐𝑛</m:t>
                                </m:r>
                              </m:num>
                              <m:den>
                                <m:r>
                                  <a:rPr lang="en-US" sz="1000" b="0" i="1" smtClean="0">
                                    <a:latin typeface="Cambria Math" panose="02040503050406030204" pitchFamily="18" charset="0"/>
                                  </a:rPr>
                                  <m:t>2</m:t>
                                </m:r>
                              </m:den>
                            </m:f>
                          </m:oMath>
                        </m:oMathPara>
                      </a14:m>
                      <a:endParaRPr lang="en-US" sz="1000" dirty="0"/>
                    </a:p>
                  </p:txBody>
                </p:sp>
              </mc:Choice>
              <mc:Fallback xmlns="">
                <p:sp>
                  <p:nvSpPr>
                    <p:cNvPr id="107" name="TextBox 106">
                      <a:extLst>
                        <a:ext uri="{FF2B5EF4-FFF2-40B4-BE49-F238E27FC236}">
                          <a16:creationId xmlns:a16="http://schemas.microsoft.com/office/drawing/2014/main" id="{2ACD3200-35FB-8DA8-F609-FEB87DA030CB}"/>
                        </a:ext>
                      </a:extLst>
                    </p:cNvPr>
                    <p:cNvSpPr txBox="1">
                      <a:spLocks noRot="1" noChangeAspect="1" noMove="1" noResize="1" noEditPoints="1" noAdjustHandles="1" noChangeArrowheads="1" noChangeShapeType="1" noTextEdit="1"/>
                    </p:cNvSpPr>
                    <p:nvPr/>
                  </p:nvSpPr>
                  <p:spPr>
                    <a:xfrm>
                      <a:off x="1428662" y="1842376"/>
                      <a:ext cx="469359" cy="268279"/>
                    </a:xfrm>
                    <a:prstGeom prst="rect">
                      <a:avLst/>
                    </a:prstGeom>
                    <a:blipFill>
                      <a:blip r:embed="rId10"/>
                      <a:stretch>
                        <a:fillRect l="-10526" t="-95455" r="-7895" b="-159091"/>
                      </a:stretch>
                    </a:blipFill>
                  </p:spPr>
                  <p:txBody>
                    <a:bodyPr/>
                    <a:lstStyle/>
                    <a:p>
                      <a:r>
                        <a:rPr lang="en-US">
                          <a:noFill/>
                        </a:rPr>
                        <a:t> </a:t>
                      </a:r>
                    </a:p>
                  </p:txBody>
                </p:sp>
              </mc:Fallback>
            </mc:AlternateContent>
          </p:grpSp>
          <p:grpSp>
            <p:nvGrpSpPr>
              <p:cNvPr id="72" name="Group 71">
                <a:extLst>
                  <a:ext uri="{FF2B5EF4-FFF2-40B4-BE49-F238E27FC236}">
                    <a16:creationId xmlns:a16="http://schemas.microsoft.com/office/drawing/2014/main" id="{1FAEC5E3-E2DC-E4EB-F246-887937FF310A}"/>
                  </a:ext>
                </a:extLst>
              </p:cNvPr>
              <p:cNvGrpSpPr/>
              <p:nvPr/>
            </p:nvGrpSpPr>
            <p:grpSpPr>
              <a:xfrm>
                <a:off x="2099295" y="1711378"/>
                <a:ext cx="469359" cy="414000"/>
                <a:chOff x="1428662" y="1769515"/>
                <a:chExt cx="469359" cy="414000"/>
              </a:xfrm>
            </p:grpSpPr>
            <p:sp>
              <p:nvSpPr>
                <p:cNvPr id="101" name="Oval 100">
                  <a:extLst>
                    <a:ext uri="{FF2B5EF4-FFF2-40B4-BE49-F238E27FC236}">
                      <a16:creationId xmlns:a16="http://schemas.microsoft.com/office/drawing/2014/main" id="{386E89A5-81CC-C3D4-808D-D2BE1AE92B0C}"/>
                    </a:ext>
                  </a:extLst>
                </p:cNvPr>
                <p:cNvSpPr/>
                <p:nvPr/>
              </p:nvSpPr>
              <p:spPr>
                <a:xfrm>
                  <a:off x="1456341" y="1769515"/>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102" name="TextBox 101">
                      <a:extLst>
                        <a:ext uri="{FF2B5EF4-FFF2-40B4-BE49-F238E27FC236}">
                          <a16:creationId xmlns:a16="http://schemas.microsoft.com/office/drawing/2014/main" id="{DB0658C5-63BF-603A-DB45-0595BFB98E23}"/>
                        </a:ext>
                      </a:extLst>
                    </p:cNvPr>
                    <p:cNvSpPr txBox="1"/>
                    <p:nvPr/>
                  </p:nvSpPr>
                  <p:spPr>
                    <a:xfrm>
                      <a:off x="1428662" y="1842376"/>
                      <a:ext cx="469359" cy="26827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𝑐𝑛</m:t>
                                </m:r>
                              </m:num>
                              <m:den>
                                <m:r>
                                  <a:rPr lang="en-US" sz="1000" b="0" i="1" smtClean="0">
                                    <a:latin typeface="Cambria Math" panose="02040503050406030204" pitchFamily="18" charset="0"/>
                                  </a:rPr>
                                  <m:t>2</m:t>
                                </m:r>
                              </m:den>
                            </m:f>
                          </m:oMath>
                        </m:oMathPara>
                      </a14:m>
                      <a:endParaRPr lang="en-US" sz="1000" dirty="0"/>
                    </a:p>
                  </p:txBody>
                </p:sp>
              </mc:Choice>
              <mc:Fallback xmlns="">
                <p:sp>
                  <p:nvSpPr>
                    <p:cNvPr id="102" name="TextBox 101">
                      <a:extLst>
                        <a:ext uri="{FF2B5EF4-FFF2-40B4-BE49-F238E27FC236}">
                          <a16:creationId xmlns:a16="http://schemas.microsoft.com/office/drawing/2014/main" id="{DB0658C5-63BF-603A-DB45-0595BFB98E23}"/>
                        </a:ext>
                      </a:extLst>
                    </p:cNvPr>
                    <p:cNvSpPr txBox="1">
                      <a:spLocks noRot="1" noChangeAspect="1" noMove="1" noResize="1" noEditPoints="1" noAdjustHandles="1" noChangeArrowheads="1" noChangeShapeType="1" noTextEdit="1"/>
                    </p:cNvSpPr>
                    <p:nvPr/>
                  </p:nvSpPr>
                  <p:spPr>
                    <a:xfrm>
                      <a:off x="1428662" y="1842376"/>
                      <a:ext cx="469359" cy="268279"/>
                    </a:xfrm>
                    <a:prstGeom prst="rect">
                      <a:avLst/>
                    </a:prstGeom>
                    <a:blipFill>
                      <a:blip r:embed="rId11"/>
                      <a:stretch>
                        <a:fillRect l="-7895" t="-95455" r="-10526" b="-159091"/>
                      </a:stretch>
                    </a:blipFill>
                  </p:spPr>
                  <p:txBody>
                    <a:bodyPr/>
                    <a:lstStyle/>
                    <a:p>
                      <a:r>
                        <a:rPr lang="en-US">
                          <a:noFill/>
                        </a:rPr>
                        <a:t> </a:t>
                      </a:r>
                    </a:p>
                  </p:txBody>
                </p:sp>
              </mc:Fallback>
            </mc:AlternateContent>
          </p:grpSp>
          <p:grpSp>
            <p:nvGrpSpPr>
              <p:cNvPr id="73" name="Group 72">
                <a:extLst>
                  <a:ext uri="{FF2B5EF4-FFF2-40B4-BE49-F238E27FC236}">
                    <a16:creationId xmlns:a16="http://schemas.microsoft.com/office/drawing/2014/main" id="{A4FB858B-A37E-3CAC-B26B-9940E44F6C4B}"/>
                  </a:ext>
                </a:extLst>
              </p:cNvPr>
              <p:cNvGrpSpPr/>
              <p:nvPr/>
            </p:nvGrpSpPr>
            <p:grpSpPr>
              <a:xfrm>
                <a:off x="2798595" y="1711378"/>
                <a:ext cx="469359" cy="414000"/>
                <a:chOff x="1457329" y="1769515"/>
                <a:chExt cx="469359" cy="414000"/>
              </a:xfrm>
            </p:grpSpPr>
            <p:sp>
              <p:nvSpPr>
                <p:cNvPr id="93" name="Oval 92">
                  <a:extLst>
                    <a:ext uri="{FF2B5EF4-FFF2-40B4-BE49-F238E27FC236}">
                      <a16:creationId xmlns:a16="http://schemas.microsoft.com/office/drawing/2014/main" id="{52FCD299-E83C-450E-0BA7-9986ED16556D}"/>
                    </a:ext>
                  </a:extLst>
                </p:cNvPr>
                <p:cNvSpPr/>
                <p:nvPr/>
              </p:nvSpPr>
              <p:spPr>
                <a:xfrm>
                  <a:off x="1485008" y="1769515"/>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94" name="TextBox 93">
                      <a:extLst>
                        <a:ext uri="{FF2B5EF4-FFF2-40B4-BE49-F238E27FC236}">
                          <a16:creationId xmlns:a16="http://schemas.microsoft.com/office/drawing/2014/main" id="{1CB01974-1573-31B1-B1A0-50F2C7A78F76}"/>
                        </a:ext>
                      </a:extLst>
                    </p:cNvPr>
                    <p:cNvSpPr txBox="1"/>
                    <p:nvPr/>
                  </p:nvSpPr>
                  <p:spPr>
                    <a:xfrm>
                      <a:off x="1457329" y="1842376"/>
                      <a:ext cx="469359" cy="26827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𝑐𝑛</m:t>
                                </m:r>
                              </m:num>
                              <m:den>
                                <m:r>
                                  <a:rPr lang="en-US" sz="1000" b="0" i="1" smtClean="0">
                                    <a:latin typeface="Cambria Math" panose="02040503050406030204" pitchFamily="18" charset="0"/>
                                  </a:rPr>
                                  <m:t>2</m:t>
                                </m:r>
                              </m:den>
                            </m:f>
                          </m:oMath>
                        </m:oMathPara>
                      </a14:m>
                      <a:endParaRPr lang="en-US" sz="1000" dirty="0"/>
                    </a:p>
                  </p:txBody>
                </p:sp>
              </mc:Choice>
              <mc:Fallback xmlns="">
                <p:sp>
                  <p:nvSpPr>
                    <p:cNvPr id="94" name="TextBox 93">
                      <a:extLst>
                        <a:ext uri="{FF2B5EF4-FFF2-40B4-BE49-F238E27FC236}">
                          <a16:creationId xmlns:a16="http://schemas.microsoft.com/office/drawing/2014/main" id="{1CB01974-1573-31B1-B1A0-50F2C7A78F76}"/>
                        </a:ext>
                      </a:extLst>
                    </p:cNvPr>
                    <p:cNvSpPr txBox="1">
                      <a:spLocks noRot="1" noChangeAspect="1" noMove="1" noResize="1" noEditPoints="1" noAdjustHandles="1" noChangeArrowheads="1" noChangeShapeType="1" noTextEdit="1"/>
                    </p:cNvSpPr>
                    <p:nvPr/>
                  </p:nvSpPr>
                  <p:spPr>
                    <a:xfrm>
                      <a:off x="1457329" y="1842376"/>
                      <a:ext cx="469359" cy="268279"/>
                    </a:xfrm>
                    <a:prstGeom prst="rect">
                      <a:avLst/>
                    </a:prstGeom>
                    <a:blipFill>
                      <a:blip r:embed="rId12"/>
                      <a:stretch>
                        <a:fillRect l="-10526" t="-95455" r="-7895" b="-159091"/>
                      </a:stretch>
                    </a:blipFill>
                  </p:spPr>
                  <p:txBody>
                    <a:bodyPr/>
                    <a:lstStyle/>
                    <a:p>
                      <a:r>
                        <a:rPr lang="en-US">
                          <a:noFill/>
                        </a:rPr>
                        <a:t> </a:t>
                      </a:r>
                    </a:p>
                  </p:txBody>
                </p:sp>
              </mc:Fallback>
            </mc:AlternateContent>
          </p:grpSp>
          <p:grpSp>
            <p:nvGrpSpPr>
              <p:cNvPr id="77" name="Group 76">
                <a:extLst>
                  <a:ext uri="{FF2B5EF4-FFF2-40B4-BE49-F238E27FC236}">
                    <a16:creationId xmlns:a16="http://schemas.microsoft.com/office/drawing/2014/main" id="{CE24245D-D456-2878-68DF-59EBA70791CB}"/>
                  </a:ext>
                </a:extLst>
              </p:cNvPr>
              <p:cNvGrpSpPr/>
              <p:nvPr/>
            </p:nvGrpSpPr>
            <p:grpSpPr>
              <a:xfrm>
                <a:off x="3525246" y="1711378"/>
                <a:ext cx="469359" cy="414000"/>
                <a:chOff x="1513348" y="1769515"/>
                <a:chExt cx="469359" cy="414000"/>
              </a:xfrm>
            </p:grpSpPr>
            <p:sp>
              <p:nvSpPr>
                <p:cNvPr id="91" name="Oval 90">
                  <a:extLst>
                    <a:ext uri="{FF2B5EF4-FFF2-40B4-BE49-F238E27FC236}">
                      <a16:creationId xmlns:a16="http://schemas.microsoft.com/office/drawing/2014/main" id="{A7E5E4B2-A2BF-A7C0-8900-DE4E1F1413DB}"/>
                    </a:ext>
                  </a:extLst>
                </p:cNvPr>
                <p:cNvSpPr/>
                <p:nvPr/>
              </p:nvSpPr>
              <p:spPr>
                <a:xfrm>
                  <a:off x="1541027" y="1769515"/>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92" name="TextBox 91">
                      <a:extLst>
                        <a:ext uri="{FF2B5EF4-FFF2-40B4-BE49-F238E27FC236}">
                          <a16:creationId xmlns:a16="http://schemas.microsoft.com/office/drawing/2014/main" id="{C3B7C08A-5686-DFA5-0CC8-4B22287D930C}"/>
                        </a:ext>
                      </a:extLst>
                    </p:cNvPr>
                    <p:cNvSpPr txBox="1"/>
                    <p:nvPr/>
                  </p:nvSpPr>
                  <p:spPr>
                    <a:xfrm>
                      <a:off x="1513348" y="1842376"/>
                      <a:ext cx="469359" cy="26827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𝑐𝑛</m:t>
                                </m:r>
                              </m:num>
                              <m:den>
                                <m:r>
                                  <a:rPr lang="en-US" sz="1000" b="0" i="1" smtClean="0">
                                    <a:latin typeface="Cambria Math" panose="02040503050406030204" pitchFamily="18" charset="0"/>
                                  </a:rPr>
                                  <m:t>2</m:t>
                                </m:r>
                              </m:den>
                            </m:f>
                          </m:oMath>
                        </m:oMathPara>
                      </a14:m>
                      <a:endParaRPr lang="en-US" sz="1000" dirty="0"/>
                    </a:p>
                  </p:txBody>
                </p:sp>
              </mc:Choice>
              <mc:Fallback xmlns="">
                <p:sp>
                  <p:nvSpPr>
                    <p:cNvPr id="92" name="TextBox 91">
                      <a:extLst>
                        <a:ext uri="{FF2B5EF4-FFF2-40B4-BE49-F238E27FC236}">
                          <a16:creationId xmlns:a16="http://schemas.microsoft.com/office/drawing/2014/main" id="{C3B7C08A-5686-DFA5-0CC8-4B22287D930C}"/>
                        </a:ext>
                      </a:extLst>
                    </p:cNvPr>
                    <p:cNvSpPr txBox="1">
                      <a:spLocks noRot="1" noChangeAspect="1" noMove="1" noResize="1" noEditPoints="1" noAdjustHandles="1" noChangeArrowheads="1" noChangeShapeType="1" noTextEdit="1"/>
                    </p:cNvSpPr>
                    <p:nvPr/>
                  </p:nvSpPr>
                  <p:spPr>
                    <a:xfrm>
                      <a:off x="1513348" y="1842376"/>
                      <a:ext cx="469359" cy="268279"/>
                    </a:xfrm>
                    <a:prstGeom prst="rect">
                      <a:avLst/>
                    </a:prstGeom>
                    <a:blipFill>
                      <a:blip r:embed="rId13"/>
                      <a:stretch>
                        <a:fillRect l="-10526" t="-95455" r="-10526" b="-159091"/>
                      </a:stretch>
                    </a:blipFill>
                  </p:spPr>
                  <p:txBody>
                    <a:bodyPr/>
                    <a:lstStyle/>
                    <a:p>
                      <a:r>
                        <a:rPr lang="en-US">
                          <a:noFill/>
                        </a:rPr>
                        <a:t> </a:t>
                      </a:r>
                    </a:p>
                  </p:txBody>
                </p:sp>
              </mc:Fallback>
            </mc:AlternateContent>
          </p:grpSp>
          <p:cxnSp>
            <p:nvCxnSpPr>
              <p:cNvPr id="80" name="Straight Arrow Connector 79">
                <a:extLst>
                  <a:ext uri="{FF2B5EF4-FFF2-40B4-BE49-F238E27FC236}">
                    <a16:creationId xmlns:a16="http://schemas.microsoft.com/office/drawing/2014/main" id="{208DFED3-2A8C-2D9A-1BD0-81C9632E82AE}"/>
                  </a:ext>
                </a:extLst>
              </p:cNvPr>
              <p:cNvCxnSpPr>
                <a:cxnSpLocks/>
                <a:stCxn id="108" idx="4"/>
                <a:endCxn id="103" idx="0"/>
              </p:cNvCxnSpPr>
              <p:nvPr/>
            </p:nvCxnSpPr>
            <p:spPr>
              <a:xfrm flipH="1">
                <a:off x="1663341" y="1531168"/>
                <a:ext cx="1399974" cy="180210"/>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81" name="Straight Arrow Connector 80">
                <a:extLst>
                  <a:ext uri="{FF2B5EF4-FFF2-40B4-BE49-F238E27FC236}">
                    <a16:creationId xmlns:a16="http://schemas.microsoft.com/office/drawing/2014/main" id="{055E3431-FB80-5B82-9E77-C8988D9C0356}"/>
                  </a:ext>
                </a:extLst>
              </p:cNvPr>
              <p:cNvCxnSpPr>
                <a:cxnSpLocks/>
                <a:stCxn id="108" idx="4"/>
                <a:endCxn id="101" idx="0"/>
              </p:cNvCxnSpPr>
              <p:nvPr/>
            </p:nvCxnSpPr>
            <p:spPr>
              <a:xfrm flipH="1">
                <a:off x="2333974" y="1531168"/>
                <a:ext cx="729341" cy="180210"/>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85" name="Straight Arrow Connector 84">
                <a:extLst>
                  <a:ext uri="{FF2B5EF4-FFF2-40B4-BE49-F238E27FC236}">
                    <a16:creationId xmlns:a16="http://schemas.microsoft.com/office/drawing/2014/main" id="{65E11A1C-A025-B61C-01F8-A0204D8C956D}"/>
                  </a:ext>
                </a:extLst>
              </p:cNvPr>
              <p:cNvCxnSpPr>
                <a:cxnSpLocks/>
                <a:stCxn id="108" idx="4"/>
                <a:endCxn id="93" idx="0"/>
              </p:cNvCxnSpPr>
              <p:nvPr/>
            </p:nvCxnSpPr>
            <p:spPr>
              <a:xfrm flipH="1">
                <a:off x="3033274" y="1531168"/>
                <a:ext cx="30041" cy="180210"/>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90" name="Straight Arrow Connector 89">
                <a:extLst>
                  <a:ext uri="{FF2B5EF4-FFF2-40B4-BE49-F238E27FC236}">
                    <a16:creationId xmlns:a16="http://schemas.microsoft.com/office/drawing/2014/main" id="{EE4F4AD5-706E-09E1-D4F0-EDF508393B6B}"/>
                  </a:ext>
                </a:extLst>
              </p:cNvPr>
              <p:cNvCxnSpPr>
                <a:cxnSpLocks/>
                <a:stCxn id="108" idx="4"/>
                <a:endCxn id="91" idx="0"/>
              </p:cNvCxnSpPr>
              <p:nvPr/>
            </p:nvCxnSpPr>
            <p:spPr>
              <a:xfrm>
                <a:off x="3063315" y="1531168"/>
                <a:ext cx="696610" cy="180210"/>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grpSp>
        <p:sp>
          <p:nvSpPr>
            <p:cNvPr id="112" name="Oval 111">
              <a:extLst>
                <a:ext uri="{FF2B5EF4-FFF2-40B4-BE49-F238E27FC236}">
                  <a16:creationId xmlns:a16="http://schemas.microsoft.com/office/drawing/2014/main" id="{07291C32-657A-2F3E-A1AD-5D81636A2553}"/>
                </a:ext>
              </a:extLst>
            </p:cNvPr>
            <p:cNvSpPr/>
            <p:nvPr/>
          </p:nvSpPr>
          <p:spPr>
            <a:xfrm>
              <a:off x="517491" y="3435019"/>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113" name="TextBox 112">
                  <a:extLst>
                    <a:ext uri="{FF2B5EF4-FFF2-40B4-BE49-F238E27FC236}">
                      <a16:creationId xmlns:a16="http://schemas.microsoft.com/office/drawing/2014/main" id="{D08A2DDB-7357-C76A-51AF-1CB1D67FE647}"/>
                    </a:ext>
                  </a:extLst>
                </p:cNvPr>
                <p:cNvSpPr txBox="1"/>
                <p:nvPr/>
              </p:nvSpPr>
              <p:spPr>
                <a:xfrm>
                  <a:off x="489812" y="3507880"/>
                  <a:ext cx="469359" cy="26770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𝑐𝑛</m:t>
                            </m:r>
                          </m:num>
                          <m:den>
                            <m:r>
                              <a:rPr lang="en-US" sz="1000" b="0" i="1" smtClean="0">
                                <a:latin typeface="Cambria Math" panose="02040503050406030204" pitchFamily="18" charset="0"/>
                              </a:rPr>
                              <m:t>4</m:t>
                            </m:r>
                          </m:den>
                        </m:f>
                      </m:oMath>
                    </m:oMathPara>
                  </a14:m>
                  <a:endParaRPr lang="en-US" sz="1000" dirty="0"/>
                </a:p>
              </p:txBody>
            </p:sp>
          </mc:Choice>
          <mc:Fallback xmlns="">
            <p:sp>
              <p:nvSpPr>
                <p:cNvPr id="113" name="TextBox 112">
                  <a:extLst>
                    <a:ext uri="{FF2B5EF4-FFF2-40B4-BE49-F238E27FC236}">
                      <a16:creationId xmlns:a16="http://schemas.microsoft.com/office/drawing/2014/main" id="{D08A2DDB-7357-C76A-51AF-1CB1D67FE647}"/>
                    </a:ext>
                  </a:extLst>
                </p:cNvPr>
                <p:cNvSpPr txBox="1">
                  <a:spLocks noRot="1" noChangeAspect="1" noMove="1" noResize="1" noEditPoints="1" noAdjustHandles="1" noChangeArrowheads="1" noChangeShapeType="1" noTextEdit="1"/>
                </p:cNvSpPr>
                <p:nvPr/>
              </p:nvSpPr>
              <p:spPr>
                <a:xfrm>
                  <a:off x="489812" y="3507880"/>
                  <a:ext cx="469359" cy="267702"/>
                </a:xfrm>
                <a:prstGeom prst="rect">
                  <a:avLst/>
                </a:prstGeom>
                <a:blipFill>
                  <a:blip r:embed="rId14"/>
                  <a:stretch>
                    <a:fillRect l="-10526" t="-91304" r="-7895" b="-152174"/>
                  </a:stretch>
                </a:blipFill>
              </p:spPr>
              <p:txBody>
                <a:bodyPr/>
                <a:lstStyle/>
                <a:p>
                  <a:r>
                    <a:rPr lang="en-US">
                      <a:noFill/>
                    </a:rPr>
                    <a:t> </a:t>
                  </a:r>
                </a:p>
              </p:txBody>
            </p:sp>
          </mc:Fallback>
        </mc:AlternateContent>
        <p:sp>
          <p:nvSpPr>
            <p:cNvPr id="114" name="Oval 113">
              <a:extLst>
                <a:ext uri="{FF2B5EF4-FFF2-40B4-BE49-F238E27FC236}">
                  <a16:creationId xmlns:a16="http://schemas.microsoft.com/office/drawing/2014/main" id="{998AD0CE-4404-E5D0-D6DC-5CA42459ACF5}"/>
                </a:ext>
              </a:extLst>
            </p:cNvPr>
            <p:cNvSpPr/>
            <p:nvPr/>
          </p:nvSpPr>
          <p:spPr>
            <a:xfrm>
              <a:off x="1055110" y="3438983"/>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115" name="TextBox 114">
                  <a:extLst>
                    <a:ext uri="{FF2B5EF4-FFF2-40B4-BE49-F238E27FC236}">
                      <a16:creationId xmlns:a16="http://schemas.microsoft.com/office/drawing/2014/main" id="{0A32D7BA-A781-C03D-2C47-A4E457B692E5}"/>
                    </a:ext>
                  </a:extLst>
                </p:cNvPr>
                <p:cNvSpPr txBox="1"/>
                <p:nvPr/>
              </p:nvSpPr>
              <p:spPr>
                <a:xfrm>
                  <a:off x="1027431" y="3511844"/>
                  <a:ext cx="469359" cy="26770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𝑐𝑛</m:t>
                            </m:r>
                          </m:num>
                          <m:den>
                            <m:r>
                              <a:rPr lang="en-US" sz="1000" b="0" i="1" smtClean="0">
                                <a:latin typeface="Cambria Math" panose="02040503050406030204" pitchFamily="18" charset="0"/>
                              </a:rPr>
                              <m:t>4</m:t>
                            </m:r>
                          </m:den>
                        </m:f>
                      </m:oMath>
                    </m:oMathPara>
                  </a14:m>
                  <a:endParaRPr lang="en-US" sz="1000" dirty="0"/>
                </a:p>
              </p:txBody>
            </p:sp>
          </mc:Choice>
          <mc:Fallback xmlns="">
            <p:sp>
              <p:nvSpPr>
                <p:cNvPr id="115" name="TextBox 114">
                  <a:extLst>
                    <a:ext uri="{FF2B5EF4-FFF2-40B4-BE49-F238E27FC236}">
                      <a16:creationId xmlns:a16="http://schemas.microsoft.com/office/drawing/2014/main" id="{0A32D7BA-A781-C03D-2C47-A4E457B692E5}"/>
                    </a:ext>
                  </a:extLst>
                </p:cNvPr>
                <p:cNvSpPr txBox="1">
                  <a:spLocks noRot="1" noChangeAspect="1" noMove="1" noResize="1" noEditPoints="1" noAdjustHandles="1" noChangeArrowheads="1" noChangeShapeType="1" noTextEdit="1"/>
                </p:cNvSpPr>
                <p:nvPr/>
              </p:nvSpPr>
              <p:spPr>
                <a:xfrm>
                  <a:off x="1027431" y="3511844"/>
                  <a:ext cx="469359" cy="267702"/>
                </a:xfrm>
                <a:prstGeom prst="rect">
                  <a:avLst/>
                </a:prstGeom>
                <a:blipFill>
                  <a:blip r:embed="rId15"/>
                  <a:stretch>
                    <a:fillRect l="-10526" t="-86957" r="-10526" b="-152174"/>
                  </a:stretch>
                </a:blipFill>
              </p:spPr>
              <p:txBody>
                <a:bodyPr/>
                <a:lstStyle/>
                <a:p>
                  <a:r>
                    <a:rPr lang="en-US">
                      <a:noFill/>
                    </a:rPr>
                    <a:t> </a:t>
                  </a:r>
                </a:p>
              </p:txBody>
            </p:sp>
          </mc:Fallback>
        </mc:AlternateContent>
        <p:sp>
          <p:nvSpPr>
            <p:cNvPr id="116" name="Oval 115">
              <a:extLst>
                <a:ext uri="{FF2B5EF4-FFF2-40B4-BE49-F238E27FC236}">
                  <a16:creationId xmlns:a16="http://schemas.microsoft.com/office/drawing/2014/main" id="{8BE99CC1-ACC6-1113-685A-DF9ABF71DD9C}"/>
                </a:ext>
              </a:extLst>
            </p:cNvPr>
            <p:cNvSpPr/>
            <p:nvPr/>
          </p:nvSpPr>
          <p:spPr>
            <a:xfrm>
              <a:off x="1534045" y="3443113"/>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117" name="TextBox 116">
                  <a:extLst>
                    <a:ext uri="{FF2B5EF4-FFF2-40B4-BE49-F238E27FC236}">
                      <a16:creationId xmlns:a16="http://schemas.microsoft.com/office/drawing/2014/main" id="{3C8090AE-741C-F248-877F-809CD6482441}"/>
                    </a:ext>
                  </a:extLst>
                </p:cNvPr>
                <p:cNvSpPr txBox="1"/>
                <p:nvPr/>
              </p:nvSpPr>
              <p:spPr>
                <a:xfrm>
                  <a:off x="1506366" y="3515974"/>
                  <a:ext cx="469359" cy="26770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𝑐𝑛</m:t>
                            </m:r>
                          </m:num>
                          <m:den>
                            <m:r>
                              <a:rPr lang="en-US" sz="1000" b="0" i="1" smtClean="0">
                                <a:latin typeface="Cambria Math" panose="02040503050406030204" pitchFamily="18" charset="0"/>
                              </a:rPr>
                              <m:t>4</m:t>
                            </m:r>
                          </m:den>
                        </m:f>
                      </m:oMath>
                    </m:oMathPara>
                  </a14:m>
                  <a:endParaRPr lang="en-US" sz="1000" dirty="0"/>
                </a:p>
              </p:txBody>
            </p:sp>
          </mc:Choice>
          <mc:Fallback xmlns="">
            <p:sp>
              <p:nvSpPr>
                <p:cNvPr id="117" name="TextBox 116">
                  <a:extLst>
                    <a:ext uri="{FF2B5EF4-FFF2-40B4-BE49-F238E27FC236}">
                      <a16:creationId xmlns:a16="http://schemas.microsoft.com/office/drawing/2014/main" id="{3C8090AE-741C-F248-877F-809CD6482441}"/>
                    </a:ext>
                  </a:extLst>
                </p:cNvPr>
                <p:cNvSpPr txBox="1">
                  <a:spLocks noRot="1" noChangeAspect="1" noMove="1" noResize="1" noEditPoints="1" noAdjustHandles="1" noChangeArrowheads="1" noChangeShapeType="1" noTextEdit="1"/>
                </p:cNvSpPr>
                <p:nvPr/>
              </p:nvSpPr>
              <p:spPr>
                <a:xfrm>
                  <a:off x="1506366" y="3515974"/>
                  <a:ext cx="469359" cy="267702"/>
                </a:xfrm>
                <a:prstGeom prst="rect">
                  <a:avLst/>
                </a:prstGeom>
                <a:blipFill>
                  <a:blip r:embed="rId16"/>
                  <a:stretch>
                    <a:fillRect l="-10526" t="-95455" r="-7895" b="-163636"/>
                  </a:stretch>
                </a:blipFill>
              </p:spPr>
              <p:txBody>
                <a:bodyPr/>
                <a:lstStyle/>
                <a:p>
                  <a:r>
                    <a:rPr lang="en-US">
                      <a:noFill/>
                    </a:rPr>
                    <a:t> </a:t>
                  </a:r>
                </a:p>
              </p:txBody>
            </p:sp>
          </mc:Fallback>
        </mc:AlternateContent>
        <p:sp>
          <p:nvSpPr>
            <p:cNvPr id="118" name="Oval 117">
              <a:extLst>
                <a:ext uri="{FF2B5EF4-FFF2-40B4-BE49-F238E27FC236}">
                  <a16:creationId xmlns:a16="http://schemas.microsoft.com/office/drawing/2014/main" id="{00298EB7-AF14-D3D5-94EA-F7D2B9BF9A69}"/>
                </a:ext>
              </a:extLst>
            </p:cNvPr>
            <p:cNvSpPr/>
            <p:nvPr/>
          </p:nvSpPr>
          <p:spPr>
            <a:xfrm>
              <a:off x="2024796" y="3443113"/>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119" name="TextBox 118">
                  <a:extLst>
                    <a:ext uri="{FF2B5EF4-FFF2-40B4-BE49-F238E27FC236}">
                      <a16:creationId xmlns:a16="http://schemas.microsoft.com/office/drawing/2014/main" id="{8FDBBC8F-D1FF-34D6-7C78-466B47F8E70E}"/>
                    </a:ext>
                  </a:extLst>
                </p:cNvPr>
                <p:cNvSpPr txBox="1"/>
                <p:nvPr/>
              </p:nvSpPr>
              <p:spPr>
                <a:xfrm>
                  <a:off x="1997117" y="3515974"/>
                  <a:ext cx="469359" cy="26770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𝑐𝑛</m:t>
                            </m:r>
                          </m:num>
                          <m:den>
                            <m:r>
                              <a:rPr lang="en-US" sz="1000" b="0" i="1" smtClean="0">
                                <a:latin typeface="Cambria Math" panose="02040503050406030204" pitchFamily="18" charset="0"/>
                              </a:rPr>
                              <m:t>4</m:t>
                            </m:r>
                          </m:den>
                        </m:f>
                      </m:oMath>
                    </m:oMathPara>
                  </a14:m>
                  <a:endParaRPr lang="en-US" sz="1000" dirty="0"/>
                </a:p>
              </p:txBody>
            </p:sp>
          </mc:Choice>
          <mc:Fallback xmlns="">
            <p:sp>
              <p:nvSpPr>
                <p:cNvPr id="119" name="TextBox 118">
                  <a:extLst>
                    <a:ext uri="{FF2B5EF4-FFF2-40B4-BE49-F238E27FC236}">
                      <a16:creationId xmlns:a16="http://schemas.microsoft.com/office/drawing/2014/main" id="{8FDBBC8F-D1FF-34D6-7C78-466B47F8E70E}"/>
                    </a:ext>
                  </a:extLst>
                </p:cNvPr>
                <p:cNvSpPr txBox="1">
                  <a:spLocks noRot="1" noChangeAspect="1" noMove="1" noResize="1" noEditPoints="1" noAdjustHandles="1" noChangeArrowheads="1" noChangeShapeType="1" noTextEdit="1"/>
                </p:cNvSpPr>
                <p:nvPr/>
              </p:nvSpPr>
              <p:spPr>
                <a:xfrm>
                  <a:off x="1997117" y="3515974"/>
                  <a:ext cx="469359" cy="267702"/>
                </a:xfrm>
                <a:prstGeom prst="rect">
                  <a:avLst/>
                </a:prstGeom>
                <a:blipFill>
                  <a:blip r:embed="rId17"/>
                  <a:stretch>
                    <a:fillRect l="-7895" t="-95455" r="-10526" b="-163636"/>
                  </a:stretch>
                </a:blipFill>
              </p:spPr>
              <p:txBody>
                <a:bodyPr/>
                <a:lstStyle/>
                <a:p>
                  <a:r>
                    <a:rPr lang="en-US">
                      <a:noFill/>
                    </a:rPr>
                    <a:t> </a:t>
                  </a:r>
                </a:p>
              </p:txBody>
            </p:sp>
          </mc:Fallback>
        </mc:AlternateContent>
        <p:cxnSp>
          <p:nvCxnSpPr>
            <p:cNvPr id="120" name="Straight Arrow Connector 119">
              <a:extLst>
                <a:ext uri="{FF2B5EF4-FFF2-40B4-BE49-F238E27FC236}">
                  <a16:creationId xmlns:a16="http://schemas.microsoft.com/office/drawing/2014/main" id="{98257A79-9B17-15F4-DED5-42985E3E15E8}"/>
                </a:ext>
              </a:extLst>
            </p:cNvPr>
            <p:cNvCxnSpPr>
              <a:cxnSpLocks/>
              <a:stCxn id="103" idx="4"/>
              <a:endCxn id="112" idx="0"/>
            </p:cNvCxnSpPr>
            <p:nvPr/>
          </p:nvCxnSpPr>
          <p:spPr>
            <a:xfrm flipH="1">
              <a:off x="724491" y="3259018"/>
              <a:ext cx="1423853" cy="176001"/>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23" name="Straight Arrow Connector 122">
              <a:extLst>
                <a:ext uri="{FF2B5EF4-FFF2-40B4-BE49-F238E27FC236}">
                  <a16:creationId xmlns:a16="http://schemas.microsoft.com/office/drawing/2014/main" id="{0367F478-B51E-94DD-9A8B-3FC49B28A810}"/>
                </a:ext>
              </a:extLst>
            </p:cNvPr>
            <p:cNvCxnSpPr>
              <a:cxnSpLocks/>
              <a:stCxn id="103" idx="4"/>
              <a:endCxn id="114" idx="0"/>
            </p:cNvCxnSpPr>
            <p:nvPr/>
          </p:nvCxnSpPr>
          <p:spPr>
            <a:xfrm flipH="1">
              <a:off x="1262110" y="3259018"/>
              <a:ext cx="886234" cy="179965"/>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27" name="Straight Arrow Connector 126">
              <a:extLst>
                <a:ext uri="{FF2B5EF4-FFF2-40B4-BE49-F238E27FC236}">
                  <a16:creationId xmlns:a16="http://schemas.microsoft.com/office/drawing/2014/main" id="{ABD1E48A-1AF0-BF51-6A67-0F8619758F6D}"/>
                </a:ext>
              </a:extLst>
            </p:cNvPr>
            <p:cNvCxnSpPr>
              <a:cxnSpLocks/>
              <a:stCxn id="103" idx="4"/>
              <a:endCxn id="116" idx="0"/>
            </p:cNvCxnSpPr>
            <p:nvPr/>
          </p:nvCxnSpPr>
          <p:spPr>
            <a:xfrm flipH="1">
              <a:off x="1741045" y="3259018"/>
              <a:ext cx="407299" cy="184095"/>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30" name="Straight Arrow Connector 129">
              <a:extLst>
                <a:ext uri="{FF2B5EF4-FFF2-40B4-BE49-F238E27FC236}">
                  <a16:creationId xmlns:a16="http://schemas.microsoft.com/office/drawing/2014/main" id="{9573A952-9D2F-6323-A74E-8D57B5D6FE10}"/>
                </a:ext>
              </a:extLst>
            </p:cNvPr>
            <p:cNvCxnSpPr>
              <a:cxnSpLocks/>
              <a:stCxn id="103" idx="4"/>
              <a:endCxn id="118" idx="0"/>
            </p:cNvCxnSpPr>
            <p:nvPr/>
          </p:nvCxnSpPr>
          <p:spPr>
            <a:xfrm>
              <a:off x="2148344" y="3259018"/>
              <a:ext cx="83452" cy="184095"/>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33" name="Straight Arrow Connector 132">
              <a:extLst>
                <a:ext uri="{FF2B5EF4-FFF2-40B4-BE49-F238E27FC236}">
                  <a16:creationId xmlns:a16="http://schemas.microsoft.com/office/drawing/2014/main" id="{13E01F5C-9A90-C9D2-6AD8-DCF0796E38AC}"/>
                </a:ext>
              </a:extLst>
            </p:cNvPr>
            <p:cNvCxnSpPr>
              <a:cxnSpLocks/>
            </p:cNvCxnSpPr>
            <p:nvPr/>
          </p:nvCxnSpPr>
          <p:spPr>
            <a:xfrm flipH="1">
              <a:off x="2432095" y="3272224"/>
              <a:ext cx="381803" cy="74712"/>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34" name="Straight Arrow Connector 133">
              <a:extLst>
                <a:ext uri="{FF2B5EF4-FFF2-40B4-BE49-F238E27FC236}">
                  <a16:creationId xmlns:a16="http://schemas.microsoft.com/office/drawing/2014/main" id="{4E326B4F-D03C-AC73-F1AD-3EA930B57E20}"/>
                </a:ext>
              </a:extLst>
            </p:cNvPr>
            <p:cNvCxnSpPr>
              <a:cxnSpLocks/>
            </p:cNvCxnSpPr>
            <p:nvPr/>
          </p:nvCxnSpPr>
          <p:spPr>
            <a:xfrm flipH="1">
              <a:off x="2515547" y="3272224"/>
              <a:ext cx="298351" cy="162795"/>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35" name="Straight Arrow Connector 134">
              <a:extLst>
                <a:ext uri="{FF2B5EF4-FFF2-40B4-BE49-F238E27FC236}">
                  <a16:creationId xmlns:a16="http://schemas.microsoft.com/office/drawing/2014/main" id="{049096AC-78AA-F359-205F-65517F2D843C}"/>
                </a:ext>
              </a:extLst>
            </p:cNvPr>
            <p:cNvCxnSpPr>
              <a:cxnSpLocks/>
            </p:cNvCxnSpPr>
            <p:nvPr/>
          </p:nvCxnSpPr>
          <p:spPr>
            <a:xfrm flipH="1">
              <a:off x="2685963" y="3272224"/>
              <a:ext cx="127935" cy="184095"/>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36" name="Straight Arrow Connector 135">
              <a:extLst>
                <a:ext uri="{FF2B5EF4-FFF2-40B4-BE49-F238E27FC236}">
                  <a16:creationId xmlns:a16="http://schemas.microsoft.com/office/drawing/2014/main" id="{202B436D-3B0A-5C4D-44D1-F7AAAC574B79}"/>
                </a:ext>
              </a:extLst>
            </p:cNvPr>
            <p:cNvCxnSpPr>
              <a:cxnSpLocks/>
            </p:cNvCxnSpPr>
            <p:nvPr/>
          </p:nvCxnSpPr>
          <p:spPr>
            <a:xfrm>
              <a:off x="2813898" y="3272224"/>
              <a:ext cx="83452" cy="184095"/>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42" name="Straight Arrow Connector 141">
              <a:extLst>
                <a:ext uri="{FF2B5EF4-FFF2-40B4-BE49-F238E27FC236}">
                  <a16:creationId xmlns:a16="http://schemas.microsoft.com/office/drawing/2014/main" id="{6387A9A2-3687-F3D9-628E-8D0AB7B78C00}"/>
                </a:ext>
              </a:extLst>
            </p:cNvPr>
            <p:cNvCxnSpPr>
              <a:cxnSpLocks/>
            </p:cNvCxnSpPr>
            <p:nvPr/>
          </p:nvCxnSpPr>
          <p:spPr>
            <a:xfrm flipH="1">
              <a:off x="3136474" y="3259018"/>
              <a:ext cx="381803" cy="74712"/>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43" name="Straight Arrow Connector 142">
              <a:extLst>
                <a:ext uri="{FF2B5EF4-FFF2-40B4-BE49-F238E27FC236}">
                  <a16:creationId xmlns:a16="http://schemas.microsoft.com/office/drawing/2014/main" id="{D7EBD6EB-710F-F387-0E20-8B5EF98412DC}"/>
                </a:ext>
              </a:extLst>
            </p:cNvPr>
            <p:cNvCxnSpPr>
              <a:cxnSpLocks/>
            </p:cNvCxnSpPr>
            <p:nvPr/>
          </p:nvCxnSpPr>
          <p:spPr>
            <a:xfrm flipH="1">
              <a:off x="3219926" y="3259018"/>
              <a:ext cx="298351" cy="162795"/>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44" name="Straight Arrow Connector 143">
              <a:extLst>
                <a:ext uri="{FF2B5EF4-FFF2-40B4-BE49-F238E27FC236}">
                  <a16:creationId xmlns:a16="http://schemas.microsoft.com/office/drawing/2014/main" id="{373C041E-241F-1936-466B-65614A57BF01}"/>
                </a:ext>
              </a:extLst>
            </p:cNvPr>
            <p:cNvCxnSpPr>
              <a:cxnSpLocks/>
            </p:cNvCxnSpPr>
            <p:nvPr/>
          </p:nvCxnSpPr>
          <p:spPr>
            <a:xfrm flipH="1">
              <a:off x="3390342" y="3259018"/>
              <a:ext cx="127935" cy="184095"/>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45" name="Straight Arrow Connector 144">
              <a:extLst>
                <a:ext uri="{FF2B5EF4-FFF2-40B4-BE49-F238E27FC236}">
                  <a16:creationId xmlns:a16="http://schemas.microsoft.com/office/drawing/2014/main" id="{4DE8D542-7B4E-3347-E303-5819A50DE1E0}"/>
                </a:ext>
              </a:extLst>
            </p:cNvPr>
            <p:cNvCxnSpPr>
              <a:cxnSpLocks/>
            </p:cNvCxnSpPr>
            <p:nvPr/>
          </p:nvCxnSpPr>
          <p:spPr>
            <a:xfrm>
              <a:off x="3518277" y="3259018"/>
              <a:ext cx="83452" cy="184095"/>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46" name="Straight Arrow Connector 145">
              <a:extLst>
                <a:ext uri="{FF2B5EF4-FFF2-40B4-BE49-F238E27FC236}">
                  <a16:creationId xmlns:a16="http://schemas.microsoft.com/office/drawing/2014/main" id="{2503977F-FFDA-F542-8791-04C32AD4F60C}"/>
                </a:ext>
              </a:extLst>
            </p:cNvPr>
            <p:cNvCxnSpPr>
              <a:cxnSpLocks/>
            </p:cNvCxnSpPr>
            <p:nvPr/>
          </p:nvCxnSpPr>
          <p:spPr>
            <a:xfrm flipH="1">
              <a:off x="3866177" y="3268395"/>
              <a:ext cx="381803" cy="74712"/>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47" name="Straight Arrow Connector 146">
              <a:extLst>
                <a:ext uri="{FF2B5EF4-FFF2-40B4-BE49-F238E27FC236}">
                  <a16:creationId xmlns:a16="http://schemas.microsoft.com/office/drawing/2014/main" id="{D0B6D94F-7980-B222-5C5C-1142BA413138}"/>
                </a:ext>
              </a:extLst>
            </p:cNvPr>
            <p:cNvCxnSpPr>
              <a:cxnSpLocks/>
            </p:cNvCxnSpPr>
            <p:nvPr/>
          </p:nvCxnSpPr>
          <p:spPr>
            <a:xfrm flipH="1">
              <a:off x="3949629" y="3268395"/>
              <a:ext cx="298351" cy="162795"/>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48" name="Straight Arrow Connector 147">
              <a:extLst>
                <a:ext uri="{FF2B5EF4-FFF2-40B4-BE49-F238E27FC236}">
                  <a16:creationId xmlns:a16="http://schemas.microsoft.com/office/drawing/2014/main" id="{42C8023C-E693-FD41-2B30-CDC26990166C}"/>
                </a:ext>
              </a:extLst>
            </p:cNvPr>
            <p:cNvCxnSpPr>
              <a:cxnSpLocks/>
            </p:cNvCxnSpPr>
            <p:nvPr/>
          </p:nvCxnSpPr>
          <p:spPr>
            <a:xfrm flipH="1">
              <a:off x="4120045" y="3268395"/>
              <a:ext cx="127935" cy="184095"/>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49" name="Straight Arrow Connector 148">
              <a:extLst>
                <a:ext uri="{FF2B5EF4-FFF2-40B4-BE49-F238E27FC236}">
                  <a16:creationId xmlns:a16="http://schemas.microsoft.com/office/drawing/2014/main" id="{FD591BC5-4E8E-D1EA-CB92-BBF7366DE85D}"/>
                </a:ext>
              </a:extLst>
            </p:cNvPr>
            <p:cNvCxnSpPr>
              <a:cxnSpLocks/>
            </p:cNvCxnSpPr>
            <p:nvPr/>
          </p:nvCxnSpPr>
          <p:spPr>
            <a:xfrm>
              <a:off x="4247980" y="3268395"/>
              <a:ext cx="83452" cy="184095"/>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grpSp>
      <p:grpSp>
        <p:nvGrpSpPr>
          <p:cNvPr id="170" name="Group 169">
            <a:extLst>
              <a:ext uri="{FF2B5EF4-FFF2-40B4-BE49-F238E27FC236}">
                <a16:creationId xmlns:a16="http://schemas.microsoft.com/office/drawing/2014/main" id="{BD3F35CD-D666-54A3-340C-2084EEFD0644}"/>
              </a:ext>
            </a:extLst>
          </p:cNvPr>
          <p:cNvGrpSpPr/>
          <p:nvPr/>
        </p:nvGrpSpPr>
        <p:grpSpPr>
          <a:xfrm>
            <a:off x="1644206" y="2730325"/>
            <a:ext cx="2902918" cy="654753"/>
            <a:chOff x="1644206" y="2730325"/>
            <a:chExt cx="2902918" cy="654753"/>
          </a:xfrm>
        </p:grpSpPr>
        <p:grpSp>
          <p:nvGrpSpPr>
            <p:cNvPr id="151" name="Group 150">
              <a:extLst>
                <a:ext uri="{FF2B5EF4-FFF2-40B4-BE49-F238E27FC236}">
                  <a16:creationId xmlns:a16="http://schemas.microsoft.com/office/drawing/2014/main" id="{DA0F5DCD-7984-7777-9FD6-66513F62050E}"/>
                </a:ext>
              </a:extLst>
            </p:cNvPr>
            <p:cNvGrpSpPr/>
            <p:nvPr/>
          </p:nvGrpSpPr>
          <p:grpSpPr>
            <a:xfrm>
              <a:off x="2241454" y="2735419"/>
              <a:ext cx="54000" cy="358800"/>
              <a:chOff x="654341" y="2461508"/>
              <a:chExt cx="54000" cy="358800"/>
            </a:xfrm>
          </p:grpSpPr>
          <p:sp>
            <p:nvSpPr>
              <p:cNvPr id="152" name="Oval 151">
                <a:extLst>
                  <a:ext uri="{FF2B5EF4-FFF2-40B4-BE49-F238E27FC236}">
                    <a16:creationId xmlns:a16="http://schemas.microsoft.com/office/drawing/2014/main" id="{B96E523D-3953-23A8-7A19-3AC3EE8DC47B}"/>
                  </a:ext>
                </a:extLst>
              </p:cNvPr>
              <p:cNvSpPr/>
              <p:nvPr/>
            </p:nvSpPr>
            <p:spPr>
              <a:xfrm>
                <a:off x="654341" y="24615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3" name="Oval 152">
                <a:extLst>
                  <a:ext uri="{FF2B5EF4-FFF2-40B4-BE49-F238E27FC236}">
                    <a16:creationId xmlns:a16="http://schemas.microsoft.com/office/drawing/2014/main" id="{A4BCE1B5-6E97-87C2-F65C-67CBB90952C9}"/>
                  </a:ext>
                </a:extLst>
              </p:cNvPr>
              <p:cNvSpPr/>
              <p:nvPr/>
            </p:nvSpPr>
            <p:spPr>
              <a:xfrm>
                <a:off x="654341" y="26139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4" name="Oval 153">
                <a:extLst>
                  <a:ext uri="{FF2B5EF4-FFF2-40B4-BE49-F238E27FC236}">
                    <a16:creationId xmlns:a16="http://schemas.microsoft.com/office/drawing/2014/main" id="{C92EEACB-8727-14E5-FC85-4C90984E7694}"/>
                  </a:ext>
                </a:extLst>
              </p:cNvPr>
              <p:cNvSpPr/>
              <p:nvPr/>
            </p:nvSpPr>
            <p:spPr>
              <a:xfrm>
                <a:off x="654341" y="27663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55" name="Group 154">
              <a:extLst>
                <a:ext uri="{FF2B5EF4-FFF2-40B4-BE49-F238E27FC236}">
                  <a16:creationId xmlns:a16="http://schemas.microsoft.com/office/drawing/2014/main" id="{E68F6018-B816-73F0-7B42-58526DA926D3}"/>
                </a:ext>
              </a:extLst>
            </p:cNvPr>
            <p:cNvGrpSpPr/>
            <p:nvPr/>
          </p:nvGrpSpPr>
          <p:grpSpPr>
            <a:xfrm>
              <a:off x="2872008" y="2735419"/>
              <a:ext cx="54000" cy="358800"/>
              <a:chOff x="654341" y="2461508"/>
              <a:chExt cx="54000" cy="358800"/>
            </a:xfrm>
          </p:grpSpPr>
          <p:sp>
            <p:nvSpPr>
              <p:cNvPr id="156" name="Oval 155">
                <a:extLst>
                  <a:ext uri="{FF2B5EF4-FFF2-40B4-BE49-F238E27FC236}">
                    <a16:creationId xmlns:a16="http://schemas.microsoft.com/office/drawing/2014/main" id="{342B5D14-7238-273C-80B9-701E63A14571}"/>
                  </a:ext>
                </a:extLst>
              </p:cNvPr>
              <p:cNvSpPr/>
              <p:nvPr/>
            </p:nvSpPr>
            <p:spPr>
              <a:xfrm>
                <a:off x="654341" y="24615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7" name="Oval 156">
                <a:extLst>
                  <a:ext uri="{FF2B5EF4-FFF2-40B4-BE49-F238E27FC236}">
                    <a16:creationId xmlns:a16="http://schemas.microsoft.com/office/drawing/2014/main" id="{8FE17E9B-8CF3-9BF8-7C94-73356A9E80F2}"/>
                  </a:ext>
                </a:extLst>
              </p:cNvPr>
              <p:cNvSpPr/>
              <p:nvPr/>
            </p:nvSpPr>
            <p:spPr>
              <a:xfrm>
                <a:off x="654341" y="26139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8" name="Oval 157">
                <a:extLst>
                  <a:ext uri="{FF2B5EF4-FFF2-40B4-BE49-F238E27FC236}">
                    <a16:creationId xmlns:a16="http://schemas.microsoft.com/office/drawing/2014/main" id="{4C21F400-2C83-8F59-0B95-433BBE2132EC}"/>
                  </a:ext>
                </a:extLst>
              </p:cNvPr>
              <p:cNvSpPr/>
              <p:nvPr/>
            </p:nvSpPr>
            <p:spPr>
              <a:xfrm>
                <a:off x="654341" y="27663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59" name="Group 158">
              <a:extLst>
                <a:ext uri="{FF2B5EF4-FFF2-40B4-BE49-F238E27FC236}">
                  <a16:creationId xmlns:a16="http://schemas.microsoft.com/office/drawing/2014/main" id="{29DAC19D-E0EC-E658-D658-C35B088F2917}"/>
                </a:ext>
              </a:extLst>
            </p:cNvPr>
            <p:cNvGrpSpPr/>
            <p:nvPr/>
          </p:nvGrpSpPr>
          <p:grpSpPr>
            <a:xfrm>
              <a:off x="4313428" y="2730325"/>
              <a:ext cx="54000" cy="358800"/>
              <a:chOff x="654341" y="2461508"/>
              <a:chExt cx="54000" cy="358800"/>
            </a:xfrm>
          </p:grpSpPr>
          <p:sp>
            <p:nvSpPr>
              <p:cNvPr id="160" name="Oval 159">
                <a:extLst>
                  <a:ext uri="{FF2B5EF4-FFF2-40B4-BE49-F238E27FC236}">
                    <a16:creationId xmlns:a16="http://schemas.microsoft.com/office/drawing/2014/main" id="{FB898E22-9B5D-F1AD-1045-2036E6D7E8BC}"/>
                  </a:ext>
                </a:extLst>
              </p:cNvPr>
              <p:cNvSpPr/>
              <p:nvPr/>
            </p:nvSpPr>
            <p:spPr>
              <a:xfrm>
                <a:off x="654341" y="24615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1" name="Oval 160">
                <a:extLst>
                  <a:ext uri="{FF2B5EF4-FFF2-40B4-BE49-F238E27FC236}">
                    <a16:creationId xmlns:a16="http://schemas.microsoft.com/office/drawing/2014/main" id="{8D91DFFC-3EC4-EDDD-F475-CA3A05DC0DCB}"/>
                  </a:ext>
                </a:extLst>
              </p:cNvPr>
              <p:cNvSpPr/>
              <p:nvPr/>
            </p:nvSpPr>
            <p:spPr>
              <a:xfrm>
                <a:off x="654341" y="26139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2" name="Oval 161">
                <a:extLst>
                  <a:ext uri="{FF2B5EF4-FFF2-40B4-BE49-F238E27FC236}">
                    <a16:creationId xmlns:a16="http://schemas.microsoft.com/office/drawing/2014/main" id="{5E14F6B2-7277-E258-C9C7-F2EDBEC26730}"/>
                  </a:ext>
                </a:extLst>
              </p:cNvPr>
              <p:cNvSpPr/>
              <p:nvPr/>
            </p:nvSpPr>
            <p:spPr>
              <a:xfrm>
                <a:off x="654341" y="27663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3" name="Content Placeholder 2">
              <a:extLst>
                <a:ext uri="{FF2B5EF4-FFF2-40B4-BE49-F238E27FC236}">
                  <a16:creationId xmlns:a16="http://schemas.microsoft.com/office/drawing/2014/main" id="{6C9E7EAD-D05A-66E4-B952-3CACF3DA13B3}"/>
                </a:ext>
              </a:extLst>
            </p:cNvPr>
            <p:cNvSpPr txBox="1">
              <a:spLocks/>
            </p:cNvSpPr>
            <p:nvPr/>
          </p:nvSpPr>
          <p:spPr>
            <a:xfrm>
              <a:off x="1644206" y="3111234"/>
              <a:ext cx="597248" cy="273844"/>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None/>
              </a:pPr>
              <a:r>
                <a:rPr lang="en-US" sz="1200" dirty="0"/>
                <a:t>Base</a:t>
              </a:r>
              <a:endParaRPr lang="en-US" sz="1200" dirty="0">
                <a:solidFill>
                  <a:prstClr val="black"/>
                </a:solidFill>
                <a:latin typeface="Calibri" panose="020F0502020204030204"/>
                <a:ea typeface="+mn-ea"/>
                <a:cs typeface="+mn-cs"/>
              </a:endParaRPr>
            </a:p>
          </p:txBody>
        </p:sp>
        <p:grpSp>
          <p:nvGrpSpPr>
            <p:cNvPr id="164" name="Group 163">
              <a:extLst>
                <a:ext uri="{FF2B5EF4-FFF2-40B4-BE49-F238E27FC236}">
                  <a16:creationId xmlns:a16="http://schemas.microsoft.com/office/drawing/2014/main" id="{D81C885C-169D-201A-B89E-F07C6EA886B0}"/>
                </a:ext>
              </a:extLst>
            </p:cNvPr>
            <p:cNvGrpSpPr/>
            <p:nvPr/>
          </p:nvGrpSpPr>
          <p:grpSpPr>
            <a:xfrm>
              <a:off x="2120655" y="3142022"/>
              <a:ext cx="2426469" cy="234892"/>
              <a:chOff x="2765098" y="4412609"/>
              <a:chExt cx="2140712" cy="234892"/>
            </a:xfrm>
          </p:grpSpPr>
          <p:sp>
            <p:nvSpPr>
              <p:cNvPr id="165" name="Rectangle 164">
                <a:extLst>
                  <a:ext uri="{FF2B5EF4-FFF2-40B4-BE49-F238E27FC236}">
                    <a16:creationId xmlns:a16="http://schemas.microsoft.com/office/drawing/2014/main" id="{668EFB91-8617-E092-FA62-D15024FF7459}"/>
                  </a:ext>
                </a:extLst>
              </p:cNvPr>
              <p:cNvSpPr/>
              <p:nvPr/>
            </p:nvSpPr>
            <p:spPr>
              <a:xfrm>
                <a:off x="2765098" y="4412609"/>
                <a:ext cx="2140712" cy="23489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166" name="TextBox 165">
                    <a:extLst>
                      <a:ext uri="{FF2B5EF4-FFF2-40B4-BE49-F238E27FC236}">
                        <a16:creationId xmlns:a16="http://schemas.microsoft.com/office/drawing/2014/main" id="{30CF04DC-F657-617E-96C1-72E60AFEA105}"/>
                      </a:ext>
                    </a:extLst>
                  </p:cNvPr>
                  <p:cNvSpPr txBox="1"/>
                  <p:nvPr/>
                </p:nvSpPr>
                <p:spPr>
                  <a:xfrm>
                    <a:off x="2837908" y="4422333"/>
                    <a:ext cx="149976"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𝑑</m:t>
                          </m:r>
                        </m:oMath>
                      </m:oMathPara>
                    </a14:m>
                    <a:endParaRPr lang="en-US" sz="1400" dirty="0"/>
                  </a:p>
                </p:txBody>
              </p:sp>
            </mc:Choice>
            <mc:Fallback xmlns="">
              <p:sp>
                <p:nvSpPr>
                  <p:cNvPr id="94" name="TextBox 93">
                    <a:extLst>
                      <a:ext uri="{FF2B5EF4-FFF2-40B4-BE49-F238E27FC236}">
                        <a16:creationId xmlns:a16="http://schemas.microsoft.com/office/drawing/2014/main" id="{2537C9CB-ED9A-6963-99BE-B26B4B8B38FC}"/>
                      </a:ext>
                    </a:extLst>
                  </p:cNvPr>
                  <p:cNvSpPr txBox="1">
                    <a:spLocks noRot="1" noChangeAspect="1" noMove="1" noResize="1" noEditPoints="1" noAdjustHandles="1" noChangeArrowheads="1" noChangeShapeType="1" noTextEdit="1"/>
                  </p:cNvSpPr>
                  <p:nvPr/>
                </p:nvSpPr>
                <p:spPr>
                  <a:xfrm>
                    <a:off x="2837908" y="4422333"/>
                    <a:ext cx="149976" cy="215444"/>
                  </a:xfrm>
                  <a:prstGeom prst="rect">
                    <a:avLst/>
                  </a:prstGeom>
                  <a:blipFill>
                    <a:blip r:embed="rId18"/>
                    <a:stretch>
                      <a:fillRect l="-30769" r="-23077" b="-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7" name="TextBox 166">
                    <a:extLst>
                      <a:ext uri="{FF2B5EF4-FFF2-40B4-BE49-F238E27FC236}">
                        <a16:creationId xmlns:a16="http://schemas.microsoft.com/office/drawing/2014/main" id="{E45DAF3B-DA25-054F-260E-2B283BB2D824}"/>
                      </a:ext>
                    </a:extLst>
                  </p:cNvPr>
                  <p:cNvSpPr txBox="1"/>
                  <p:nvPr/>
                </p:nvSpPr>
                <p:spPr>
                  <a:xfrm>
                    <a:off x="3080963" y="4423846"/>
                    <a:ext cx="149976"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𝑑</m:t>
                          </m:r>
                        </m:oMath>
                      </m:oMathPara>
                    </a14:m>
                    <a:endParaRPr lang="en-US" sz="1400" dirty="0"/>
                  </a:p>
                </p:txBody>
              </p:sp>
            </mc:Choice>
            <mc:Fallback xmlns="">
              <p:sp>
                <p:nvSpPr>
                  <p:cNvPr id="101" name="TextBox 100">
                    <a:extLst>
                      <a:ext uri="{FF2B5EF4-FFF2-40B4-BE49-F238E27FC236}">
                        <a16:creationId xmlns:a16="http://schemas.microsoft.com/office/drawing/2014/main" id="{9D05C723-52DF-25D5-2F78-BF3D56CDA464}"/>
                      </a:ext>
                    </a:extLst>
                  </p:cNvPr>
                  <p:cNvSpPr txBox="1">
                    <a:spLocks noRot="1" noChangeAspect="1" noMove="1" noResize="1" noEditPoints="1" noAdjustHandles="1" noChangeArrowheads="1" noChangeShapeType="1" noTextEdit="1"/>
                  </p:cNvSpPr>
                  <p:nvPr/>
                </p:nvSpPr>
                <p:spPr>
                  <a:xfrm>
                    <a:off x="3080963" y="4423846"/>
                    <a:ext cx="149976" cy="215444"/>
                  </a:xfrm>
                  <a:prstGeom prst="rect">
                    <a:avLst/>
                  </a:prstGeom>
                  <a:blipFill>
                    <a:blip r:embed="rId19"/>
                    <a:stretch>
                      <a:fillRect l="-23077" r="-23077" b="-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8" name="TextBox 167">
                    <a:extLst>
                      <a:ext uri="{FF2B5EF4-FFF2-40B4-BE49-F238E27FC236}">
                        <a16:creationId xmlns:a16="http://schemas.microsoft.com/office/drawing/2014/main" id="{50885229-85EC-EDB1-92C5-BA223BE94291}"/>
                      </a:ext>
                    </a:extLst>
                  </p:cNvPr>
                  <p:cNvSpPr txBox="1"/>
                  <p:nvPr/>
                </p:nvSpPr>
                <p:spPr>
                  <a:xfrm>
                    <a:off x="4657331" y="4423152"/>
                    <a:ext cx="149976"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𝑑</m:t>
                          </m:r>
                        </m:oMath>
                      </m:oMathPara>
                    </a14:m>
                    <a:endParaRPr lang="en-US" sz="1400" dirty="0"/>
                  </a:p>
                </p:txBody>
              </p:sp>
            </mc:Choice>
            <mc:Fallback xmlns="">
              <p:sp>
                <p:nvSpPr>
                  <p:cNvPr id="102" name="TextBox 101">
                    <a:extLst>
                      <a:ext uri="{FF2B5EF4-FFF2-40B4-BE49-F238E27FC236}">
                        <a16:creationId xmlns:a16="http://schemas.microsoft.com/office/drawing/2014/main" id="{04B4CB02-C40D-52F4-6824-AAE27FB5B6B2}"/>
                      </a:ext>
                    </a:extLst>
                  </p:cNvPr>
                  <p:cNvSpPr txBox="1">
                    <a:spLocks noRot="1" noChangeAspect="1" noMove="1" noResize="1" noEditPoints="1" noAdjustHandles="1" noChangeArrowheads="1" noChangeShapeType="1" noTextEdit="1"/>
                  </p:cNvSpPr>
                  <p:nvPr/>
                </p:nvSpPr>
                <p:spPr>
                  <a:xfrm>
                    <a:off x="4657331" y="4423152"/>
                    <a:ext cx="149976" cy="215444"/>
                  </a:xfrm>
                  <a:prstGeom prst="rect">
                    <a:avLst/>
                  </a:prstGeom>
                  <a:blipFill>
                    <a:blip r:embed="rId20"/>
                    <a:stretch>
                      <a:fillRect l="-30769" r="-23077" b="-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9" name="TextBox 168">
                    <a:extLst>
                      <a:ext uri="{FF2B5EF4-FFF2-40B4-BE49-F238E27FC236}">
                        <a16:creationId xmlns:a16="http://schemas.microsoft.com/office/drawing/2014/main" id="{DF18B5BB-2D75-482F-D55B-0381D00474F0}"/>
                      </a:ext>
                    </a:extLst>
                  </p:cNvPr>
                  <p:cNvSpPr txBox="1"/>
                  <p:nvPr/>
                </p:nvSpPr>
                <p:spPr>
                  <a:xfrm>
                    <a:off x="3314358" y="4417515"/>
                    <a:ext cx="149976"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𝑑</m:t>
                          </m:r>
                        </m:oMath>
                      </m:oMathPara>
                    </a14:m>
                    <a:endParaRPr lang="en-US" sz="1400" dirty="0"/>
                  </a:p>
                </p:txBody>
              </p:sp>
            </mc:Choice>
            <mc:Fallback xmlns="">
              <p:sp>
                <p:nvSpPr>
                  <p:cNvPr id="103" name="TextBox 102">
                    <a:extLst>
                      <a:ext uri="{FF2B5EF4-FFF2-40B4-BE49-F238E27FC236}">
                        <a16:creationId xmlns:a16="http://schemas.microsoft.com/office/drawing/2014/main" id="{697CCEDF-BD0A-6CDD-4825-548D5CC7AF57}"/>
                      </a:ext>
                    </a:extLst>
                  </p:cNvPr>
                  <p:cNvSpPr txBox="1">
                    <a:spLocks noRot="1" noChangeAspect="1" noMove="1" noResize="1" noEditPoints="1" noAdjustHandles="1" noChangeArrowheads="1" noChangeShapeType="1" noTextEdit="1"/>
                  </p:cNvSpPr>
                  <p:nvPr/>
                </p:nvSpPr>
                <p:spPr>
                  <a:xfrm>
                    <a:off x="3314358" y="4417515"/>
                    <a:ext cx="149976" cy="215444"/>
                  </a:xfrm>
                  <a:prstGeom prst="rect">
                    <a:avLst/>
                  </a:prstGeom>
                  <a:blipFill>
                    <a:blip r:embed="rId21"/>
                    <a:stretch>
                      <a:fillRect l="-33333" r="-25000" b="-11765"/>
                    </a:stretch>
                  </a:blipFill>
                </p:spPr>
                <p:txBody>
                  <a:bodyPr/>
                  <a:lstStyle/>
                  <a:p>
                    <a:r>
                      <a:rPr lang="en-US">
                        <a:noFill/>
                      </a:rPr>
                      <a:t> </a:t>
                    </a:r>
                  </a:p>
                </p:txBody>
              </p:sp>
            </mc:Fallback>
          </mc:AlternateContent>
        </p:grpSp>
      </p:grpSp>
      <mc:AlternateContent xmlns:mc="http://schemas.openxmlformats.org/markup-compatibility/2006" xmlns:a14="http://schemas.microsoft.com/office/drawing/2010/main">
        <mc:Choice Requires="a14">
          <p:sp>
            <p:nvSpPr>
              <p:cNvPr id="171" name="Content Placeholder 2">
                <a:extLst>
                  <a:ext uri="{FF2B5EF4-FFF2-40B4-BE49-F238E27FC236}">
                    <a16:creationId xmlns:a16="http://schemas.microsoft.com/office/drawing/2014/main" id="{309A410C-2085-FC75-7959-08863C2541D8}"/>
                  </a:ext>
                </a:extLst>
              </p:cNvPr>
              <p:cNvSpPr txBox="1">
                <a:spLocks/>
              </p:cNvSpPr>
              <p:nvPr/>
            </p:nvSpPr>
            <p:spPr>
              <a:xfrm>
                <a:off x="144187" y="3441728"/>
                <a:ext cx="6424393" cy="1194902"/>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500"/>
                  </a:lnSpc>
                </a:pPr>
                <a:r>
                  <a:rPr lang="en-US" sz="1600" dirty="0"/>
                  <a:t>So base cost, </a:t>
                </a:r>
                <a14:m>
                  <m:oMath xmlns:m="http://schemas.openxmlformats.org/officeDocument/2006/math">
                    <m:r>
                      <a:rPr lang="en-US" sz="1600" i="1">
                        <a:latin typeface="Cambria Math" panose="02040503050406030204" pitchFamily="18" charset="0"/>
                      </a:rPr>
                      <m:t>=</m:t>
                    </m:r>
                    <m:r>
                      <a:rPr lang="en-US" sz="1600" b="0" i="1" smtClean="0">
                        <a:latin typeface="Cambria Math" panose="02040503050406030204" pitchFamily="18" charset="0"/>
                      </a:rPr>
                      <m:t>𝑑</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𝐿</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𝑑</m:t>
                    </m:r>
                    <m:sSup>
                      <m:sSupPr>
                        <m:ctrlPr>
                          <a:rPr lang="en-US" sz="1600" b="0" i="1" smtClean="0">
                            <a:latin typeface="Cambria Math" panose="02040503050406030204" pitchFamily="18" charset="0"/>
                            <a:ea typeface="Cambria Math" panose="02040503050406030204" pitchFamily="18" charset="0"/>
                          </a:rPr>
                        </m:ctrlPr>
                      </m:sSupPr>
                      <m:e>
                        <m:r>
                          <a:rPr lang="en-US" sz="1600" b="0" i="1" smtClean="0">
                            <a:latin typeface="Cambria Math" panose="02040503050406030204" pitchFamily="18" charset="0"/>
                            <a:ea typeface="Cambria Math" panose="02040503050406030204" pitchFamily="18" charset="0"/>
                          </a:rPr>
                          <m:t>𝑛</m:t>
                        </m:r>
                      </m:e>
                      <m:sup>
                        <m:r>
                          <a:rPr lang="en-US" sz="1600" b="0" i="1" smtClean="0">
                            <a:latin typeface="Cambria Math" panose="02040503050406030204" pitchFamily="18" charset="0"/>
                            <a:ea typeface="Cambria Math" panose="02040503050406030204" pitchFamily="18" charset="0"/>
                          </a:rPr>
                          <m:t>2</m:t>
                        </m:r>
                      </m:sup>
                    </m:sSup>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𝜃</m:t>
                    </m:r>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r>
                          <a:rPr lang="en-US" sz="1600" b="0" i="1" smtClean="0">
                            <a:latin typeface="Cambria Math" panose="02040503050406030204" pitchFamily="18" charset="0"/>
                            <a:ea typeface="Cambria Math" panose="02040503050406030204" pitchFamily="18" charset="0"/>
                          </a:rPr>
                          <m:t>𝑛</m:t>
                        </m:r>
                      </m:e>
                      <m:sup>
                        <m:r>
                          <a:rPr lang="en-US" sz="1600" b="0" i="1" smtClean="0">
                            <a:latin typeface="Cambria Math" panose="02040503050406030204" pitchFamily="18" charset="0"/>
                            <a:ea typeface="Cambria Math" panose="02040503050406030204" pitchFamily="18" charset="0"/>
                          </a:rPr>
                          <m:t>2</m:t>
                        </m:r>
                      </m:sup>
                    </m:sSup>
                    <m:r>
                      <a:rPr lang="en-US" sz="1600" b="0" i="1" smtClean="0">
                        <a:latin typeface="Cambria Math" panose="02040503050406030204" pitchFamily="18" charset="0"/>
                        <a:ea typeface="Cambria Math" panose="02040503050406030204" pitchFamily="18" charset="0"/>
                      </a:rPr>
                      <m:t>)</m:t>
                    </m:r>
                  </m:oMath>
                </a14:m>
                <a:endParaRPr lang="en-US" sz="1600" dirty="0"/>
              </a:p>
              <a:p>
                <a:pPr>
                  <a:lnSpc>
                    <a:spcPts val="1500"/>
                  </a:lnSpc>
                </a:pPr>
                <a:r>
                  <a:rPr lang="en-US" sz="1600" dirty="0"/>
                  <a:t>Now the internal cost</a:t>
                </a:r>
              </a:p>
              <a:p>
                <a:pPr>
                  <a:lnSpc>
                    <a:spcPts val="1500"/>
                  </a:lnSpc>
                </a:pPr>
                <a:r>
                  <a:rPr lang="en-US" sz="1600" dirty="0"/>
                  <a:t>So, number of operations at level </a:t>
                </a:r>
                <a14:m>
                  <m:oMath xmlns:m="http://schemas.openxmlformats.org/officeDocument/2006/math">
                    <m:r>
                      <a:rPr lang="en-US" sz="1600" b="0" i="1" smtClean="0">
                        <a:latin typeface="Cambria Math" panose="02040503050406030204" pitchFamily="18" charset="0"/>
                      </a:rPr>
                      <m:t>𝑖</m:t>
                    </m:r>
                  </m:oMath>
                </a14:m>
                <a:r>
                  <a:rPr lang="en-US" sz="1600" dirty="0"/>
                  <a:t> is </a:t>
                </a:r>
                <a14:m>
                  <m:oMath xmlns:m="http://schemas.openxmlformats.org/officeDocument/2006/math">
                    <m:sSup>
                      <m:sSupPr>
                        <m:ctrlPr>
                          <a:rPr lang="en-US" sz="1600" b="0" i="1" smtClean="0">
                            <a:latin typeface="Cambria Math" panose="02040503050406030204" pitchFamily="18" charset="0"/>
                          </a:rPr>
                        </m:ctrlPr>
                      </m:sSupPr>
                      <m:e>
                        <m:r>
                          <a:rPr lang="en-US" sz="1600" b="0" i="1" smtClean="0">
                            <a:latin typeface="Cambria Math" panose="02040503050406030204" pitchFamily="18" charset="0"/>
                          </a:rPr>
                          <m:t>2</m:t>
                        </m:r>
                      </m:e>
                      <m:sup>
                        <m:r>
                          <a:rPr lang="en-US" sz="1600" b="0" i="1" smtClean="0">
                            <a:latin typeface="Cambria Math" panose="02040503050406030204" pitchFamily="18" charset="0"/>
                          </a:rPr>
                          <m:t>𝑖</m:t>
                        </m:r>
                      </m:sup>
                    </m:sSup>
                    <m:r>
                      <a:rPr lang="en-US" sz="1600" b="0" i="1" smtClean="0">
                        <a:latin typeface="Cambria Math" panose="02040503050406030204" pitchFamily="18" charset="0"/>
                      </a:rPr>
                      <m:t>𝑐𝑛</m:t>
                    </m:r>
                  </m:oMath>
                </a14:m>
                <a:endParaRPr lang="en-US" sz="1600" dirty="0"/>
              </a:p>
              <a:p>
                <a:pPr>
                  <a:lnSpc>
                    <a:spcPts val="1500"/>
                  </a:lnSpc>
                </a:pPr>
                <a:r>
                  <a:rPr lang="en-US" sz="1500" dirty="0"/>
                  <a:t>Internal cost = </a:t>
                </a:r>
                <a14:m>
                  <m:oMath xmlns:m="http://schemas.openxmlformats.org/officeDocument/2006/math">
                    <m:nary>
                      <m:naryPr>
                        <m:chr m:val="∑"/>
                        <m:ctrlPr>
                          <a:rPr lang="en-US" sz="1500" i="1" smtClean="0">
                            <a:latin typeface="Cambria Math" panose="02040503050406030204" pitchFamily="18" charset="0"/>
                          </a:rPr>
                        </m:ctrlPr>
                      </m:naryPr>
                      <m:sub>
                        <m:r>
                          <m:rPr>
                            <m:brk m:alnAt="23"/>
                          </m:rPr>
                          <a:rPr lang="en-US" sz="1500" b="0" i="1" smtClean="0">
                            <a:latin typeface="Cambria Math" panose="02040503050406030204" pitchFamily="18" charset="0"/>
                          </a:rPr>
                          <m:t>𝑖</m:t>
                        </m:r>
                        <m:r>
                          <a:rPr lang="en-US" sz="1500" b="0" i="1" smtClean="0">
                            <a:latin typeface="Cambria Math" panose="02040503050406030204" pitchFamily="18" charset="0"/>
                          </a:rPr>
                          <m:t>=0</m:t>
                        </m:r>
                      </m:sub>
                      <m:sup>
                        <m:r>
                          <a:rPr lang="en-US" sz="1500" b="0" i="1" smtClean="0">
                            <a:latin typeface="Cambria Math" panose="02040503050406030204" pitchFamily="18" charset="0"/>
                          </a:rPr>
                          <m:t>𝐻</m:t>
                        </m:r>
                        <m:r>
                          <a:rPr lang="en-US" sz="1500" b="0" i="1" smtClean="0">
                            <a:latin typeface="Cambria Math" panose="02040503050406030204" pitchFamily="18" charset="0"/>
                          </a:rPr>
                          <m:t>−1</m:t>
                        </m:r>
                      </m:sup>
                      <m:e>
                        <m:sSup>
                          <m:sSupPr>
                            <m:ctrlPr>
                              <a:rPr lang="en-US" sz="1500" b="0" i="1" smtClean="0">
                                <a:latin typeface="Cambria Math" panose="02040503050406030204" pitchFamily="18" charset="0"/>
                              </a:rPr>
                            </m:ctrlPr>
                          </m:sSupPr>
                          <m:e>
                            <m:r>
                              <a:rPr lang="en-US" sz="1500" b="0" i="1" smtClean="0">
                                <a:latin typeface="Cambria Math" panose="02040503050406030204" pitchFamily="18" charset="0"/>
                              </a:rPr>
                              <m:t>2</m:t>
                            </m:r>
                          </m:e>
                          <m:sup>
                            <m:r>
                              <a:rPr lang="en-US" sz="1500" b="0" i="1" smtClean="0">
                                <a:latin typeface="Cambria Math" panose="02040503050406030204" pitchFamily="18" charset="0"/>
                              </a:rPr>
                              <m:t>𝑖</m:t>
                            </m:r>
                          </m:sup>
                        </m:sSup>
                        <m:r>
                          <a:rPr lang="en-US" sz="1500" b="0" i="1" smtClean="0">
                            <a:latin typeface="Cambria Math" panose="02040503050406030204" pitchFamily="18" charset="0"/>
                          </a:rPr>
                          <m:t>𝑐𝑛</m:t>
                        </m:r>
                      </m:e>
                    </m:nary>
                    <m:r>
                      <a:rPr lang="en-US" sz="1500" b="0" i="1" smtClean="0">
                        <a:latin typeface="Cambria Math" panose="02040503050406030204" pitchFamily="18" charset="0"/>
                      </a:rPr>
                      <m:t>=</m:t>
                    </m:r>
                    <m:r>
                      <a:rPr lang="en-US" sz="1500" b="0" i="1" smtClean="0">
                        <a:latin typeface="Cambria Math" panose="02040503050406030204" pitchFamily="18" charset="0"/>
                      </a:rPr>
                      <m:t>𝑐𝑛</m:t>
                    </m:r>
                    <m:d>
                      <m:dPr>
                        <m:ctrlPr>
                          <a:rPr lang="en-US" sz="1500" b="0" i="1" smtClean="0">
                            <a:latin typeface="Cambria Math" panose="02040503050406030204" pitchFamily="18" charset="0"/>
                          </a:rPr>
                        </m:ctrlPr>
                      </m:dPr>
                      <m:e>
                        <m:sSup>
                          <m:sSupPr>
                            <m:ctrlPr>
                              <a:rPr lang="en-US" sz="1500" b="0" i="1" smtClean="0">
                                <a:latin typeface="Cambria Math" panose="02040503050406030204" pitchFamily="18" charset="0"/>
                              </a:rPr>
                            </m:ctrlPr>
                          </m:sSupPr>
                          <m:e>
                            <m:r>
                              <a:rPr lang="en-US" sz="1500" b="0" i="1" smtClean="0">
                                <a:latin typeface="Cambria Math" panose="02040503050406030204" pitchFamily="18" charset="0"/>
                              </a:rPr>
                              <m:t>2</m:t>
                            </m:r>
                          </m:e>
                          <m:sup>
                            <m:r>
                              <a:rPr lang="en-US" sz="1500" b="0" i="1" smtClean="0">
                                <a:latin typeface="Cambria Math" panose="02040503050406030204" pitchFamily="18" charset="0"/>
                              </a:rPr>
                              <m:t>𝐻</m:t>
                            </m:r>
                          </m:sup>
                        </m:sSup>
                        <m:r>
                          <a:rPr lang="en-US" sz="1500" b="0" i="1" smtClean="0">
                            <a:latin typeface="Cambria Math" panose="02040503050406030204" pitchFamily="18" charset="0"/>
                          </a:rPr>
                          <m:t>−1</m:t>
                        </m:r>
                      </m:e>
                    </m:d>
                    <m:r>
                      <a:rPr lang="en-US" sz="1500" b="0" i="1" smtClean="0">
                        <a:latin typeface="Cambria Math" panose="02040503050406030204" pitchFamily="18" charset="0"/>
                      </a:rPr>
                      <m:t>=</m:t>
                    </m:r>
                    <m:r>
                      <a:rPr lang="en-US" sz="1500" b="0" i="1" smtClean="0">
                        <a:latin typeface="Cambria Math" panose="02040503050406030204" pitchFamily="18" charset="0"/>
                      </a:rPr>
                      <m:t>𝑐𝑛</m:t>
                    </m:r>
                    <m:d>
                      <m:dPr>
                        <m:ctrlPr>
                          <a:rPr lang="en-US" sz="1500" b="0" i="1" smtClean="0">
                            <a:latin typeface="Cambria Math" panose="02040503050406030204" pitchFamily="18" charset="0"/>
                          </a:rPr>
                        </m:ctrlPr>
                      </m:dPr>
                      <m:e>
                        <m:sSup>
                          <m:sSupPr>
                            <m:ctrlPr>
                              <a:rPr lang="en-US" sz="1500" b="0" i="1" smtClean="0">
                                <a:latin typeface="Cambria Math" panose="02040503050406030204" pitchFamily="18" charset="0"/>
                              </a:rPr>
                            </m:ctrlPr>
                          </m:sSupPr>
                          <m:e>
                            <m:r>
                              <a:rPr lang="en-US" sz="1500" b="0" i="1" smtClean="0">
                                <a:latin typeface="Cambria Math" panose="02040503050406030204" pitchFamily="18" charset="0"/>
                              </a:rPr>
                              <m:t>2</m:t>
                            </m:r>
                          </m:e>
                          <m:sup>
                            <m:func>
                              <m:funcPr>
                                <m:ctrlPr>
                                  <a:rPr lang="en-US" sz="1500" b="0" i="1" smtClean="0">
                                    <a:latin typeface="Cambria Math" panose="02040503050406030204" pitchFamily="18" charset="0"/>
                                  </a:rPr>
                                </m:ctrlPr>
                              </m:funcPr>
                              <m:fName>
                                <m:sSub>
                                  <m:sSubPr>
                                    <m:ctrlPr>
                                      <a:rPr lang="en-US" sz="1500" b="0" i="1" smtClean="0">
                                        <a:latin typeface="Cambria Math" panose="02040503050406030204" pitchFamily="18" charset="0"/>
                                      </a:rPr>
                                    </m:ctrlPr>
                                  </m:sSubPr>
                                  <m:e>
                                    <m:r>
                                      <m:rPr>
                                        <m:sty m:val="p"/>
                                      </m:rPr>
                                      <a:rPr lang="en-US" sz="1500" b="0" i="0" smtClean="0">
                                        <a:latin typeface="Cambria Math" panose="02040503050406030204" pitchFamily="18" charset="0"/>
                                      </a:rPr>
                                      <m:t>log</m:t>
                                    </m:r>
                                  </m:e>
                                  <m:sub>
                                    <m:r>
                                      <a:rPr lang="en-US" sz="1500" b="0" i="1" smtClean="0">
                                        <a:latin typeface="Cambria Math" panose="02040503050406030204" pitchFamily="18" charset="0"/>
                                      </a:rPr>
                                      <m:t>2</m:t>
                                    </m:r>
                                  </m:sub>
                                </m:sSub>
                              </m:fName>
                              <m:e>
                                <m:r>
                                  <a:rPr lang="en-US" sz="1500" b="0" i="1" smtClean="0">
                                    <a:latin typeface="Cambria Math" panose="02040503050406030204" pitchFamily="18" charset="0"/>
                                  </a:rPr>
                                  <m:t>𝑛</m:t>
                                </m:r>
                              </m:e>
                            </m:func>
                          </m:sup>
                        </m:sSup>
                        <m:r>
                          <a:rPr lang="en-US" sz="1500" b="0" i="1" smtClean="0">
                            <a:latin typeface="Cambria Math" panose="02040503050406030204" pitchFamily="18" charset="0"/>
                          </a:rPr>
                          <m:t>−1</m:t>
                        </m:r>
                      </m:e>
                    </m:d>
                    <m:r>
                      <a:rPr lang="en-US" sz="1500" b="0" i="1" smtClean="0">
                        <a:latin typeface="Cambria Math" panose="02040503050406030204" pitchFamily="18" charset="0"/>
                      </a:rPr>
                      <m:t>=</m:t>
                    </m:r>
                    <m:r>
                      <a:rPr lang="en-US" sz="1500" b="0" i="1" smtClean="0">
                        <a:latin typeface="Cambria Math" panose="02040503050406030204" pitchFamily="18" charset="0"/>
                      </a:rPr>
                      <m:t>𝑐𝑛</m:t>
                    </m:r>
                    <m:d>
                      <m:dPr>
                        <m:ctrlPr>
                          <a:rPr lang="en-US" sz="1500" b="0" i="1" smtClean="0">
                            <a:latin typeface="Cambria Math" panose="02040503050406030204" pitchFamily="18" charset="0"/>
                          </a:rPr>
                        </m:ctrlPr>
                      </m:dPr>
                      <m:e>
                        <m:r>
                          <a:rPr lang="en-US" sz="1500" b="0" i="1" smtClean="0">
                            <a:latin typeface="Cambria Math" panose="02040503050406030204" pitchFamily="18" charset="0"/>
                          </a:rPr>
                          <m:t>𝑛</m:t>
                        </m:r>
                        <m:r>
                          <a:rPr lang="en-US" sz="1500" b="0" i="1" smtClean="0">
                            <a:latin typeface="Cambria Math" panose="02040503050406030204" pitchFamily="18" charset="0"/>
                          </a:rPr>
                          <m:t>−1</m:t>
                        </m:r>
                      </m:e>
                    </m:d>
                    <m:r>
                      <a:rPr lang="en-US" sz="1500" b="0" i="1" smtClean="0">
                        <a:latin typeface="Cambria Math" panose="02040503050406030204" pitchFamily="18" charset="0"/>
                      </a:rPr>
                      <m:t>=</m:t>
                    </m:r>
                    <m:r>
                      <a:rPr lang="en-US" sz="1500" b="0" i="1" smtClean="0">
                        <a:latin typeface="Cambria Math" panose="02040503050406030204" pitchFamily="18" charset="0"/>
                      </a:rPr>
                      <m:t>𝑐</m:t>
                    </m:r>
                    <m:sSup>
                      <m:sSupPr>
                        <m:ctrlPr>
                          <a:rPr lang="en-US" sz="1500" b="0" i="1" smtClean="0">
                            <a:latin typeface="Cambria Math" panose="02040503050406030204" pitchFamily="18" charset="0"/>
                          </a:rPr>
                        </m:ctrlPr>
                      </m:sSupPr>
                      <m:e>
                        <m:r>
                          <a:rPr lang="en-US" sz="1500" b="0" i="1" smtClean="0">
                            <a:latin typeface="Cambria Math" panose="02040503050406030204" pitchFamily="18" charset="0"/>
                          </a:rPr>
                          <m:t>𝑛</m:t>
                        </m:r>
                      </m:e>
                      <m:sup>
                        <m:r>
                          <a:rPr lang="en-US" sz="1500" b="0" i="1" smtClean="0">
                            <a:latin typeface="Cambria Math" panose="02040503050406030204" pitchFamily="18" charset="0"/>
                          </a:rPr>
                          <m:t>2</m:t>
                        </m:r>
                      </m:sup>
                    </m:sSup>
                    <m:r>
                      <a:rPr lang="en-US" sz="1500" b="0" i="1" smtClean="0">
                        <a:latin typeface="Cambria Math" panose="02040503050406030204" pitchFamily="18" charset="0"/>
                      </a:rPr>
                      <m:t>−</m:t>
                    </m:r>
                    <m:r>
                      <a:rPr lang="en-US" sz="1500" b="0" i="1" smtClean="0">
                        <a:latin typeface="Cambria Math" panose="02040503050406030204" pitchFamily="18" charset="0"/>
                      </a:rPr>
                      <m:t>𝑐𝑛</m:t>
                    </m:r>
                  </m:oMath>
                </a14:m>
                <a:endParaRPr lang="en-US" sz="1500" dirty="0"/>
              </a:p>
            </p:txBody>
          </p:sp>
        </mc:Choice>
        <mc:Fallback xmlns="">
          <p:sp>
            <p:nvSpPr>
              <p:cNvPr id="171" name="Content Placeholder 2">
                <a:extLst>
                  <a:ext uri="{FF2B5EF4-FFF2-40B4-BE49-F238E27FC236}">
                    <a16:creationId xmlns:a16="http://schemas.microsoft.com/office/drawing/2014/main" id="{309A410C-2085-FC75-7959-08863C2541D8}"/>
                  </a:ext>
                </a:extLst>
              </p:cNvPr>
              <p:cNvSpPr txBox="1">
                <a:spLocks noRot="1" noChangeAspect="1" noMove="1" noResize="1" noEditPoints="1" noAdjustHandles="1" noChangeArrowheads="1" noChangeShapeType="1" noTextEdit="1"/>
              </p:cNvSpPr>
              <p:nvPr/>
            </p:nvSpPr>
            <p:spPr>
              <a:xfrm>
                <a:off x="144187" y="3441728"/>
                <a:ext cx="6424393" cy="1194902"/>
              </a:xfrm>
              <a:prstGeom prst="rect">
                <a:avLst/>
              </a:prstGeom>
              <a:blipFill>
                <a:blip r:embed="rId22"/>
                <a:stretch>
                  <a:fillRect l="-394" t="-7368" b="-50526"/>
                </a:stretch>
              </a:blipFill>
            </p:spPr>
            <p:txBody>
              <a:bodyPr/>
              <a:lstStyle/>
              <a:p>
                <a:r>
                  <a:rPr lang="en-US">
                    <a:noFill/>
                  </a:rPr>
                  <a:t> </a:t>
                </a:r>
              </a:p>
            </p:txBody>
          </p:sp>
        </mc:Fallback>
      </mc:AlternateContent>
      <p:sp>
        <p:nvSpPr>
          <p:cNvPr id="3" name="TextBox 2">
            <a:extLst>
              <a:ext uri="{FF2B5EF4-FFF2-40B4-BE49-F238E27FC236}">
                <a16:creationId xmlns:a16="http://schemas.microsoft.com/office/drawing/2014/main" id="{B26DF58D-F660-D945-92FD-D5C3B96DCF88}"/>
              </a:ext>
            </a:extLst>
          </p:cNvPr>
          <p:cNvSpPr txBox="1"/>
          <p:nvPr/>
        </p:nvSpPr>
        <p:spPr>
          <a:xfrm>
            <a:off x="4547124" y="1140016"/>
            <a:ext cx="691792" cy="307777"/>
          </a:xfrm>
          <a:prstGeom prst="rect">
            <a:avLst/>
          </a:prstGeom>
          <a:noFill/>
        </p:spPr>
        <p:txBody>
          <a:bodyPr wrap="none" rtlCol="0">
            <a:spAutoFit/>
          </a:bodyPr>
          <a:lstStyle/>
          <a:p>
            <a:r>
              <a:rPr lang="en-US" sz="1400" dirty="0"/>
              <a:t>Level 0</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84851ECD-2CAF-15BC-80DD-43BD7CB13AF4}"/>
                  </a:ext>
                </a:extLst>
              </p:cNvPr>
              <p:cNvSpPr txBox="1"/>
              <p:nvPr/>
            </p:nvSpPr>
            <p:spPr>
              <a:xfrm>
                <a:off x="5919989" y="1143794"/>
                <a:ext cx="26161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𝑐𝑛</m:t>
                      </m:r>
                    </m:oMath>
                  </m:oMathPara>
                </a14:m>
                <a:endParaRPr lang="en-US" sz="1600" dirty="0"/>
              </a:p>
            </p:txBody>
          </p:sp>
        </mc:Choice>
        <mc:Fallback xmlns="">
          <p:sp>
            <p:nvSpPr>
              <p:cNvPr id="10" name="TextBox 9">
                <a:extLst>
                  <a:ext uri="{FF2B5EF4-FFF2-40B4-BE49-F238E27FC236}">
                    <a16:creationId xmlns:a16="http://schemas.microsoft.com/office/drawing/2014/main" id="{84851ECD-2CAF-15BC-80DD-43BD7CB13AF4}"/>
                  </a:ext>
                </a:extLst>
              </p:cNvPr>
              <p:cNvSpPr txBox="1">
                <a:spLocks noRot="1" noChangeAspect="1" noMove="1" noResize="1" noEditPoints="1" noAdjustHandles="1" noChangeArrowheads="1" noChangeShapeType="1" noTextEdit="1"/>
              </p:cNvSpPr>
              <p:nvPr/>
            </p:nvSpPr>
            <p:spPr>
              <a:xfrm>
                <a:off x="5919989" y="1143794"/>
                <a:ext cx="261610" cy="246221"/>
              </a:xfrm>
              <a:prstGeom prst="rect">
                <a:avLst/>
              </a:prstGeom>
              <a:blipFill>
                <a:blip r:embed="rId23"/>
                <a:stretch>
                  <a:fillRect l="-14286" r="-9524"/>
                </a:stretch>
              </a:blipFill>
            </p:spPr>
            <p:txBody>
              <a:bodyPr/>
              <a:lstStyle/>
              <a:p>
                <a:r>
                  <a:rPr lang="en-US">
                    <a:noFill/>
                  </a:rPr>
                  <a:t> </a:t>
                </a:r>
              </a:p>
            </p:txBody>
          </p:sp>
        </mc:Fallback>
      </mc:AlternateContent>
      <p:sp>
        <p:nvSpPr>
          <p:cNvPr id="12" name="TextBox 11">
            <a:extLst>
              <a:ext uri="{FF2B5EF4-FFF2-40B4-BE49-F238E27FC236}">
                <a16:creationId xmlns:a16="http://schemas.microsoft.com/office/drawing/2014/main" id="{1795FBDE-5836-46A8-0951-B8EA6D717153}"/>
              </a:ext>
            </a:extLst>
          </p:cNvPr>
          <p:cNvSpPr txBox="1"/>
          <p:nvPr/>
        </p:nvSpPr>
        <p:spPr>
          <a:xfrm>
            <a:off x="4547124" y="1692221"/>
            <a:ext cx="691792" cy="307777"/>
          </a:xfrm>
          <a:prstGeom prst="rect">
            <a:avLst/>
          </a:prstGeom>
          <a:noFill/>
        </p:spPr>
        <p:txBody>
          <a:bodyPr wrap="none" rtlCol="0">
            <a:spAutoFit/>
          </a:bodyPr>
          <a:lstStyle/>
          <a:p>
            <a:r>
              <a:rPr lang="en-US" sz="1400" dirty="0"/>
              <a:t>Level 1</a:t>
            </a: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A35BC691-7A73-1330-4154-AE6BE69CA186}"/>
                  </a:ext>
                </a:extLst>
              </p:cNvPr>
              <p:cNvSpPr txBox="1"/>
              <p:nvPr/>
            </p:nvSpPr>
            <p:spPr>
              <a:xfrm>
                <a:off x="5610160" y="1662340"/>
                <a:ext cx="881267" cy="36753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4</m:t>
                      </m:r>
                      <m:f>
                        <m:fPr>
                          <m:ctrlPr>
                            <a:rPr lang="en-US" sz="1400" b="0" i="1" smtClean="0">
                              <a:latin typeface="Cambria Math" panose="02040503050406030204" pitchFamily="18" charset="0"/>
                            </a:rPr>
                          </m:ctrlPr>
                        </m:fPr>
                        <m:num>
                          <m:r>
                            <a:rPr lang="en-US" sz="1400" b="0" i="1" smtClean="0">
                              <a:latin typeface="Cambria Math" panose="02040503050406030204" pitchFamily="18" charset="0"/>
                            </a:rPr>
                            <m:t>𝑐𝑛</m:t>
                          </m:r>
                        </m:num>
                        <m:den>
                          <m:r>
                            <a:rPr lang="en-US" sz="1400" b="0" i="1" smtClean="0">
                              <a:latin typeface="Cambria Math" panose="02040503050406030204" pitchFamily="18" charset="0"/>
                            </a:rPr>
                            <m:t>2</m:t>
                          </m:r>
                        </m:den>
                      </m:f>
                      <m:r>
                        <a:rPr lang="en-US" sz="1400" b="0" i="1" smtClean="0">
                          <a:latin typeface="Cambria Math" panose="02040503050406030204" pitchFamily="18" charset="0"/>
                        </a:rPr>
                        <m:t>=2</m:t>
                      </m:r>
                      <m:r>
                        <a:rPr lang="en-US" sz="1400" b="0" i="1" smtClean="0">
                          <a:latin typeface="Cambria Math" panose="02040503050406030204" pitchFamily="18" charset="0"/>
                        </a:rPr>
                        <m:t>𝑐𝑛</m:t>
                      </m:r>
                    </m:oMath>
                  </m:oMathPara>
                </a14:m>
                <a:endParaRPr lang="en-US" sz="1400" dirty="0"/>
              </a:p>
            </p:txBody>
          </p:sp>
        </mc:Choice>
        <mc:Fallback xmlns="">
          <p:sp>
            <p:nvSpPr>
              <p:cNvPr id="13" name="TextBox 12">
                <a:extLst>
                  <a:ext uri="{FF2B5EF4-FFF2-40B4-BE49-F238E27FC236}">
                    <a16:creationId xmlns:a16="http://schemas.microsoft.com/office/drawing/2014/main" id="{A35BC691-7A73-1330-4154-AE6BE69CA186}"/>
                  </a:ext>
                </a:extLst>
              </p:cNvPr>
              <p:cNvSpPr txBox="1">
                <a:spLocks noRot="1" noChangeAspect="1" noMove="1" noResize="1" noEditPoints="1" noAdjustHandles="1" noChangeArrowheads="1" noChangeShapeType="1" noTextEdit="1"/>
              </p:cNvSpPr>
              <p:nvPr/>
            </p:nvSpPr>
            <p:spPr>
              <a:xfrm>
                <a:off x="5610160" y="1662340"/>
                <a:ext cx="881267" cy="367537"/>
              </a:xfrm>
              <a:prstGeom prst="rect">
                <a:avLst/>
              </a:prstGeom>
              <a:blipFill>
                <a:blip r:embed="rId24"/>
                <a:stretch>
                  <a:fillRect l="-4225" t="-3448" r="-2817" b="-17241"/>
                </a:stretch>
              </a:blipFill>
            </p:spPr>
            <p:txBody>
              <a:bodyPr/>
              <a:lstStyle/>
              <a:p>
                <a:r>
                  <a:rPr lang="en-US">
                    <a:noFill/>
                  </a:rPr>
                  <a:t> </a:t>
                </a:r>
              </a:p>
            </p:txBody>
          </p:sp>
        </mc:Fallback>
      </mc:AlternateContent>
      <p:sp>
        <p:nvSpPr>
          <p:cNvPr id="14" name="TextBox 13">
            <a:extLst>
              <a:ext uri="{FF2B5EF4-FFF2-40B4-BE49-F238E27FC236}">
                <a16:creationId xmlns:a16="http://schemas.microsoft.com/office/drawing/2014/main" id="{A69E226F-335A-0BA3-E2B4-5B1FF5A08B8D}"/>
              </a:ext>
            </a:extLst>
          </p:cNvPr>
          <p:cNvSpPr txBox="1"/>
          <p:nvPr/>
        </p:nvSpPr>
        <p:spPr>
          <a:xfrm>
            <a:off x="4547124" y="2256887"/>
            <a:ext cx="691792" cy="307777"/>
          </a:xfrm>
          <a:prstGeom prst="rect">
            <a:avLst/>
          </a:prstGeom>
          <a:noFill/>
        </p:spPr>
        <p:txBody>
          <a:bodyPr wrap="none" rtlCol="0">
            <a:spAutoFit/>
          </a:bodyPr>
          <a:lstStyle/>
          <a:p>
            <a:r>
              <a:rPr lang="en-US" sz="1400" dirty="0"/>
              <a:t>Level 2</a:t>
            </a:r>
          </a:p>
        </p:txBody>
      </p: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4327A843-0C1C-FDAD-CE03-DCCBF13A9140}"/>
                  </a:ext>
                </a:extLst>
              </p:cNvPr>
              <p:cNvSpPr txBox="1"/>
              <p:nvPr/>
            </p:nvSpPr>
            <p:spPr>
              <a:xfrm>
                <a:off x="5610160" y="2227006"/>
                <a:ext cx="980653" cy="36753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i="1" smtClean="0">
                          <a:latin typeface="Cambria Math" panose="02040503050406030204" pitchFamily="18" charset="0"/>
                        </a:rPr>
                        <m:t>1</m:t>
                      </m:r>
                      <m:r>
                        <a:rPr lang="en-US" sz="1400" b="0" i="1" smtClean="0">
                          <a:latin typeface="Cambria Math" panose="02040503050406030204" pitchFamily="18" charset="0"/>
                        </a:rPr>
                        <m:t>6</m:t>
                      </m:r>
                      <m:f>
                        <m:fPr>
                          <m:ctrlPr>
                            <a:rPr lang="en-US" sz="1400" b="0" i="1" smtClean="0">
                              <a:latin typeface="Cambria Math" panose="02040503050406030204" pitchFamily="18" charset="0"/>
                            </a:rPr>
                          </m:ctrlPr>
                        </m:fPr>
                        <m:num>
                          <m:r>
                            <a:rPr lang="en-US" sz="1400" b="0" i="1" smtClean="0">
                              <a:latin typeface="Cambria Math" panose="02040503050406030204" pitchFamily="18" charset="0"/>
                            </a:rPr>
                            <m:t>𝑐𝑛</m:t>
                          </m:r>
                        </m:num>
                        <m:den>
                          <m:r>
                            <a:rPr lang="en-US" sz="1400" b="0" i="1" smtClean="0">
                              <a:latin typeface="Cambria Math" panose="02040503050406030204" pitchFamily="18" charset="0"/>
                            </a:rPr>
                            <m:t>4</m:t>
                          </m:r>
                        </m:den>
                      </m:f>
                      <m:r>
                        <a:rPr lang="en-US" sz="1400" b="0" i="1" smtClean="0">
                          <a:latin typeface="Cambria Math" panose="02040503050406030204" pitchFamily="18" charset="0"/>
                        </a:rPr>
                        <m:t>=4</m:t>
                      </m:r>
                      <m:r>
                        <a:rPr lang="en-US" sz="1400" b="0" i="1" smtClean="0">
                          <a:latin typeface="Cambria Math" panose="02040503050406030204" pitchFamily="18" charset="0"/>
                        </a:rPr>
                        <m:t>𝑐𝑛</m:t>
                      </m:r>
                    </m:oMath>
                  </m:oMathPara>
                </a14:m>
                <a:endParaRPr lang="en-US" sz="1400" dirty="0"/>
              </a:p>
            </p:txBody>
          </p:sp>
        </mc:Choice>
        <mc:Fallback xmlns="">
          <p:sp>
            <p:nvSpPr>
              <p:cNvPr id="21" name="TextBox 20">
                <a:extLst>
                  <a:ext uri="{FF2B5EF4-FFF2-40B4-BE49-F238E27FC236}">
                    <a16:creationId xmlns:a16="http://schemas.microsoft.com/office/drawing/2014/main" id="{4327A843-0C1C-FDAD-CE03-DCCBF13A9140}"/>
                  </a:ext>
                </a:extLst>
              </p:cNvPr>
              <p:cNvSpPr txBox="1">
                <a:spLocks noRot="1" noChangeAspect="1" noMove="1" noResize="1" noEditPoints="1" noAdjustHandles="1" noChangeArrowheads="1" noChangeShapeType="1" noTextEdit="1"/>
              </p:cNvSpPr>
              <p:nvPr/>
            </p:nvSpPr>
            <p:spPr>
              <a:xfrm>
                <a:off x="5610160" y="2227006"/>
                <a:ext cx="980653" cy="367537"/>
              </a:xfrm>
              <a:prstGeom prst="rect">
                <a:avLst/>
              </a:prstGeom>
              <a:blipFill>
                <a:blip r:embed="rId25"/>
                <a:stretch>
                  <a:fillRect l="-3846" t="-3333" r="-3846"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5BEE972E-4F97-39E4-21E8-5A901BCD4ACB}"/>
                  </a:ext>
                </a:extLst>
              </p:cNvPr>
              <p:cNvSpPr txBox="1"/>
              <p:nvPr/>
            </p:nvSpPr>
            <p:spPr>
              <a:xfrm>
                <a:off x="4558593" y="2871762"/>
                <a:ext cx="1050929" cy="307777"/>
              </a:xfrm>
              <a:prstGeom prst="rect">
                <a:avLst/>
              </a:prstGeom>
              <a:noFill/>
            </p:spPr>
            <p:txBody>
              <a:bodyPr wrap="none" rtlCol="0">
                <a:spAutoFit/>
              </a:bodyPr>
              <a:lstStyle/>
              <a:p>
                <a:r>
                  <a:rPr lang="en-US" sz="1400" dirty="0"/>
                  <a:t>Level </a:t>
                </a:r>
                <a14:m>
                  <m:oMath xmlns:m="http://schemas.openxmlformats.org/officeDocument/2006/math">
                    <m:r>
                      <a:rPr lang="en-US" sz="1400" b="0" i="1" smtClean="0">
                        <a:latin typeface="Cambria Math" panose="02040503050406030204" pitchFamily="18" charset="0"/>
                      </a:rPr>
                      <m:t>𝐻</m:t>
                    </m:r>
                    <m:r>
                      <a:rPr lang="en-US" sz="1400" b="0" i="1" smtClean="0">
                        <a:latin typeface="Cambria Math" panose="02040503050406030204" pitchFamily="18" charset="0"/>
                      </a:rPr>
                      <m:t>−1</m:t>
                    </m:r>
                  </m:oMath>
                </a14:m>
                <a:endParaRPr lang="en-US" sz="1400" dirty="0"/>
              </a:p>
            </p:txBody>
          </p:sp>
        </mc:Choice>
        <mc:Fallback xmlns="">
          <p:sp>
            <p:nvSpPr>
              <p:cNvPr id="22" name="TextBox 21">
                <a:extLst>
                  <a:ext uri="{FF2B5EF4-FFF2-40B4-BE49-F238E27FC236}">
                    <a16:creationId xmlns:a16="http://schemas.microsoft.com/office/drawing/2014/main" id="{5BEE972E-4F97-39E4-21E8-5A901BCD4ACB}"/>
                  </a:ext>
                </a:extLst>
              </p:cNvPr>
              <p:cNvSpPr txBox="1">
                <a:spLocks noRot="1" noChangeAspect="1" noMove="1" noResize="1" noEditPoints="1" noAdjustHandles="1" noChangeArrowheads="1" noChangeShapeType="1" noTextEdit="1"/>
              </p:cNvSpPr>
              <p:nvPr/>
            </p:nvSpPr>
            <p:spPr>
              <a:xfrm>
                <a:off x="4558593" y="2871762"/>
                <a:ext cx="1050929" cy="307777"/>
              </a:xfrm>
              <a:prstGeom prst="rect">
                <a:avLst/>
              </a:prstGeom>
              <a:blipFill>
                <a:blip r:embed="rId26"/>
                <a:stretch>
                  <a:fillRect l="-2410" t="-4000" b="-2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FB9B5A3B-8B9C-49E6-4304-915CC70786E3}"/>
                  </a:ext>
                </a:extLst>
              </p:cNvPr>
              <p:cNvSpPr txBox="1"/>
              <p:nvPr/>
            </p:nvSpPr>
            <p:spPr>
              <a:xfrm>
                <a:off x="4565923" y="3138913"/>
                <a:ext cx="737125" cy="307777"/>
              </a:xfrm>
              <a:prstGeom prst="rect">
                <a:avLst/>
              </a:prstGeom>
              <a:noFill/>
            </p:spPr>
            <p:txBody>
              <a:bodyPr wrap="none" rtlCol="0">
                <a:spAutoFit/>
              </a:bodyPr>
              <a:lstStyle/>
              <a:p>
                <a:r>
                  <a:rPr lang="en-US" sz="1400" dirty="0"/>
                  <a:t>Level </a:t>
                </a:r>
                <a14:m>
                  <m:oMath xmlns:m="http://schemas.openxmlformats.org/officeDocument/2006/math">
                    <m:r>
                      <a:rPr lang="en-US" sz="1400" b="0" i="1" smtClean="0">
                        <a:latin typeface="Cambria Math" panose="02040503050406030204" pitchFamily="18" charset="0"/>
                      </a:rPr>
                      <m:t>𝐻</m:t>
                    </m:r>
                  </m:oMath>
                </a14:m>
                <a:endParaRPr lang="en-US" sz="1400" dirty="0"/>
              </a:p>
            </p:txBody>
          </p:sp>
        </mc:Choice>
        <mc:Fallback xmlns="">
          <p:sp>
            <p:nvSpPr>
              <p:cNvPr id="23" name="TextBox 22">
                <a:extLst>
                  <a:ext uri="{FF2B5EF4-FFF2-40B4-BE49-F238E27FC236}">
                    <a16:creationId xmlns:a16="http://schemas.microsoft.com/office/drawing/2014/main" id="{FB9B5A3B-8B9C-49E6-4304-915CC70786E3}"/>
                  </a:ext>
                </a:extLst>
              </p:cNvPr>
              <p:cNvSpPr txBox="1">
                <a:spLocks noRot="1" noChangeAspect="1" noMove="1" noResize="1" noEditPoints="1" noAdjustHandles="1" noChangeArrowheads="1" noChangeShapeType="1" noTextEdit="1"/>
              </p:cNvSpPr>
              <p:nvPr/>
            </p:nvSpPr>
            <p:spPr>
              <a:xfrm>
                <a:off x="4565923" y="3138913"/>
                <a:ext cx="737125" cy="307777"/>
              </a:xfrm>
              <a:prstGeom prst="rect">
                <a:avLst/>
              </a:prstGeom>
              <a:blipFill>
                <a:blip r:embed="rId27"/>
                <a:stretch>
                  <a:fillRect l="-1695" t="-4000" b="-20000"/>
                </a:stretch>
              </a:blipFill>
            </p:spPr>
            <p:txBody>
              <a:bodyPr/>
              <a:lstStyle/>
              <a:p>
                <a:r>
                  <a:rPr lang="en-US">
                    <a:noFill/>
                  </a:rPr>
                  <a:t> </a:t>
                </a:r>
              </a:p>
            </p:txBody>
          </p:sp>
        </mc:Fallback>
      </mc:AlternateContent>
      <p:sp>
        <p:nvSpPr>
          <p:cNvPr id="2" name="Footer Placeholder 1">
            <a:extLst>
              <a:ext uri="{FF2B5EF4-FFF2-40B4-BE49-F238E27FC236}">
                <a16:creationId xmlns:a16="http://schemas.microsoft.com/office/drawing/2014/main" id="{8134CF5F-1B1B-AFB1-6491-57B8B39BDD8C}"/>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1899246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71">
                                            <p:txEl>
                                              <p:pRg st="2" end="2"/>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7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P spid="12" grpId="0"/>
      <p:bldP spid="13" grpId="0"/>
      <p:bldP spid="14" grpId="0"/>
      <p:bldP spid="21" grpId="0"/>
      <p:bldP spid="22" grpId="0"/>
      <p:bldP spid="2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25</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Solving Recurrences – Recursion Tree</a:t>
            </a:r>
            <a:endParaRPr sz="2400" dirty="0"/>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C3D40C70-6A22-8D8F-3B58-51BAE7DF831C}"/>
                  </a:ext>
                </a:extLst>
              </p:cNvPr>
              <p:cNvSpPr txBox="1"/>
              <p:nvPr/>
            </p:nvSpPr>
            <p:spPr>
              <a:xfrm>
                <a:off x="-81931" y="1075745"/>
                <a:ext cx="2223203" cy="63273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100" i="1" smtClean="0">
                          <a:solidFill>
                            <a:prstClr val="black"/>
                          </a:solidFill>
                          <a:latin typeface="Cambria Math" panose="02040503050406030204" pitchFamily="18" charset="0"/>
                        </a:rPr>
                        <m:t>𝑇</m:t>
                      </m:r>
                      <m:d>
                        <m:dPr>
                          <m:ctrlPr>
                            <a:rPr lang="en-US" sz="1100" i="1">
                              <a:solidFill>
                                <a:prstClr val="black"/>
                              </a:solidFill>
                              <a:latin typeface="Cambria Math" panose="02040503050406030204" pitchFamily="18" charset="0"/>
                            </a:rPr>
                          </m:ctrlPr>
                        </m:dPr>
                        <m:e>
                          <m:r>
                            <a:rPr lang="en-US" sz="1100" i="1">
                              <a:solidFill>
                                <a:prstClr val="black"/>
                              </a:solidFill>
                              <a:latin typeface="Cambria Math" panose="02040503050406030204" pitchFamily="18" charset="0"/>
                            </a:rPr>
                            <m:t>𝑛</m:t>
                          </m:r>
                        </m:e>
                      </m:d>
                      <m:r>
                        <a:rPr lang="en-US" sz="1100" i="1">
                          <a:solidFill>
                            <a:prstClr val="black"/>
                          </a:solidFill>
                          <a:latin typeface="Cambria Math" panose="02040503050406030204" pitchFamily="18" charset="0"/>
                        </a:rPr>
                        <m:t>= </m:t>
                      </m:r>
                      <m:d>
                        <m:dPr>
                          <m:begChr m:val="{"/>
                          <m:endChr m:val=""/>
                          <m:ctrlPr>
                            <a:rPr lang="en-US" sz="1100" i="1">
                              <a:solidFill>
                                <a:prstClr val="black"/>
                              </a:solidFill>
                              <a:latin typeface="Cambria Math" panose="02040503050406030204" pitchFamily="18" charset="0"/>
                            </a:rPr>
                          </m:ctrlPr>
                        </m:dPr>
                        <m:e>
                          <m:eqArr>
                            <m:eqArrPr>
                              <m:ctrlPr>
                                <a:rPr lang="en-US" sz="1100" i="1">
                                  <a:solidFill>
                                    <a:prstClr val="black"/>
                                  </a:solidFill>
                                  <a:latin typeface="Cambria Math" panose="02040503050406030204" pitchFamily="18" charset="0"/>
                                </a:rPr>
                              </m:ctrlPr>
                            </m:eqArrPr>
                            <m:e>
                              <m:r>
                                <a:rPr lang="en-US" sz="1100" b="0" i="1" smtClean="0">
                                  <a:solidFill>
                                    <a:prstClr val="black"/>
                                  </a:solidFill>
                                  <a:latin typeface="Cambria Math" panose="02040503050406030204" pitchFamily="18" charset="0"/>
                                </a:rPr>
                                <m:t>𝑑</m:t>
                              </m:r>
                              <m:r>
                                <a:rPr lang="en-US" sz="1100" i="1">
                                  <a:solidFill>
                                    <a:prstClr val="black"/>
                                  </a:solidFill>
                                  <a:latin typeface="Cambria Math" panose="02040503050406030204" pitchFamily="18" charset="0"/>
                                </a:rPr>
                                <m:t>                        </m:t>
                              </m:r>
                              <m:r>
                                <a:rPr lang="en-US" sz="1100" i="1">
                                  <a:solidFill>
                                    <a:prstClr val="black"/>
                                  </a:solidFill>
                                  <a:latin typeface="Cambria Math" panose="02040503050406030204" pitchFamily="18" charset="0"/>
                                </a:rPr>
                                <m:t>𝑛</m:t>
                              </m:r>
                              <m:r>
                                <a:rPr lang="en-US" sz="1100" i="1">
                                  <a:solidFill>
                                    <a:prstClr val="black"/>
                                  </a:solidFill>
                                  <a:latin typeface="Cambria Math" panose="02040503050406030204" pitchFamily="18" charset="0"/>
                                </a:rPr>
                                <m:t>=1</m:t>
                              </m:r>
                            </m:e>
                            <m:e>
                              <m:r>
                                <a:rPr lang="en-US" sz="1100" b="0" i="1" smtClean="0">
                                  <a:solidFill>
                                    <a:prstClr val="black"/>
                                  </a:solidFill>
                                  <a:latin typeface="Cambria Math" panose="02040503050406030204" pitchFamily="18" charset="0"/>
                                </a:rPr>
                                <m:t>4</m:t>
                              </m:r>
                              <m:r>
                                <a:rPr lang="en-US" sz="1100" i="1">
                                  <a:solidFill>
                                    <a:prstClr val="black"/>
                                  </a:solidFill>
                                  <a:latin typeface="Cambria Math" panose="02040503050406030204" pitchFamily="18" charset="0"/>
                                  <a:ea typeface="Cambria Math" panose="02040503050406030204" pitchFamily="18" charset="0"/>
                                </a:rPr>
                                <m:t>𝑇</m:t>
                              </m:r>
                              <m:d>
                                <m:dPr>
                                  <m:ctrlPr>
                                    <a:rPr lang="en-US" sz="1100" i="1">
                                      <a:solidFill>
                                        <a:prstClr val="black"/>
                                      </a:solidFill>
                                      <a:latin typeface="Cambria Math" panose="02040503050406030204" pitchFamily="18" charset="0"/>
                                      <a:ea typeface="Cambria Math" panose="02040503050406030204" pitchFamily="18" charset="0"/>
                                    </a:rPr>
                                  </m:ctrlPr>
                                </m:dPr>
                                <m:e>
                                  <m:f>
                                    <m:fPr>
                                      <m:ctrlPr>
                                        <a:rPr lang="en-US" sz="1100" i="1">
                                          <a:solidFill>
                                            <a:prstClr val="black"/>
                                          </a:solidFill>
                                          <a:latin typeface="Cambria Math" panose="02040503050406030204" pitchFamily="18" charset="0"/>
                                          <a:ea typeface="Cambria Math" panose="02040503050406030204" pitchFamily="18" charset="0"/>
                                        </a:rPr>
                                      </m:ctrlPr>
                                    </m:fPr>
                                    <m:num>
                                      <m:r>
                                        <a:rPr lang="en-US" sz="1100" i="1">
                                          <a:solidFill>
                                            <a:prstClr val="black"/>
                                          </a:solidFill>
                                          <a:latin typeface="Cambria Math" panose="02040503050406030204" pitchFamily="18" charset="0"/>
                                          <a:ea typeface="Cambria Math" panose="02040503050406030204" pitchFamily="18" charset="0"/>
                                        </a:rPr>
                                        <m:t>𝑛</m:t>
                                      </m:r>
                                    </m:num>
                                    <m:den>
                                      <m:r>
                                        <a:rPr lang="en-US" sz="1100" i="1">
                                          <a:solidFill>
                                            <a:prstClr val="black"/>
                                          </a:solidFill>
                                          <a:latin typeface="Cambria Math" panose="02040503050406030204" pitchFamily="18" charset="0"/>
                                          <a:ea typeface="Cambria Math" panose="02040503050406030204" pitchFamily="18" charset="0"/>
                                        </a:rPr>
                                        <m:t>2</m:t>
                                      </m:r>
                                    </m:den>
                                  </m:f>
                                </m:e>
                              </m:d>
                              <m:r>
                                <a:rPr lang="en-US" sz="1100" i="1">
                                  <a:solidFill>
                                    <a:prstClr val="black"/>
                                  </a:solidFill>
                                  <a:latin typeface="Cambria Math" panose="02040503050406030204" pitchFamily="18" charset="0"/>
                                  <a:ea typeface="Cambria Math" panose="02040503050406030204" pitchFamily="18" charset="0"/>
                                </a:rPr>
                                <m:t>+</m:t>
                              </m:r>
                              <m:r>
                                <a:rPr lang="en-US" sz="1100" b="0" i="1" smtClean="0">
                                  <a:solidFill>
                                    <a:prstClr val="black"/>
                                  </a:solidFill>
                                  <a:latin typeface="Cambria Math" panose="02040503050406030204" pitchFamily="18" charset="0"/>
                                  <a:ea typeface="Cambria Math" panose="02040503050406030204" pitchFamily="18" charset="0"/>
                                </a:rPr>
                                <m:t>𝑐𝑛</m:t>
                              </m:r>
                              <m:r>
                                <a:rPr lang="en-US" sz="1100" i="1">
                                  <a:solidFill>
                                    <a:prstClr val="black"/>
                                  </a:solidFill>
                                  <a:latin typeface="Cambria Math" panose="02040503050406030204" pitchFamily="18" charset="0"/>
                                  <a:ea typeface="Cambria Math" panose="02040503050406030204" pitchFamily="18" charset="0"/>
                                </a:rPr>
                                <m:t>  </m:t>
                              </m:r>
                              <m:r>
                                <a:rPr lang="en-US" sz="1100" b="0" i="1" smtClean="0">
                                  <a:solidFill>
                                    <a:prstClr val="black"/>
                                  </a:solidFill>
                                  <a:latin typeface="Cambria Math" panose="02040503050406030204" pitchFamily="18" charset="0"/>
                                  <a:ea typeface="Cambria Math" panose="02040503050406030204" pitchFamily="18" charset="0"/>
                                </a:rPr>
                                <m:t>  </m:t>
                              </m:r>
                              <m:r>
                                <a:rPr lang="en-US" sz="1100" i="1">
                                  <a:solidFill>
                                    <a:prstClr val="black"/>
                                  </a:solidFill>
                                  <a:latin typeface="Cambria Math" panose="02040503050406030204" pitchFamily="18" charset="0"/>
                                  <a:ea typeface="Cambria Math" panose="02040503050406030204" pitchFamily="18" charset="0"/>
                                </a:rPr>
                                <m:t>𝑛</m:t>
                              </m:r>
                              <m:r>
                                <a:rPr lang="en-US" sz="1100" i="1">
                                  <a:solidFill>
                                    <a:prstClr val="black"/>
                                  </a:solidFill>
                                  <a:latin typeface="Cambria Math" panose="02040503050406030204" pitchFamily="18" charset="0"/>
                                  <a:ea typeface="Cambria Math" panose="02040503050406030204" pitchFamily="18" charset="0"/>
                                </a:rPr>
                                <m:t>&gt;1</m:t>
                              </m:r>
                            </m:e>
                          </m:eqArr>
                        </m:e>
                      </m:d>
                    </m:oMath>
                  </m:oMathPara>
                </a14:m>
                <a:endParaRPr lang="en-US" sz="1100" dirty="0"/>
              </a:p>
            </p:txBody>
          </p:sp>
        </mc:Choice>
        <mc:Fallback xmlns="">
          <p:sp>
            <p:nvSpPr>
              <p:cNvPr id="8" name="TextBox 7">
                <a:extLst>
                  <a:ext uri="{FF2B5EF4-FFF2-40B4-BE49-F238E27FC236}">
                    <a16:creationId xmlns:a16="http://schemas.microsoft.com/office/drawing/2014/main" id="{C3D40C70-6A22-8D8F-3B58-51BAE7DF831C}"/>
                  </a:ext>
                </a:extLst>
              </p:cNvPr>
              <p:cNvSpPr txBox="1">
                <a:spLocks noRot="1" noChangeAspect="1" noMove="1" noResize="1" noEditPoints="1" noAdjustHandles="1" noChangeArrowheads="1" noChangeShapeType="1" noTextEdit="1"/>
              </p:cNvSpPr>
              <p:nvPr/>
            </p:nvSpPr>
            <p:spPr>
              <a:xfrm>
                <a:off x="-81931" y="1075745"/>
                <a:ext cx="2223203" cy="632737"/>
              </a:xfrm>
              <a:prstGeom prst="rect">
                <a:avLst/>
              </a:prstGeom>
              <a:blipFill>
                <a:blip r:embed="rId3"/>
                <a:stretch>
                  <a:fillRect l="-14205" t="-188235" b="-276471"/>
                </a:stretch>
              </a:blipFill>
            </p:spPr>
            <p:txBody>
              <a:bodyPr/>
              <a:lstStyle/>
              <a:p>
                <a:r>
                  <a:rPr lang="en-US">
                    <a:noFill/>
                  </a:rPr>
                  <a:t> </a:t>
                </a:r>
              </a:p>
            </p:txBody>
          </p:sp>
        </mc:Fallback>
      </mc:AlternateContent>
      <p:grpSp>
        <p:nvGrpSpPr>
          <p:cNvPr id="150" name="Group 149">
            <a:extLst>
              <a:ext uri="{FF2B5EF4-FFF2-40B4-BE49-F238E27FC236}">
                <a16:creationId xmlns:a16="http://schemas.microsoft.com/office/drawing/2014/main" id="{9B46D48D-48C4-A7DA-7763-3E58B6062C9F}"/>
              </a:ext>
            </a:extLst>
          </p:cNvPr>
          <p:cNvGrpSpPr/>
          <p:nvPr/>
        </p:nvGrpSpPr>
        <p:grpSpPr>
          <a:xfrm>
            <a:off x="523602" y="1104937"/>
            <a:ext cx="3989796" cy="1552305"/>
            <a:chOff x="489812" y="2304808"/>
            <a:chExt cx="3989796" cy="1552305"/>
          </a:xfrm>
        </p:grpSpPr>
        <p:grpSp>
          <p:nvGrpSpPr>
            <p:cNvPr id="67" name="Group 66">
              <a:extLst>
                <a:ext uri="{FF2B5EF4-FFF2-40B4-BE49-F238E27FC236}">
                  <a16:creationId xmlns:a16="http://schemas.microsoft.com/office/drawing/2014/main" id="{6C501214-9D5E-2B73-38CC-7BD893C4B7E8}"/>
                </a:ext>
              </a:extLst>
            </p:cNvPr>
            <p:cNvGrpSpPr/>
            <p:nvPr/>
          </p:nvGrpSpPr>
          <p:grpSpPr>
            <a:xfrm>
              <a:off x="1913665" y="2304808"/>
              <a:ext cx="2565943" cy="954210"/>
              <a:chOff x="1428662" y="1171168"/>
              <a:chExt cx="2565943" cy="954210"/>
            </a:xfrm>
          </p:grpSpPr>
          <p:grpSp>
            <p:nvGrpSpPr>
              <p:cNvPr id="69" name="Group 68">
                <a:extLst>
                  <a:ext uri="{FF2B5EF4-FFF2-40B4-BE49-F238E27FC236}">
                    <a16:creationId xmlns:a16="http://schemas.microsoft.com/office/drawing/2014/main" id="{BF9207FE-E56A-B8C7-2580-1F1C0209497E}"/>
                  </a:ext>
                </a:extLst>
              </p:cNvPr>
              <p:cNvGrpSpPr/>
              <p:nvPr/>
            </p:nvGrpSpPr>
            <p:grpSpPr>
              <a:xfrm>
                <a:off x="2883315" y="1171168"/>
                <a:ext cx="360000" cy="360000"/>
                <a:chOff x="4605557" y="1063396"/>
                <a:chExt cx="360000" cy="360000"/>
              </a:xfrm>
            </p:grpSpPr>
            <p:sp>
              <p:nvSpPr>
                <p:cNvPr id="108" name="Oval 107">
                  <a:extLst>
                    <a:ext uri="{FF2B5EF4-FFF2-40B4-BE49-F238E27FC236}">
                      <a16:creationId xmlns:a16="http://schemas.microsoft.com/office/drawing/2014/main" id="{4EF05C36-4607-7EC8-2972-97B7400849D1}"/>
                    </a:ext>
                  </a:extLst>
                </p:cNvPr>
                <p:cNvSpPr/>
                <p:nvPr/>
              </p:nvSpPr>
              <p:spPr>
                <a:xfrm>
                  <a:off x="4605557" y="1063396"/>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110" name="TextBox 109">
                      <a:extLst>
                        <a:ext uri="{FF2B5EF4-FFF2-40B4-BE49-F238E27FC236}">
                          <a16:creationId xmlns:a16="http://schemas.microsoft.com/office/drawing/2014/main" id="{1FA056EC-A7A8-77E0-32A3-0EDD4F894F0A}"/>
                        </a:ext>
                      </a:extLst>
                    </p:cNvPr>
                    <p:cNvSpPr txBox="1"/>
                    <p:nvPr/>
                  </p:nvSpPr>
                  <p:spPr>
                    <a:xfrm>
                      <a:off x="4624373" y="1098475"/>
                      <a:ext cx="341184" cy="276999"/>
                    </a:xfrm>
                    <a:prstGeom prst="rect">
                      <a:avLst/>
                    </a:prstGeom>
                    <a:noFill/>
                  </p:spPr>
                  <p:txBody>
                    <a:bodyPr wrap="none" rtlCol="0">
                      <a:spAutoFit/>
                    </a:bodyPr>
                    <a:lstStyle/>
                    <a:p>
                      <a:r>
                        <a:rPr lang="en-US" sz="1200" b="0" dirty="0"/>
                        <a:t>c</a:t>
                      </a:r>
                      <a14:m>
                        <m:oMath xmlns:m="http://schemas.openxmlformats.org/officeDocument/2006/math">
                          <m:r>
                            <a:rPr lang="en-US" sz="1200" b="0" i="1" smtClean="0">
                              <a:latin typeface="Cambria Math" panose="02040503050406030204" pitchFamily="18" charset="0"/>
                            </a:rPr>
                            <m:t>𝑛</m:t>
                          </m:r>
                        </m:oMath>
                      </a14:m>
                      <a:endParaRPr lang="en-US" sz="1200" dirty="0"/>
                    </a:p>
                  </p:txBody>
                </p:sp>
              </mc:Choice>
              <mc:Fallback xmlns="">
                <p:sp>
                  <p:nvSpPr>
                    <p:cNvPr id="110" name="TextBox 109">
                      <a:extLst>
                        <a:ext uri="{FF2B5EF4-FFF2-40B4-BE49-F238E27FC236}">
                          <a16:creationId xmlns:a16="http://schemas.microsoft.com/office/drawing/2014/main" id="{1FA056EC-A7A8-77E0-32A3-0EDD4F894F0A}"/>
                        </a:ext>
                      </a:extLst>
                    </p:cNvPr>
                    <p:cNvSpPr txBox="1">
                      <a:spLocks noRot="1" noChangeAspect="1" noMove="1" noResize="1" noEditPoints="1" noAdjustHandles="1" noChangeArrowheads="1" noChangeShapeType="1" noTextEdit="1"/>
                    </p:cNvSpPr>
                    <p:nvPr/>
                  </p:nvSpPr>
                  <p:spPr>
                    <a:xfrm>
                      <a:off x="4624373" y="1098475"/>
                      <a:ext cx="341184" cy="276999"/>
                    </a:xfrm>
                    <a:prstGeom prst="rect">
                      <a:avLst/>
                    </a:prstGeom>
                    <a:blipFill>
                      <a:blip r:embed="rId9"/>
                      <a:stretch>
                        <a:fillRect b="-13043"/>
                      </a:stretch>
                    </a:blipFill>
                  </p:spPr>
                  <p:txBody>
                    <a:bodyPr/>
                    <a:lstStyle/>
                    <a:p>
                      <a:r>
                        <a:rPr lang="en-US">
                          <a:noFill/>
                        </a:rPr>
                        <a:t> </a:t>
                      </a:r>
                    </a:p>
                  </p:txBody>
                </p:sp>
              </mc:Fallback>
            </mc:AlternateContent>
          </p:grpSp>
          <p:grpSp>
            <p:nvGrpSpPr>
              <p:cNvPr id="70" name="Group 69">
                <a:extLst>
                  <a:ext uri="{FF2B5EF4-FFF2-40B4-BE49-F238E27FC236}">
                    <a16:creationId xmlns:a16="http://schemas.microsoft.com/office/drawing/2014/main" id="{D49B0873-1E2D-C5D3-B8AF-BCD6FED16C89}"/>
                  </a:ext>
                </a:extLst>
              </p:cNvPr>
              <p:cNvGrpSpPr/>
              <p:nvPr/>
            </p:nvGrpSpPr>
            <p:grpSpPr>
              <a:xfrm>
                <a:off x="1428662" y="1711378"/>
                <a:ext cx="469359" cy="414000"/>
                <a:chOff x="1428662" y="1769515"/>
                <a:chExt cx="469359" cy="414000"/>
              </a:xfrm>
            </p:grpSpPr>
            <p:sp>
              <p:nvSpPr>
                <p:cNvPr id="103" name="Oval 102">
                  <a:extLst>
                    <a:ext uri="{FF2B5EF4-FFF2-40B4-BE49-F238E27FC236}">
                      <a16:creationId xmlns:a16="http://schemas.microsoft.com/office/drawing/2014/main" id="{29677477-21CD-2D5F-27AD-3E17F20E9467}"/>
                    </a:ext>
                  </a:extLst>
                </p:cNvPr>
                <p:cNvSpPr/>
                <p:nvPr/>
              </p:nvSpPr>
              <p:spPr>
                <a:xfrm>
                  <a:off x="1456341" y="1769515"/>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107" name="TextBox 106">
                      <a:extLst>
                        <a:ext uri="{FF2B5EF4-FFF2-40B4-BE49-F238E27FC236}">
                          <a16:creationId xmlns:a16="http://schemas.microsoft.com/office/drawing/2014/main" id="{2ACD3200-35FB-8DA8-F609-FEB87DA030CB}"/>
                        </a:ext>
                      </a:extLst>
                    </p:cNvPr>
                    <p:cNvSpPr txBox="1"/>
                    <p:nvPr/>
                  </p:nvSpPr>
                  <p:spPr>
                    <a:xfrm>
                      <a:off x="1428662" y="1842376"/>
                      <a:ext cx="469359" cy="26827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𝑐𝑛</m:t>
                                </m:r>
                              </m:num>
                              <m:den>
                                <m:r>
                                  <a:rPr lang="en-US" sz="1000" b="0" i="1" smtClean="0">
                                    <a:latin typeface="Cambria Math" panose="02040503050406030204" pitchFamily="18" charset="0"/>
                                  </a:rPr>
                                  <m:t>2</m:t>
                                </m:r>
                              </m:den>
                            </m:f>
                          </m:oMath>
                        </m:oMathPara>
                      </a14:m>
                      <a:endParaRPr lang="en-US" sz="1000" dirty="0"/>
                    </a:p>
                  </p:txBody>
                </p:sp>
              </mc:Choice>
              <mc:Fallback xmlns="">
                <p:sp>
                  <p:nvSpPr>
                    <p:cNvPr id="107" name="TextBox 106">
                      <a:extLst>
                        <a:ext uri="{FF2B5EF4-FFF2-40B4-BE49-F238E27FC236}">
                          <a16:creationId xmlns:a16="http://schemas.microsoft.com/office/drawing/2014/main" id="{2ACD3200-35FB-8DA8-F609-FEB87DA030CB}"/>
                        </a:ext>
                      </a:extLst>
                    </p:cNvPr>
                    <p:cNvSpPr txBox="1">
                      <a:spLocks noRot="1" noChangeAspect="1" noMove="1" noResize="1" noEditPoints="1" noAdjustHandles="1" noChangeArrowheads="1" noChangeShapeType="1" noTextEdit="1"/>
                    </p:cNvSpPr>
                    <p:nvPr/>
                  </p:nvSpPr>
                  <p:spPr>
                    <a:xfrm>
                      <a:off x="1428662" y="1842376"/>
                      <a:ext cx="469359" cy="268279"/>
                    </a:xfrm>
                    <a:prstGeom prst="rect">
                      <a:avLst/>
                    </a:prstGeom>
                    <a:blipFill>
                      <a:blip r:embed="rId10"/>
                      <a:stretch>
                        <a:fillRect l="-10526" t="-95455" r="-7895" b="-159091"/>
                      </a:stretch>
                    </a:blipFill>
                  </p:spPr>
                  <p:txBody>
                    <a:bodyPr/>
                    <a:lstStyle/>
                    <a:p>
                      <a:r>
                        <a:rPr lang="en-US">
                          <a:noFill/>
                        </a:rPr>
                        <a:t> </a:t>
                      </a:r>
                    </a:p>
                  </p:txBody>
                </p:sp>
              </mc:Fallback>
            </mc:AlternateContent>
          </p:grpSp>
          <p:grpSp>
            <p:nvGrpSpPr>
              <p:cNvPr id="72" name="Group 71">
                <a:extLst>
                  <a:ext uri="{FF2B5EF4-FFF2-40B4-BE49-F238E27FC236}">
                    <a16:creationId xmlns:a16="http://schemas.microsoft.com/office/drawing/2014/main" id="{1FAEC5E3-E2DC-E4EB-F246-887937FF310A}"/>
                  </a:ext>
                </a:extLst>
              </p:cNvPr>
              <p:cNvGrpSpPr/>
              <p:nvPr/>
            </p:nvGrpSpPr>
            <p:grpSpPr>
              <a:xfrm>
                <a:off x="2099295" y="1711378"/>
                <a:ext cx="469359" cy="414000"/>
                <a:chOff x="1428662" y="1769515"/>
                <a:chExt cx="469359" cy="414000"/>
              </a:xfrm>
            </p:grpSpPr>
            <p:sp>
              <p:nvSpPr>
                <p:cNvPr id="101" name="Oval 100">
                  <a:extLst>
                    <a:ext uri="{FF2B5EF4-FFF2-40B4-BE49-F238E27FC236}">
                      <a16:creationId xmlns:a16="http://schemas.microsoft.com/office/drawing/2014/main" id="{386E89A5-81CC-C3D4-808D-D2BE1AE92B0C}"/>
                    </a:ext>
                  </a:extLst>
                </p:cNvPr>
                <p:cNvSpPr/>
                <p:nvPr/>
              </p:nvSpPr>
              <p:spPr>
                <a:xfrm>
                  <a:off x="1456341" y="1769515"/>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102" name="TextBox 101">
                      <a:extLst>
                        <a:ext uri="{FF2B5EF4-FFF2-40B4-BE49-F238E27FC236}">
                          <a16:creationId xmlns:a16="http://schemas.microsoft.com/office/drawing/2014/main" id="{DB0658C5-63BF-603A-DB45-0595BFB98E23}"/>
                        </a:ext>
                      </a:extLst>
                    </p:cNvPr>
                    <p:cNvSpPr txBox="1"/>
                    <p:nvPr/>
                  </p:nvSpPr>
                  <p:spPr>
                    <a:xfrm>
                      <a:off x="1428662" y="1842376"/>
                      <a:ext cx="469359" cy="26827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𝑐𝑛</m:t>
                                </m:r>
                              </m:num>
                              <m:den>
                                <m:r>
                                  <a:rPr lang="en-US" sz="1000" b="0" i="1" smtClean="0">
                                    <a:latin typeface="Cambria Math" panose="02040503050406030204" pitchFamily="18" charset="0"/>
                                  </a:rPr>
                                  <m:t>2</m:t>
                                </m:r>
                              </m:den>
                            </m:f>
                          </m:oMath>
                        </m:oMathPara>
                      </a14:m>
                      <a:endParaRPr lang="en-US" sz="1000" dirty="0"/>
                    </a:p>
                  </p:txBody>
                </p:sp>
              </mc:Choice>
              <mc:Fallback xmlns="">
                <p:sp>
                  <p:nvSpPr>
                    <p:cNvPr id="102" name="TextBox 101">
                      <a:extLst>
                        <a:ext uri="{FF2B5EF4-FFF2-40B4-BE49-F238E27FC236}">
                          <a16:creationId xmlns:a16="http://schemas.microsoft.com/office/drawing/2014/main" id="{DB0658C5-63BF-603A-DB45-0595BFB98E23}"/>
                        </a:ext>
                      </a:extLst>
                    </p:cNvPr>
                    <p:cNvSpPr txBox="1">
                      <a:spLocks noRot="1" noChangeAspect="1" noMove="1" noResize="1" noEditPoints="1" noAdjustHandles="1" noChangeArrowheads="1" noChangeShapeType="1" noTextEdit="1"/>
                    </p:cNvSpPr>
                    <p:nvPr/>
                  </p:nvSpPr>
                  <p:spPr>
                    <a:xfrm>
                      <a:off x="1428662" y="1842376"/>
                      <a:ext cx="469359" cy="268279"/>
                    </a:xfrm>
                    <a:prstGeom prst="rect">
                      <a:avLst/>
                    </a:prstGeom>
                    <a:blipFill>
                      <a:blip r:embed="rId11"/>
                      <a:stretch>
                        <a:fillRect l="-7895" t="-95455" r="-10526" b="-159091"/>
                      </a:stretch>
                    </a:blipFill>
                  </p:spPr>
                  <p:txBody>
                    <a:bodyPr/>
                    <a:lstStyle/>
                    <a:p>
                      <a:r>
                        <a:rPr lang="en-US">
                          <a:noFill/>
                        </a:rPr>
                        <a:t> </a:t>
                      </a:r>
                    </a:p>
                  </p:txBody>
                </p:sp>
              </mc:Fallback>
            </mc:AlternateContent>
          </p:grpSp>
          <p:grpSp>
            <p:nvGrpSpPr>
              <p:cNvPr id="73" name="Group 72">
                <a:extLst>
                  <a:ext uri="{FF2B5EF4-FFF2-40B4-BE49-F238E27FC236}">
                    <a16:creationId xmlns:a16="http://schemas.microsoft.com/office/drawing/2014/main" id="{A4FB858B-A37E-3CAC-B26B-9940E44F6C4B}"/>
                  </a:ext>
                </a:extLst>
              </p:cNvPr>
              <p:cNvGrpSpPr/>
              <p:nvPr/>
            </p:nvGrpSpPr>
            <p:grpSpPr>
              <a:xfrm>
                <a:off x="2798595" y="1711378"/>
                <a:ext cx="469359" cy="414000"/>
                <a:chOff x="1457329" y="1769515"/>
                <a:chExt cx="469359" cy="414000"/>
              </a:xfrm>
            </p:grpSpPr>
            <p:sp>
              <p:nvSpPr>
                <p:cNvPr id="93" name="Oval 92">
                  <a:extLst>
                    <a:ext uri="{FF2B5EF4-FFF2-40B4-BE49-F238E27FC236}">
                      <a16:creationId xmlns:a16="http://schemas.microsoft.com/office/drawing/2014/main" id="{52FCD299-E83C-450E-0BA7-9986ED16556D}"/>
                    </a:ext>
                  </a:extLst>
                </p:cNvPr>
                <p:cNvSpPr/>
                <p:nvPr/>
              </p:nvSpPr>
              <p:spPr>
                <a:xfrm>
                  <a:off x="1485008" y="1769515"/>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94" name="TextBox 93">
                      <a:extLst>
                        <a:ext uri="{FF2B5EF4-FFF2-40B4-BE49-F238E27FC236}">
                          <a16:creationId xmlns:a16="http://schemas.microsoft.com/office/drawing/2014/main" id="{1CB01974-1573-31B1-B1A0-50F2C7A78F76}"/>
                        </a:ext>
                      </a:extLst>
                    </p:cNvPr>
                    <p:cNvSpPr txBox="1"/>
                    <p:nvPr/>
                  </p:nvSpPr>
                  <p:spPr>
                    <a:xfrm>
                      <a:off x="1457329" y="1842376"/>
                      <a:ext cx="469359" cy="26827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𝑐𝑛</m:t>
                                </m:r>
                              </m:num>
                              <m:den>
                                <m:r>
                                  <a:rPr lang="en-US" sz="1000" b="0" i="1" smtClean="0">
                                    <a:latin typeface="Cambria Math" panose="02040503050406030204" pitchFamily="18" charset="0"/>
                                  </a:rPr>
                                  <m:t>2</m:t>
                                </m:r>
                              </m:den>
                            </m:f>
                          </m:oMath>
                        </m:oMathPara>
                      </a14:m>
                      <a:endParaRPr lang="en-US" sz="1000" dirty="0"/>
                    </a:p>
                  </p:txBody>
                </p:sp>
              </mc:Choice>
              <mc:Fallback xmlns="">
                <p:sp>
                  <p:nvSpPr>
                    <p:cNvPr id="94" name="TextBox 93">
                      <a:extLst>
                        <a:ext uri="{FF2B5EF4-FFF2-40B4-BE49-F238E27FC236}">
                          <a16:creationId xmlns:a16="http://schemas.microsoft.com/office/drawing/2014/main" id="{1CB01974-1573-31B1-B1A0-50F2C7A78F76}"/>
                        </a:ext>
                      </a:extLst>
                    </p:cNvPr>
                    <p:cNvSpPr txBox="1">
                      <a:spLocks noRot="1" noChangeAspect="1" noMove="1" noResize="1" noEditPoints="1" noAdjustHandles="1" noChangeArrowheads="1" noChangeShapeType="1" noTextEdit="1"/>
                    </p:cNvSpPr>
                    <p:nvPr/>
                  </p:nvSpPr>
                  <p:spPr>
                    <a:xfrm>
                      <a:off x="1457329" y="1842376"/>
                      <a:ext cx="469359" cy="268279"/>
                    </a:xfrm>
                    <a:prstGeom prst="rect">
                      <a:avLst/>
                    </a:prstGeom>
                    <a:blipFill>
                      <a:blip r:embed="rId12"/>
                      <a:stretch>
                        <a:fillRect l="-10526" t="-95455" r="-7895" b="-159091"/>
                      </a:stretch>
                    </a:blipFill>
                  </p:spPr>
                  <p:txBody>
                    <a:bodyPr/>
                    <a:lstStyle/>
                    <a:p>
                      <a:r>
                        <a:rPr lang="en-US">
                          <a:noFill/>
                        </a:rPr>
                        <a:t> </a:t>
                      </a:r>
                    </a:p>
                  </p:txBody>
                </p:sp>
              </mc:Fallback>
            </mc:AlternateContent>
          </p:grpSp>
          <p:grpSp>
            <p:nvGrpSpPr>
              <p:cNvPr id="77" name="Group 76">
                <a:extLst>
                  <a:ext uri="{FF2B5EF4-FFF2-40B4-BE49-F238E27FC236}">
                    <a16:creationId xmlns:a16="http://schemas.microsoft.com/office/drawing/2014/main" id="{CE24245D-D456-2878-68DF-59EBA70791CB}"/>
                  </a:ext>
                </a:extLst>
              </p:cNvPr>
              <p:cNvGrpSpPr/>
              <p:nvPr/>
            </p:nvGrpSpPr>
            <p:grpSpPr>
              <a:xfrm>
                <a:off x="3525246" y="1711378"/>
                <a:ext cx="469359" cy="414000"/>
                <a:chOff x="1513348" y="1769515"/>
                <a:chExt cx="469359" cy="414000"/>
              </a:xfrm>
            </p:grpSpPr>
            <p:sp>
              <p:nvSpPr>
                <p:cNvPr id="91" name="Oval 90">
                  <a:extLst>
                    <a:ext uri="{FF2B5EF4-FFF2-40B4-BE49-F238E27FC236}">
                      <a16:creationId xmlns:a16="http://schemas.microsoft.com/office/drawing/2014/main" id="{A7E5E4B2-A2BF-A7C0-8900-DE4E1F1413DB}"/>
                    </a:ext>
                  </a:extLst>
                </p:cNvPr>
                <p:cNvSpPr/>
                <p:nvPr/>
              </p:nvSpPr>
              <p:spPr>
                <a:xfrm>
                  <a:off x="1541027" y="1769515"/>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92" name="TextBox 91">
                      <a:extLst>
                        <a:ext uri="{FF2B5EF4-FFF2-40B4-BE49-F238E27FC236}">
                          <a16:creationId xmlns:a16="http://schemas.microsoft.com/office/drawing/2014/main" id="{C3B7C08A-5686-DFA5-0CC8-4B22287D930C}"/>
                        </a:ext>
                      </a:extLst>
                    </p:cNvPr>
                    <p:cNvSpPr txBox="1"/>
                    <p:nvPr/>
                  </p:nvSpPr>
                  <p:spPr>
                    <a:xfrm>
                      <a:off x="1513348" y="1842376"/>
                      <a:ext cx="469359" cy="26827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𝑐𝑛</m:t>
                                </m:r>
                              </m:num>
                              <m:den>
                                <m:r>
                                  <a:rPr lang="en-US" sz="1000" b="0" i="1" smtClean="0">
                                    <a:latin typeface="Cambria Math" panose="02040503050406030204" pitchFamily="18" charset="0"/>
                                  </a:rPr>
                                  <m:t>2</m:t>
                                </m:r>
                              </m:den>
                            </m:f>
                          </m:oMath>
                        </m:oMathPara>
                      </a14:m>
                      <a:endParaRPr lang="en-US" sz="1000" dirty="0"/>
                    </a:p>
                  </p:txBody>
                </p:sp>
              </mc:Choice>
              <mc:Fallback xmlns="">
                <p:sp>
                  <p:nvSpPr>
                    <p:cNvPr id="92" name="TextBox 91">
                      <a:extLst>
                        <a:ext uri="{FF2B5EF4-FFF2-40B4-BE49-F238E27FC236}">
                          <a16:creationId xmlns:a16="http://schemas.microsoft.com/office/drawing/2014/main" id="{C3B7C08A-5686-DFA5-0CC8-4B22287D930C}"/>
                        </a:ext>
                      </a:extLst>
                    </p:cNvPr>
                    <p:cNvSpPr txBox="1">
                      <a:spLocks noRot="1" noChangeAspect="1" noMove="1" noResize="1" noEditPoints="1" noAdjustHandles="1" noChangeArrowheads="1" noChangeShapeType="1" noTextEdit="1"/>
                    </p:cNvSpPr>
                    <p:nvPr/>
                  </p:nvSpPr>
                  <p:spPr>
                    <a:xfrm>
                      <a:off x="1513348" y="1842376"/>
                      <a:ext cx="469359" cy="268279"/>
                    </a:xfrm>
                    <a:prstGeom prst="rect">
                      <a:avLst/>
                    </a:prstGeom>
                    <a:blipFill>
                      <a:blip r:embed="rId13"/>
                      <a:stretch>
                        <a:fillRect l="-10526" t="-95455" r="-10526" b="-159091"/>
                      </a:stretch>
                    </a:blipFill>
                  </p:spPr>
                  <p:txBody>
                    <a:bodyPr/>
                    <a:lstStyle/>
                    <a:p>
                      <a:r>
                        <a:rPr lang="en-US">
                          <a:noFill/>
                        </a:rPr>
                        <a:t> </a:t>
                      </a:r>
                    </a:p>
                  </p:txBody>
                </p:sp>
              </mc:Fallback>
            </mc:AlternateContent>
          </p:grpSp>
          <p:cxnSp>
            <p:nvCxnSpPr>
              <p:cNvPr id="80" name="Straight Arrow Connector 79">
                <a:extLst>
                  <a:ext uri="{FF2B5EF4-FFF2-40B4-BE49-F238E27FC236}">
                    <a16:creationId xmlns:a16="http://schemas.microsoft.com/office/drawing/2014/main" id="{208DFED3-2A8C-2D9A-1BD0-81C9632E82AE}"/>
                  </a:ext>
                </a:extLst>
              </p:cNvPr>
              <p:cNvCxnSpPr>
                <a:cxnSpLocks/>
                <a:stCxn id="108" idx="4"/>
                <a:endCxn id="103" idx="0"/>
              </p:cNvCxnSpPr>
              <p:nvPr/>
            </p:nvCxnSpPr>
            <p:spPr>
              <a:xfrm flipH="1">
                <a:off x="1663341" y="1531168"/>
                <a:ext cx="1399974" cy="180210"/>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81" name="Straight Arrow Connector 80">
                <a:extLst>
                  <a:ext uri="{FF2B5EF4-FFF2-40B4-BE49-F238E27FC236}">
                    <a16:creationId xmlns:a16="http://schemas.microsoft.com/office/drawing/2014/main" id="{055E3431-FB80-5B82-9E77-C8988D9C0356}"/>
                  </a:ext>
                </a:extLst>
              </p:cNvPr>
              <p:cNvCxnSpPr>
                <a:cxnSpLocks/>
                <a:stCxn id="108" idx="4"/>
                <a:endCxn id="101" idx="0"/>
              </p:cNvCxnSpPr>
              <p:nvPr/>
            </p:nvCxnSpPr>
            <p:spPr>
              <a:xfrm flipH="1">
                <a:off x="2333974" y="1531168"/>
                <a:ext cx="729341" cy="180210"/>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85" name="Straight Arrow Connector 84">
                <a:extLst>
                  <a:ext uri="{FF2B5EF4-FFF2-40B4-BE49-F238E27FC236}">
                    <a16:creationId xmlns:a16="http://schemas.microsoft.com/office/drawing/2014/main" id="{65E11A1C-A025-B61C-01F8-A0204D8C956D}"/>
                  </a:ext>
                </a:extLst>
              </p:cNvPr>
              <p:cNvCxnSpPr>
                <a:cxnSpLocks/>
                <a:stCxn id="108" idx="4"/>
                <a:endCxn id="93" idx="0"/>
              </p:cNvCxnSpPr>
              <p:nvPr/>
            </p:nvCxnSpPr>
            <p:spPr>
              <a:xfrm flipH="1">
                <a:off x="3033274" y="1531168"/>
                <a:ext cx="30041" cy="180210"/>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90" name="Straight Arrow Connector 89">
                <a:extLst>
                  <a:ext uri="{FF2B5EF4-FFF2-40B4-BE49-F238E27FC236}">
                    <a16:creationId xmlns:a16="http://schemas.microsoft.com/office/drawing/2014/main" id="{EE4F4AD5-706E-09E1-D4F0-EDF508393B6B}"/>
                  </a:ext>
                </a:extLst>
              </p:cNvPr>
              <p:cNvCxnSpPr>
                <a:cxnSpLocks/>
                <a:stCxn id="108" idx="4"/>
                <a:endCxn id="91" idx="0"/>
              </p:cNvCxnSpPr>
              <p:nvPr/>
            </p:nvCxnSpPr>
            <p:spPr>
              <a:xfrm>
                <a:off x="3063315" y="1531168"/>
                <a:ext cx="696610" cy="180210"/>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grpSp>
        <p:sp>
          <p:nvSpPr>
            <p:cNvPr id="112" name="Oval 111">
              <a:extLst>
                <a:ext uri="{FF2B5EF4-FFF2-40B4-BE49-F238E27FC236}">
                  <a16:creationId xmlns:a16="http://schemas.microsoft.com/office/drawing/2014/main" id="{07291C32-657A-2F3E-A1AD-5D81636A2553}"/>
                </a:ext>
              </a:extLst>
            </p:cNvPr>
            <p:cNvSpPr/>
            <p:nvPr/>
          </p:nvSpPr>
          <p:spPr>
            <a:xfrm>
              <a:off x="517491" y="3435019"/>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113" name="TextBox 112">
                  <a:extLst>
                    <a:ext uri="{FF2B5EF4-FFF2-40B4-BE49-F238E27FC236}">
                      <a16:creationId xmlns:a16="http://schemas.microsoft.com/office/drawing/2014/main" id="{D08A2DDB-7357-C76A-51AF-1CB1D67FE647}"/>
                    </a:ext>
                  </a:extLst>
                </p:cNvPr>
                <p:cNvSpPr txBox="1"/>
                <p:nvPr/>
              </p:nvSpPr>
              <p:spPr>
                <a:xfrm>
                  <a:off x="489812" y="3507880"/>
                  <a:ext cx="469359" cy="26770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𝑐𝑛</m:t>
                            </m:r>
                          </m:num>
                          <m:den>
                            <m:r>
                              <a:rPr lang="en-US" sz="1000" b="0" i="1" smtClean="0">
                                <a:latin typeface="Cambria Math" panose="02040503050406030204" pitchFamily="18" charset="0"/>
                              </a:rPr>
                              <m:t>4</m:t>
                            </m:r>
                          </m:den>
                        </m:f>
                      </m:oMath>
                    </m:oMathPara>
                  </a14:m>
                  <a:endParaRPr lang="en-US" sz="1000" dirty="0"/>
                </a:p>
              </p:txBody>
            </p:sp>
          </mc:Choice>
          <mc:Fallback xmlns="">
            <p:sp>
              <p:nvSpPr>
                <p:cNvPr id="113" name="TextBox 112">
                  <a:extLst>
                    <a:ext uri="{FF2B5EF4-FFF2-40B4-BE49-F238E27FC236}">
                      <a16:creationId xmlns:a16="http://schemas.microsoft.com/office/drawing/2014/main" id="{D08A2DDB-7357-C76A-51AF-1CB1D67FE647}"/>
                    </a:ext>
                  </a:extLst>
                </p:cNvPr>
                <p:cNvSpPr txBox="1">
                  <a:spLocks noRot="1" noChangeAspect="1" noMove="1" noResize="1" noEditPoints="1" noAdjustHandles="1" noChangeArrowheads="1" noChangeShapeType="1" noTextEdit="1"/>
                </p:cNvSpPr>
                <p:nvPr/>
              </p:nvSpPr>
              <p:spPr>
                <a:xfrm>
                  <a:off x="489812" y="3507880"/>
                  <a:ext cx="469359" cy="267702"/>
                </a:xfrm>
                <a:prstGeom prst="rect">
                  <a:avLst/>
                </a:prstGeom>
                <a:blipFill>
                  <a:blip r:embed="rId14"/>
                  <a:stretch>
                    <a:fillRect l="-10526" t="-91304" r="-7895" b="-152174"/>
                  </a:stretch>
                </a:blipFill>
              </p:spPr>
              <p:txBody>
                <a:bodyPr/>
                <a:lstStyle/>
                <a:p>
                  <a:r>
                    <a:rPr lang="en-US">
                      <a:noFill/>
                    </a:rPr>
                    <a:t> </a:t>
                  </a:r>
                </a:p>
              </p:txBody>
            </p:sp>
          </mc:Fallback>
        </mc:AlternateContent>
        <p:sp>
          <p:nvSpPr>
            <p:cNvPr id="114" name="Oval 113">
              <a:extLst>
                <a:ext uri="{FF2B5EF4-FFF2-40B4-BE49-F238E27FC236}">
                  <a16:creationId xmlns:a16="http://schemas.microsoft.com/office/drawing/2014/main" id="{998AD0CE-4404-E5D0-D6DC-5CA42459ACF5}"/>
                </a:ext>
              </a:extLst>
            </p:cNvPr>
            <p:cNvSpPr/>
            <p:nvPr/>
          </p:nvSpPr>
          <p:spPr>
            <a:xfrm>
              <a:off x="1055110" y="3438983"/>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115" name="TextBox 114">
                  <a:extLst>
                    <a:ext uri="{FF2B5EF4-FFF2-40B4-BE49-F238E27FC236}">
                      <a16:creationId xmlns:a16="http://schemas.microsoft.com/office/drawing/2014/main" id="{0A32D7BA-A781-C03D-2C47-A4E457B692E5}"/>
                    </a:ext>
                  </a:extLst>
                </p:cNvPr>
                <p:cNvSpPr txBox="1"/>
                <p:nvPr/>
              </p:nvSpPr>
              <p:spPr>
                <a:xfrm>
                  <a:off x="1027431" y="3511844"/>
                  <a:ext cx="469359" cy="26770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𝑐𝑛</m:t>
                            </m:r>
                          </m:num>
                          <m:den>
                            <m:r>
                              <a:rPr lang="en-US" sz="1000" b="0" i="1" smtClean="0">
                                <a:latin typeface="Cambria Math" panose="02040503050406030204" pitchFamily="18" charset="0"/>
                              </a:rPr>
                              <m:t>4</m:t>
                            </m:r>
                          </m:den>
                        </m:f>
                      </m:oMath>
                    </m:oMathPara>
                  </a14:m>
                  <a:endParaRPr lang="en-US" sz="1000" dirty="0"/>
                </a:p>
              </p:txBody>
            </p:sp>
          </mc:Choice>
          <mc:Fallback xmlns="">
            <p:sp>
              <p:nvSpPr>
                <p:cNvPr id="115" name="TextBox 114">
                  <a:extLst>
                    <a:ext uri="{FF2B5EF4-FFF2-40B4-BE49-F238E27FC236}">
                      <a16:creationId xmlns:a16="http://schemas.microsoft.com/office/drawing/2014/main" id="{0A32D7BA-A781-C03D-2C47-A4E457B692E5}"/>
                    </a:ext>
                  </a:extLst>
                </p:cNvPr>
                <p:cNvSpPr txBox="1">
                  <a:spLocks noRot="1" noChangeAspect="1" noMove="1" noResize="1" noEditPoints="1" noAdjustHandles="1" noChangeArrowheads="1" noChangeShapeType="1" noTextEdit="1"/>
                </p:cNvSpPr>
                <p:nvPr/>
              </p:nvSpPr>
              <p:spPr>
                <a:xfrm>
                  <a:off x="1027431" y="3511844"/>
                  <a:ext cx="469359" cy="267702"/>
                </a:xfrm>
                <a:prstGeom prst="rect">
                  <a:avLst/>
                </a:prstGeom>
                <a:blipFill>
                  <a:blip r:embed="rId15"/>
                  <a:stretch>
                    <a:fillRect l="-10526" t="-86957" r="-10526" b="-152174"/>
                  </a:stretch>
                </a:blipFill>
              </p:spPr>
              <p:txBody>
                <a:bodyPr/>
                <a:lstStyle/>
                <a:p>
                  <a:r>
                    <a:rPr lang="en-US">
                      <a:noFill/>
                    </a:rPr>
                    <a:t> </a:t>
                  </a:r>
                </a:p>
              </p:txBody>
            </p:sp>
          </mc:Fallback>
        </mc:AlternateContent>
        <p:sp>
          <p:nvSpPr>
            <p:cNvPr id="116" name="Oval 115">
              <a:extLst>
                <a:ext uri="{FF2B5EF4-FFF2-40B4-BE49-F238E27FC236}">
                  <a16:creationId xmlns:a16="http://schemas.microsoft.com/office/drawing/2014/main" id="{8BE99CC1-ACC6-1113-685A-DF9ABF71DD9C}"/>
                </a:ext>
              </a:extLst>
            </p:cNvPr>
            <p:cNvSpPr/>
            <p:nvPr/>
          </p:nvSpPr>
          <p:spPr>
            <a:xfrm>
              <a:off x="1534045" y="3443113"/>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117" name="TextBox 116">
                  <a:extLst>
                    <a:ext uri="{FF2B5EF4-FFF2-40B4-BE49-F238E27FC236}">
                      <a16:creationId xmlns:a16="http://schemas.microsoft.com/office/drawing/2014/main" id="{3C8090AE-741C-F248-877F-809CD6482441}"/>
                    </a:ext>
                  </a:extLst>
                </p:cNvPr>
                <p:cNvSpPr txBox="1"/>
                <p:nvPr/>
              </p:nvSpPr>
              <p:spPr>
                <a:xfrm>
                  <a:off x="1506366" y="3515974"/>
                  <a:ext cx="469359" cy="26770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𝑐𝑛</m:t>
                            </m:r>
                          </m:num>
                          <m:den>
                            <m:r>
                              <a:rPr lang="en-US" sz="1000" b="0" i="1" smtClean="0">
                                <a:latin typeface="Cambria Math" panose="02040503050406030204" pitchFamily="18" charset="0"/>
                              </a:rPr>
                              <m:t>4</m:t>
                            </m:r>
                          </m:den>
                        </m:f>
                      </m:oMath>
                    </m:oMathPara>
                  </a14:m>
                  <a:endParaRPr lang="en-US" sz="1000" dirty="0"/>
                </a:p>
              </p:txBody>
            </p:sp>
          </mc:Choice>
          <mc:Fallback xmlns="">
            <p:sp>
              <p:nvSpPr>
                <p:cNvPr id="117" name="TextBox 116">
                  <a:extLst>
                    <a:ext uri="{FF2B5EF4-FFF2-40B4-BE49-F238E27FC236}">
                      <a16:creationId xmlns:a16="http://schemas.microsoft.com/office/drawing/2014/main" id="{3C8090AE-741C-F248-877F-809CD6482441}"/>
                    </a:ext>
                  </a:extLst>
                </p:cNvPr>
                <p:cNvSpPr txBox="1">
                  <a:spLocks noRot="1" noChangeAspect="1" noMove="1" noResize="1" noEditPoints="1" noAdjustHandles="1" noChangeArrowheads="1" noChangeShapeType="1" noTextEdit="1"/>
                </p:cNvSpPr>
                <p:nvPr/>
              </p:nvSpPr>
              <p:spPr>
                <a:xfrm>
                  <a:off x="1506366" y="3515974"/>
                  <a:ext cx="469359" cy="267702"/>
                </a:xfrm>
                <a:prstGeom prst="rect">
                  <a:avLst/>
                </a:prstGeom>
                <a:blipFill>
                  <a:blip r:embed="rId16"/>
                  <a:stretch>
                    <a:fillRect l="-10526" t="-95455" r="-7895" b="-163636"/>
                  </a:stretch>
                </a:blipFill>
              </p:spPr>
              <p:txBody>
                <a:bodyPr/>
                <a:lstStyle/>
                <a:p>
                  <a:r>
                    <a:rPr lang="en-US">
                      <a:noFill/>
                    </a:rPr>
                    <a:t> </a:t>
                  </a:r>
                </a:p>
              </p:txBody>
            </p:sp>
          </mc:Fallback>
        </mc:AlternateContent>
        <p:sp>
          <p:nvSpPr>
            <p:cNvPr id="118" name="Oval 117">
              <a:extLst>
                <a:ext uri="{FF2B5EF4-FFF2-40B4-BE49-F238E27FC236}">
                  <a16:creationId xmlns:a16="http://schemas.microsoft.com/office/drawing/2014/main" id="{00298EB7-AF14-D3D5-94EA-F7D2B9BF9A69}"/>
                </a:ext>
              </a:extLst>
            </p:cNvPr>
            <p:cNvSpPr/>
            <p:nvPr/>
          </p:nvSpPr>
          <p:spPr>
            <a:xfrm>
              <a:off x="2024796" y="3443113"/>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119" name="TextBox 118">
                  <a:extLst>
                    <a:ext uri="{FF2B5EF4-FFF2-40B4-BE49-F238E27FC236}">
                      <a16:creationId xmlns:a16="http://schemas.microsoft.com/office/drawing/2014/main" id="{8FDBBC8F-D1FF-34D6-7C78-466B47F8E70E}"/>
                    </a:ext>
                  </a:extLst>
                </p:cNvPr>
                <p:cNvSpPr txBox="1"/>
                <p:nvPr/>
              </p:nvSpPr>
              <p:spPr>
                <a:xfrm>
                  <a:off x="1997117" y="3515974"/>
                  <a:ext cx="469359" cy="26770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𝑐𝑛</m:t>
                            </m:r>
                          </m:num>
                          <m:den>
                            <m:r>
                              <a:rPr lang="en-US" sz="1000" b="0" i="1" smtClean="0">
                                <a:latin typeface="Cambria Math" panose="02040503050406030204" pitchFamily="18" charset="0"/>
                              </a:rPr>
                              <m:t>4</m:t>
                            </m:r>
                          </m:den>
                        </m:f>
                      </m:oMath>
                    </m:oMathPara>
                  </a14:m>
                  <a:endParaRPr lang="en-US" sz="1000" dirty="0"/>
                </a:p>
              </p:txBody>
            </p:sp>
          </mc:Choice>
          <mc:Fallback xmlns="">
            <p:sp>
              <p:nvSpPr>
                <p:cNvPr id="119" name="TextBox 118">
                  <a:extLst>
                    <a:ext uri="{FF2B5EF4-FFF2-40B4-BE49-F238E27FC236}">
                      <a16:creationId xmlns:a16="http://schemas.microsoft.com/office/drawing/2014/main" id="{8FDBBC8F-D1FF-34D6-7C78-466B47F8E70E}"/>
                    </a:ext>
                  </a:extLst>
                </p:cNvPr>
                <p:cNvSpPr txBox="1">
                  <a:spLocks noRot="1" noChangeAspect="1" noMove="1" noResize="1" noEditPoints="1" noAdjustHandles="1" noChangeArrowheads="1" noChangeShapeType="1" noTextEdit="1"/>
                </p:cNvSpPr>
                <p:nvPr/>
              </p:nvSpPr>
              <p:spPr>
                <a:xfrm>
                  <a:off x="1997117" y="3515974"/>
                  <a:ext cx="469359" cy="267702"/>
                </a:xfrm>
                <a:prstGeom prst="rect">
                  <a:avLst/>
                </a:prstGeom>
                <a:blipFill>
                  <a:blip r:embed="rId17"/>
                  <a:stretch>
                    <a:fillRect l="-7895" t="-95455" r="-10526" b="-163636"/>
                  </a:stretch>
                </a:blipFill>
              </p:spPr>
              <p:txBody>
                <a:bodyPr/>
                <a:lstStyle/>
                <a:p>
                  <a:r>
                    <a:rPr lang="en-US">
                      <a:noFill/>
                    </a:rPr>
                    <a:t> </a:t>
                  </a:r>
                </a:p>
              </p:txBody>
            </p:sp>
          </mc:Fallback>
        </mc:AlternateContent>
        <p:cxnSp>
          <p:nvCxnSpPr>
            <p:cNvPr id="120" name="Straight Arrow Connector 119">
              <a:extLst>
                <a:ext uri="{FF2B5EF4-FFF2-40B4-BE49-F238E27FC236}">
                  <a16:creationId xmlns:a16="http://schemas.microsoft.com/office/drawing/2014/main" id="{98257A79-9B17-15F4-DED5-42985E3E15E8}"/>
                </a:ext>
              </a:extLst>
            </p:cNvPr>
            <p:cNvCxnSpPr>
              <a:cxnSpLocks/>
              <a:stCxn id="103" idx="4"/>
              <a:endCxn id="112" idx="0"/>
            </p:cNvCxnSpPr>
            <p:nvPr/>
          </p:nvCxnSpPr>
          <p:spPr>
            <a:xfrm flipH="1">
              <a:off x="724491" y="3259018"/>
              <a:ext cx="1423853" cy="176001"/>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23" name="Straight Arrow Connector 122">
              <a:extLst>
                <a:ext uri="{FF2B5EF4-FFF2-40B4-BE49-F238E27FC236}">
                  <a16:creationId xmlns:a16="http://schemas.microsoft.com/office/drawing/2014/main" id="{0367F478-B51E-94DD-9A8B-3FC49B28A810}"/>
                </a:ext>
              </a:extLst>
            </p:cNvPr>
            <p:cNvCxnSpPr>
              <a:cxnSpLocks/>
              <a:stCxn id="103" idx="4"/>
              <a:endCxn id="114" idx="0"/>
            </p:cNvCxnSpPr>
            <p:nvPr/>
          </p:nvCxnSpPr>
          <p:spPr>
            <a:xfrm flipH="1">
              <a:off x="1262110" y="3259018"/>
              <a:ext cx="886234" cy="179965"/>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27" name="Straight Arrow Connector 126">
              <a:extLst>
                <a:ext uri="{FF2B5EF4-FFF2-40B4-BE49-F238E27FC236}">
                  <a16:creationId xmlns:a16="http://schemas.microsoft.com/office/drawing/2014/main" id="{ABD1E48A-1AF0-BF51-6A67-0F8619758F6D}"/>
                </a:ext>
              </a:extLst>
            </p:cNvPr>
            <p:cNvCxnSpPr>
              <a:cxnSpLocks/>
              <a:stCxn id="103" idx="4"/>
              <a:endCxn id="116" idx="0"/>
            </p:cNvCxnSpPr>
            <p:nvPr/>
          </p:nvCxnSpPr>
          <p:spPr>
            <a:xfrm flipH="1">
              <a:off x="1741045" y="3259018"/>
              <a:ext cx="407299" cy="184095"/>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30" name="Straight Arrow Connector 129">
              <a:extLst>
                <a:ext uri="{FF2B5EF4-FFF2-40B4-BE49-F238E27FC236}">
                  <a16:creationId xmlns:a16="http://schemas.microsoft.com/office/drawing/2014/main" id="{9573A952-9D2F-6323-A74E-8D57B5D6FE10}"/>
                </a:ext>
              </a:extLst>
            </p:cNvPr>
            <p:cNvCxnSpPr>
              <a:cxnSpLocks/>
              <a:stCxn id="103" idx="4"/>
              <a:endCxn id="118" idx="0"/>
            </p:cNvCxnSpPr>
            <p:nvPr/>
          </p:nvCxnSpPr>
          <p:spPr>
            <a:xfrm>
              <a:off x="2148344" y="3259018"/>
              <a:ext cx="83452" cy="184095"/>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33" name="Straight Arrow Connector 132">
              <a:extLst>
                <a:ext uri="{FF2B5EF4-FFF2-40B4-BE49-F238E27FC236}">
                  <a16:creationId xmlns:a16="http://schemas.microsoft.com/office/drawing/2014/main" id="{13E01F5C-9A90-C9D2-6AD8-DCF0796E38AC}"/>
                </a:ext>
              </a:extLst>
            </p:cNvPr>
            <p:cNvCxnSpPr>
              <a:cxnSpLocks/>
            </p:cNvCxnSpPr>
            <p:nvPr/>
          </p:nvCxnSpPr>
          <p:spPr>
            <a:xfrm flipH="1">
              <a:off x="2432095" y="3272224"/>
              <a:ext cx="381803" cy="74712"/>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34" name="Straight Arrow Connector 133">
              <a:extLst>
                <a:ext uri="{FF2B5EF4-FFF2-40B4-BE49-F238E27FC236}">
                  <a16:creationId xmlns:a16="http://schemas.microsoft.com/office/drawing/2014/main" id="{4E326B4F-D03C-AC73-F1AD-3EA930B57E20}"/>
                </a:ext>
              </a:extLst>
            </p:cNvPr>
            <p:cNvCxnSpPr>
              <a:cxnSpLocks/>
            </p:cNvCxnSpPr>
            <p:nvPr/>
          </p:nvCxnSpPr>
          <p:spPr>
            <a:xfrm flipH="1">
              <a:off x="2515547" y="3272224"/>
              <a:ext cx="298351" cy="162795"/>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35" name="Straight Arrow Connector 134">
              <a:extLst>
                <a:ext uri="{FF2B5EF4-FFF2-40B4-BE49-F238E27FC236}">
                  <a16:creationId xmlns:a16="http://schemas.microsoft.com/office/drawing/2014/main" id="{049096AC-78AA-F359-205F-65517F2D843C}"/>
                </a:ext>
              </a:extLst>
            </p:cNvPr>
            <p:cNvCxnSpPr>
              <a:cxnSpLocks/>
            </p:cNvCxnSpPr>
            <p:nvPr/>
          </p:nvCxnSpPr>
          <p:spPr>
            <a:xfrm flipH="1">
              <a:off x="2685963" y="3272224"/>
              <a:ext cx="127935" cy="184095"/>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36" name="Straight Arrow Connector 135">
              <a:extLst>
                <a:ext uri="{FF2B5EF4-FFF2-40B4-BE49-F238E27FC236}">
                  <a16:creationId xmlns:a16="http://schemas.microsoft.com/office/drawing/2014/main" id="{202B436D-3B0A-5C4D-44D1-F7AAAC574B79}"/>
                </a:ext>
              </a:extLst>
            </p:cNvPr>
            <p:cNvCxnSpPr>
              <a:cxnSpLocks/>
            </p:cNvCxnSpPr>
            <p:nvPr/>
          </p:nvCxnSpPr>
          <p:spPr>
            <a:xfrm>
              <a:off x="2813898" y="3272224"/>
              <a:ext cx="83452" cy="184095"/>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42" name="Straight Arrow Connector 141">
              <a:extLst>
                <a:ext uri="{FF2B5EF4-FFF2-40B4-BE49-F238E27FC236}">
                  <a16:creationId xmlns:a16="http://schemas.microsoft.com/office/drawing/2014/main" id="{6387A9A2-3687-F3D9-628E-8D0AB7B78C00}"/>
                </a:ext>
              </a:extLst>
            </p:cNvPr>
            <p:cNvCxnSpPr>
              <a:cxnSpLocks/>
            </p:cNvCxnSpPr>
            <p:nvPr/>
          </p:nvCxnSpPr>
          <p:spPr>
            <a:xfrm flipH="1">
              <a:off x="3136474" y="3259018"/>
              <a:ext cx="381803" cy="74712"/>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43" name="Straight Arrow Connector 142">
              <a:extLst>
                <a:ext uri="{FF2B5EF4-FFF2-40B4-BE49-F238E27FC236}">
                  <a16:creationId xmlns:a16="http://schemas.microsoft.com/office/drawing/2014/main" id="{D7EBD6EB-710F-F387-0E20-8B5EF98412DC}"/>
                </a:ext>
              </a:extLst>
            </p:cNvPr>
            <p:cNvCxnSpPr>
              <a:cxnSpLocks/>
            </p:cNvCxnSpPr>
            <p:nvPr/>
          </p:nvCxnSpPr>
          <p:spPr>
            <a:xfrm flipH="1">
              <a:off x="3219926" y="3259018"/>
              <a:ext cx="298351" cy="162795"/>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44" name="Straight Arrow Connector 143">
              <a:extLst>
                <a:ext uri="{FF2B5EF4-FFF2-40B4-BE49-F238E27FC236}">
                  <a16:creationId xmlns:a16="http://schemas.microsoft.com/office/drawing/2014/main" id="{373C041E-241F-1936-466B-65614A57BF01}"/>
                </a:ext>
              </a:extLst>
            </p:cNvPr>
            <p:cNvCxnSpPr>
              <a:cxnSpLocks/>
            </p:cNvCxnSpPr>
            <p:nvPr/>
          </p:nvCxnSpPr>
          <p:spPr>
            <a:xfrm flipH="1">
              <a:off x="3390342" y="3259018"/>
              <a:ext cx="127935" cy="184095"/>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45" name="Straight Arrow Connector 144">
              <a:extLst>
                <a:ext uri="{FF2B5EF4-FFF2-40B4-BE49-F238E27FC236}">
                  <a16:creationId xmlns:a16="http://schemas.microsoft.com/office/drawing/2014/main" id="{4DE8D542-7B4E-3347-E303-5819A50DE1E0}"/>
                </a:ext>
              </a:extLst>
            </p:cNvPr>
            <p:cNvCxnSpPr>
              <a:cxnSpLocks/>
            </p:cNvCxnSpPr>
            <p:nvPr/>
          </p:nvCxnSpPr>
          <p:spPr>
            <a:xfrm>
              <a:off x="3518277" y="3259018"/>
              <a:ext cx="83452" cy="184095"/>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46" name="Straight Arrow Connector 145">
              <a:extLst>
                <a:ext uri="{FF2B5EF4-FFF2-40B4-BE49-F238E27FC236}">
                  <a16:creationId xmlns:a16="http://schemas.microsoft.com/office/drawing/2014/main" id="{2503977F-FFDA-F542-8791-04C32AD4F60C}"/>
                </a:ext>
              </a:extLst>
            </p:cNvPr>
            <p:cNvCxnSpPr>
              <a:cxnSpLocks/>
            </p:cNvCxnSpPr>
            <p:nvPr/>
          </p:nvCxnSpPr>
          <p:spPr>
            <a:xfrm flipH="1">
              <a:off x="3866177" y="3268395"/>
              <a:ext cx="381803" cy="74712"/>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47" name="Straight Arrow Connector 146">
              <a:extLst>
                <a:ext uri="{FF2B5EF4-FFF2-40B4-BE49-F238E27FC236}">
                  <a16:creationId xmlns:a16="http://schemas.microsoft.com/office/drawing/2014/main" id="{D0B6D94F-7980-B222-5C5C-1142BA413138}"/>
                </a:ext>
              </a:extLst>
            </p:cNvPr>
            <p:cNvCxnSpPr>
              <a:cxnSpLocks/>
            </p:cNvCxnSpPr>
            <p:nvPr/>
          </p:nvCxnSpPr>
          <p:spPr>
            <a:xfrm flipH="1">
              <a:off x="3949629" y="3268395"/>
              <a:ext cx="298351" cy="162795"/>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48" name="Straight Arrow Connector 147">
              <a:extLst>
                <a:ext uri="{FF2B5EF4-FFF2-40B4-BE49-F238E27FC236}">
                  <a16:creationId xmlns:a16="http://schemas.microsoft.com/office/drawing/2014/main" id="{42C8023C-E693-FD41-2B30-CDC26990166C}"/>
                </a:ext>
              </a:extLst>
            </p:cNvPr>
            <p:cNvCxnSpPr>
              <a:cxnSpLocks/>
            </p:cNvCxnSpPr>
            <p:nvPr/>
          </p:nvCxnSpPr>
          <p:spPr>
            <a:xfrm flipH="1">
              <a:off x="4120045" y="3268395"/>
              <a:ext cx="127935" cy="184095"/>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49" name="Straight Arrow Connector 148">
              <a:extLst>
                <a:ext uri="{FF2B5EF4-FFF2-40B4-BE49-F238E27FC236}">
                  <a16:creationId xmlns:a16="http://schemas.microsoft.com/office/drawing/2014/main" id="{FD591BC5-4E8E-D1EA-CB92-BBF7366DE85D}"/>
                </a:ext>
              </a:extLst>
            </p:cNvPr>
            <p:cNvCxnSpPr>
              <a:cxnSpLocks/>
            </p:cNvCxnSpPr>
            <p:nvPr/>
          </p:nvCxnSpPr>
          <p:spPr>
            <a:xfrm>
              <a:off x="4247980" y="3268395"/>
              <a:ext cx="83452" cy="184095"/>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grpSp>
      <p:grpSp>
        <p:nvGrpSpPr>
          <p:cNvPr id="170" name="Group 169">
            <a:extLst>
              <a:ext uri="{FF2B5EF4-FFF2-40B4-BE49-F238E27FC236}">
                <a16:creationId xmlns:a16="http://schemas.microsoft.com/office/drawing/2014/main" id="{BD3F35CD-D666-54A3-340C-2084EEFD0644}"/>
              </a:ext>
            </a:extLst>
          </p:cNvPr>
          <p:cNvGrpSpPr/>
          <p:nvPr/>
        </p:nvGrpSpPr>
        <p:grpSpPr>
          <a:xfrm>
            <a:off x="1644206" y="2730325"/>
            <a:ext cx="2902918" cy="654753"/>
            <a:chOff x="1644206" y="2730325"/>
            <a:chExt cx="2902918" cy="654753"/>
          </a:xfrm>
        </p:grpSpPr>
        <p:grpSp>
          <p:nvGrpSpPr>
            <p:cNvPr id="151" name="Group 150">
              <a:extLst>
                <a:ext uri="{FF2B5EF4-FFF2-40B4-BE49-F238E27FC236}">
                  <a16:creationId xmlns:a16="http://schemas.microsoft.com/office/drawing/2014/main" id="{DA0F5DCD-7984-7777-9FD6-66513F62050E}"/>
                </a:ext>
              </a:extLst>
            </p:cNvPr>
            <p:cNvGrpSpPr/>
            <p:nvPr/>
          </p:nvGrpSpPr>
          <p:grpSpPr>
            <a:xfrm>
              <a:off x="2241454" y="2735419"/>
              <a:ext cx="54000" cy="358800"/>
              <a:chOff x="654341" y="2461508"/>
              <a:chExt cx="54000" cy="358800"/>
            </a:xfrm>
          </p:grpSpPr>
          <p:sp>
            <p:nvSpPr>
              <p:cNvPr id="152" name="Oval 151">
                <a:extLst>
                  <a:ext uri="{FF2B5EF4-FFF2-40B4-BE49-F238E27FC236}">
                    <a16:creationId xmlns:a16="http://schemas.microsoft.com/office/drawing/2014/main" id="{B96E523D-3953-23A8-7A19-3AC3EE8DC47B}"/>
                  </a:ext>
                </a:extLst>
              </p:cNvPr>
              <p:cNvSpPr/>
              <p:nvPr/>
            </p:nvSpPr>
            <p:spPr>
              <a:xfrm>
                <a:off x="654341" y="24615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3" name="Oval 152">
                <a:extLst>
                  <a:ext uri="{FF2B5EF4-FFF2-40B4-BE49-F238E27FC236}">
                    <a16:creationId xmlns:a16="http://schemas.microsoft.com/office/drawing/2014/main" id="{A4BCE1B5-6E97-87C2-F65C-67CBB90952C9}"/>
                  </a:ext>
                </a:extLst>
              </p:cNvPr>
              <p:cNvSpPr/>
              <p:nvPr/>
            </p:nvSpPr>
            <p:spPr>
              <a:xfrm>
                <a:off x="654341" y="26139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4" name="Oval 153">
                <a:extLst>
                  <a:ext uri="{FF2B5EF4-FFF2-40B4-BE49-F238E27FC236}">
                    <a16:creationId xmlns:a16="http://schemas.microsoft.com/office/drawing/2014/main" id="{C92EEACB-8727-14E5-FC85-4C90984E7694}"/>
                  </a:ext>
                </a:extLst>
              </p:cNvPr>
              <p:cNvSpPr/>
              <p:nvPr/>
            </p:nvSpPr>
            <p:spPr>
              <a:xfrm>
                <a:off x="654341" y="27663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55" name="Group 154">
              <a:extLst>
                <a:ext uri="{FF2B5EF4-FFF2-40B4-BE49-F238E27FC236}">
                  <a16:creationId xmlns:a16="http://schemas.microsoft.com/office/drawing/2014/main" id="{E68F6018-B816-73F0-7B42-58526DA926D3}"/>
                </a:ext>
              </a:extLst>
            </p:cNvPr>
            <p:cNvGrpSpPr/>
            <p:nvPr/>
          </p:nvGrpSpPr>
          <p:grpSpPr>
            <a:xfrm>
              <a:off x="2872008" y="2735419"/>
              <a:ext cx="54000" cy="358800"/>
              <a:chOff x="654341" y="2461508"/>
              <a:chExt cx="54000" cy="358800"/>
            </a:xfrm>
          </p:grpSpPr>
          <p:sp>
            <p:nvSpPr>
              <p:cNvPr id="156" name="Oval 155">
                <a:extLst>
                  <a:ext uri="{FF2B5EF4-FFF2-40B4-BE49-F238E27FC236}">
                    <a16:creationId xmlns:a16="http://schemas.microsoft.com/office/drawing/2014/main" id="{342B5D14-7238-273C-80B9-701E63A14571}"/>
                  </a:ext>
                </a:extLst>
              </p:cNvPr>
              <p:cNvSpPr/>
              <p:nvPr/>
            </p:nvSpPr>
            <p:spPr>
              <a:xfrm>
                <a:off x="654341" y="24615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7" name="Oval 156">
                <a:extLst>
                  <a:ext uri="{FF2B5EF4-FFF2-40B4-BE49-F238E27FC236}">
                    <a16:creationId xmlns:a16="http://schemas.microsoft.com/office/drawing/2014/main" id="{8FE17E9B-8CF3-9BF8-7C94-73356A9E80F2}"/>
                  </a:ext>
                </a:extLst>
              </p:cNvPr>
              <p:cNvSpPr/>
              <p:nvPr/>
            </p:nvSpPr>
            <p:spPr>
              <a:xfrm>
                <a:off x="654341" y="26139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8" name="Oval 157">
                <a:extLst>
                  <a:ext uri="{FF2B5EF4-FFF2-40B4-BE49-F238E27FC236}">
                    <a16:creationId xmlns:a16="http://schemas.microsoft.com/office/drawing/2014/main" id="{4C21F400-2C83-8F59-0B95-433BBE2132EC}"/>
                  </a:ext>
                </a:extLst>
              </p:cNvPr>
              <p:cNvSpPr/>
              <p:nvPr/>
            </p:nvSpPr>
            <p:spPr>
              <a:xfrm>
                <a:off x="654341" y="27663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59" name="Group 158">
              <a:extLst>
                <a:ext uri="{FF2B5EF4-FFF2-40B4-BE49-F238E27FC236}">
                  <a16:creationId xmlns:a16="http://schemas.microsoft.com/office/drawing/2014/main" id="{29DAC19D-E0EC-E658-D658-C35B088F2917}"/>
                </a:ext>
              </a:extLst>
            </p:cNvPr>
            <p:cNvGrpSpPr/>
            <p:nvPr/>
          </p:nvGrpSpPr>
          <p:grpSpPr>
            <a:xfrm>
              <a:off x="4313428" y="2730325"/>
              <a:ext cx="54000" cy="358800"/>
              <a:chOff x="654341" y="2461508"/>
              <a:chExt cx="54000" cy="358800"/>
            </a:xfrm>
          </p:grpSpPr>
          <p:sp>
            <p:nvSpPr>
              <p:cNvPr id="160" name="Oval 159">
                <a:extLst>
                  <a:ext uri="{FF2B5EF4-FFF2-40B4-BE49-F238E27FC236}">
                    <a16:creationId xmlns:a16="http://schemas.microsoft.com/office/drawing/2014/main" id="{FB898E22-9B5D-F1AD-1045-2036E6D7E8BC}"/>
                  </a:ext>
                </a:extLst>
              </p:cNvPr>
              <p:cNvSpPr/>
              <p:nvPr/>
            </p:nvSpPr>
            <p:spPr>
              <a:xfrm>
                <a:off x="654341" y="24615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1" name="Oval 160">
                <a:extLst>
                  <a:ext uri="{FF2B5EF4-FFF2-40B4-BE49-F238E27FC236}">
                    <a16:creationId xmlns:a16="http://schemas.microsoft.com/office/drawing/2014/main" id="{8D91DFFC-3EC4-EDDD-F475-CA3A05DC0DCB}"/>
                  </a:ext>
                </a:extLst>
              </p:cNvPr>
              <p:cNvSpPr/>
              <p:nvPr/>
            </p:nvSpPr>
            <p:spPr>
              <a:xfrm>
                <a:off x="654341" y="26139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2" name="Oval 161">
                <a:extLst>
                  <a:ext uri="{FF2B5EF4-FFF2-40B4-BE49-F238E27FC236}">
                    <a16:creationId xmlns:a16="http://schemas.microsoft.com/office/drawing/2014/main" id="{5E14F6B2-7277-E258-C9C7-F2EDBEC26730}"/>
                  </a:ext>
                </a:extLst>
              </p:cNvPr>
              <p:cNvSpPr/>
              <p:nvPr/>
            </p:nvSpPr>
            <p:spPr>
              <a:xfrm>
                <a:off x="654341" y="27663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3" name="Content Placeholder 2">
              <a:extLst>
                <a:ext uri="{FF2B5EF4-FFF2-40B4-BE49-F238E27FC236}">
                  <a16:creationId xmlns:a16="http://schemas.microsoft.com/office/drawing/2014/main" id="{6C9E7EAD-D05A-66E4-B952-3CACF3DA13B3}"/>
                </a:ext>
              </a:extLst>
            </p:cNvPr>
            <p:cNvSpPr txBox="1">
              <a:spLocks/>
            </p:cNvSpPr>
            <p:nvPr/>
          </p:nvSpPr>
          <p:spPr>
            <a:xfrm>
              <a:off x="1644206" y="3111234"/>
              <a:ext cx="597248" cy="273844"/>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None/>
              </a:pPr>
              <a:r>
                <a:rPr lang="en-US" sz="1200" dirty="0"/>
                <a:t>Base</a:t>
              </a:r>
              <a:endParaRPr lang="en-US" sz="1200" dirty="0">
                <a:solidFill>
                  <a:prstClr val="black"/>
                </a:solidFill>
                <a:latin typeface="Calibri" panose="020F0502020204030204"/>
                <a:ea typeface="+mn-ea"/>
                <a:cs typeface="+mn-cs"/>
              </a:endParaRPr>
            </a:p>
          </p:txBody>
        </p:sp>
        <p:grpSp>
          <p:nvGrpSpPr>
            <p:cNvPr id="164" name="Group 163">
              <a:extLst>
                <a:ext uri="{FF2B5EF4-FFF2-40B4-BE49-F238E27FC236}">
                  <a16:creationId xmlns:a16="http://schemas.microsoft.com/office/drawing/2014/main" id="{D81C885C-169D-201A-B89E-F07C6EA886B0}"/>
                </a:ext>
              </a:extLst>
            </p:cNvPr>
            <p:cNvGrpSpPr/>
            <p:nvPr/>
          </p:nvGrpSpPr>
          <p:grpSpPr>
            <a:xfrm>
              <a:off x="2120655" y="3142022"/>
              <a:ext cx="2426469" cy="234892"/>
              <a:chOff x="2765098" y="4412609"/>
              <a:chExt cx="2140712" cy="234892"/>
            </a:xfrm>
          </p:grpSpPr>
          <p:sp>
            <p:nvSpPr>
              <p:cNvPr id="165" name="Rectangle 164">
                <a:extLst>
                  <a:ext uri="{FF2B5EF4-FFF2-40B4-BE49-F238E27FC236}">
                    <a16:creationId xmlns:a16="http://schemas.microsoft.com/office/drawing/2014/main" id="{668EFB91-8617-E092-FA62-D15024FF7459}"/>
                  </a:ext>
                </a:extLst>
              </p:cNvPr>
              <p:cNvSpPr/>
              <p:nvPr/>
            </p:nvSpPr>
            <p:spPr>
              <a:xfrm>
                <a:off x="2765098" y="4412609"/>
                <a:ext cx="2140712" cy="23489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166" name="TextBox 165">
                    <a:extLst>
                      <a:ext uri="{FF2B5EF4-FFF2-40B4-BE49-F238E27FC236}">
                        <a16:creationId xmlns:a16="http://schemas.microsoft.com/office/drawing/2014/main" id="{30CF04DC-F657-617E-96C1-72E60AFEA105}"/>
                      </a:ext>
                    </a:extLst>
                  </p:cNvPr>
                  <p:cNvSpPr txBox="1"/>
                  <p:nvPr/>
                </p:nvSpPr>
                <p:spPr>
                  <a:xfrm>
                    <a:off x="2837908" y="4422333"/>
                    <a:ext cx="149976"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𝑑</m:t>
                          </m:r>
                        </m:oMath>
                      </m:oMathPara>
                    </a14:m>
                    <a:endParaRPr lang="en-US" sz="1400" dirty="0"/>
                  </a:p>
                </p:txBody>
              </p:sp>
            </mc:Choice>
            <mc:Fallback xmlns="">
              <p:sp>
                <p:nvSpPr>
                  <p:cNvPr id="94" name="TextBox 93">
                    <a:extLst>
                      <a:ext uri="{FF2B5EF4-FFF2-40B4-BE49-F238E27FC236}">
                        <a16:creationId xmlns:a16="http://schemas.microsoft.com/office/drawing/2014/main" id="{2537C9CB-ED9A-6963-99BE-B26B4B8B38FC}"/>
                      </a:ext>
                    </a:extLst>
                  </p:cNvPr>
                  <p:cNvSpPr txBox="1">
                    <a:spLocks noRot="1" noChangeAspect="1" noMove="1" noResize="1" noEditPoints="1" noAdjustHandles="1" noChangeArrowheads="1" noChangeShapeType="1" noTextEdit="1"/>
                  </p:cNvSpPr>
                  <p:nvPr/>
                </p:nvSpPr>
                <p:spPr>
                  <a:xfrm>
                    <a:off x="2837908" y="4422333"/>
                    <a:ext cx="149976" cy="215444"/>
                  </a:xfrm>
                  <a:prstGeom prst="rect">
                    <a:avLst/>
                  </a:prstGeom>
                  <a:blipFill>
                    <a:blip r:embed="rId18"/>
                    <a:stretch>
                      <a:fillRect l="-30769" r="-23077" b="-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7" name="TextBox 166">
                    <a:extLst>
                      <a:ext uri="{FF2B5EF4-FFF2-40B4-BE49-F238E27FC236}">
                        <a16:creationId xmlns:a16="http://schemas.microsoft.com/office/drawing/2014/main" id="{E45DAF3B-DA25-054F-260E-2B283BB2D824}"/>
                      </a:ext>
                    </a:extLst>
                  </p:cNvPr>
                  <p:cNvSpPr txBox="1"/>
                  <p:nvPr/>
                </p:nvSpPr>
                <p:spPr>
                  <a:xfrm>
                    <a:off x="3080963" y="4423846"/>
                    <a:ext cx="149976"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𝑑</m:t>
                          </m:r>
                        </m:oMath>
                      </m:oMathPara>
                    </a14:m>
                    <a:endParaRPr lang="en-US" sz="1400" dirty="0"/>
                  </a:p>
                </p:txBody>
              </p:sp>
            </mc:Choice>
            <mc:Fallback xmlns="">
              <p:sp>
                <p:nvSpPr>
                  <p:cNvPr id="101" name="TextBox 100">
                    <a:extLst>
                      <a:ext uri="{FF2B5EF4-FFF2-40B4-BE49-F238E27FC236}">
                        <a16:creationId xmlns:a16="http://schemas.microsoft.com/office/drawing/2014/main" id="{9D05C723-52DF-25D5-2F78-BF3D56CDA464}"/>
                      </a:ext>
                    </a:extLst>
                  </p:cNvPr>
                  <p:cNvSpPr txBox="1">
                    <a:spLocks noRot="1" noChangeAspect="1" noMove="1" noResize="1" noEditPoints="1" noAdjustHandles="1" noChangeArrowheads="1" noChangeShapeType="1" noTextEdit="1"/>
                  </p:cNvSpPr>
                  <p:nvPr/>
                </p:nvSpPr>
                <p:spPr>
                  <a:xfrm>
                    <a:off x="3080963" y="4423846"/>
                    <a:ext cx="149976" cy="215444"/>
                  </a:xfrm>
                  <a:prstGeom prst="rect">
                    <a:avLst/>
                  </a:prstGeom>
                  <a:blipFill>
                    <a:blip r:embed="rId19"/>
                    <a:stretch>
                      <a:fillRect l="-23077" r="-23077" b="-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8" name="TextBox 167">
                    <a:extLst>
                      <a:ext uri="{FF2B5EF4-FFF2-40B4-BE49-F238E27FC236}">
                        <a16:creationId xmlns:a16="http://schemas.microsoft.com/office/drawing/2014/main" id="{50885229-85EC-EDB1-92C5-BA223BE94291}"/>
                      </a:ext>
                    </a:extLst>
                  </p:cNvPr>
                  <p:cNvSpPr txBox="1"/>
                  <p:nvPr/>
                </p:nvSpPr>
                <p:spPr>
                  <a:xfrm>
                    <a:off x="4657331" y="4423152"/>
                    <a:ext cx="149976"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𝑑</m:t>
                          </m:r>
                        </m:oMath>
                      </m:oMathPara>
                    </a14:m>
                    <a:endParaRPr lang="en-US" sz="1400" dirty="0"/>
                  </a:p>
                </p:txBody>
              </p:sp>
            </mc:Choice>
            <mc:Fallback xmlns="">
              <p:sp>
                <p:nvSpPr>
                  <p:cNvPr id="102" name="TextBox 101">
                    <a:extLst>
                      <a:ext uri="{FF2B5EF4-FFF2-40B4-BE49-F238E27FC236}">
                        <a16:creationId xmlns:a16="http://schemas.microsoft.com/office/drawing/2014/main" id="{04B4CB02-C40D-52F4-6824-AAE27FB5B6B2}"/>
                      </a:ext>
                    </a:extLst>
                  </p:cNvPr>
                  <p:cNvSpPr txBox="1">
                    <a:spLocks noRot="1" noChangeAspect="1" noMove="1" noResize="1" noEditPoints="1" noAdjustHandles="1" noChangeArrowheads="1" noChangeShapeType="1" noTextEdit="1"/>
                  </p:cNvSpPr>
                  <p:nvPr/>
                </p:nvSpPr>
                <p:spPr>
                  <a:xfrm>
                    <a:off x="4657331" y="4423152"/>
                    <a:ext cx="149976" cy="215444"/>
                  </a:xfrm>
                  <a:prstGeom prst="rect">
                    <a:avLst/>
                  </a:prstGeom>
                  <a:blipFill>
                    <a:blip r:embed="rId20"/>
                    <a:stretch>
                      <a:fillRect l="-30769" r="-23077" b="-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9" name="TextBox 168">
                    <a:extLst>
                      <a:ext uri="{FF2B5EF4-FFF2-40B4-BE49-F238E27FC236}">
                        <a16:creationId xmlns:a16="http://schemas.microsoft.com/office/drawing/2014/main" id="{DF18B5BB-2D75-482F-D55B-0381D00474F0}"/>
                      </a:ext>
                    </a:extLst>
                  </p:cNvPr>
                  <p:cNvSpPr txBox="1"/>
                  <p:nvPr/>
                </p:nvSpPr>
                <p:spPr>
                  <a:xfrm>
                    <a:off x="3314358" y="4417515"/>
                    <a:ext cx="149976"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𝑑</m:t>
                          </m:r>
                        </m:oMath>
                      </m:oMathPara>
                    </a14:m>
                    <a:endParaRPr lang="en-US" sz="1400" dirty="0"/>
                  </a:p>
                </p:txBody>
              </p:sp>
            </mc:Choice>
            <mc:Fallback xmlns="">
              <p:sp>
                <p:nvSpPr>
                  <p:cNvPr id="103" name="TextBox 102">
                    <a:extLst>
                      <a:ext uri="{FF2B5EF4-FFF2-40B4-BE49-F238E27FC236}">
                        <a16:creationId xmlns:a16="http://schemas.microsoft.com/office/drawing/2014/main" id="{697CCEDF-BD0A-6CDD-4825-548D5CC7AF57}"/>
                      </a:ext>
                    </a:extLst>
                  </p:cNvPr>
                  <p:cNvSpPr txBox="1">
                    <a:spLocks noRot="1" noChangeAspect="1" noMove="1" noResize="1" noEditPoints="1" noAdjustHandles="1" noChangeArrowheads="1" noChangeShapeType="1" noTextEdit="1"/>
                  </p:cNvSpPr>
                  <p:nvPr/>
                </p:nvSpPr>
                <p:spPr>
                  <a:xfrm>
                    <a:off x="3314358" y="4417515"/>
                    <a:ext cx="149976" cy="215444"/>
                  </a:xfrm>
                  <a:prstGeom prst="rect">
                    <a:avLst/>
                  </a:prstGeom>
                  <a:blipFill>
                    <a:blip r:embed="rId21"/>
                    <a:stretch>
                      <a:fillRect l="-33333" r="-25000" b="-11765"/>
                    </a:stretch>
                  </a:blipFill>
                </p:spPr>
                <p:txBody>
                  <a:bodyPr/>
                  <a:lstStyle/>
                  <a:p>
                    <a:r>
                      <a:rPr lang="en-US">
                        <a:noFill/>
                      </a:rPr>
                      <a:t> </a:t>
                    </a:r>
                  </a:p>
                </p:txBody>
              </p:sp>
            </mc:Fallback>
          </mc:AlternateContent>
        </p:grpSp>
      </p:grpSp>
      <mc:AlternateContent xmlns:mc="http://schemas.openxmlformats.org/markup-compatibility/2006" xmlns:a14="http://schemas.microsoft.com/office/drawing/2010/main">
        <mc:Choice Requires="a14">
          <p:sp>
            <p:nvSpPr>
              <p:cNvPr id="171" name="Content Placeholder 2">
                <a:extLst>
                  <a:ext uri="{FF2B5EF4-FFF2-40B4-BE49-F238E27FC236}">
                    <a16:creationId xmlns:a16="http://schemas.microsoft.com/office/drawing/2014/main" id="{309A410C-2085-FC75-7959-08863C2541D8}"/>
                  </a:ext>
                </a:extLst>
              </p:cNvPr>
              <p:cNvSpPr txBox="1">
                <a:spLocks/>
              </p:cNvSpPr>
              <p:nvPr/>
            </p:nvSpPr>
            <p:spPr>
              <a:xfrm>
                <a:off x="144187" y="3493982"/>
                <a:ext cx="6424393" cy="1194902"/>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500"/>
                  </a:lnSpc>
                </a:pPr>
                <a:r>
                  <a:rPr lang="en-US" sz="1600" dirty="0"/>
                  <a:t>So base cost, </a:t>
                </a:r>
                <a14:m>
                  <m:oMath xmlns:m="http://schemas.openxmlformats.org/officeDocument/2006/math">
                    <m:r>
                      <a:rPr lang="en-US" sz="1600" i="1">
                        <a:latin typeface="Cambria Math" panose="02040503050406030204" pitchFamily="18" charset="0"/>
                      </a:rPr>
                      <m:t>=</m:t>
                    </m:r>
                    <m:r>
                      <a:rPr lang="en-US" sz="1600" b="0" i="1" smtClean="0">
                        <a:latin typeface="Cambria Math" panose="02040503050406030204" pitchFamily="18" charset="0"/>
                      </a:rPr>
                      <m:t>𝑑</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𝐿</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𝑑</m:t>
                    </m:r>
                    <m:sSup>
                      <m:sSupPr>
                        <m:ctrlPr>
                          <a:rPr lang="en-US" sz="1600" b="0" i="1" smtClean="0">
                            <a:latin typeface="Cambria Math" panose="02040503050406030204" pitchFamily="18" charset="0"/>
                            <a:ea typeface="Cambria Math" panose="02040503050406030204" pitchFamily="18" charset="0"/>
                          </a:rPr>
                        </m:ctrlPr>
                      </m:sSupPr>
                      <m:e>
                        <m:r>
                          <a:rPr lang="en-US" sz="1600" b="0" i="1" smtClean="0">
                            <a:latin typeface="Cambria Math" panose="02040503050406030204" pitchFamily="18" charset="0"/>
                            <a:ea typeface="Cambria Math" panose="02040503050406030204" pitchFamily="18" charset="0"/>
                          </a:rPr>
                          <m:t>𝑛</m:t>
                        </m:r>
                      </m:e>
                      <m:sup>
                        <m:r>
                          <a:rPr lang="en-US" sz="1600" b="0" i="1" smtClean="0">
                            <a:latin typeface="Cambria Math" panose="02040503050406030204" pitchFamily="18" charset="0"/>
                            <a:ea typeface="Cambria Math" panose="02040503050406030204" pitchFamily="18" charset="0"/>
                          </a:rPr>
                          <m:t>2</m:t>
                        </m:r>
                      </m:sup>
                    </m:sSup>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𝜃</m:t>
                    </m:r>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r>
                          <a:rPr lang="en-US" sz="1600" b="0" i="1" smtClean="0">
                            <a:latin typeface="Cambria Math" panose="02040503050406030204" pitchFamily="18" charset="0"/>
                            <a:ea typeface="Cambria Math" panose="02040503050406030204" pitchFamily="18" charset="0"/>
                          </a:rPr>
                          <m:t>𝑛</m:t>
                        </m:r>
                      </m:e>
                      <m:sup>
                        <m:r>
                          <a:rPr lang="en-US" sz="1600" b="0" i="1" smtClean="0">
                            <a:latin typeface="Cambria Math" panose="02040503050406030204" pitchFamily="18" charset="0"/>
                            <a:ea typeface="Cambria Math" panose="02040503050406030204" pitchFamily="18" charset="0"/>
                          </a:rPr>
                          <m:t>2</m:t>
                        </m:r>
                      </m:sup>
                    </m:sSup>
                    <m:r>
                      <a:rPr lang="en-US" sz="1600" b="0" i="1" smtClean="0">
                        <a:latin typeface="Cambria Math" panose="02040503050406030204" pitchFamily="18" charset="0"/>
                        <a:ea typeface="Cambria Math" panose="02040503050406030204" pitchFamily="18" charset="0"/>
                      </a:rPr>
                      <m:t>)</m:t>
                    </m:r>
                  </m:oMath>
                </a14:m>
                <a:endParaRPr lang="en-US" sz="1600" dirty="0"/>
              </a:p>
              <a:p>
                <a:pPr>
                  <a:lnSpc>
                    <a:spcPts val="1500"/>
                  </a:lnSpc>
                </a:pPr>
                <a:r>
                  <a:rPr lang="en-US" sz="1500" dirty="0"/>
                  <a:t>Internal cost = </a:t>
                </a:r>
                <a14:m>
                  <m:oMath xmlns:m="http://schemas.openxmlformats.org/officeDocument/2006/math">
                    <m:r>
                      <a:rPr lang="en-US" sz="1500" b="0" i="1" smtClean="0">
                        <a:latin typeface="Cambria Math" panose="02040503050406030204" pitchFamily="18" charset="0"/>
                      </a:rPr>
                      <m:t>𝑐</m:t>
                    </m:r>
                    <m:sSup>
                      <m:sSupPr>
                        <m:ctrlPr>
                          <a:rPr lang="en-US" sz="1500" b="0" i="1" smtClean="0">
                            <a:latin typeface="Cambria Math" panose="02040503050406030204" pitchFamily="18" charset="0"/>
                          </a:rPr>
                        </m:ctrlPr>
                      </m:sSupPr>
                      <m:e>
                        <m:r>
                          <a:rPr lang="en-US" sz="1500" b="0" i="1" smtClean="0">
                            <a:latin typeface="Cambria Math" panose="02040503050406030204" pitchFamily="18" charset="0"/>
                          </a:rPr>
                          <m:t>𝑛</m:t>
                        </m:r>
                      </m:e>
                      <m:sup>
                        <m:r>
                          <a:rPr lang="en-US" sz="1500" b="0" i="1" smtClean="0">
                            <a:latin typeface="Cambria Math" panose="02040503050406030204" pitchFamily="18" charset="0"/>
                          </a:rPr>
                          <m:t>2</m:t>
                        </m:r>
                      </m:sup>
                    </m:sSup>
                    <m:r>
                      <a:rPr lang="en-US" sz="1500" b="0" i="1" smtClean="0">
                        <a:latin typeface="Cambria Math" panose="02040503050406030204" pitchFamily="18" charset="0"/>
                      </a:rPr>
                      <m:t>−</m:t>
                    </m:r>
                    <m:r>
                      <a:rPr lang="en-US" sz="1500" b="0" i="1" smtClean="0">
                        <a:latin typeface="Cambria Math" panose="02040503050406030204" pitchFamily="18" charset="0"/>
                      </a:rPr>
                      <m:t>𝑐𝑛</m:t>
                    </m:r>
                  </m:oMath>
                </a14:m>
                <a:endParaRPr lang="en-US" sz="1500" dirty="0"/>
              </a:p>
              <a:p>
                <a:pPr>
                  <a:lnSpc>
                    <a:spcPts val="1500"/>
                  </a:lnSpc>
                </a:pPr>
                <a:r>
                  <a:rPr lang="en-US" sz="1500" dirty="0"/>
                  <a:t>Total cost = </a:t>
                </a:r>
                <a14:m>
                  <m:oMath xmlns:m="http://schemas.openxmlformats.org/officeDocument/2006/math">
                    <m:r>
                      <a:rPr lang="en-US" sz="1500" b="0" i="1" smtClean="0">
                        <a:latin typeface="Cambria Math" panose="02040503050406030204" pitchFamily="18" charset="0"/>
                      </a:rPr>
                      <m:t>𝑑</m:t>
                    </m:r>
                    <m:sSup>
                      <m:sSupPr>
                        <m:ctrlPr>
                          <a:rPr lang="en-US" sz="1500" b="0" i="1" smtClean="0">
                            <a:latin typeface="Cambria Math" panose="02040503050406030204" pitchFamily="18" charset="0"/>
                          </a:rPr>
                        </m:ctrlPr>
                      </m:sSupPr>
                      <m:e>
                        <m:r>
                          <a:rPr lang="en-US" sz="1500" b="0" i="1" smtClean="0">
                            <a:latin typeface="Cambria Math" panose="02040503050406030204" pitchFamily="18" charset="0"/>
                          </a:rPr>
                          <m:t>𝑛</m:t>
                        </m:r>
                      </m:e>
                      <m:sup>
                        <m:r>
                          <a:rPr lang="en-US" sz="1500" b="0" i="1" smtClean="0">
                            <a:latin typeface="Cambria Math" panose="02040503050406030204" pitchFamily="18" charset="0"/>
                          </a:rPr>
                          <m:t>2</m:t>
                        </m:r>
                      </m:sup>
                    </m:sSup>
                    <m:r>
                      <a:rPr lang="en-US" sz="1500" b="0" i="1" smtClean="0">
                        <a:latin typeface="Cambria Math" panose="02040503050406030204" pitchFamily="18" charset="0"/>
                      </a:rPr>
                      <m:t>+</m:t>
                    </m:r>
                    <m:r>
                      <a:rPr lang="en-US" sz="1500" b="0" i="1" smtClean="0">
                        <a:latin typeface="Cambria Math" panose="02040503050406030204" pitchFamily="18" charset="0"/>
                      </a:rPr>
                      <m:t>𝑐</m:t>
                    </m:r>
                    <m:sSup>
                      <m:sSupPr>
                        <m:ctrlPr>
                          <a:rPr lang="en-US" sz="1500" i="1">
                            <a:latin typeface="Cambria Math" panose="02040503050406030204" pitchFamily="18" charset="0"/>
                          </a:rPr>
                        </m:ctrlPr>
                      </m:sSupPr>
                      <m:e>
                        <m:r>
                          <a:rPr lang="en-US" sz="1500" i="1">
                            <a:latin typeface="Cambria Math" panose="02040503050406030204" pitchFamily="18" charset="0"/>
                          </a:rPr>
                          <m:t>𝑛</m:t>
                        </m:r>
                      </m:e>
                      <m:sup>
                        <m:r>
                          <a:rPr lang="en-US" sz="1500" i="1">
                            <a:latin typeface="Cambria Math" panose="02040503050406030204" pitchFamily="18" charset="0"/>
                          </a:rPr>
                          <m:t>2</m:t>
                        </m:r>
                      </m:sup>
                    </m:sSup>
                    <m:r>
                      <a:rPr lang="en-US" sz="1500" i="1">
                        <a:latin typeface="Cambria Math" panose="02040503050406030204" pitchFamily="18" charset="0"/>
                      </a:rPr>
                      <m:t>−</m:t>
                    </m:r>
                    <m:r>
                      <a:rPr lang="en-US" sz="1500" i="1">
                        <a:latin typeface="Cambria Math" panose="02040503050406030204" pitchFamily="18" charset="0"/>
                      </a:rPr>
                      <m:t>𝑐𝑛</m:t>
                    </m:r>
                    <m:r>
                      <a:rPr lang="en-US" sz="1500" b="0" i="1" smtClean="0">
                        <a:latin typeface="Cambria Math" panose="02040503050406030204" pitchFamily="18" charset="0"/>
                      </a:rPr>
                      <m:t>=</m:t>
                    </m:r>
                    <m:r>
                      <a:rPr lang="en-US" sz="1500" b="0" i="1" smtClean="0">
                        <a:latin typeface="Cambria Math" panose="02040503050406030204" pitchFamily="18" charset="0"/>
                        <a:ea typeface="Cambria Math" panose="02040503050406030204" pitchFamily="18" charset="0"/>
                      </a:rPr>
                      <m:t>𝜃</m:t>
                    </m:r>
                    <m:r>
                      <a:rPr lang="en-US" sz="1500" b="0" i="1" smtClean="0">
                        <a:latin typeface="Cambria Math" panose="02040503050406030204" pitchFamily="18" charset="0"/>
                        <a:ea typeface="Cambria Math" panose="02040503050406030204" pitchFamily="18" charset="0"/>
                      </a:rPr>
                      <m:t>(</m:t>
                    </m:r>
                    <m:sSup>
                      <m:sSupPr>
                        <m:ctrlPr>
                          <a:rPr lang="en-US" sz="1500" b="0" i="1" smtClean="0">
                            <a:latin typeface="Cambria Math" panose="02040503050406030204" pitchFamily="18" charset="0"/>
                            <a:ea typeface="Cambria Math" panose="02040503050406030204" pitchFamily="18" charset="0"/>
                          </a:rPr>
                        </m:ctrlPr>
                      </m:sSupPr>
                      <m:e>
                        <m:r>
                          <a:rPr lang="en-US" sz="1500" b="0" i="1" smtClean="0">
                            <a:latin typeface="Cambria Math" panose="02040503050406030204" pitchFamily="18" charset="0"/>
                            <a:ea typeface="Cambria Math" panose="02040503050406030204" pitchFamily="18" charset="0"/>
                          </a:rPr>
                          <m:t>𝑛</m:t>
                        </m:r>
                      </m:e>
                      <m:sup>
                        <m:r>
                          <a:rPr lang="en-US" sz="1500" b="0" i="1" smtClean="0">
                            <a:latin typeface="Cambria Math" panose="02040503050406030204" pitchFamily="18" charset="0"/>
                            <a:ea typeface="Cambria Math" panose="02040503050406030204" pitchFamily="18" charset="0"/>
                          </a:rPr>
                          <m:t>2</m:t>
                        </m:r>
                      </m:sup>
                    </m:sSup>
                    <m:r>
                      <a:rPr lang="en-US" sz="1500" b="0" i="1" smtClean="0">
                        <a:latin typeface="Cambria Math" panose="02040503050406030204" pitchFamily="18" charset="0"/>
                        <a:ea typeface="Cambria Math" panose="02040503050406030204" pitchFamily="18" charset="0"/>
                      </a:rPr>
                      <m:t>)</m:t>
                    </m:r>
                  </m:oMath>
                </a14:m>
                <a:endParaRPr lang="en-US" sz="1500" dirty="0"/>
              </a:p>
            </p:txBody>
          </p:sp>
        </mc:Choice>
        <mc:Fallback xmlns="">
          <p:sp>
            <p:nvSpPr>
              <p:cNvPr id="171" name="Content Placeholder 2">
                <a:extLst>
                  <a:ext uri="{FF2B5EF4-FFF2-40B4-BE49-F238E27FC236}">
                    <a16:creationId xmlns:a16="http://schemas.microsoft.com/office/drawing/2014/main" id="{309A410C-2085-FC75-7959-08863C2541D8}"/>
                  </a:ext>
                </a:extLst>
              </p:cNvPr>
              <p:cNvSpPr txBox="1">
                <a:spLocks noRot="1" noChangeAspect="1" noMove="1" noResize="1" noEditPoints="1" noAdjustHandles="1" noChangeArrowheads="1" noChangeShapeType="1" noTextEdit="1"/>
              </p:cNvSpPr>
              <p:nvPr/>
            </p:nvSpPr>
            <p:spPr>
              <a:xfrm>
                <a:off x="144187" y="3493982"/>
                <a:ext cx="6424393" cy="1194902"/>
              </a:xfrm>
              <a:prstGeom prst="rect">
                <a:avLst/>
              </a:prstGeom>
              <a:blipFill>
                <a:blip r:embed="rId22"/>
                <a:stretch>
                  <a:fillRect l="-394" t="-7368"/>
                </a:stretch>
              </a:blipFill>
            </p:spPr>
            <p:txBody>
              <a:bodyPr/>
              <a:lstStyle/>
              <a:p>
                <a:r>
                  <a:rPr lang="en-US">
                    <a:noFill/>
                  </a:rPr>
                  <a:t> </a:t>
                </a:r>
              </a:p>
            </p:txBody>
          </p:sp>
        </mc:Fallback>
      </mc:AlternateContent>
      <p:sp>
        <p:nvSpPr>
          <p:cNvPr id="3" name="TextBox 2">
            <a:extLst>
              <a:ext uri="{FF2B5EF4-FFF2-40B4-BE49-F238E27FC236}">
                <a16:creationId xmlns:a16="http://schemas.microsoft.com/office/drawing/2014/main" id="{B26DF58D-F660-D945-92FD-D5C3B96DCF88}"/>
              </a:ext>
            </a:extLst>
          </p:cNvPr>
          <p:cNvSpPr txBox="1"/>
          <p:nvPr/>
        </p:nvSpPr>
        <p:spPr>
          <a:xfrm>
            <a:off x="4547124" y="1140016"/>
            <a:ext cx="691792" cy="307777"/>
          </a:xfrm>
          <a:prstGeom prst="rect">
            <a:avLst/>
          </a:prstGeom>
          <a:noFill/>
        </p:spPr>
        <p:txBody>
          <a:bodyPr wrap="none" rtlCol="0">
            <a:spAutoFit/>
          </a:bodyPr>
          <a:lstStyle/>
          <a:p>
            <a:r>
              <a:rPr lang="en-US" sz="1400" dirty="0"/>
              <a:t>Level 0</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84851ECD-2CAF-15BC-80DD-43BD7CB13AF4}"/>
                  </a:ext>
                </a:extLst>
              </p:cNvPr>
              <p:cNvSpPr txBox="1"/>
              <p:nvPr/>
            </p:nvSpPr>
            <p:spPr>
              <a:xfrm>
                <a:off x="5919989" y="1143794"/>
                <a:ext cx="26161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𝑐𝑛</m:t>
                      </m:r>
                    </m:oMath>
                  </m:oMathPara>
                </a14:m>
                <a:endParaRPr lang="en-US" sz="1600" dirty="0"/>
              </a:p>
            </p:txBody>
          </p:sp>
        </mc:Choice>
        <mc:Fallback xmlns="">
          <p:sp>
            <p:nvSpPr>
              <p:cNvPr id="10" name="TextBox 9">
                <a:extLst>
                  <a:ext uri="{FF2B5EF4-FFF2-40B4-BE49-F238E27FC236}">
                    <a16:creationId xmlns:a16="http://schemas.microsoft.com/office/drawing/2014/main" id="{84851ECD-2CAF-15BC-80DD-43BD7CB13AF4}"/>
                  </a:ext>
                </a:extLst>
              </p:cNvPr>
              <p:cNvSpPr txBox="1">
                <a:spLocks noRot="1" noChangeAspect="1" noMove="1" noResize="1" noEditPoints="1" noAdjustHandles="1" noChangeArrowheads="1" noChangeShapeType="1" noTextEdit="1"/>
              </p:cNvSpPr>
              <p:nvPr/>
            </p:nvSpPr>
            <p:spPr>
              <a:xfrm>
                <a:off x="5919989" y="1143794"/>
                <a:ext cx="261610" cy="246221"/>
              </a:xfrm>
              <a:prstGeom prst="rect">
                <a:avLst/>
              </a:prstGeom>
              <a:blipFill>
                <a:blip r:embed="rId23"/>
                <a:stretch>
                  <a:fillRect l="-14286" r="-9524"/>
                </a:stretch>
              </a:blipFill>
            </p:spPr>
            <p:txBody>
              <a:bodyPr/>
              <a:lstStyle/>
              <a:p>
                <a:r>
                  <a:rPr lang="en-US">
                    <a:noFill/>
                  </a:rPr>
                  <a:t> </a:t>
                </a:r>
              </a:p>
            </p:txBody>
          </p:sp>
        </mc:Fallback>
      </mc:AlternateContent>
      <p:sp>
        <p:nvSpPr>
          <p:cNvPr id="12" name="TextBox 11">
            <a:extLst>
              <a:ext uri="{FF2B5EF4-FFF2-40B4-BE49-F238E27FC236}">
                <a16:creationId xmlns:a16="http://schemas.microsoft.com/office/drawing/2014/main" id="{1795FBDE-5836-46A8-0951-B8EA6D717153}"/>
              </a:ext>
            </a:extLst>
          </p:cNvPr>
          <p:cNvSpPr txBox="1"/>
          <p:nvPr/>
        </p:nvSpPr>
        <p:spPr>
          <a:xfrm>
            <a:off x="4547124" y="1692221"/>
            <a:ext cx="691792" cy="307777"/>
          </a:xfrm>
          <a:prstGeom prst="rect">
            <a:avLst/>
          </a:prstGeom>
          <a:noFill/>
        </p:spPr>
        <p:txBody>
          <a:bodyPr wrap="none" rtlCol="0">
            <a:spAutoFit/>
          </a:bodyPr>
          <a:lstStyle/>
          <a:p>
            <a:r>
              <a:rPr lang="en-US" sz="1400" dirty="0"/>
              <a:t>Level 1</a:t>
            </a: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A35BC691-7A73-1330-4154-AE6BE69CA186}"/>
                  </a:ext>
                </a:extLst>
              </p:cNvPr>
              <p:cNvSpPr txBox="1"/>
              <p:nvPr/>
            </p:nvSpPr>
            <p:spPr>
              <a:xfrm>
                <a:off x="5610160" y="1662340"/>
                <a:ext cx="881267" cy="36753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4</m:t>
                      </m:r>
                      <m:f>
                        <m:fPr>
                          <m:ctrlPr>
                            <a:rPr lang="en-US" sz="1400" b="0" i="1" smtClean="0">
                              <a:latin typeface="Cambria Math" panose="02040503050406030204" pitchFamily="18" charset="0"/>
                            </a:rPr>
                          </m:ctrlPr>
                        </m:fPr>
                        <m:num>
                          <m:r>
                            <a:rPr lang="en-US" sz="1400" b="0" i="1" smtClean="0">
                              <a:latin typeface="Cambria Math" panose="02040503050406030204" pitchFamily="18" charset="0"/>
                            </a:rPr>
                            <m:t>𝑐𝑛</m:t>
                          </m:r>
                        </m:num>
                        <m:den>
                          <m:r>
                            <a:rPr lang="en-US" sz="1400" b="0" i="1" smtClean="0">
                              <a:latin typeface="Cambria Math" panose="02040503050406030204" pitchFamily="18" charset="0"/>
                            </a:rPr>
                            <m:t>2</m:t>
                          </m:r>
                        </m:den>
                      </m:f>
                      <m:r>
                        <a:rPr lang="en-US" sz="1400" b="0" i="1" smtClean="0">
                          <a:latin typeface="Cambria Math" panose="02040503050406030204" pitchFamily="18" charset="0"/>
                        </a:rPr>
                        <m:t>=2</m:t>
                      </m:r>
                      <m:r>
                        <a:rPr lang="en-US" sz="1400" b="0" i="1" smtClean="0">
                          <a:latin typeface="Cambria Math" panose="02040503050406030204" pitchFamily="18" charset="0"/>
                        </a:rPr>
                        <m:t>𝑐𝑛</m:t>
                      </m:r>
                    </m:oMath>
                  </m:oMathPara>
                </a14:m>
                <a:endParaRPr lang="en-US" sz="1400" dirty="0"/>
              </a:p>
            </p:txBody>
          </p:sp>
        </mc:Choice>
        <mc:Fallback xmlns="">
          <p:sp>
            <p:nvSpPr>
              <p:cNvPr id="13" name="TextBox 12">
                <a:extLst>
                  <a:ext uri="{FF2B5EF4-FFF2-40B4-BE49-F238E27FC236}">
                    <a16:creationId xmlns:a16="http://schemas.microsoft.com/office/drawing/2014/main" id="{A35BC691-7A73-1330-4154-AE6BE69CA186}"/>
                  </a:ext>
                </a:extLst>
              </p:cNvPr>
              <p:cNvSpPr txBox="1">
                <a:spLocks noRot="1" noChangeAspect="1" noMove="1" noResize="1" noEditPoints="1" noAdjustHandles="1" noChangeArrowheads="1" noChangeShapeType="1" noTextEdit="1"/>
              </p:cNvSpPr>
              <p:nvPr/>
            </p:nvSpPr>
            <p:spPr>
              <a:xfrm>
                <a:off x="5610160" y="1662340"/>
                <a:ext cx="881267" cy="367537"/>
              </a:xfrm>
              <a:prstGeom prst="rect">
                <a:avLst/>
              </a:prstGeom>
              <a:blipFill>
                <a:blip r:embed="rId24"/>
                <a:stretch>
                  <a:fillRect l="-4225" t="-3448" r="-2817" b="-17241"/>
                </a:stretch>
              </a:blipFill>
            </p:spPr>
            <p:txBody>
              <a:bodyPr/>
              <a:lstStyle/>
              <a:p>
                <a:r>
                  <a:rPr lang="en-US">
                    <a:noFill/>
                  </a:rPr>
                  <a:t> </a:t>
                </a:r>
              </a:p>
            </p:txBody>
          </p:sp>
        </mc:Fallback>
      </mc:AlternateContent>
      <p:sp>
        <p:nvSpPr>
          <p:cNvPr id="14" name="TextBox 13">
            <a:extLst>
              <a:ext uri="{FF2B5EF4-FFF2-40B4-BE49-F238E27FC236}">
                <a16:creationId xmlns:a16="http://schemas.microsoft.com/office/drawing/2014/main" id="{A69E226F-335A-0BA3-E2B4-5B1FF5A08B8D}"/>
              </a:ext>
            </a:extLst>
          </p:cNvPr>
          <p:cNvSpPr txBox="1"/>
          <p:nvPr/>
        </p:nvSpPr>
        <p:spPr>
          <a:xfrm>
            <a:off x="4547124" y="2256887"/>
            <a:ext cx="691792" cy="307777"/>
          </a:xfrm>
          <a:prstGeom prst="rect">
            <a:avLst/>
          </a:prstGeom>
          <a:noFill/>
        </p:spPr>
        <p:txBody>
          <a:bodyPr wrap="none" rtlCol="0">
            <a:spAutoFit/>
          </a:bodyPr>
          <a:lstStyle/>
          <a:p>
            <a:r>
              <a:rPr lang="en-US" sz="1400" dirty="0"/>
              <a:t>Level 2</a:t>
            </a:r>
          </a:p>
        </p:txBody>
      </p: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4327A843-0C1C-FDAD-CE03-DCCBF13A9140}"/>
                  </a:ext>
                </a:extLst>
              </p:cNvPr>
              <p:cNvSpPr txBox="1"/>
              <p:nvPr/>
            </p:nvSpPr>
            <p:spPr>
              <a:xfrm>
                <a:off x="5610160" y="2227006"/>
                <a:ext cx="980653" cy="36753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i="1" smtClean="0">
                          <a:latin typeface="Cambria Math" panose="02040503050406030204" pitchFamily="18" charset="0"/>
                        </a:rPr>
                        <m:t>1</m:t>
                      </m:r>
                      <m:r>
                        <a:rPr lang="en-US" sz="1400" b="0" i="1" smtClean="0">
                          <a:latin typeface="Cambria Math" panose="02040503050406030204" pitchFamily="18" charset="0"/>
                        </a:rPr>
                        <m:t>6</m:t>
                      </m:r>
                      <m:f>
                        <m:fPr>
                          <m:ctrlPr>
                            <a:rPr lang="en-US" sz="1400" b="0" i="1" smtClean="0">
                              <a:latin typeface="Cambria Math" panose="02040503050406030204" pitchFamily="18" charset="0"/>
                            </a:rPr>
                          </m:ctrlPr>
                        </m:fPr>
                        <m:num>
                          <m:r>
                            <a:rPr lang="en-US" sz="1400" b="0" i="1" smtClean="0">
                              <a:latin typeface="Cambria Math" panose="02040503050406030204" pitchFamily="18" charset="0"/>
                            </a:rPr>
                            <m:t>𝑐𝑛</m:t>
                          </m:r>
                        </m:num>
                        <m:den>
                          <m:r>
                            <a:rPr lang="en-US" sz="1400" b="0" i="1" smtClean="0">
                              <a:latin typeface="Cambria Math" panose="02040503050406030204" pitchFamily="18" charset="0"/>
                            </a:rPr>
                            <m:t>4</m:t>
                          </m:r>
                        </m:den>
                      </m:f>
                      <m:r>
                        <a:rPr lang="en-US" sz="1400" b="0" i="1" smtClean="0">
                          <a:latin typeface="Cambria Math" panose="02040503050406030204" pitchFamily="18" charset="0"/>
                        </a:rPr>
                        <m:t>=4</m:t>
                      </m:r>
                      <m:r>
                        <a:rPr lang="en-US" sz="1400" b="0" i="1" smtClean="0">
                          <a:latin typeface="Cambria Math" panose="02040503050406030204" pitchFamily="18" charset="0"/>
                        </a:rPr>
                        <m:t>𝑐𝑛</m:t>
                      </m:r>
                    </m:oMath>
                  </m:oMathPara>
                </a14:m>
                <a:endParaRPr lang="en-US" sz="1400" dirty="0"/>
              </a:p>
            </p:txBody>
          </p:sp>
        </mc:Choice>
        <mc:Fallback xmlns="">
          <p:sp>
            <p:nvSpPr>
              <p:cNvPr id="21" name="TextBox 20">
                <a:extLst>
                  <a:ext uri="{FF2B5EF4-FFF2-40B4-BE49-F238E27FC236}">
                    <a16:creationId xmlns:a16="http://schemas.microsoft.com/office/drawing/2014/main" id="{4327A843-0C1C-FDAD-CE03-DCCBF13A9140}"/>
                  </a:ext>
                </a:extLst>
              </p:cNvPr>
              <p:cNvSpPr txBox="1">
                <a:spLocks noRot="1" noChangeAspect="1" noMove="1" noResize="1" noEditPoints="1" noAdjustHandles="1" noChangeArrowheads="1" noChangeShapeType="1" noTextEdit="1"/>
              </p:cNvSpPr>
              <p:nvPr/>
            </p:nvSpPr>
            <p:spPr>
              <a:xfrm>
                <a:off x="5610160" y="2227006"/>
                <a:ext cx="980653" cy="367537"/>
              </a:xfrm>
              <a:prstGeom prst="rect">
                <a:avLst/>
              </a:prstGeom>
              <a:blipFill>
                <a:blip r:embed="rId25"/>
                <a:stretch>
                  <a:fillRect l="-3846" t="-3333" r="-3846"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5BEE972E-4F97-39E4-21E8-5A901BCD4ACB}"/>
                  </a:ext>
                </a:extLst>
              </p:cNvPr>
              <p:cNvSpPr txBox="1"/>
              <p:nvPr/>
            </p:nvSpPr>
            <p:spPr>
              <a:xfrm>
                <a:off x="4558593" y="2871762"/>
                <a:ext cx="1050929" cy="307777"/>
              </a:xfrm>
              <a:prstGeom prst="rect">
                <a:avLst/>
              </a:prstGeom>
              <a:noFill/>
            </p:spPr>
            <p:txBody>
              <a:bodyPr wrap="none" rtlCol="0">
                <a:spAutoFit/>
              </a:bodyPr>
              <a:lstStyle/>
              <a:p>
                <a:r>
                  <a:rPr lang="en-US" sz="1400" dirty="0"/>
                  <a:t>Level </a:t>
                </a:r>
                <a14:m>
                  <m:oMath xmlns:m="http://schemas.openxmlformats.org/officeDocument/2006/math">
                    <m:r>
                      <a:rPr lang="en-US" sz="1400" b="0" i="1" smtClean="0">
                        <a:latin typeface="Cambria Math" panose="02040503050406030204" pitchFamily="18" charset="0"/>
                      </a:rPr>
                      <m:t>𝐻</m:t>
                    </m:r>
                    <m:r>
                      <a:rPr lang="en-US" sz="1400" b="0" i="1" smtClean="0">
                        <a:latin typeface="Cambria Math" panose="02040503050406030204" pitchFamily="18" charset="0"/>
                      </a:rPr>
                      <m:t>−1</m:t>
                    </m:r>
                  </m:oMath>
                </a14:m>
                <a:endParaRPr lang="en-US" sz="1400" dirty="0"/>
              </a:p>
            </p:txBody>
          </p:sp>
        </mc:Choice>
        <mc:Fallback xmlns="">
          <p:sp>
            <p:nvSpPr>
              <p:cNvPr id="22" name="TextBox 21">
                <a:extLst>
                  <a:ext uri="{FF2B5EF4-FFF2-40B4-BE49-F238E27FC236}">
                    <a16:creationId xmlns:a16="http://schemas.microsoft.com/office/drawing/2014/main" id="{5BEE972E-4F97-39E4-21E8-5A901BCD4ACB}"/>
                  </a:ext>
                </a:extLst>
              </p:cNvPr>
              <p:cNvSpPr txBox="1">
                <a:spLocks noRot="1" noChangeAspect="1" noMove="1" noResize="1" noEditPoints="1" noAdjustHandles="1" noChangeArrowheads="1" noChangeShapeType="1" noTextEdit="1"/>
              </p:cNvSpPr>
              <p:nvPr/>
            </p:nvSpPr>
            <p:spPr>
              <a:xfrm>
                <a:off x="4558593" y="2871762"/>
                <a:ext cx="1050929" cy="307777"/>
              </a:xfrm>
              <a:prstGeom prst="rect">
                <a:avLst/>
              </a:prstGeom>
              <a:blipFill>
                <a:blip r:embed="rId26"/>
                <a:stretch>
                  <a:fillRect l="-2410" t="-4000" b="-2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FB9B5A3B-8B9C-49E6-4304-915CC70786E3}"/>
                  </a:ext>
                </a:extLst>
              </p:cNvPr>
              <p:cNvSpPr txBox="1"/>
              <p:nvPr/>
            </p:nvSpPr>
            <p:spPr>
              <a:xfrm>
                <a:off x="4565923" y="3138913"/>
                <a:ext cx="737125" cy="307777"/>
              </a:xfrm>
              <a:prstGeom prst="rect">
                <a:avLst/>
              </a:prstGeom>
              <a:noFill/>
            </p:spPr>
            <p:txBody>
              <a:bodyPr wrap="none" rtlCol="0">
                <a:spAutoFit/>
              </a:bodyPr>
              <a:lstStyle/>
              <a:p>
                <a:r>
                  <a:rPr lang="en-US" sz="1400" dirty="0"/>
                  <a:t>Level </a:t>
                </a:r>
                <a14:m>
                  <m:oMath xmlns:m="http://schemas.openxmlformats.org/officeDocument/2006/math">
                    <m:r>
                      <a:rPr lang="en-US" sz="1400" b="0" i="1" smtClean="0">
                        <a:latin typeface="Cambria Math" panose="02040503050406030204" pitchFamily="18" charset="0"/>
                      </a:rPr>
                      <m:t>𝐻</m:t>
                    </m:r>
                  </m:oMath>
                </a14:m>
                <a:endParaRPr lang="en-US" sz="1400" dirty="0"/>
              </a:p>
            </p:txBody>
          </p:sp>
        </mc:Choice>
        <mc:Fallback xmlns="">
          <p:sp>
            <p:nvSpPr>
              <p:cNvPr id="23" name="TextBox 22">
                <a:extLst>
                  <a:ext uri="{FF2B5EF4-FFF2-40B4-BE49-F238E27FC236}">
                    <a16:creationId xmlns:a16="http://schemas.microsoft.com/office/drawing/2014/main" id="{FB9B5A3B-8B9C-49E6-4304-915CC70786E3}"/>
                  </a:ext>
                </a:extLst>
              </p:cNvPr>
              <p:cNvSpPr txBox="1">
                <a:spLocks noRot="1" noChangeAspect="1" noMove="1" noResize="1" noEditPoints="1" noAdjustHandles="1" noChangeArrowheads="1" noChangeShapeType="1" noTextEdit="1"/>
              </p:cNvSpPr>
              <p:nvPr/>
            </p:nvSpPr>
            <p:spPr>
              <a:xfrm>
                <a:off x="4565923" y="3138913"/>
                <a:ext cx="737125" cy="307777"/>
              </a:xfrm>
              <a:prstGeom prst="rect">
                <a:avLst/>
              </a:prstGeom>
              <a:blipFill>
                <a:blip r:embed="rId27"/>
                <a:stretch>
                  <a:fillRect l="-1695" t="-4000" b="-20000"/>
                </a:stretch>
              </a:blipFill>
            </p:spPr>
            <p:txBody>
              <a:bodyPr/>
              <a:lstStyle/>
              <a:p>
                <a:r>
                  <a:rPr lang="en-US">
                    <a:noFill/>
                  </a:rPr>
                  <a:t> </a:t>
                </a:r>
              </a:p>
            </p:txBody>
          </p:sp>
        </mc:Fallback>
      </mc:AlternateContent>
      <p:sp>
        <p:nvSpPr>
          <p:cNvPr id="2" name="Footer Placeholder 1">
            <a:extLst>
              <a:ext uri="{FF2B5EF4-FFF2-40B4-BE49-F238E27FC236}">
                <a16:creationId xmlns:a16="http://schemas.microsoft.com/office/drawing/2014/main" id="{39FDB670-14A8-F834-ADDA-0BF43523900D}"/>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23292305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26</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Solving Recurrences – Master Theorem</a:t>
            </a:r>
            <a:endParaRPr sz="2400" dirty="0"/>
          </a:p>
        </p:txBody>
      </p:sp>
      <mc:AlternateContent xmlns:mc="http://schemas.openxmlformats.org/markup-compatibility/2006" xmlns:a14="http://schemas.microsoft.com/office/drawing/2010/main">
        <mc:Choice Requires="a14">
          <p:sp>
            <p:nvSpPr>
              <p:cNvPr id="123" name="Content Placeholder 2">
                <a:extLst>
                  <a:ext uri="{FF2B5EF4-FFF2-40B4-BE49-F238E27FC236}">
                    <a16:creationId xmlns:a16="http://schemas.microsoft.com/office/drawing/2014/main" id="{A63167CD-4BA8-CCE0-4624-2AE6F0F89B1E}"/>
                  </a:ext>
                </a:extLst>
              </p:cNvPr>
              <p:cNvSpPr txBox="1">
                <a:spLocks/>
              </p:cNvSpPr>
              <p:nvPr/>
            </p:nvSpPr>
            <p:spPr>
              <a:xfrm>
                <a:off x="218114" y="1174252"/>
                <a:ext cx="6424393" cy="3626496"/>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200"/>
                  </a:lnSpc>
                </a:pPr>
                <a:r>
                  <a:rPr lang="en-US" sz="1400" dirty="0"/>
                  <a:t>Review of the general procedure</a:t>
                </a:r>
              </a:p>
              <a:p>
                <a:pPr>
                  <a:lnSpc>
                    <a:spcPts val="1200"/>
                  </a:lnSpc>
                </a:pPr>
                <a:r>
                  <a:rPr lang="en-US" sz="1400" dirty="0"/>
                  <a:t>General form:</a:t>
                </a:r>
              </a:p>
              <a:p>
                <a:pPr>
                  <a:lnSpc>
                    <a:spcPts val="1200"/>
                  </a:lnSpc>
                </a:pPr>
                <a:endParaRPr lang="en-US" sz="1400" dirty="0"/>
              </a:p>
              <a:p>
                <a:pPr>
                  <a:lnSpc>
                    <a:spcPts val="1200"/>
                  </a:lnSpc>
                </a:pPr>
                <a14:m>
                  <m:oMath xmlns:m="http://schemas.openxmlformats.org/officeDocument/2006/math">
                    <m:r>
                      <a:rPr lang="en-US" sz="1400" i="1">
                        <a:solidFill>
                          <a:prstClr val="black"/>
                        </a:solidFill>
                        <a:latin typeface="Cambria Math" panose="02040503050406030204" pitchFamily="18" charset="0"/>
                      </a:rPr>
                      <m:t>𝑇</m:t>
                    </m:r>
                    <m:d>
                      <m:dPr>
                        <m:ctrlPr>
                          <a:rPr lang="en-US" sz="1400" i="1">
                            <a:solidFill>
                              <a:prstClr val="black"/>
                            </a:solidFill>
                            <a:latin typeface="Cambria Math" panose="02040503050406030204" pitchFamily="18" charset="0"/>
                          </a:rPr>
                        </m:ctrlPr>
                      </m:dPr>
                      <m:e>
                        <m:r>
                          <a:rPr lang="en-US" sz="1400" i="1">
                            <a:solidFill>
                              <a:prstClr val="black"/>
                            </a:solidFill>
                            <a:latin typeface="Cambria Math" panose="02040503050406030204" pitchFamily="18" charset="0"/>
                          </a:rPr>
                          <m:t>𝑛</m:t>
                        </m:r>
                      </m:e>
                    </m:d>
                    <m:r>
                      <a:rPr lang="en-US" sz="1400" i="1">
                        <a:solidFill>
                          <a:prstClr val="black"/>
                        </a:solidFill>
                        <a:latin typeface="Cambria Math" panose="02040503050406030204" pitchFamily="18" charset="0"/>
                      </a:rPr>
                      <m:t>= </m:t>
                    </m:r>
                    <m:d>
                      <m:dPr>
                        <m:begChr m:val="{"/>
                        <m:endChr m:val=""/>
                        <m:ctrlPr>
                          <a:rPr lang="en-US" sz="1400" i="1">
                            <a:solidFill>
                              <a:prstClr val="black"/>
                            </a:solidFill>
                            <a:latin typeface="Cambria Math" panose="02040503050406030204" pitchFamily="18" charset="0"/>
                          </a:rPr>
                        </m:ctrlPr>
                      </m:dPr>
                      <m:e>
                        <m:eqArr>
                          <m:eqArrPr>
                            <m:ctrlPr>
                              <a:rPr lang="en-US" sz="1400" i="1">
                                <a:solidFill>
                                  <a:prstClr val="black"/>
                                </a:solidFill>
                                <a:latin typeface="Cambria Math" panose="02040503050406030204" pitchFamily="18" charset="0"/>
                              </a:rPr>
                            </m:ctrlPr>
                          </m:eqArrPr>
                          <m:e>
                            <m:r>
                              <a:rPr lang="en-US" sz="1400" b="0" i="1" smtClean="0">
                                <a:solidFill>
                                  <a:prstClr val="black"/>
                                </a:solidFill>
                                <a:latin typeface="Cambria Math" panose="02040503050406030204" pitchFamily="18" charset="0"/>
                              </a:rPr>
                              <m:t>𝑑</m:t>
                            </m:r>
                            <m:r>
                              <a:rPr lang="en-US" sz="1400" i="1">
                                <a:solidFill>
                                  <a:prstClr val="black"/>
                                </a:solidFill>
                                <a:latin typeface="Cambria Math" panose="02040503050406030204" pitchFamily="18" charset="0"/>
                              </a:rPr>
                              <m:t>                                 </m:t>
                            </m:r>
                            <m:r>
                              <a:rPr lang="en-US" sz="1400" i="1">
                                <a:solidFill>
                                  <a:prstClr val="black"/>
                                </a:solidFill>
                                <a:latin typeface="Cambria Math" panose="02040503050406030204" pitchFamily="18" charset="0"/>
                              </a:rPr>
                              <m:t>𝑛</m:t>
                            </m:r>
                            <m:r>
                              <a:rPr lang="en-US" sz="1400" i="1" smtClean="0">
                                <a:solidFill>
                                  <a:prstClr val="black"/>
                                </a:solidFill>
                                <a:latin typeface="Cambria Math" panose="02040503050406030204" pitchFamily="18" charset="0"/>
                                <a:ea typeface="Cambria Math" panose="02040503050406030204" pitchFamily="18" charset="0"/>
                              </a:rPr>
                              <m:t>≤</m:t>
                            </m:r>
                            <m:sSub>
                              <m:sSubPr>
                                <m:ctrlPr>
                                  <a:rPr lang="en-US" sz="1400" b="0" i="1" smtClean="0">
                                    <a:solidFill>
                                      <a:prstClr val="black"/>
                                    </a:solidFill>
                                    <a:latin typeface="Cambria Math" panose="02040503050406030204" pitchFamily="18" charset="0"/>
                                  </a:rPr>
                                </m:ctrlPr>
                              </m:sSubPr>
                              <m:e>
                                <m:r>
                                  <a:rPr lang="en-US" sz="1400" b="0" i="1" smtClean="0">
                                    <a:solidFill>
                                      <a:prstClr val="black"/>
                                    </a:solidFill>
                                    <a:latin typeface="Cambria Math" panose="02040503050406030204" pitchFamily="18" charset="0"/>
                                  </a:rPr>
                                  <m:t>𝑛</m:t>
                                </m:r>
                              </m:e>
                              <m:sub>
                                <m:r>
                                  <a:rPr lang="en-US" sz="1400" b="0" i="1" smtClean="0">
                                    <a:solidFill>
                                      <a:prstClr val="black"/>
                                    </a:solidFill>
                                    <a:latin typeface="Cambria Math" panose="02040503050406030204" pitchFamily="18" charset="0"/>
                                  </a:rPr>
                                  <m:t>0</m:t>
                                </m:r>
                              </m:sub>
                            </m:sSub>
                          </m:e>
                          <m:e>
                            <m:r>
                              <a:rPr lang="en-US" sz="1400" b="0" i="1" smtClean="0">
                                <a:solidFill>
                                  <a:prstClr val="black"/>
                                </a:solidFill>
                                <a:latin typeface="Cambria Math" panose="02040503050406030204" pitchFamily="18" charset="0"/>
                                <a:ea typeface="Cambria Math" panose="02040503050406030204" pitchFamily="18" charset="0"/>
                              </a:rPr>
                              <m:t>𝑎</m:t>
                            </m:r>
                            <m:r>
                              <a:rPr lang="en-US" sz="1400" i="1">
                                <a:solidFill>
                                  <a:prstClr val="black"/>
                                </a:solidFill>
                                <a:latin typeface="Cambria Math" panose="02040503050406030204" pitchFamily="18" charset="0"/>
                                <a:ea typeface="Cambria Math" panose="02040503050406030204" pitchFamily="18" charset="0"/>
                              </a:rPr>
                              <m:t>𝑇</m:t>
                            </m:r>
                            <m:d>
                              <m:dPr>
                                <m:ctrlPr>
                                  <a:rPr lang="en-US" sz="1400" i="1">
                                    <a:solidFill>
                                      <a:prstClr val="black"/>
                                    </a:solidFill>
                                    <a:latin typeface="Cambria Math" panose="02040503050406030204" pitchFamily="18" charset="0"/>
                                    <a:ea typeface="Cambria Math" panose="02040503050406030204" pitchFamily="18" charset="0"/>
                                  </a:rPr>
                                </m:ctrlPr>
                              </m:dPr>
                              <m:e>
                                <m:f>
                                  <m:fPr>
                                    <m:ctrlPr>
                                      <a:rPr lang="en-US" sz="1400" i="1">
                                        <a:solidFill>
                                          <a:prstClr val="black"/>
                                        </a:solidFill>
                                        <a:latin typeface="Cambria Math" panose="02040503050406030204" pitchFamily="18" charset="0"/>
                                        <a:ea typeface="Cambria Math" panose="02040503050406030204" pitchFamily="18" charset="0"/>
                                      </a:rPr>
                                    </m:ctrlPr>
                                  </m:fPr>
                                  <m:num>
                                    <m:r>
                                      <a:rPr lang="en-US" sz="1400" i="1">
                                        <a:solidFill>
                                          <a:prstClr val="black"/>
                                        </a:solidFill>
                                        <a:latin typeface="Cambria Math" panose="02040503050406030204" pitchFamily="18" charset="0"/>
                                        <a:ea typeface="Cambria Math" panose="02040503050406030204" pitchFamily="18" charset="0"/>
                                      </a:rPr>
                                      <m:t>𝑛</m:t>
                                    </m:r>
                                  </m:num>
                                  <m:den>
                                    <m:r>
                                      <a:rPr lang="en-US" sz="1400" b="0" i="1" smtClean="0">
                                        <a:solidFill>
                                          <a:prstClr val="black"/>
                                        </a:solidFill>
                                        <a:latin typeface="Cambria Math" panose="02040503050406030204" pitchFamily="18" charset="0"/>
                                        <a:ea typeface="Cambria Math" panose="02040503050406030204" pitchFamily="18" charset="0"/>
                                      </a:rPr>
                                      <m:t>𝑏</m:t>
                                    </m:r>
                                  </m:den>
                                </m:f>
                              </m:e>
                            </m:d>
                            <m:r>
                              <a:rPr lang="en-US" sz="1400" i="1">
                                <a:solidFill>
                                  <a:prstClr val="black"/>
                                </a:solidFill>
                                <a:latin typeface="Cambria Math" panose="02040503050406030204" pitchFamily="18" charset="0"/>
                                <a:ea typeface="Cambria Math" panose="02040503050406030204" pitchFamily="18" charset="0"/>
                              </a:rPr>
                              <m:t>+</m:t>
                            </m:r>
                            <m:r>
                              <a:rPr lang="en-US" sz="1400" b="0" i="1" smtClean="0">
                                <a:solidFill>
                                  <a:prstClr val="black"/>
                                </a:solidFill>
                                <a:latin typeface="Cambria Math" panose="02040503050406030204" pitchFamily="18" charset="0"/>
                                <a:ea typeface="Cambria Math" panose="02040503050406030204" pitchFamily="18" charset="0"/>
                              </a:rPr>
                              <m:t>𝑓</m:t>
                            </m:r>
                            <m:r>
                              <a:rPr lang="en-US" sz="1400" b="0" i="1" smtClean="0">
                                <a:solidFill>
                                  <a:prstClr val="black"/>
                                </a:solidFill>
                                <a:latin typeface="Cambria Math" panose="02040503050406030204" pitchFamily="18" charset="0"/>
                                <a:ea typeface="Cambria Math" panose="02040503050406030204" pitchFamily="18" charset="0"/>
                              </a:rPr>
                              <m:t>(</m:t>
                            </m:r>
                            <m:r>
                              <a:rPr lang="en-US" sz="1400" b="0" i="1" smtClean="0">
                                <a:solidFill>
                                  <a:prstClr val="black"/>
                                </a:solidFill>
                                <a:latin typeface="Cambria Math" panose="02040503050406030204" pitchFamily="18" charset="0"/>
                                <a:ea typeface="Cambria Math" panose="02040503050406030204" pitchFamily="18" charset="0"/>
                              </a:rPr>
                              <m:t>𝑛</m:t>
                            </m:r>
                            <m:r>
                              <a:rPr lang="en-US" sz="1400" b="0" i="1" smtClean="0">
                                <a:solidFill>
                                  <a:prstClr val="black"/>
                                </a:solidFill>
                                <a:latin typeface="Cambria Math" panose="02040503050406030204" pitchFamily="18" charset="0"/>
                                <a:ea typeface="Cambria Math" panose="02040503050406030204" pitchFamily="18" charset="0"/>
                              </a:rPr>
                              <m:t>)            </m:t>
                            </m:r>
                            <m:r>
                              <a:rPr lang="en-US" sz="1400" i="1">
                                <a:solidFill>
                                  <a:prstClr val="black"/>
                                </a:solidFill>
                                <a:latin typeface="Cambria Math" panose="02040503050406030204" pitchFamily="18" charset="0"/>
                                <a:ea typeface="Cambria Math" panose="02040503050406030204" pitchFamily="18" charset="0"/>
                              </a:rPr>
                              <m:t>𝑛</m:t>
                            </m:r>
                            <m:r>
                              <a:rPr lang="en-US" sz="1400" i="1">
                                <a:solidFill>
                                  <a:prstClr val="black"/>
                                </a:solidFill>
                                <a:latin typeface="Cambria Math" panose="02040503050406030204" pitchFamily="18" charset="0"/>
                                <a:ea typeface="Cambria Math" panose="02040503050406030204" pitchFamily="18" charset="0"/>
                              </a:rPr>
                              <m:t>&gt;</m:t>
                            </m:r>
                            <m:sSub>
                              <m:sSubPr>
                                <m:ctrlPr>
                                  <a:rPr lang="en-US" sz="1400" b="0" i="1" smtClean="0">
                                    <a:solidFill>
                                      <a:prstClr val="black"/>
                                    </a:solidFill>
                                    <a:latin typeface="Cambria Math" panose="02040503050406030204" pitchFamily="18" charset="0"/>
                                    <a:ea typeface="Cambria Math" panose="02040503050406030204" pitchFamily="18" charset="0"/>
                                  </a:rPr>
                                </m:ctrlPr>
                              </m:sSubPr>
                              <m:e>
                                <m:r>
                                  <a:rPr lang="en-US" sz="1400" b="0" i="1" smtClean="0">
                                    <a:solidFill>
                                      <a:prstClr val="black"/>
                                    </a:solidFill>
                                    <a:latin typeface="Cambria Math" panose="02040503050406030204" pitchFamily="18" charset="0"/>
                                    <a:ea typeface="Cambria Math" panose="02040503050406030204" pitchFamily="18" charset="0"/>
                                  </a:rPr>
                                  <m:t>𝑛</m:t>
                                </m:r>
                              </m:e>
                              <m:sub>
                                <m:r>
                                  <a:rPr lang="en-US" sz="1400" b="0" i="1" smtClean="0">
                                    <a:solidFill>
                                      <a:prstClr val="black"/>
                                    </a:solidFill>
                                    <a:latin typeface="Cambria Math" panose="02040503050406030204" pitchFamily="18" charset="0"/>
                                    <a:ea typeface="Cambria Math" panose="02040503050406030204" pitchFamily="18" charset="0"/>
                                  </a:rPr>
                                  <m:t>0</m:t>
                                </m:r>
                              </m:sub>
                            </m:sSub>
                          </m:e>
                        </m:eqArr>
                      </m:e>
                    </m:d>
                  </m:oMath>
                </a14:m>
                <a:endParaRPr lang="en-US" sz="1400" dirty="0"/>
              </a:p>
              <a:p>
                <a:pPr lvl="1">
                  <a:lnSpc>
                    <a:spcPts val="1200"/>
                  </a:lnSpc>
                </a:pPr>
                <a:endParaRPr lang="en-US" sz="1400" dirty="0"/>
              </a:p>
              <a:p>
                <a:pPr lvl="1">
                  <a:lnSpc>
                    <a:spcPts val="1200"/>
                  </a:lnSpc>
                </a:pPr>
                <a:r>
                  <a:rPr lang="en-US" sz="1200" dirty="0"/>
                  <a:t>where </a:t>
                </a:r>
                <a14:m>
                  <m:oMath xmlns:m="http://schemas.openxmlformats.org/officeDocument/2006/math">
                    <m:r>
                      <a:rPr lang="en-US" sz="1200" b="0" i="1" smtClean="0">
                        <a:latin typeface="Cambria Math" panose="02040503050406030204" pitchFamily="18" charset="0"/>
                      </a:rPr>
                      <m:t>𝑑</m:t>
                    </m:r>
                  </m:oMath>
                </a14:m>
                <a:r>
                  <a:rPr lang="en-US" sz="1200" dirty="0"/>
                  <a:t> is base case runtime</a:t>
                </a:r>
              </a:p>
              <a:p>
                <a:pPr lvl="1">
                  <a:lnSpc>
                    <a:spcPts val="1200"/>
                  </a:lnSpc>
                </a:pPr>
                <a14:m>
                  <m:oMath xmlns:m="http://schemas.openxmlformats.org/officeDocument/2006/math">
                    <m:r>
                      <a:rPr lang="en-US" sz="1200" b="0" i="1" smtClean="0">
                        <a:latin typeface="Cambria Math" panose="02040503050406030204" pitchFamily="18" charset="0"/>
                      </a:rPr>
                      <m:t>𝑎</m:t>
                    </m:r>
                  </m:oMath>
                </a14:m>
                <a:r>
                  <a:rPr lang="en-US" sz="1200" dirty="0"/>
                  <a:t> is number of subproblems (branching factor)</a:t>
                </a:r>
              </a:p>
              <a:p>
                <a:pPr lvl="1">
                  <a:lnSpc>
                    <a:spcPts val="1200"/>
                  </a:lnSpc>
                </a:pPr>
                <a14:m>
                  <m:oMath xmlns:m="http://schemas.openxmlformats.org/officeDocument/2006/math">
                    <m:r>
                      <a:rPr lang="en-US" sz="1200" i="1">
                        <a:solidFill>
                          <a:prstClr val="black"/>
                        </a:solidFill>
                        <a:latin typeface="Cambria Math" panose="02040503050406030204" pitchFamily="18" charset="0"/>
                      </a:rPr>
                      <m:t>𝑏</m:t>
                    </m:r>
                  </m:oMath>
                </a14:m>
                <a:r>
                  <a:rPr lang="en-US" sz="1200" dirty="0"/>
                  <a:t> is the size of each subproblem (division ratio)</a:t>
                </a:r>
              </a:p>
              <a:p>
                <a:pPr lvl="1">
                  <a:lnSpc>
                    <a:spcPts val="1200"/>
                  </a:lnSpc>
                </a:pPr>
                <a14:m>
                  <m:oMath xmlns:m="http://schemas.openxmlformats.org/officeDocument/2006/math">
                    <m:r>
                      <a:rPr lang="en-US" sz="1200" i="1">
                        <a:solidFill>
                          <a:prstClr val="black"/>
                        </a:solidFill>
                        <a:latin typeface="Cambria Math" panose="02040503050406030204" pitchFamily="18" charset="0"/>
                      </a:rPr>
                      <m:t>𝑓</m:t>
                    </m:r>
                    <m:r>
                      <a:rPr lang="en-US" sz="1200" i="1">
                        <a:solidFill>
                          <a:prstClr val="black"/>
                        </a:solidFill>
                        <a:latin typeface="Cambria Math" panose="02040503050406030204" pitchFamily="18" charset="0"/>
                      </a:rPr>
                      <m:t>(</m:t>
                    </m:r>
                    <m:r>
                      <a:rPr lang="en-US" sz="1200" i="1">
                        <a:solidFill>
                          <a:prstClr val="black"/>
                        </a:solidFill>
                        <a:latin typeface="Cambria Math" panose="02040503050406030204" pitchFamily="18" charset="0"/>
                      </a:rPr>
                      <m:t>𝑛</m:t>
                    </m:r>
                    <m:r>
                      <a:rPr lang="en-US" sz="1200" i="1">
                        <a:solidFill>
                          <a:prstClr val="black"/>
                        </a:solidFill>
                        <a:latin typeface="Cambria Math" panose="02040503050406030204" pitchFamily="18" charset="0"/>
                      </a:rPr>
                      <m:t>)</m:t>
                    </m:r>
                  </m:oMath>
                </a14:m>
                <a:r>
                  <a:rPr lang="en-US" sz="1200" dirty="0"/>
                  <a:t> total time for divide and combine operations</a:t>
                </a:r>
              </a:p>
              <a:p>
                <a:pPr>
                  <a:lnSpc>
                    <a:spcPts val="1200"/>
                  </a:lnSpc>
                </a:pPr>
                <a:r>
                  <a:rPr lang="en-US" sz="1400" dirty="0"/>
                  <a:t>Compute Height </a:t>
                </a:r>
                <a14:m>
                  <m:oMath xmlns:m="http://schemas.openxmlformats.org/officeDocument/2006/math">
                    <m:r>
                      <a:rPr lang="en-US" sz="1400" b="0" i="1" smtClean="0">
                        <a:latin typeface="Cambria Math" panose="02040503050406030204" pitchFamily="18" charset="0"/>
                      </a:rPr>
                      <m:t>𝐻</m:t>
                    </m:r>
                    <m:r>
                      <a:rPr lang="en-US" sz="1400" b="0" i="1" smtClean="0">
                        <a:latin typeface="Cambria Math" panose="02040503050406030204" pitchFamily="18" charset="0"/>
                      </a:rPr>
                      <m:t>=</m:t>
                    </m:r>
                    <m:func>
                      <m:funcPr>
                        <m:ctrlPr>
                          <a:rPr lang="en-US" sz="1400" b="0" i="1" smtClean="0">
                            <a:latin typeface="Cambria Math" panose="02040503050406030204" pitchFamily="18" charset="0"/>
                          </a:rPr>
                        </m:ctrlPr>
                      </m:funcPr>
                      <m:fName>
                        <m:sSub>
                          <m:sSubPr>
                            <m:ctrlPr>
                              <a:rPr lang="en-US" sz="1400" b="0" i="1" smtClean="0">
                                <a:latin typeface="Cambria Math" panose="02040503050406030204" pitchFamily="18" charset="0"/>
                              </a:rPr>
                            </m:ctrlPr>
                          </m:sSubPr>
                          <m:e>
                            <m:r>
                              <m:rPr>
                                <m:sty m:val="p"/>
                              </m:rPr>
                              <a:rPr lang="en-US" sz="1400" b="0" i="0" smtClean="0">
                                <a:latin typeface="Cambria Math" panose="02040503050406030204" pitchFamily="18" charset="0"/>
                              </a:rPr>
                              <m:t>log</m:t>
                            </m:r>
                          </m:e>
                          <m:sub>
                            <m:r>
                              <a:rPr lang="en-US" sz="1400" b="0" i="1" smtClean="0">
                                <a:latin typeface="Cambria Math" panose="02040503050406030204" pitchFamily="18" charset="0"/>
                              </a:rPr>
                              <m:t>𝑏</m:t>
                            </m:r>
                          </m:sub>
                        </m:sSub>
                      </m:fName>
                      <m:e>
                        <m:r>
                          <a:rPr lang="en-US" sz="1400" b="0" i="1" smtClean="0">
                            <a:latin typeface="Cambria Math" panose="02040503050406030204" pitchFamily="18" charset="0"/>
                          </a:rPr>
                          <m:t>𝑛</m:t>
                        </m:r>
                      </m:e>
                    </m:func>
                  </m:oMath>
                </a14:m>
                <a:endParaRPr lang="en-US" sz="1400" dirty="0"/>
              </a:p>
              <a:p>
                <a:pPr>
                  <a:lnSpc>
                    <a:spcPts val="1200"/>
                  </a:lnSpc>
                </a:pPr>
                <a:r>
                  <a:rPr lang="en-US" sz="1400" dirty="0"/>
                  <a:t>Compute number of leaves </a:t>
                </a:r>
                <a14:m>
                  <m:oMath xmlns:m="http://schemas.openxmlformats.org/officeDocument/2006/math">
                    <m:r>
                      <a:rPr lang="en-US" sz="1400" b="0" i="1" smtClean="0">
                        <a:latin typeface="Cambria Math" panose="02040503050406030204" pitchFamily="18" charset="0"/>
                      </a:rPr>
                      <m:t>𝐿</m:t>
                    </m:r>
                    <m:r>
                      <a:rPr lang="en-US" sz="1400" b="0" i="1" smtClean="0">
                        <a:latin typeface="Cambria Math" panose="02040503050406030204" pitchFamily="18" charset="0"/>
                      </a:rPr>
                      <m:t>=</m:t>
                    </m:r>
                    <m:sSup>
                      <m:sSupPr>
                        <m:ctrlPr>
                          <a:rPr lang="en-US" sz="1400" b="0" i="1" smtClean="0">
                            <a:latin typeface="Cambria Math" panose="02040503050406030204" pitchFamily="18" charset="0"/>
                          </a:rPr>
                        </m:ctrlPr>
                      </m:sSupPr>
                      <m:e>
                        <m:r>
                          <a:rPr lang="en-US" sz="1400" b="0" i="1" smtClean="0">
                            <a:latin typeface="Cambria Math" panose="02040503050406030204" pitchFamily="18" charset="0"/>
                          </a:rPr>
                          <m:t>𝑎</m:t>
                        </m:r>
                      </m:e>
                      <m:sup>
                        <m:r>
                          <a:rPr lang="en-US" sz="1400" b="0" i="1" smtClean="0">
                            <a:latin typeface="Cambria Math" panose="02040503050406030204" pitchFamily="18" charset="0"/>
                          </a:rPr>
                          <m:t>𝐻</m:t>
                        </m:r>
                      </m:sup>
                    </m:sSup>
                    <m:r>
                      <a:rPr lang="en-US" sz="1400" b="0" i="1" smtClean="0">
                        <a:latin typeface="Cambria Math" panose="02040503050406030204" pitchFamily="18" charset="0"/>
                      </a:rPr>
                      <m:t>=</m:t>
                    </m:r>
                    <m:sSup>
                      <m:sSupPr>
                        <m:ctrlPr>
                          <a:rPr lang="en-US" sz="1400" b="0" i="1" smtClean="0">
                            <a:latin typeface="Cambria Math" panose="02040503050406030204" pitchFamily="18" charset="0"/>
                          </a:rPr>
                        </m:ctrlPr>
                      </m:sSupPr>
                      <m:e>
                        <m:r>
                          <a:rPr lang="en-US" sz="1400" b="0" i="1" smtClean="0">
                            <a:latin typeface="Cambria Math" panose="02040503050406030204" pitchFamily="18" charset="0"/>
                          </a:rPr>
                          <m:t>𝑎</m:t>
                        </m:r>
                      </m:e>
                      <m:sup>
                        <m:func>
                          <m:funcPr>
                            <m:ctrlPr>
                              <a:rPr lang="en-US" sz="1400" b="0" i="1" smtClean="0">
                                <a:latin typeface="Cambria Math" panose="02040503050406030204" pitchFamily="18" charset="0"/>
                              </a:rPr>
                            </m:ctrlPr>
                          </m:funcPr>
                          <m:fName>
                            <m:sSub>
                              <m:sSubPr>
                                <m:ctrlPr>
                                  <a:rPr lang="en-US" sz="1400" b="0" i="1" smtClean="0">
                                    <a:latin typeface="Cambria Math" panose="02040503050406030204" pitchFamily="18" charset="0"/>
                                  </a:rPr>
                                </m:ctrlPr>
                              </m:sSubPr>
                              <m:e>
                                <m:r>
                                  <m:rPr>
                                    <m:sty m:val="p"/>
                                  </m:rPr>
                                  <a:rPr lang="en-US" sz="1400" b="0" i="0" smtClean="0">
                                    <a:latin typeface="Cambria Math" panose="02040503050406030204" pitchFamily="18" charset="0"/>
                                  </a:rPr>
                                  <m:t>log</m:t>
                                </m:r>
                              </m:e>
                              <m:sub>
                                <m:r>
                                  <a:rPr lang="en-US" sz="1400" b="0" i="1" smtClean="0">
                                    <a:latin typeface="Cambria Math" panose="02040503050406030204" pitchFamily="18" charset="0"/>
                                  </a:rPr>
                                  <m:t>𝑏</m:t>
                                </m:r>
                              </m:sub>
                            </m:sSub>
                          </m:fName>
                          <m:e>
                            <m:r>
                              <a:rPr lang="en-US" sz="1400" b="0" i="1" smtClean="0">
                                <a:latin typeface="Cambria Math" panose="02040503050406030204" pitchFamily="18" charset="0"/>
                              </a:rPr>
                              <m:t>𝑛</m:t>
                            </m:r>
                          </m:e>
                        </m:func>
                      </m:sup>
                    </m:sSup>
                    <m:r>
                      <a:rPr lang="en-US" sz="1400" b="0" i="1" smtClean="0">
                        <a:latin typeface="Cambria Math" panose="02040503050406030204" pitchFamily="18" charset="0"/>
                      </a:rPr>
                      <m:t>=</m:t>
                    </m:r>
                    <m:sSup>
                      <m:sSupPr>
                        <m:ctrlPr>
                          <a:rPr lang="en-US" sz="1400" b="0" i="1" smtClean="0">
                            <a:latin typeface="Cambria Math" panose="02040503050406030204" pitchFamily="18" charset="0"/>
                          </a:rPr>
                        </m:ctrlPr>
                      </m:sSupPr>
                      <m:e>
                        <m:r>
                          <a:rPr lang="en-US" sz="1400" b="0" i="1" smtClean="0">
                            <a:latin typeface="Cambria Math" panose="02040503050406030204" pitchFamily="18" charset="0"/>
                          </a:rPr>
                          <m:t>𝑛</m:t>
                        </m:r>
                      </m:e>
                      <m:sup>
                        <m:func>
                          <m:funcPr>
                            <m:ctrlPr>
                              <a:rPr lang="en-US" sz="1400" b="0" i="1" smtClean="0">
                                <a:latin typeface="Cambria Math" panose="02040503050406030204" pitchFamily="18" charset="0"/>
                              </a:rPr>
                            </m:ctrlPr>
                          </m:funcPr>
                          <m:fName>
                            <m:sSub>
                              <m:sSubPr>
                                <m:ctrlPr>
                                  <a:rPr lang="en-US" sz="1400" b="0" i="1" smtClean="0">
                                    <a:latin typeface="Cambria Math" panose="02040503050406030204" pitchFamily="18" charset="0"/>
                                  </a:rPr>
                                </m:ctrlPr>
                              </m:sSubPr>
                              <m:e>
                                <m:r>
                                  <m:rPr>
                                    <m:sty m:val="p"/>
                                  </m:rPr>
                                  <a:rPr lang="en-US" sz="1400" b="0" i="0" smtClean="0">
                                    <a:latin typeface="Cambria Math" panose="02040503050406030204" pitchFamily="18" charset="0"/>
                                  </a:rPr>
                                  <m:t>log</m:t>
                                </m:r>
                              </m:e>
                              <m:sub>
                                <m:r>
                                  <a:rPr lang="en-US" sz="1400" b="0" i="1" smtClean="0">
                                    <a:latin typeface="Cambria Math" panose="02040503050406030204" pitchFamily="18" charset="0"/>
                                  </a:rPr>
                                  <m:t>𝑏</m:t>
                                </m:r>
                              </m:sub>
                            </m:sSub>
                          </m:fName>
                          <m:e>
                            <m:r>
                              <a:rPr lang="en-US" sz="1400" b="0" i="1" smtClean="0">
                                <a:latin typeface="Cambria Math" panose="02040503050406030204" pitchFamily="18" charset="0"/>
                              </a:rPr>
                              <m:t>𝑎</m:t>
                            </m:r>
                          </m:e>
                        </m:func>
                      </m:sup>
                    </m:sSup>
                  </m:oMath>
                </a14:m>
                <a:endParaRPr lang="en-US" sz="1400" dirty="0"/>
              </a:p>
              <a:p>
                <a:pPr>
                  <a:lnSpc>
                    <a:spcPts val="1200"/>
                  </a:lnSpc>
                </a:pPr>
                <a:r>
                  <a:rPr lang="en-US" sz="1400" dirty="0"/>
                  <a:t>Compute base cost (Generally - </a:t>
                </a:r>
                <a14:m>
                  <m:oMath xmlns:m="http://schemas.openxmlformats.org/officeDocument/2006/math">
                    <m:r>
                      <a:rPr lang="en-US" sz="1400" b="0" i="1" smtClean="0">
                        <a:latin typeface="Cambria Math" panose="02040503050406030204" pitchFamily="18" charset="0"/>
                      </a:rPr>
                      <m:t>𝐿</m:t>
                    </m:r>
                    <m:r>
                      <a:rPr lang="en-US" sz="1400" b="0" i="1" smtClean="0">
                        <a:latin typeface="Cambria Math" panose="02040503050406030204" pitchFamily="18" charset="0"/>
                        <a:ea typeface="Cambria Math" panose="02040503050406030204" pitchFamily="18" charset="0"/>
                      </a:rPr>
                      <m:t>×</m:t>
                    </m:r>
                    <m:r>
                      <a:rPr lang="en-US" sz="1400" b="0" i="1" smtClean="0">
                        <a:latin typeface="Cambria Math" panose="02040503050406030204" pitchFamily="18" charset="0"/>
                      </a:rPr>
                      <m:t>𝑑</m:t>
                    </m:r>
                  </m:oMath>
                </a14:m>
                <a:r>
                  <a:rPr lang="en-US" sz="1400" dirty="0"/>
                  <a:t>)</a:t>
                </a:r>
              </a:p>
              <a:p>
                <a:pPr>
                  <a:lnSpc>
                    <a:spcPts val="1200"/>
                  </a:lnSpc>
                </a:pPr>
                <a:r>
                  <a:rPr lang="en-US" sz="1400" dirty="0"/>
                  <a:t>Compute internal cost </a:t>
                </a:r>
                <a14:m>
                  <m:oMath xmlns:m="http://schemas.openxmlformats.org/officeDocument/2006/math">
                    <m:r>
                      <a:rPr lang="en-US" sz="1400" b="0" i="1" smtClean="0">
                        <a:latin typeface="Cambria Math" panose="02040503050406030204" pitchFamily="18" charset="0"/>
                      </a:rPr>
                      <m:t>𝑓</m:t>
                    </m:r>
                    <m:d>
                      <m:dPr>
                        <m:ctrlPr>
                          <a:rPr lang="en-US" sz="1400" b="0" i="1" smtClean="0">
                            <a:latin typeface="Cambria Math" panose="02040503050406030204" pitchFamily="18" charset="0"/>
                          </a:rPr>
                        </m:ctrlPr>
                      </m:dPr>
                      <m:e>
                        <m:r>
                          <a:rPr lang="en-US" sz="1400" b="0" i="1" smtClean="0">
                            <a:latin typeface="Cambria Math" panose="02040503050406030204" pitchFamily="18" charset="0"/>
                          </a:rPr>
                          <m:t>𝑛</m:t>
                        </m:r>
                      </m:e>
                    </m:d>
                    <m:r>
                      <a:rPr lang="en-US" sz="1400" b="0" i="1" smtClean="0">
                        <a:latin typeface="Cambria Math" panose="02040503050406030204" pitchFamily="18" charset="0"/>
                      </a:rPr>
                      <m:t>+</m:t>
                    </m:r>
                    <m:r>
                      <a:rPr lang="en-US" sz="1400" b="0" i="1" smtClean="0">
                        <a:latin typeface="Cambria Math" panose="02040503050406030204" pitchFamily="18" charset="0"/>
                      </a:rPr>
                      <m:t>𝑎𝑓</m:t>
                    </m:r>
                    <m:d>
                      <m:dPr>
                        <m:ctrlPr>
                          <a:rPr lang="en-US" sz="1400" b="0" i="1" smtClean="0">
                            <a:latin typeface="Cambria Math" panose="02040503050406030204" pitchFamily="18" charset="0"/>
                          </a:rPr>
                        </m:ctrlPr>
                      </m:dPr>
                      <m:e>
                        <m:f>
                          <m:fPr>
                            <m:ctrlPr>
                              <a:rPr lang="en-US" sz="1400" b="0" i="1" smtClean="0">
                                <a:latin typeface="Cambria Math" panose="02040503050406030204" pitchFamily="18" charset="0"/>
                              </a:rPr>
                            </m:ctrlPr>
                          </m:fPr>
                          <m:num>
                            <m:r>
                              <a:rPr lang="en-US" sz="1400" b="0" i="1" smtClean="0">
                                <a:latin typeface="Cambria Math" panose="02040503050406030204" pitchFamily="18" charset="0"/>
                              </a:rPr>
                              <m:t>𝑛</m:t>
                            </m:r>
                          </m:num>
                          <m:den>
                            <m:r>
                              <a:rPr lang="en-US" sz="1400" b="0" i="1" smtClean="0">
                                <a:latin typeface="Cambria Math" panose="02040503050406030204" pitchFamily="18" charset="0"/>
                              </a:rPr>
                              <m:t>𝑏</m:t>
                            </m:r>
                          </m:den>
                        </m:f>
                      </m:e>
                    </m:d>
                    <m:r>
                      <a:rPr lang="en-US" sz="1400" b="0" i="1" smtClean="0">
                        <a:latin typeface="Cambria Math" panose="02040503050406030204" pitchFamily="18" charset="0"/>
                      </a:rPr>
                      <m:t>+</m:t>
                    </m:r>
                    <m:sSup>
                      <m:sSupPr>
                        <m:ctrlPr>
                          <a:rPr lang="en-US" sz="1400" b="0" i="1" smtClean="0">
                            <a:latin typeface="Cambria Math" panose="02040503050406030204" pitchFamily="18" charset="0"/>
                          </a:rPr>
                        </m:ctrlPr>
                      </m:sSupPr>
                      <m:e>
                        <m:r>
                          <a:rPr lang="en-US" sz="1400" b="0" i="1" smtClean="0">
                            <a:latin typeface="Cambria Math" panose="02040503050406030204" pitchFamily="18" charset="0"/>
                          </a:rPr>
                          <m:t>𝑎</m:t>
                        </m:r>
                      </m:e>
                      <m:sup>
                        <m:r>
                          <a:rPr lang="en-US" sz="1400" b="0" i="1" smtClean="0">
                            <a:latin typeface="Cambria Math" panose="02040503050406030204" pitchFamily="18" charset="0"/>
                          </a:rPr>
                          <m:t>2</m:t>
                        </m:r>
                      </m:sup>
                    </m:sSup>
                    <m:r>
                      <a:rPr lang="en-US" sz="1400" b="0" i="1" smtClean="0">
                        <a:latin typeface="Cambria Math" panose="02040503050406030204" pitchFamily="18" charset="0"/>
                      </a:rPr>
                      <m:t>𝑓</m:t>
                    </m:r>
                    <m:d>
                      <m:dPr>
                        <m:ctrlPr>
                          <a:rPr lang="en-US" sz="1400" b="0" i="1" smtClean="0">
                            <a:latin typeface="Cambria Math" panose="02040503050406030204" pitchFamily="18" charset="0"/>
                          </a:rPr>
                        </m:ctrlPr>
                      </m:dPr>
                      <m:e>
                        <m:f>
                          <m:fPr>
                            <m:ctrlPr>
                              <a:rPr lang="en-US" sz="1400" i="1">
                                <a:latin typeface="Cambria Math" panose="02040503050406030204" pitchFamily="18" charset="0"/>
                              </a:rPr>
                            </m:ctrlPr>
                          </m:fPr>
                          <m:num>
                            <m:r>
                              <a:rPr lang="en-US" sz="1400" i="1">
                                <a:latin typeface="Cambria Math" panose="02040503050406030204" pitchFamily="18" charset="0"/>
                              </a:rPr>
                              <m:t>𝑛</m:t>
                            </m:r>
                          </m:num>
                          <m:den>
                            <m:sSup>
                              <m:sSupPr>
                                <m:ctrlPr>
                                  <a:rPr lang="en-US" sz="1400" b="0" i="1" smtClean="0">
                                    <a:latin typeface="Cambria Math" panose="02040503050406030204" pitchFamily="18" charset="0"/>
                                  </a:rPr>
                                </m:ctrlPr>
                              </m:sSupPr>
                              <m:e>
                                <m:r>
                                  <a:rPr lang="en-US" sz="1400" i="1">
                                    <a:latin typeface="Cambria Math" panose="02040503050406030204" pitchFamily="18" charset="0"/>
                                  </a:rPr>
                                  <m:t>𝑏</m:t>
                                </m:r>
                              </m:e>
                              <m:sup>
                                <m:r>
                                  <a:rPr lang="en-US" sz="1400" b="0" i="1" smtClean="0">
                                    <a:latin typeface="Cambria Math" panose="02040503050406030204" pitchFamily="18" charset="0"/>
                                  </a:rPr>
                                  <m:t>2</m:t>
                                </m:r>
                              </m:sup>
                            </m:sSup>
                          </m:den>
                        </m:f>
                      </m:e>
                    </m:d>
                    <m:r>
                      <a:rPr lang="en-US" sz="1400" b="0" i="1" smtClean="0">
                        <a:latin typeface="Cambria Math" panose="02040503050406030204" pitchFamily="18" charset="0"/>
                      </a:rPr>
                      <m:t>+…</m:t>
                    </m:r>
                  </m:oMath>
                </a14:m>
                <a:endParaRPr lang="en-US" sz="1400" dirty="0"/>
              </a:p>
              <a:p>
                <a:pPr>
                  <a:lnSpc>
                    <a:spcPts val="1200"/>
                  </a:lnSpc>
                </a:pPr>
                <a:r>
                  <a:rPr lang="en-US" sz="1400" dirty="0"/>
                  <a:t>Sum base and internal cost</a:t>
                </a:r>
              </a:p>
            </p:txBody>
          </p:sp>
        </mc:Choice>
        <mc:Fallback xmlns="">
          <p:sp>
            <p:nvSpPr>
              <p:cNvPr id="123" name="Content Placeholder 2">
                <a:extLst>
                  <a:ext uri="{FF2B5EF4-FFF2-40B4-BE49-F238E27FC236}">
                    <a16:creationId xmlns:a16="http://schemas.microsoft.com/office/drawing/2014/main" id="{A63167CD-4BA8-CCE0-4624-2AE6F0F89B1E}"/>
                  </a:ext>
                </a:extLst>
              </p:cNvPr>
              <p:cNvSpPr txBox="1">
                <a:spLocks noRot="1" noChangeAspect="1" noMove="1" noResize="1" noEditPoints="1" noAdjustHandles="1" noChangeArrowheads="1" noChangeShapeType="1" noTextEdit="1"/>
              </p:cNvSpPr>
              <p:nvPr/>
            </p:nvSpPr>
            <p:spPr>
              <a:xfrm>
                <a:off x="218114" y="1174252"/>
                <a:ext cx="6424393" cy="3626496"/>
              </a:xfrm>
              <a:prstGeom prst="rect">
                <a:avLst/>
              </a:prstGeom>
              <a:blipFill>
                <a:blip r:embed="rId3"/>
                <a:stretch>
                  <a:fillRect l="-5720" t="-31359"/>
                </a:stretch>
              </a:blipFill>
            </p:spPr>
            <p:txBody>
              <a:bodyPr/>
              <a:lstStyle/>
              <a:p>
                <a:r>
                  <a:rPr lang="en-US">
                    <a:noFill/>
                  </a:rPr>
                  <a:t> </a:t>
                </a:r>
              </a:p>
            </p:txBody>
          </p:sp>
        </mc:Fallback>
      </mc:AlternateContent>
      <p:grpSp>
        <p:nvGrpSpPr>
          <p:cNvPr id="65" name="Group 64">
            <a:extLst>
              <a:ext uri="{FF2B5EF4-FFF2-40B4-BE49-F238E27FC236}">
                <a16:creationId xmlns:a16="http://schemas.microsoft.com/office/drawing/2014/main" id="{B5940829-2D03-C4CE-0D05-EA711351B865}"/>
              </a:ext>
            </a:extLst>
          </p:cNvPr>
          <p:cNvGrpSpPr/>
          <p:nvPr/>
        </p:nvGrpSpPr>
        <p:grpSpPr>
          <a:xfrm>
            <a:off x="4208199" y="1108827"/>
            <a:ext cx="2335942" cy="1747631"/>
            <a:chOff x="4208199" y="1108827"/>
            <a:chExt cx="2335942" cy="1747631"/>
          </a:xfrm>
        </p:grpSpPr>
        <p:sp>
          <p:nvSpPr>
            <p:cNvPr id="42" name="Arc 41">
              <a:extLst>
                <a:ext uri="{FF2B5EF4-FFF2-40B4-BE49-F238E27FC236}">
                  <a16:creationId xmlns:a16="http://schemas.microsoft.com/office/drawing/2014/main" id="{5635C0EE-95E5-C938-6A93-06CAA5DA9FD2}"/>
                </a:ext>
              </a:extLst>
            </p:cNvPr>
            <p:cNvSpPr/>
            <p:nvPr/>
          </p:nvSpPr>
          <p:spPr>
            <a:xfrm rot="7948106">
              <a:off x="5201810" y="1029563"/>
              <a:ext cx="512373" cy="670902"/>
            </a:xfrm>
            <a:prstGeom prst="arc">
              <a:avLst>
                <a:gd name="adj1" fmla="val 14717964"/>
                <a:gd name="adj2" fmla="val 1086914"/>
              </a:avLst>
            </a:prstGeom>
            <a:ln w="12700">
              <a:solidFill>
                <a:srgbClr val="00B050"/>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dirty="0"/>
            </a:p>
          </p:txBody>
        </p:sp>
        <p:grpSp>
          <p:nvGrpSpPr>
            <p:cNvPr id="6" name="Group 5">
              <a:extLst>
                <a:ext uri="{FF2B5EF4-FFF2-40B4-BE49-F238E27FC236}">
                  <a16:creationId xmlns:a16="http://schemas.microsoft.com/office/drawing/2014/main" id="{7995BBA4-AD56-043B-D226-4CA47ADA5982}"/>
                </a:ext>
              </a:extLst>
            </p:cNvPr>
            <p:cNvGrpSpPr/>
            <p:nvPr/>
          </p:nvGrpSpPr>
          <p:grpSpPr>
            <a:xfrm>
              <a:off x="5321929" y="1185016"/>
              <a:ext cx="469552" cy="360000"/>
              <a:chOff x="5321929" y="1185016"/>
              <a:chExt cx="469552" cy="360000"/>
            </a:xfrm>
          </p:grpSpPr>
          <p:sp>
            <p:nvSpPr>
              <p:cNvPr id="2" name="Oval 1">
                <a:extLst>
                  <a:ext uri="{FF2B5EF4-FFF2-40B4-BE49-F238E27FC236}">
                    <a16:creationId xmlns:a16="http://schemas.microsoft.com/office/drawing/2014/main" id="{B2926C21-4E9B-6260-C8AE-7A8905030AC2}"/>
                  </a:ext>
                </a:extLst>
              </p:cNvPr>
              <p:cNvSpPr/>
              <p:nvPr/>
            </p:nvSpPr>
            <p:spPr>
              <a:xfrm>
                <a:off x="5367996" y="1185016"/>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33F0B309-5262-9729-9B48-DFD12E2FF177}"/>
                      </a:ext>
                    </a:extLst>
                  </p:cNvPr>
                  <p:cNvSpPr txBox="1"/>
                  <p:nvPr/>
                </p:nvSpPr>
                <p:spPr>
                  <a:xfrm>
                    <a:off x="5321929" y="1233197"/>
                    <a:ext cx="469552" cy="24622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000" b="0" i="1" smtClean="0">
                              <a:latin typeface="Cambria Math" panose="02040503050406030204" pitchFamily="18" charset="0"/>
                            </a:rPr>
                            <m:t>𝑓</m:t>
                          </m:r>
                          <m:r>
                            <a:rPr lang="en-US" sz="1000" b="0" i="1" smtClean="0">
                              <a:latin typeface="Cambria Math" panose="02040503050406030204" pitchFamily="18" charset="0"/>
                            </a:rPr>
                            <m:t>(</m:t>
                          </m:r>
                          <m:r>
                            <a:rPr lang="en-US" sz="1000" b="0" i="1" smtClean="0">
                              <a:latin typeface="Cambria Math" panose="02040503050406030204" pitchFamily="18" charset="0"/>
                            </a:rPr>
                            <m:t>𝑛</m:t>
                          </m:r>
                          <m:r>
                            <a:rPr lang="en-US" sz="1000" b="0" i="1" smtClean="0">
                              <a:latin typeface="Cambria Math" panose="02040503050406030204" pitchFamily="18" charset="0"/>
                            </a:rPr>
                            <m:t>)</m:t>
                          </m:r>
                        </m:oMath>
                      </m:oMathPara>
                    </a14:m>
                    <a:endParaRPr lang="en-US" sz="1000" dirty="0"/>
                  </a:p>
                </p:txBody>
              </p:sp>
            </mc:Choice>
            <mc:Fallback xmlns="">
              <p:sp>
                <p:nvSpPr>
                  <p:cNvPr id="3" name="TextBox 2">
                    <a:extLst>
                      <a:ext uri="{FF2B5EF4-FFF2-40B4-BE49-F238E27FC236}">
                        <a16:creationId xmlns:a16="http://schemas.microsoft.com/office/drawing/2014/main" id="{33F0B309-5262-9729-9B48-DFD12E2FF177}"/>
                      </a:ext>
                    </a:extLst>
                  </p:cNvPr>
                  <p:cNvSpPr txBox="1">
                    <a:spLocks noRot="1" noChangeAspect="1" noMove="1" noResize="1" noEditPoints="1" noAdjustHandles="1" noChangeArrowheads="1" noChangeShapeType="1" noTextEdit="1"/>
                  </p:cNvSpPr>
                  <p:nvPr/>
                </p:nvSpPr>
                <p:spPr>
                  <a:xfrm>
                    <a:off x="5321929" y="1233197"/>
                    <a:ext cx="469552" cy="246221"/>
                  </a:xfrm>
                  <a:prstGeom prst="rect">
                    <a:avLst/>
                  </a:prstGeom>
                  <a:blipFill>
                    <a:blip r:embed="rId4"/>
                    <a:stretch>
                      <a:fillRect/>
                    </a:stretch>
                  </a:blipFill>
                </p:spPr>
                <p:txBody>
                  <a:bodyPr/>
                  <a:lstStyle/>
                  <a:p>
                    <a:r>
                      <a:rPr lang="en-US">
                        <a:noFill/>
                      </a:rPr>
                      <a:t> </a:t>
                    </a:r>
                  </a:p>
                </p:txBody>
              </p:sp>
            </mc:Fallback>
          </mc:AlternateContent>
        </p:grpSp>
        <p:grpSp>
          <p:nvGrpSpPr>
            <p:cNvPr id="7" name="Group 6">
              <a:extLst>
                <a:ext uri="{FF2B5EF4-FFF2-40B4-BE49-F238E27FC236}">
                  <a16:creationId xmlns:a16="http://schemas.microsoft.com/office/drawing/2014/main" id="{7863C78A-A591-A9F8-3A38-23802914CAEC}"/>
                </a:ext>
              </a:extLst>
            </p:cNvPr>
            <p:cNvGrpSpPr/>
            <p:nvPr/>
          </p:nvGrpSpPr>
          <p:grpSpPr>
            <a:xfrm>
              <a:off x="4551221" y="1699107"/>
              <a:ext cx="469551" cy="364073"/>
              <a:chOff x="5321929" y="1180943"/>
              <a:chExt cx="469551" cy="364073"/>
            </a:xfrm>
          </p:grpSpPr>
          <p:sp>
            <p:nvSpPr>
              <p:cNvPr id="8" name="Oval 7">
                <a:extLst>
                  <a:ext uri="{FF2B5EF4-FFF2-40B4-BE49-F238E27FC236}">
                    <a16:creationId xmlns:a16="http://schemas.microsoft.com/office/drawing/2014/main" id="{5DFA2B2A-E4A3-837C-9B51-108CF2E12029}"/>
                  </a:ext>
                </a:extLst>
              </p:cNvPr>
              <p:cNvSpPr/>
              <p:nvPr/>
            </p:nvSpPr>
            <p:spPr>
              <a:xfrm>
                <a:off x="5367996" y="1185016"/>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1E0B1209-DACB-892D-FCB8-394CDEBFAC3B}"/>
                      </a:ext>
                    </a:extLst>
                  </p:cNvPr>
                  <p:cNvSpPr txBox="1"/>
                  <p:nvPr/>
                </p:nvSpPr>
                <p:spPr>
                  <a:xfrm>
                    <a:off x="5321929" y="1180943"/>
                    <a:ext cx="469551" cy="35593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000" b="0" i="1" smtClean="0">
                              <a:latin typeface="Cambria Math" panose="02040503050406030204" pitchFamily="18" charset="0"/>
                            </a:rPr>
                            <m:t>𝑓</m:t>
                          </m:r>
                          <m:r>
                            <a:rPr lang="en-US" sz="1000" b="0" i="1" smtClean="0">
                              <a:latin typeface="Cambria Math" panose="02040503050406030204" pitchFamily="18" charset="0"/>
                            </a:rPr>
                            <m:t>(</m:t>
                          </m:r>
                          <m:f>
                            <m:fPr>
                              <m:ctrlPr>
                                <a:rPr lang="en-US" sz="1000" b="0" i="1" smtClean="0">
                                  <a:latin typeface="Cambria Math" panose="02040503050406030204" pitchFamily="18" charset="0"/>
                                </a:rPr>
                              </m:ctrlPr>
                            </m:fPr>
                            <m:num>
                              <m:r>
                                <a:rPr lang="en-US" sz="1000" b="0" i="1" smtClean="0">
                                  <a:latin typeface="Cambria Math" panose="02040503050406030204" pitchFamily="18" charset="0"/>
                                </a:rPr>
                                <m:t>𝑛</m:t>
                              </m:r>
                            </m:num>
                            <m:den>
                              <m:r>
                                <a:rPr lang="en-US" sz="1000" b="0" i="1" smtClean="0">
                                  <a:latin typeface="Cambria Math" panose="02040503050406030204" pitchFamily="18" charset="0"/>
                                </a:rPr>
                                <m:t>𝑏</m:t>
                              </m:r>
                            </m:den>
                          </m:f>
                          <m:r>
                            <a:rPr lang="en-US" sz="1000" b="0" i="1" smtClean="0">
                              <a:latin typeface="Cambria Math" panose="02040503050406030204" pitchFamily="18" charset="0"/>
                            </a:rPr>
                            <m:t>)</m:t>
                          </m:r>
                        </m:oMath>
                      </m:oMathPara>
                    </a14:m>
                    <a:endParaRPr lang="en-US" sz="1000" dirty="0"/>
                  </a:p>
                </p:txBody>
              </p:sp>
            </mc:Choice>
            <mc:Fallback xmlns="">
              <p:sp>
                <p:nvSpPr>
                  <p:cNvPr id="10" name="TextBox 9">
                    <a:extLst>
                      <a:ext uri="{FF2B5EF4-FFF2-40B4-BE49-F238E27FC236}">
                        <a16:creationId xmlns:a16="http://schemas.microsoft.com/office/drawing/2014/main" id="{1E0B1209-DACB-892D-FCB8-394CDEBFAC3B}"/>
                      </a:ext>
                    </a:extLst>
                  </p:cNvPr>
                  <p:cNvSpPr txBox="1">
                    <a:spLocks noRot="1" noChangeAspect="1" noMove="1" noResize="1" noEditPoints="1" noAdjustHandles="1" noChangeArrowheads="1" noChangeShapeType="1" noTextEdit="1"/>
                  </p:cNvSpPr>
                  <p:nvPr/>
                </p:nvSpPr>
                <p:spPr>
                  <a:xfrm>
                    <a:off x="5321929" y="1180943"/>
                    <a:ext cx="469551" cy="355931"/>
                  </a:xfrm>
                  <a:prstGeom prst="rect">
                    <a:avLst/>
                  </a:prstGeom>
                  <a:blipFill>
                    <a:blip r:embed="rId5"/>
                    <a:stretch>
                      <a:fillRect/>
                    </a:stretch>
                  </a:blipFill>
                </p:spPr>
                <p:txBody>
                  <a:bodyPr/>
                  <a:lstStyle/>
                  <a:p>
                    <a:r>
                      <a:rPr lang="en-US">
                        <a:noFill/>
                      </a:rPr>
                      <a:t> </a:t>
                    </a:r>
                  </a:p>
                </p:txBody>
              </p:sp>
            </mc:Fallback>
          </mc:AlternateContent>
        </p:grpSp>
        <p:grpSp>
          <p:nvGrpSpPr>
            <p:cNvPr id="21" name="Group 20">
              <a:extLst>
                <a:ext uri="{FF2B5EF4-FFF2-40B4-BE49-F238E27FC236}">
                  <a16:creationId xmlns:a16="http://schemas.microsoft.com/office/drawing/2014/main" id="{FB60E312-804D-43E5-D787-6E6DE2C84B11}"/>
                </a:ext>
              </a:extLst>
            </p:cNvPr>
            <p:cNvGrpSpPr/>
            <p:nvPr/>
          </p:nvGrpSpPr>
          <p:grpSpPr>
            <a:xfrm>
              <a:off x="5055662" y="1704411"/>
              <a:ext cx="469551" cy="364073"/>
              <a:chOff x="5321929" y="1180943"/>
              <a:chExt cx="469551" cy="364073"/>
            </a:xfrm>
          </p:grpSpPr>
          <p:sp>
            <p:nvSpPr>
              <p:cNvPr id="22" name="Oval 21">
                <a:extLst>
                  <a:ext uri="{FF2B5EF4-FFF2-40B4-BE49-F238E27FC236}">
                    <a16:creationId xmlns:a16="http://schemas.microsoft.com/office/drawing/2014/main" id="{69EAAC1D-F8DB-D717-2B0F-83D7385D70A1}"/>
                  </a:ext>
                </a:extLst>
              </p:cNvPr>
              <p:cNvSpPr/>
              <p:nvPr/>
            </p:nvSpPr>
            <p:spPr>
              <a:xfrm>
                <a:off x="5367996" y="1185016"/>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912FC776-04D1-2E58-A8FE-D716895CD490}"/>
                      </a:ext>
                    </a:extLst>
                  </p:cNvPr>
                  <p:cNvSpPr txBox="1"/>
                  <p:nvPr/>
                </p:nvSpPr>
                <p:spPr>
                  <a:xfrm>
                    <a:off x="5321929" y="1180943"/>
                    <a:ext cx="469551" cy="35593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000" b="0" i="1" smtClean="0">
                              <a:latin typeface="Cambria Math" panose="02040503050406030204" pitchFamily="18" charset="0"/>
                            </a:rPr>
                            <m:t>𝑓</m:t>
                          </m:r>
                          <m:r>
                            <a:rPr lang="en-US" sz="1000" b="0" i="1" smtClean="0">
                              <a:latin typeface="Cambria Math" panose="02040503050406030204" pitchFamily="18" charset="0"/>
                            </a:rPr>
                            <m:t>(</m:t>
                          </m:r>
                          <m:f>
                            <m:fPr>
                              <m:ctrlPr>
                                <a:rPr lang="en-US" sz="1000" b="0" i="1" smtClean="0">
                                  <a:latin typeface="Cambria Math" panose="02040503050406030204" pitchFamily="18" charset="0"/>
                                </a:rPr>
                              </m:ctrlPr>
                            </m:fPr>
                            <m:num>
                              <m:r>
                                <a:rPr lang="en-US" sz="1000" b="0" i="1" smtClean="0">
                                  <a:latin typeface="Cambria Math" panose="02040503050406030204" pitchFamily="18" charset="0"/>
                                </a:rPr>
                                <m:t>𝑛</m:t>
                              </m:r>
                            </m:num>
                            <m:den>
                              <m:r>
                                <a:rPr lang="en-US" sz="1000" b="0" i="1" smtClean="0">
                                  <a:latin typeface="Cambria Math" panose="02040503050406030204" pitchFamily="18" charset="0"/>
                                </a:rPr>
                                <m:t>𝑏</m:t>
                              </m:r>
                            </m:den>
                          </m:f>
                          <m:r>
                            <a:rPr lang="en-US" sz="1000" b="0" i="1" smtClean="0">
                              <a:latin typeface="Cambria Math" panose="02040503050406030204" pitchFamily="18" charset="0"/>
                            </a:rPr>
                            <m:t>)</m:t>
                          </m:r>
                        </m:oMath>
                      </m:oMathPara>
                    </a14:m>
                    <a:endParaRPr lang="en-US" sz="1000" dirty="0"/>
                  </a:p>
                </p:txBody>
              </p:sp>
            </mc:Choice>
            <mc:Fallback xmlns="">
              <p:sp>
                <p:nvSpPr>
                  <p:cNvPr id="23" name="TextBox 22">
                    <a:extLst>
                      <a:ext uri="{FF2B5EF4-FFF2-40B4-BE49-F238E27FC236}">
                        <a16:creationId xmlns:a16="http://schemas.microsoft.com/office/drawing/2014/main" id="{912FC776-04D1-2E58-A8FE-D716895CD490}"/>
                      </a:ext>
                    </a:extLst>
                  </p:cNvPr>
                  <p:cNvSpPr txBox="1">
                    <a:spLocks noRot="1" noChangeAspect="1" noMove="1" noResize="1" noEditPoints="1" noAdjustHandles="1" noChangeArrowheads="1" noChangeShapeType="1" noTextEdit="1"/>
                  </p:cNvSpPr>
                  <p:nvPr/>
                </p:nvSpPr>
                <p:spPr>
                  <a:xfrm>
                    <a:off x="5321929" y="1180943"/>
                    <a:ext cx="469551" cy="355931"/>
                  </a:xfrm>
                  <a:prstGeom prst="rect">
                    <a:avLst/>
                  </a:prstGeom>
                  <a:blipFill>
                    <a:blip r:embed="rId6"/>
                    <a:stretch>
                      <a:fillRect/>
                    </a:stretch>
                  </a:blipFill>
                </p:spPr>
                <p:txBody>
                  <a:bodyPr/>
                  <a:lstStyle/>
                  <a:p>
                    <a:r>
                      <a:rPr lang="en-US">
                        <a:noFill/>
                      </a:rPr>
                      <a:t> </a:t>
                    </a:r>
                  </a:p>
                </p:txBody>
              </p:sp>
            </mc:Fallback>
          </mc:AlternateContent>
        </p:grpSp>
        <p:grpSp>
          <p:nvGrpSpPr>
            <p:cNvPr id="24" name="Group 23">
              <a:extLst>
                <a:ext uri="{FF2B5EF4-FFF2-40B4-BE49-F238E27FC236}">
                  <a16:creationId xmlns:a16="http://schemas.microsoft.com/office/drawing/2014/main" id="{3974E656-7BE3-4455-2691-EB69711384B1}"/>
                </a:ext>
              </a:extLst>
            </p:cNvPr>
            <p:cNvGrpSpPr/>
            <p:nvPr/>
          </p:nvGrpSpPr>
          <p:grpSpPr>
            <a:xfrm>
              <a:off x="5560103" y="1699107"/>
              <a:ext cx="469551" cy="364073"/>
              <a:chOff x="5321929" y="1180943"/>
              <a:chExt cx="469551" cy="364073"/>
            </a:xfrm>
          </p:grpSpPr>
          <p:sp>
            <p:nvSpPr>
              <p:cNvPr id="25" name="Oval 24">
                <a:extLst>
                  <a:ext uri="{FF2B5EF4-FFF2-40B4-BE49-F238E27FC236}">
                    <a16:creationId xmlns:a16="http://schemas.microsoft.com/office/drawing/2014/main" id="{0A84B154-FAB7-AA87-D301-88D7C2F7E4A4}"/>
                  </a:ext>
                </a:extLst>
              </p:cNvPr>
              <p:cNvSpPr/>
              <p:nvPr/>
            </p:nvSpPr>
            <p:spPr>
              <a:xfrm>
                <a:off x="5367996" y="1185016"/>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03275B19-E802-2107-EA80-B489A75F5D4B}"/>
                      </a:ext>
                    </a:extLst>
                  </p:cNvPr>
                  <p:cNvSpPr txBox="1"/>
                  <p:nvPr/>
                </p:nvSpPr>
                <p:spPr>
                  <a:xfrm>
                    <a:off x="5321929" y="1180943"/>
                    <a:ext cx="469551" cy="35593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000" b="0" i="1" smtClean="0">
                              <a:latin typeface="Cambria Math" panose="02040503050406030204" pitchFamily="18" charset="0"/>
                            </a:rPr>
                            <m:t>𝑓</m:t>
                          </m:r>
                          <m:r>
                            <a:rPr lang="en-US" sz="1000" b="0" i="1" smtClean="0">
                              <a:latin typeface="Cambria Math" panose="02040503050406030204" pitchFamily="18" charset="0"/>
                            </a:rPr>
                            <m:t>(</m:t>
                          </m:r>
                          <m:f>
                            <m:fPr>
                              <m:ctrlPr>
                                <a:rPr lang="en-US" sz="1000" b="0" i="1" smtClean="0">
                                  <a:latin typeface="Cambria Math" panose="02040503050406030204" pitchFamily="18" charset="0"/>
                                </a:rPr>
                              </m:ctrlPr>
                            </m:fPr>
                            <m:num>
                              <m:r>
                                <a:rPr lang="en-US" sz="1000" b="0" i="1" smtClean="0">
                                  <a:latin typeface="Cambria Math" panose="02040503050406030204" pitchFamily="18" charset="0"/>
                                </a:rPr>
                                <m:t>𝑛</m:t>
                              </m:r>
                            </m:num>
                            <m:den>
                              <m:r>
                                <a:rPr lang="en-US" sz="1000" b="0" i="1" smtClean="0">
                                  <a:latin typeface="Cambria Math" panose="02040503050406030204" pitchFamily="18" charset="0"/>
                                </a:rPr>
                                <m:t>𝑏</m:t>
                              </m:r>
                            </m:den>
                          </m:f>
                          <m:r>
                            <a:rPr lang="en-US" sz="1000" b="0" i="1" smtClean="0">
                              <a:latin typeface="Cambria Math" panose="02040503050406030204" pitchFamily="18" charset="0"/>
                            </a:rPr>
                            <m:t>)</m:t>
                          </m:r>
                        </m:oMath>
                      </m:oMathPara>
                    </a14:m>
                    <a:endParaRPr lang="en-US" sz="1000" dirty="0"/>
                  </a:p>
                </p:txBody>
              </p:sp>
            </mc:Choice>
            <mc:Fallback xmlns="">
              <p:sp>
                <p:nvSpPr>
                  <p:cNvPr id="26" name="TextBox 25">
                    <a:extLst>
                      <a:ext uri="{FF2B5EF4-FFF2-40B4-BE49-F238E27FC236}">
                        <a16:creationId xmlns:a16="http://schemas.microsoft.com/office/drawing/2014/main" id="{03275B19-E802-2107-EA80-B489A75F5D4B}"/>
                      </a:ext>
                    </a:extLst>
                  </p:cNvPr>
                  <p:cNvSpPr txBox="1">
                    <a:spLocks noRot="1" noChangeAspect="1" noMove="1" noResize="1" noEditPoints="1" noAdjustHandles="1" noChangeArrowheads="1" noChangeShapeType="1" noTextEdit="1"/>
                  </p:cNvSpPr>
                  <p:nvPr/>
                </p:nvSpPr>
                <p:spPr>
                  <a:xfrm>
                    <a:off x="5321929" y="1180943"/>
                    <a:ext cx="469551" cy="355931"/>
                  </a:xfrm>
                  <a:prstGeom prst="rect">
                    <a:avLst/>
                  </a:prstGeom>
                  <a:blipFill>
                    <a:blip r:embed="rId7"/>
                    <a:stretch>
                      <a:fillRect/>
                    </a:stretch>
                  </a:blipFill>
                </p:spPr>
                <p:txBody>
                  <a:bodyPr/>
                  <a:lstStyle/>
                  <a:p>
                    <a:r>
                      <a:rPr lang="en-US">
                        <a:noFill/>
                      </a:rPr>
                      <a:t> </a:t>
                    </a:r>
                  </a:p>
                </p:txBody>
              </p:sp>
            </mc:Fallback>
          </mc:AlternateContent>
        </p:grpSp>
        <p:grpSp>
          <p:nvGrpSpPr>
            <p:cNvPr id="27" name="Group 26">
              <a:extLst>
                <a:ext uri="{FF2B5EF4-FFF2-40B4-BE49-F238E27FC236}">
                  <a16:creationId xmlns:a16="http://schemas.microsoft.com/office/drawing/2014/main" id="{360FC9E8-2B79-D456-DD5D-B3C4D155EABD}"/>
                </a:ext>
              </a:extLst>
            </p:cNvPr>
            <p:cNvGrpSpPr/>
            <p:nvPr/>
          </p:nvGrpSpPr>
          <p:grpSpPr>
            <a:xfrm>
              <a:off x="6064543" y="1699107"/>
              <a:ext cx="469551" cy="364073"/>
              <a:chOff x="5321929" y="1180943"/>
              <a:chExt cx="469551" cy="364073"/>
            </a:xfrm>
          </p:grpSpPr>
          <p:sp>
            <p:nvSpPr>
              <p:cNvPr id="28" name="Oval 27">
                <a:extLst>
                  <a:ext uri="{FF2B5EF4-FFF2-40B4-BE49-F238E27FC236}">
                    <a16:creationId xmlns:a16="http://schemas.microsoft.com/office/drawing/2014/main" id="{3E8A334C-B6FF-DAD9-AA46-45711EF7E40E}"/>
                  </a:ext>
                </a:extLst>
              </p:cNvPr>
              <p:cNvSpPr/>
              <p:nvPr/>
            </p:nvSpPr>
            <p:spPr>
              <a:xfrm>
                <a:off x="5367996" y="1185016"/>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E62B0FB0-A08A-C525-6DC5-27C0E0ED4DBF}"/>
                      </a:ext>
                    </a:extLst>
                  </p:cNvPr>
                  <p:cNvSpPr txBox="1"/>
                  <p:nvPr/>
                </p:nvSpPr>
                <p:spPr>
                  <a:xfrm>
                    <a:off x="5321929" y="1180943"/>
                    <a:ext cx="469551" cy="35593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000" b="0" i="1" smtClean="0">
                              <a:latin typeface="Cambria Math" panose="02040503050406030204" pitchFamily="18" charset="0"/>
                            </a:rPr>
                            <m:t>𝑓</m:t>
                          </m:r>
                          <m:r>
                            <a:rPr lang="en-US" sz="1000" b="0" i="1" smtClean="0">
                              <a:latin typeface="Cambria Math" panose="02040503050406030204" pitchFamily="18" charset="0"/>
                            </a:rPr>
                            <m:t>(</m:t>
                          </m:r>
                          <m:f>
                            <m:fPr>
                              <m:ctrlPr>
                                <a:rPr lang="en-US" sz="1000" b="0" i="1" smtClean="0">
                                  <a:latin typeface="Cambria Math" panose="02040503050406030204" pitchFamily="18" charset="0"/>
                                </a:rPr>
                              </m:ctrlPr>
                            </m:fPr>
                            <m:num>
                              <m:r>
                                <a:rPr lang="en-US" sz="1000" b="0" i="1" smtClean="0">
                                  <a:latin typeface="Cambria Math" panose="02040503050406030204" pitchFamily="18" charset="0"/>
                                </a:rPr>
                                <m:t>𝑛</m:t>
                              </m:r>
                            </m:num>
                            <m:den>
                              <m:r>
                                <a:rPr lang="en-US" sz="1000" b="0" i="1" smtClean="0">
                                  <a:latin typeface="Cambria Math" panose="02040503050406030204" pitchFamily="18" charset="0"/>
                                </a:rPr>
                                <m:t>𝑏</m:t>
                              </m:r>
                            </m:den>
                          </m:f>
                          <m:r>
                            <a:rPr lang="en-US" sz="1000" b="0" i="1" smtClean="0">
                              <a:latin typeface="Cambria Math" panose="02040503050406030204" pitchFamily="18" charset="0"/>
                            </a:rPr>
                            <m:t>)</m:t>
                          </m:r>
                        </m:oMath>
                      </m:oMathPara>
                    </a14:m>
                    <a:endParaRPr lang="en-US" sz="1000" dirty="0"/>
                  </a:p>
                </p:txBody>
              </p:sp>
            </mc:Choice>
            <mc:Fallback xmlns="">
              <p:sp>
                <p:nvSpPr>
                  <p:cNvPr id="29" name="TextBox 28">
                    <a:extLst>
                      <a:ext uri="{FF2B5EF4-FFF2-40B4-BE49-F238E27FC236}">
                        <a16:creationId xmlns:a16="http://schemas.microsoft.com/office/drawing/2014/main" id="{E62B0FB0-A08A-C525-6DC5-27C0E0ED4DBF}"/>
                      </a:ext>
                    </a:extLst>
                  </p:cNvPr>
                  <p:cNvSpPr txBox="1">
                    <a:spLocks noRot="1" noChangeAspect="1" noMove="1" noResize="1" noEditPoints="1" noAdjustHandles="1" noChangeArrowheads="1" noChangeShapeType="1" noTextEdit="1"/>
                  </p:cNvSpPr>
                  <p:nvPr/>
                </p:nvSpPr>
                <p:spPr>
                  <a:xfrm>
                    <a:off x="5321929" y="1180943"/>
                    <a:ext cx="469551" cy="355931"/>
                  </a:xfrm>
                  <a:prstGeom prst="rect">
                    <a:avLst/>
                  </a:prstGeom>
                  <a:blipFill>
                    <a:blip r:embed="rId8"/>
                    <a:stretch>
                      <a:fillRect/>
                    </a:stretch>
                  </a:blipFill>
                </p:spPr>
                <p:txBody>
                  <a:bodyPr/>
                  <a:lstStyle/>
                  <a:p>
                    <a:r>
                      <a:rPr lang="en-US">
                        <a:noFill/>
                      </a:rPr>
                      <a:t> </a:t>
                    </a:r>
                  </a:p>
                </p:txBody>
              </p:sp>
            </mc:Fallback>
          </mc:AlternateContent>
        </p:grpSp>
        <p:cxnSp>
          <p:nvCxnSpPr>
            <p:cNvPr id="30" name="Straight Arrow Connector 29">
              <a:extLst>
                <a:ext uri="{FF2B5EF4-FFF2-40B4-BE49-F238E27FC236}">
                  <a16:creationId xmlns:a16="http://schemas.microsoft.com/office/drawing/2014/main" id="{1C299E3D-BA8D-89C4-8949-9482FA91284E}"/>
                </a:ext>
              </a:extLst>
            </p:cNvPr>
            <p:cNvCxnSpPr>
              <a:cxnSpLocks/>
              <a:stCxn id="2" idx="4"/>
              <a:endCxn id="10" idx="0"/>
            </p:cNvCxnSpPr>
            <p:nvPr/>
          </p:nvCxnSpPr>
          <p:spPr>
            <a:xfrm flipH="1">
              <a:off x="4785997" y="1545016"/>
              <a:ext cx="761999" cy="154091"/>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33" name="Straight Arrow Connector 32">
              <a:extLst>
                <a:ext uri="{FF2B5EF4-FFF2-40B4-BE49-F238E27FC236}">
                  <a16:creationId xmlns:a16="http://schemas.microsoft.com/office/drawing/2014/main" id="{8963BCC8-8DD7-A899-B1F4-DAEF8C101833}"/>
                </a:ext>
              </a:extLst>
            </p:cNvPr>
            <p:cNvCxnSpPr>
              <a:cxnSpLocks/>
              <a:stCxn id="2" idx="4"/>
              <a:endCxn id="23" idx="0"/>
            </p:cNvCxnSpPr>
            <p:nvPr/>
          </p:nvCxnSpPr>
          <p:spPr>
            <a:xfrm flipH="1">
              <a:off x="5290438" y="1545016"/>
              <a:ext cx="257558" cy="159395"/>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36" name="Straight Arrow Connector 35">
              <a:extLst>
                <a:ext uri="{FF2B5EF4-FFF2-40B4-BE49-F238E27FC236}">
                  <a16:creationId xmlns:a16="http://schemas.microsoft.com/office/drawing/2014/main" id="{D9BBB3CD-32AA-FC73-C06F-F33E31805027}"/>
                </a:ext>
              </a:extLst>
            </p:cNvPr>
            <p:cNvCxnSpPr>
              <a:cxnSpLocks/>
              <a:stCxn id="2" idx="4"/>
              <a:endCxn id="26" idx="0"/>
            </p:cNvCxnSpPr>
            <p:nvPr/>
          </p:nvCxnSpPr>
          <p:spPr>
            <a:xfrm>
              <a:off x="5547996" y="1545016"/>
              <a:ext cx="246883" cy="154091"/>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39" name="Straight Arrow Connector 38">
              <a:extLst>
                <a:ext uri="{FF2B5EF4-FFF2-40B4-BE49-F238E27FC236}">
                  <a16:creationId xmlns:a16="http://schemas.microsoft.com/office/drawing/2014/main" id="{96F14A56-180E-6DEC-1A00-42CE0892D4BF}"/>
                </a:ext>
              </a:extLst>
            </p:cNvPr>
            <p:cNvCxnSpPr>
              <a:cxnSpLocks/>
              <a:stCxn id="2" idx="4"/>
              <a:endCxn id="29" idx="0"/>
            </p:cNvCxnSpPr>
            <p:nvPr/>
          </p:nvCxnSpPr>
          <p:spPr>
            <a:xfrm>
              <a:off x="5547996" y="1545016"/>
              <a:ext cx="751323" cy="154091"/>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43" name="TextBox 42">
                  <a:extLst>
                    <a:ext uri="{FF2B5EF4-FFF2-40B4-BE49-F238E27FC236}">
                      <a16:creationId xmlns:a16="http://schemas.microsoft.com/office/drawing/2014/main" id="{48CEE8D0-1EEF-7800-DE1F-B874BF3BFD86}"/>
                    </a:ext>
                  </a:extLst>
                </p:cNvPr>
                <p:cNvSpPr txBox="1"/>
                <p:nvPr/>
              </p:nvSpPr>
              <p:spPr>
                <a:xfrm>
                  <a:off x="5020772" y="1226514"/>
                  <a:ext cx="143821"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0" i="1" smtClean="0">
                            <a:solidFill>
                              <a:srgbClr val="00B050"/>
                            </a:solidFill>
                            <a:latin typeface="Cambria Math" panose="02040503050406030204" pitchFamily="18" charset="0"/>
                          </a:rPr>
                          <m:t>𝑎</m:t>
                        </m:r>
                      </m:oMath>
                    </m:oMathPara>
                  </a14:m>
                  <a:endParaRPr lang="en-US" sz="1400" dirty="0">
                    <a:solidFill>
                      <a:srgbClr val="00B050"/>
                    </a:solidFill>
                  </a:endParaRPr>
                </a:p>
              </p:txBody>
            </p:sp>
          </mc:Choice>
          <mc:Fallback xmlns="">
            <p:sp>
              <p:nvSpPr>
                <p:cNvPr id="43" name="TextBox 42">
                  <a:extLst>
                    <a:ext uri="{FF2B5EF4-FFF2-40B4-BE49-F238E27FC236}">
                      <a16:creationId xmlns:a16="http://schemas.microsoft.com/office/drawing/2014/main" id="{48CEE8D0-1EEF-7800-DE1F-B874BF3BFD86}"/>
                    </a:ext>
                  </a:extLst>
                </p:cNvPr>
                <p:cNvSpPr txBox="1">
                  <a:spLocks noRot="1" noChangeAspect="1" noMove="1" noResize="1" noEditPoints="1" noAdjustHandles="1" noChangeArrowheads="1" noChangeShapeType="1" noTextEdit="1"/>
                </p:cNvSpPr>
                <p:nvPr/>
              </p:nvSpPr>
              <p:spPr>
                <a:xfrm>
                  <a:off x="5020772" y="1226514"/>
                  <a:ext cx="143821" cy="215444"/>
                </a:xfrm>
                <a:prstGeom prst="rect">
                  <a:avLst/>
                </a:prstGeom>
                <a:blipFill>
                  <a:blip r:embed="rId9"/>
                  <a:stretch>
                    <a:fillRect l="-16667" r="-16667"/>
                  </a:stretch>
                </a:blipFill>
              </p:spPr>
              <p:txBody>
                <a:bodyPr/>
                <a:lstStyle/>
                <a:p>
                  <a:r>
                    <a:rPr lang="en-US">
                      <a:noFill/>
                    </a:rPr>
                    <a:t> </a:t>
                  </a:r>
                </a:p>
              </p:txBody>
            </p:sp>
          </mc:Fallback>
        </mc:AlternateContent>
        <p:grpSp>
          <p:nvGrpSpPr>
            <p:cNvPr id="45" name="Group 44">
              <a:extLst>
                <a:ext uri="{FF2B5EF4-FFF2-40B4-BE49-F238E27FC236}">
                  <a16:creationId xmlns:a16="http://schemas.microsoft.com/office/drawing/2014/main" id="{B6449735-B0BB-7BE5-07A8-3E614158F3C3}"/>
                </a:ext>
              </a:extLst>
            </p:cNvPr>
            <p:cNvGrpSpPr/>
            <p:nvPr/>
          </p:nvGrpSpPr>
          <p:grpSpPr>
            <a:xfrm>
              <a:off x="4758996" y="2196887"/>
              <a:ext cx="54000" cy="358800"/>
              <a:chOff x="654341" y="2461508"/>
              <a:chExt cx="54000" cy="358800"/>
            </a:xfrm>
          </p:grpSpPr>
          <p:sp>
            <p:nvSpPr>
              <p:cNvPr id="61" name="Oval 60">
                <a:extLst>
                  <a:ext uri="{FF2B5EF4-FFF2-40B4-BE49-F238E27FC236}">
                    <a16:creationId xmlns:a16="http://schemas.microsoft.com/office/drawing/2014/main" id="{9DFA63D1-2AA8-6BBD-2E90-3B8294E5A1F2}"/>
                  </a:ext>
                </a:extLst>
              </p:cNvPr>
              <p:cNvSpPr/>
              <p:nvPr/>
            </p:nvSpPr>
            <p:spPr>
              <a:xfrm>
                <a:off x="654341" y="24615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Oval 61">
                <a:extLst>
                  <a:ext uri="{FF2B5EF4-FFF2-40B4-BE49-F238E27FC236}">
                    <a16:creationId xmlns:a16="http://schemas.microsoft.com/office/drawing/2014/main" id="{08218231-9C73-3669-50EB-E5D525BE6BBF}"/>
                  </a:ext>
                </a:extLst>
              </p:cNvPr>
              <p:cNvSpPr/>
              <p:nvPr/>
            </p:nvSpPr>
            <p:spPr>
              <a:xfrm>
                <a:off x="654341" y="26139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Oval 62">
                <a:extLst>
                  <a:ext uri="{FF2B5EF4-FFF2-40B4-BE49-F238E27FC236}">
                    <a16:creationId xmlns:a16="http://schemas.microsoft.com/office/drawing/2014/main" id="{026305C1-12CB-5B35-2233-81C8DBF361B7}"/>
                  </a:ext>
                </a:extLst>
              </p:cNvPr>
              <p:cNvSpPr/>
              <p:nvPr/>
            </p:nvSpPr>
            <p:spPr>
              <a:xfrm>
                <a:off x="654341" y="27663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6" name="Group 45">
              <a:extLst>
                <a:ext uri="{FF2B5EF4-FFF2-40B4-BE49-F238E27FC236}">
                  <a16:creationId xmlns:a16="http://schemas.microsoft.com/office/drawing/2014/main" id="{052CAC44-6503-DABF-53F1-A99C05EDDACD}"/>
                </a:ext>
              </a:extLst>
            </p:cNvPr>
            <p:cNvGrpSpPr/>
            <p:nvPr/>
          </p:nvGrpSpPr>
          <p:grpSpPr>
            <a:xfrm>
              <a:off x="5252022" y="2196887"/>
              <a:ext cx="54000" cy="358800"/>
              <a:chOff x="654341" y="2461508"/>
              <a:chExt cx="54000" cy="358800"/>
            </a:xfrm>
          </p:grpSpPr>
          <p:sp>
            <p:nvSpPr>
              <p:cNvPr id="58" name="Oval 57">
                <a:extLst>
                  <a:ext uri="{FF2B5EF4-FFF2-40B4-BE49-F238E27FC236}">
                    <a16:creationId xmlns:a16="http://schemas.microsoft.com/office/drawing/2014/main" id="{1CE73433-4E79-FF32-01B3-DDD1FFD0265C}"/>
                  </a:ext>
                </a:extLst>
              </p:cNvPr>
              <p:cNvSpPr/>
              <p:nvPr/>
            </p:nvSpPr>
            <p:spPr>
              <a:xfrm>
                <a:off x="654341" y="24615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Oval 58">
                <a:extLst>
                  <a:ext uri="{FF2B5EF4-FFF2-40B4-BE49-F238E27FC236}">
                    <a16:creationId xmlns:a16="http://schemas.microsoft.com/office/drawing/2014/main" id="{1263EB6E-601A-A240-65C0-D626A6C943A6}"/>
                  </a:ext>
                </a:extLst>
              </p:cNvPr>
              <p:cNvSpPr/>
              <p:nvPr/>
            </p:nvSpPr>
            <p:spPr>
              <a:xfrm>
                <a:off x="654341" y="26139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Oval 59">
                <a:extLst>
                  <a:ext uri="{FF2B5EF4-FFF2-40B4-BE49-F238E27FC236}">
                    <a16:creationId xmlns:a16="http://schemas.microsoft.com/office/drawing/2014/main" id="{106A258D-48EE-079F-07E5-E2A0AECD90BC}"/>
                  </a:ext>
                </a:extLst>
              </p:cNvPr>
              <p:cNvSpPr/>
              <p:nvPr/>
            </p:nvSpPr>
            <p:spPr>
              <a:xfrm>
                <a:off x="654341" y="27663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7" name="Group 46">
              <a:extLst>
                <a:ext uri="{FF2B5EF4-FFF2-40B4-BE49-F238E27FC236}">
                  <a16:creationId xmlns:a16="http://schemas.microsoft.com/office/drawing/2014/main" id="{AD22E54E-0733-7DC0-C8B5-E0DFF922E5FB}"/>
                </a:ext>
              </a:extLst>
            </p:cNvPr>
            <p:cNvGrpSpPr/>
            <p:nvPr/>
          </p:nvGrpSpPr>
          <p:grpSpPr>
            <a:xfrm>
              <a:off x="6310445" y="2184669"/>
              <a:ext cx="54000" cy="358800"/>
              <a:chOff x="654341" y="2461508"/>
              <a:chExt cx="54000" cy="358800"/>
            </a:xfrm>
          </p:grpSpPr>
          <p:sp>
            <p:nvSpPr>
              <p:cNvPr id="55" name="Oval 54">
                <a:extLst>
                  <a:ext uri="{FF2B5EF4-FFF2-40B4-BE49-F238E27FC236}">
                    <a16:creationId xmlns:a16="http://schemas.microsoft.com/office/drawing/2014/main" id="{DE4623BE-D0A7-8A31-E620-9E2BA83B63BB}"/>
                  </a:ext>
                </a:extLst>
              </p:cNvPr>
              <p:cNvSpPr/>
              <p:nvPr/>
            </p:nvSpPr>
            <p:spPr>
              <a:xfrm>
                <a:off x="654341" y="24615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Oval 55">
                <a:extLst>
                  <a:ext uri="{FF2B5EF4-FFF2-40B4-BE49-F238E27FC236}">
                    <a16:creationId xmlns:a16="http://schemas.microsoft.com/office/drawing/2014/main" id="{C0A5194A-A1BE-F9EC-F7F1-04D0096D5210}"/>
                  </a:ext>
                </a:extLst>
              </p:cNvPr>
              <p:cNvSpPr/>
              <p:nvPr/>
            </p:nvSpPr>
            <p:spPr>
              <a:xfrm>
                <a:off x="654341" y="26139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Oval 56">
                <a:extLst>
                  <a:ext uri="{FF2B5EF4-FFF2-40B4-BE49-F238E27FC236}">
                    <a16:creationId xmlns:a16="http://schemas.microsoft.com/office/drawing/2014/main" id="{F2B45062-21AA-BC53-EA12-DA1E774E8FF5}"/>
                  </a:ext>
                </a:extLst>
              </p:cNvPr>
              <p:cNvSpPr/>
              <p:nvPr/>
            </p:nvSpPr>
            <p:spPr>
              <a:xfrm>
                <a:off x="654341" y="27663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8" name="Content Placeholder 2">
              <a:extLst>
                <a:ext uri="{FF2B5EF4-FFF2-40B4-BE49-F238E27FC236}">
                  <a16:creationId xmlns:a16="http://schemas.microsoft.com/office/drawing/2014/main" id="{D6A3465A-50F8-3B5E-5B82-4EBE78FDC160}"/>
                </a:ext>
              </a:extLst>
            </p:cNvPr>
            <p:cNvSpPr txBox="1">
              <a:spLocks/>
            </p:cNvSpPr>
            <p:nvPr/>
          </p:nvSpPr>
          <p:spPr>
            <a:xfrm>
              <a:off x="4208199" y="2582614"/>
              <a:ext cx="597248" cy="273844"/>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None/>
              </a:pPr>
              <a:r>
                <a:rPr lang="en-US" sz="1200" dirty="0"/>
                <a:t>Base</a:t>
              </a:r>
              <a:endParaRPr lang="en-US" sz="1200" dirty="0">
                <a:solidFill>
                  <a:prstClr val="black"/>
                </a:solidFill>
                <a:latin typeface="Calibri" panose="020F0502020204030204"/>
                <a:ea typeface="+mn-ea"/>
                <a:cs typeface="+mn-cs"/>
              </a:endParaRPr>
            </a:p>
          </p:txBody>
        </p:sp>
        <p:grpSp>
          <p:nvGrpSpPr>
            <p:cNvPr id="49" name="Group 48">
              <a:extLst>
                <a:ext uri="{FF2B5EF4-FFF2-40B4-BE49-F238E27FC236}">
                  <a16:creationId xmlns:a16="http://schemas.microsoft.com/office/drawing/2014/main" id="{01CD20BB-EC93-3325-600F-9B67E276EEA4}"/>
                </a:ext>
              </a:extLst>
            </p:cNvPr>
            <p:cNvGrpSpPr/>
            <p:nvPr/>
          </p:nvGrpSpPr>
          <p:grpSpPr>
            <a:xfrm>
              <a:off x="4676503" y="2596366"/>
              <a:ext cx="1867638" cy="234892"/>
              <a:chOff x="2765098" y="4412609"/>
              <a:chExt cx="2140712" cy="234892"/>
            </a:xfrm>
          </p:grpSpPr>
          <p:sp>
            <p:nvSpPr>
              <p:cNvPr id="50" name="Rectangle 49">
                <a:extLst>
                  <a:ext uri="{FF2B5EF4-FFF2-40B4-BE49-F238E27FC236}">
                    <a16:creationId xmlns:a16="http://schemas.microsoft.com/office/drawing/2014/main" id="{FDFFE900-FA67-5A59-4B5F-AC24F528EE2B}"/>
                  </a:ext>
                </a:extLst>
              </p:cNvPr>
              <p:cNvSpPr/>
              <p:nvPr/>
            </p:nvSpPr>
            <p:spPr>
              <a:xfrm>
                <a:off x="2765098" y="4412609"/>
                <a:ext cx="2140712" cy="23489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51" name="TextBox 50">
                    <a:extLst>
                      <a:ext uri="{FF2B5EF4-FFF2-40B4-BE49-F238E27FC236}">
                        <a16:creationId xmlns:a16="http://schemas.microsoft.com/office/drawing/2014/main" id="{DC1BD33E-1ED8-ED4B-2444-B3DA56FEA9FD}"/>
                      </a:ext>
                    </a:extLst>
                  </p:cNvPr>
                  <p:cNvSpPr txBox="1"/>
                  <p:nvPr/>
                </p:nvSpPr>
                <p:spPr>
                  <a:xfrm>
                    <a:off x="2837908" y="4422333"/>
                    <a:ext cx="149976"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𝑑</m:t>
                          </m:r>
                        </m:oMath>
                      </m:oMathPara>
                    </a14:m>
                    <a:endParaRPr lang="en-US" sz="1400" dirty="0"/>
                  </a:p>
                </p:txBody>
              </p:sp>
            </mc:Choice>
            <mc:Fallback xmlns="">
              <p:sp>
                <p:nvSpPr>
                  <p:cNvPr id="94" name="TextBox 93">
                    <a:extLst>
                      <a:ext uri="{FF2B5EF4-FFF2-40B4-BE49-F238E27FC236}">
                        <a16:creationId xmlns:a16="http://schemas.microsoft.com/office/drawing/2014/main" id="{2537C9CB-ED9A-6963-99BE-B26B4B8B38FC}"/>
                      </a:ext>
                    </a:extLst>
                  </p:cNvPr>
                  <p:cNvSpPr txBox="1">
                    <a:spLocks noRot="1" noChangeAspect="1" noMove="1" noResize="1" noEditPoints="1" noAdjustHandles="1" noChangeArrowheads="1" noChangeShapeType="1" noTextEdit="1"/>
                  </p:cNvSpPr>
                  <p:nvPr/>
                </p:nvSpPr>
                <p:spPr>
                  <a:xfrm>
                    <a:off x="2837908" y="4422333"/>
                    <a:ext cx="149976" cy="215444"/>
                  </a:xfrm>
                  <a:prstGeom prst="rect">
                    <a:avLst/>
                  </a:prstGeom>
                  <a:blipFill>
                    <a:blip r:embed="rId18"/>
                    <a:stretch>
                      <a:fillRect l="-30769" r="-23077" b="-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3" name="TextBox 52">
                    <a:extLst>
                      <a:ext uri="{FF2B5EF4-FFF2-40B4-BE49-F238E27FC236}">
                        <a16:creationId xmlns:a16="http://schemas.microsoft.com/office/drawing/2014/main" id="{46B71E9F-B0A3-1B61-EE02-8EB391A64BC7}"/>
                      </a:ext>
                    </a:extLst>
                  </p:cNvPr>
                  <p:cNvSpPr txBox="1"/>
                  <p:nvPr/>
                </p:nvSpPr>
                <p:spPr>
                  <a:xfrm>
                    <a:off x="4617402" y="4423152"/>
                    <a:ext cx="149976"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𝑑</m:t>
                          </m:r>
                        </m:oMath>
                      </m:oMathPara>
                    </a14:m>
                    <a:endParaRPr lang="en-US" sz="1400" dirty="0"/>
                  </a:p>
                </p:txBody>
              </p:sp>
            </mc:Choice>
            <mc:Fallback xmlns="">
              <p:sp>
                <p:nvSpPr>
                  <p:cNvPr id="53" name="TextBox 52">
                    <a:extLst>
                      <a:ext uri="{FF2B5EF4-FFF2-40B4-BE49-F238E27FC236}">
                        <a16:creationId xmlns:a16="http://schemas.microsoft.com/office/drawing/2014/main" id="{46B71E9F-B0A3-1B61-EE02-8EB391A64BC7}"/>
                      </a:ext>
                    </a:extLst>
                  </p:cNvPr>
                  <p:cNvSpPr txBox="1">
                    <a:spLocks noRot="1" noChangeAspect="1" noMove="1" noResize="1" noEditPoints="1" noAdjustHandles="1" noChangeArrowheads="1" noChangeShapeType="1" noTextEdit="1"/>
                  </p:cNvSpPr>
                  <p:nvPr/>
                </p:nvSpPr>
                <p:spPr>
                  <a:xfrm>
                    <a:off x="4617402" y="4423152"/>
                    <a:ext cx="149976" cy="215444"/>
                  </a:xfrm>
                  <a:prstGeom prst="rect">
                    <a:avLst/>
                  </a:prstGeom>
                  <a:blipFill>
                    <a:blip r:embed="rId19"/>
                    <a:stretch>
                      <a:fillRect l="-36364" r="-36364" b="-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4" name="TextBox 53">
                    <a:extLst>
                      <a:ext uri="{FF2B5EF4-FFF2-40B4-BE49-F238E27FC236}">
                        <a16:creationId xmlns:a16="http://schemas.microsoft.com/office/drawing/2014/main" id="{30B7E2C6-4426-8ACC-68DF-DE5C9F14DAD4}"/>
                      </a:ext>
                    </a:extLst>
                  </p:cNvPr>
                  <p:cNvSpPr txBox="1"/>
                  <p:nvPr/>
                </p:nvSpPr>
                <p:spPr>
                  <a:xfrm>
                    <a:off x="3374252" y="4417515"/>
                    <a:ext cx="149976"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𝑑</m:t>
                          </m:r>
                        </m:oMath>
                      </m:oMathPara>
                    </a14:m>
                    <a:endParaRPr lang="en-US" sz="1400" dirty="0"/>
                  </a:p>
                </p:txBody>
              </p:sp>
            </mc:Choice>
            <mc:Fallback xmlns="">
              <p:sp>
                <p:nvSpPr>
                  <p:cNvPr id="54" name="TextBox 53">
                    <a:extLst>
                      <a:ext uri="{FF2B5EF4-FFF2-40B4-BE49-F238E27FC236}">
                        <a16:creationId xmlns:a16="http://schemas.microsoft.com/office/drawing/2014/main" id="{30B7E2C6-4426-8ACC-68DF-DE5C9F14DAD4}"/>
                      </a:ext>
                    </a:extLst>
                  </p:cNvPr>
                  <p:cNvSpPr txBox="1">
                    <a:spLocks noRot="1" noChangeAspect="1" noMove="1" noResize="1" noEditPoints="1" noAdjustHandles="1" noChangeArrowheads="1" noChangeShapeType="1" noTextEdit="1"/>
                  </p:cNvSpPr>
                  <p:nvPr/>
                </p:nvSpPr>
                <p:spPr>
                  <a:xfrm>
                    <a:off x="3374252" y="4417515"/>
                    <a:ext cx="149976" cy="215444"/>
                  </a:xfrm>
                  <a:prstGeom prst="rect">
                    <a:avLst/>
                  </a:prstGeom>
                  <a:blipFill>
                    <a:blip r:embed="rId20"/>
                    <a:stretch>
                      <a:fillRect l="-33333" r="-33333" b="-11111"/>
                    </a:stretch>
                  </a:blipFill>
                </p:spPr>
                <p:txBody>
                  <a:bodyPr/>
                  <a:lstStyle/>
                  <a:p>
                    <a:r>
                      <a:rPr lang="en-US">
                        <a:noFill/>
                      </a:rPr>
                      <a:t> </a:t>
                    </a:r>
                  </a:p>
                </p:txBody>
              </p:sp>
            </mc:Fallback>
          </mc:AlternateContent>
        </p:grpSp>
      </p:grpSp>
      <p:sp>
        <p:nvSpPr>
          <p:cNvPr id="12" name="Footer Placeholder 11">
            <a:extLst>
              <a:ext uri="{FF2B5EF4-FFF2-40B4-BE49-F238E27FC236}">
                <a16:creationId xmlns:a16="http://schemas.microsoft.com/office/drawing/2014/main" id="{B436F70D-F3B2-C1E7-01B2-6D2A4585288F}"/>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3510783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3">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3">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3">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3">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3">
                                            <p:txEl>
                                              <p:pRg st="11" end="1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3">
                                            <p:txEl>
                                              <p:pRg st="12" end="1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27</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Solving Recurrences – Master Theorem</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mc:AlternateContent xmlns:mc="http://schemas.openxmlformats.org/markup-compatibility/2006" xmlns:a14="http://schemas.microsoft.com/office/drawing/2010/main">
        <mc:Choice Requires="a14">
          <p:sp>
            <p:nvSpPr>
              <p:cNvPr id="123" name="Content Placeholder 2">
                <a:extLst>
                  <a:ext uri="{FF2B5EF4-FFF2-40B4-BE49-F238E27FC236}">
                    <a16:creationId xmlns:a16="http://schemas.microsoft.com/office/drawing/2014/main" id="{A63167CD-4BA8-CCE0-4624-2AE6F0F89B1E}"/>
                  </a:ext>
                </a:extLst>
              </p:cNvPr>
              <p:cNvSpPr txBox="1">
                <a:spLocks/>
              </p:cNvSpPr>
              <p:nvPr/>
            </p:nvSpPr>
            <p:spPr>
              <a:xfrm>
                <a:off x="218114" y="1174252"/>
                <a:ext cx="6424393" cy="3626496"/>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600"/>
                  </a:lnSpc>
                  <a:spcBef>
                    <a:spcPts val="600"/>
                  </a:spcBef>
                </a:pPr>
                <a:r>
                  <a:rPr lang="en-US" sz="1600" dirty="0"/>
                  <a:t>Master theorem provides a consolidated set of rules</a:t>
                </a:r>
              </a:p>
              <a:p>
                <a:pPr>
                  <a:lnSpc>
                    <a:spcPts val="1600"/>
                  </a:lnSpc>
                  <a:spcBef>
                    <a:spcPts val="600"/>
                  </a:spcBef>
                </a:pPr>
                <a:r>
                  <a:rPr lang="en-US" sz="1600" dirty="0"/>
                  <a:t>It depends on the relation between the number of leaves </a:t>
                </a:r>
                <a14:m>
                  <m:oMath xmlns:m="http://schemas.openxmlformats.org/officeDocument/2006/math">
                    <m:r>
                      <a:rPr lang="en-US" sz="1600" b="0" i="0" smtClean="0">
                        <a:latin typeface="Cambria Math" panose="02040503050406030204" pitchFamily="18" charset="0"/>
                      </a:rPr>
                      <m:t>(</m:t>
                    </m:r>
                    <m:r>
                      <a:rPr lang="en-US" sz="1600" b="0" i="1" smtClean="0">
                        <a:latin typeface="Cambria Math" panose="02040503050406030204" pitchFamily="18" charset="0"/>
                      </a:rPr>
                      <m:t>𝐿</m:t>
                    </m:r>
                    <m:r>
                      <a:rPr lang="en-US" sz="1600" b="0" i="1" smtClean="0">
                        <a:latin typeface="Cambria Math" panose="02040503050406030204" pitchFamily="18" charset="0"/>
                      </a:rPr>
                      <m:t>=</m:t>
                    </m:r>
                    <m:sSup>
                      <m:sSupPr>
                        <m:ctrlPr>
                          <a:rPr lang="en-US" sz="1600" b="0" i="1" smtClean="0">
                            <a:latin typeface="Cambria Math" panose="02040503050406030204" pitchFamily="18" charset="0"/>
                          </a:rPr>
                        </m:ctrlPr>
                      </m:sSupPr>
                      <m:e>
                        <m:r>
                          <a:rPr lang="en-US" sz="1600" b="0" i="1" smtClean="0">
                            <a:latin typeface="Cambria Math" panose="02040503050406030204" pitchFamily="18" charset="0"/>
                          </a:rPr>
                          <m:t>𝑛</m:t>
                        </m:r>
                      </m:e>
                      <m:sup>
                        <m:func>
                          <m:funcPr>
                            <m:ctrlPr>
                              <a:rPr lang="en-US" sz="1600" b="0" i="1" smtClean="0">
                                <a:latin typeface="Cambria Math" panose="02040503050406030204" pitchFamily="18" charset="0"/>
                              </a:rPr>
                            </m:ctrlPr>
                          </m:funcPr>
                          <m:fName>
                            <m:sSub>
                              <m:sSubPr>
                                <m:ctrlPr>
                                  <a:rPr lang="en-US" sz="1600" b="0" i="1" smtClean="0">
                                    <a:latin typeface="Cambria Math" panose="02040503050406030204" pitchFamily="18" charset="0"/>
                                  </a:rPr>
                                </m:ctrlPr>
                              </m:sSubPr>
                              <m:e>
                                <m:r>
                                  <m:rPr>
                                    <m:sty m:val="p"/>
                                  </m:rPr>
                                  <a:rPr lang="en-US" sz="1600" b="0" i="0" smtClean="0">
                                    <a:latin typeface="Cambria Math" panose="02040503050406030204" pitchFamily="18" charset="0"/>
                                  </a:rPr>
                                  <m:t>log</m:t>
                                </m:r>
                              </m:e>
                              <m:sub>
                                <m:r>
                                  <a:rPr lang="en-US" sz="1600" b="0" i="1" smtClean="0">
                                    <a:latin typeface="Cambria Math" panose="02040503050406030204" pitchFamily="18" charset="0"/>
                                  </a:rPr>
                                  <m:t>𝑏</m:t>
                                </m:r>
                              </m:sub>
                            </m:sSub>
                          </m:fName>
                          <m:e>
                            <m:r>
                              <a:rPr lang="en-US" sz="1600" b="0" i="1" smtClean="0">
                                <a:latin typeface="Cambria Math" panose="02040503050406030204" pitchFamily="18" charset="0"/>
                              </a:rPr>
                              <m:t>𝑎</m:t>
                            </m:r>
                          </m:e>
                        </m:func>
                      </m:sup>
                    </m:sSup>
                    <m:r>
                      <a:rPr lang="en-US" sz="1600" b="0" i="1" smtClean="0">
                        <a:latin typeface="Cambria Math" panose="02040503050406030204" pitchFamily="18" charset="0"/>
                      </a:rPr>
                      <m:t>)</m:t>
                    </m:r>
                  </m:oMath>
                </a14:m>
                <a:r>
                  <a:rPr lang="en-US" sz="1600" dirty="0"/>
                  <a:t> and the function </a:t>
                </a:r>
                <a14:m>
                  <m:oMath xmlns:m="http://schemas.openxmlformats.org/officeDocument/2006/math">
                    <m:r>
                      <a:rPr lang="en-US" sz="1600" b="0" i="1" smtClean="0">
                        <a:latin typeface="Cambria Math" panose="02040503050406030204" pitchFamily="18" charset="0"/>
                      </a:rPr>
                      <m:t>𝑓</m:t>
                    </m:r>
                    <m:r>
                      <a:rPr lang="en-US" sz="1600" b="0" i="1" smtClean="0">
                        <a:latin typeface="Cambria Math" panose="02040503050406030204" pitchFamily="18" charset="0"/>
                      </a:rPr>
                      <m:t>(</m:t>
                    </m:r>
                    <m:r>
                      <a:rPr lang="en-US" sz="1600" b="0" i="1" smtClean="0">
                        <a:latin typeface="Cambria Math" panose="02040503050406030204" pitchFamily="18" charset="0"/>
                      </a:rPr>
                      <m:t>𝑛</m:t>
                    </m:r>
                    <m:r>
                      <a:rPr lang="en-US" sz="1600" b="0" i="1" smtClean="0">
                        <a:latin typeface="Cambria Math" panose="02040503050406030204" pitchFamily="18" charset="0"/>
                      </a:rPr>
                      <m:t>)</m:t>
                    </m:r>
                  </m:oMath>
                </a14:m>
                <a:endParaRPr lang="en-US" sz="1600" dirty="0"/>
              </a:p>
              <a:p>
                <a:pPr>
                  <a:lnSpc>
                    <a:spcPts val="1700"/>
                  </a:lnSpc>
                  <a:spcBef>
                    <a:spcPts val="600"/>
                  </a:spcBef>
                </a:pPr>
                <a:r>
                  <a:rPr lang="en-US" sz="1600" u="sng" dirty="0"/>
                  <a:t>Case I</a:t>
                </a:r>
                <a:r>
                  <a:rPr lang="en-US" sz="1600" dirty="0"/>
                  <a:t>: If </a:t>
                </a:r>
                <a14:m>
                  <m:oMath xmlns:m="http://schemas.openxmlformats.org/officeDocument/2006/math">
                    <m:r>
                      <a:rPr lang="en-US" sz="1600" i="1">
                        <a:latin typeface="Cambria Math" panose="02040503050406030204" pitchFamily="18" charset="0"/>
                      </a:rPr>
                      <m:t>𝐿</m:t>
                    </m:r>
                  </m:oMath>
                </a14:m>
                <a:r>
                  <a:rPr lang="en-US" sz="1600" dirty="0"/>
                  <a:t> is </a:t>
                </a:r>
                <a:r>
                  <a:rPr lang="en-US" sz="1600" b="1" dirty="0"/>
                  <a:t>polynomially</a:t>
                </a:r>
                <a:r>
                  <a:rPr lang="en-US" sz="1600" dirty="0"/>
                  <a:t> larger i.e., </a:t>
                </a:r>
                <a14:m>
                  <m:oMath xmlns:m="http://schemas.openxmlformats.org/officeDocument/2006/math">
                    <m:r>
                      <a:rPr lang="en-US" sz="1600" b="0" i="1" smtClean="0">
                        <a:latin typeface="Cambria Math" panose="02040503050406030204" pitchFamily="18" charset="0"/>
                      </a:rPr>
                      <m:t>𝑓</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𝑛</m:t>
                        </m:r>
                      </m:e>
                    </m:d>
                    <m:r>
                      <a:rPr lang="en-US" sz="1600" b="0" i="1" smtClean="0">
                        <a:latin typeface="Cambria Math" panose="02040503050406030204" pitchFamily="18" charset="0"/>
                      </a:rPr>
                      <m:t>=</m:t>
                    </m:r>
                    <m:r>
                      <a:rPr lang="en-US" sz="1600" b="0" i="1" smtClean="0">
                        <a:latin typeface="Cambria Math" panose="02040503050406030204" pitchFamily="18" charset="0"/>
                      </a:rPr>
                      <m:t>𝑂</m:t>
                    </m:r>
                    <m:d>
                      <m:dPr>
                        <m:ctrlPr>
                          <a:rPr lang="en-US" sz="1600" b="0" i="1" smtClean="0">
                            <a:latin typeface="Cambria Math" panose="02040503050406030204" pitchFamily="18" charset="0"/>
                          </a:rPr>
                        </m:ctrlPr>
                      </m:dPr>
                      <m:e>
                        <m:sSup>
                          <m:sSupPr>
                            <m:ctrlPr>
                              <a:rPr lang="en-US" sz="1600" b="0" i="1" smtClean="0">
                                <a:latin typeface="Cambria Math" panose="02040503050406030204" pitchFamily="18" charset="0"/>
                              </a:rPr>
                            </m:ctrlPr>
                          </m:sSupPr>
                          <m:e>
                            <m:r>
                              <a:rPr lang="en-US" sz="1600" b="0" i="1" smtClean="0">
                                <a:latin typeface="Cambria Math" panose="02040503050406030204" pitchFamily="18" charset="0"/>
                              </a:rPr>
                              <m:t>𝑛</m:t>
                            </m:r>
                          </m:e>
                          <m:sup>
                            <m:func>
                              <m:funcPr>
                                <m:ctrlPr>
                                  <a:rPr lang="en-US" sz="1600" b="0" i="1" smtClean="0">
                                    <a:latin typeface="Cambria Math" panose="02040503050406030204" pitchFamily="18" charset="0"/>
                                  </a:rPr>
                                </m:ctrlPr>
                              </m:funcPr>
                              <m:fName>
                                <m:sSub>
                                  <m:sSubPr>
                                    <m:ctrlPr>
                                      <a:rPr lang="en-US" sz="1600" b="0" i="1" smtClean="0">
                                        <a:latin typeface="Cambria Math" panose="02040503050406030204" pitchFamily="18" charset="0"/>
                                      </a:rPr>
                                    </m:ctrlPr>
                                  </m:sSubPr>
                                  <m:e>
                                    <m:r>
                                      <m:rPr>
                                        <m:sty m:val="p"/>
                                      </m:rPr>
                                      <a:rPr lang="en-US" sz="1600" b="0" i="0" smtClean="0">
                                        <a:latin typeface="Cambria Math" panose="02040503050406030204" pitchFamily="18" charset="0"/>
                                      </a:rPr>
                                      <m:t>log</m:t>
                                    </m:r>
                                  </m:e>
                                  <m:sub>
                                    <m:r>
                                      <a:rPr lang="en-US" sz="1600" b="0" i="1" smtClean="0">
                                        <a:latin typeface="Cambria Math" panose="02040503050406030204" pitchFamily="18" charset="0"/>
                                      </a:rPr>
                                      <m:t>𝑏</m:t>
                                    </m:r>
                                  </m:sub>
                                </m:sSub>
                              </m:fName>
                              <m:e>
                                <m:r>
                                  <a:rPr lang="en-US" sz="1600" b="0" i="1" smtClean="0">
                                    <a:latin typeface="Cambria Math" panose="02040503050406030204" pitchFamily="18" charset="0"/>
                                  </a:rPr>
                                  <m:t>𝑎</m:t>
                                </m:r>
                              </m:e>
                            </m:func>
                            <m:r>
                              <a:rPr lang="en-US" sz="1600" b="0" i="1" smtClean="0">
                                <a:latin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m:t>
                            </m:r>
                          </m:sup>
                        </m:sSup>
                      </m:e>
                    </m:d>
                    <m:r>
                      <a:rPr lang="en-US" sz="1600" b="0" i="1" smtClean="0">
                        <a:latin typeface="Cambria Math" panose="02040503050406030204" pitchFamily="18" charset="0"/>
                      </a:rPr>
                      <m:t>,</m:t>
                    </m:r>
                  </m:oMath>
                </a14:m>
                <a:r>
                  <a:rPr lang="en-US" sz="1600" dirty="0"/>
                  <a:t> where </a:t>
                </a:r>
                <a14:m>
                  <m:oMath xmlns:m="http://schemas.openxmlformats.org/officeDocument/2006/math">
                    <m:r>
                      <a:rPr lang="en-US" sz="1600" i="1" smtClean="0">
                        <a:latin typeface="Cambria Math" panose="02040503050406030204" pitchFamily="18" charset="0"/>
                        <a:ea typeface="Cambria Math" panose="02040503050406030204" pitchFamily="18" charset="0"/>
                      </a:rPr>
                      <m:t>∆</m:t>
                    </m:r>
                  </m:oMath>
                </a14:m>
                <a:r>
                  <a:rPr lang="en-US" sz="1600" dirty="0"/>
                  <a:t> is some constant </a:t>
                </a:r>
                <a14:m>
                  <m:oMath xmlns:m="http://schemas.openxmlformats.org/officeDocument/2006/math">
                    <m:r>
                      <a:rPr lang="en-US" sz="1600" b="0" i="1" smtClean="0">
                        <a:latin typeface="Cambria Math" panose="02040503050406030204" pitchFamily="18" charset="0"/>
                      </a:rPr>
                      <m:t>&gt;0</m:t>
                    </m:r>
                  </m:oMath>
                </a14:m>
                <a:r>
                  <a:rPr lang="en-US" sz="1600" b="0" dirty="0"/>
                  <a:t>, then </a:t>
                </a:r>
                <a14:m>
                  <m:oMath xmlns:m="http://schemas.openxmlformats.org/officeDocument/2006/math">
                    <m:r>
                      <a:rPr lang="en-US" sz="1600" b="0" i="1" smtClean="0">
                        <a:latin typeface="Cambria Math" panose="02040503050406030204" pitchFamily="18" charset="0"/>
                      </a:rPr>
                      <m:t>𝑇</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𝑛</m:t>
                        </m:r>
                      </m:e>
                    </m:d>
                    <m:r>
                      <a:rPr lang="en-US" sz="1600" b="0" i="1" smtClean="0">
                        <a:latin typeface="Cambria Math" panose="02040503050406030204" pitchFamily="18" charset="0"/>
                      </a:rPr>
                      <m:t>=</m:t>
                    </m:r>
                    <m:r>
                      <m:rPr>
                        <m:sty m:val="p"/>
                      </m:rPr>
                      <a:rPr lang="el-GR" sz="1600" b="0" i="1" smtClean="0">
                        <a:latin typeface="Cambria Math" panose="02040503050406030204" pitchFamily="18" charset="0"/>
                        <a:ea typeface="Cambria Math" panose="02040503050406030204" pitchFamily="18" charset="0"/>
                      </a:rPr>
                      <m:t>Θ</m:t>
                    </m:r>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r>
                          <a:rPr lang="en-US" sz="1600" b="0" i="1" smtClean="0">
                            <a:latin typeface="Cambria Math" panose="02040503050406030204" pitchFamily="18" charset="0"/>
                            <a:ea typeface="Cambria Math" panose="02040503050406030204" pitchFamily="18" charset="0"/>
                          </a:rPr>
                          <m:t>𝑛</m:t>
                        </m:r>
                      </m:e>
                      <m:sup>
                        <m:func>
                          <m:funcPr>
                            <m:ctrlPr>
                              <a:rPr lang="en-US" sz="1600" b="0" i="1" smtClean="0">
                                <a:latin typeface="Cambria Math" panose="02040503050406030204" pitchFamily="18" charset="0"/>
                                <a:ea typeface="Cambria Math" panose="02040503050406030204" pitchFamily="18" charset="0"/>
                              </a:rPr>
                            </m:ctrlPr>
                          </m:funcPr>
                          <m:fName>
                            <m:sSub>
                              <m:sSubPr>
                                <m:ctrlPr>
                                  <a:rPr lang="en-US" sz="1600" b="0" i="1" smtClean="0">
                                    <a:latin typeface="Cambria Math" panose="02040503050406030204" pitchFamily="18" charset="0"/>
                                    <a:ea typeface="Cambria Math" panose="02040503050406030204" pitchFamily="18" charset="0"/>
                                  </a:rPr>
                                </m:ctrlPr>
                              </m:sSubPr>
                              <m:e>
                                <m:r>
                                  <m:rPr>
                                    <m:sty m:val="p"/>
                                  </m:rPr>
                                  <a:rPr lang="en-US" sz="1600" b="0" i="0" smtClean="0">
                                    <a:latin typeface="Cambria Math" panose="02040503050406030204" pitchFamily="18" charset="0"/>
                                    <a:ea typeface="Cambria Math" panose="02040503050406030204" pitchFamily="18" charset="0"/>
                                  </a:rPr>
                                  <m:t>log</m:t>
                                </m:r>
                              </m:e>
                              <m:sub>
                                <m:r>
                                  <a:rPr lang="en-US" sz="1600" b="0" i="1" smtClean="0">
                                    <a:latin typeface="Cambria Math" panose="02040503050406030204" pitchFamily="18" charset="0"/>
                                    <a:ea typeface="Cambria Math" panose="02040503050406030204" pitchFamily="18" charset="0"/>
                                  </a:rPr>
                                  <m:t>𝑏</m:t>
                                </m:r>
                              </m:sub>
                            </m:sSub>
                          </m:fName>
                          <m:e>
                            <m:r>
                              <a:rPr lang="en-US" sz="1600" b="0" i="1" smtClean="0">
                                <a:latin typeface="Cambria Math" panose="02040503050406030204" pitchFamily="18" charset="0"/>
                                <a:ea typeface="Cambria Math" panose="02040503050406030204" pitchFamily="18" charset="0"/>
                              </a:rPr>
                              <m:t>𝑎</m:t>
                            </m:r>
                          </m:e>
                        </m:func>
                      </m:sup>
                    </m:sSup>
                    <m:r>
                      <a:rPr lang="en-US" sz="1600" b="0" i="1" smtClean="0">
                        <a:latin typeface="Cambria Math" panose="02040503050406030204" pitchFamily="18" charset="0"/>
                        <a:ea typeface="Cambria Math" panose="02040503050406030204" pitchFamily="18" charset="0"/>
                      </a:rPr>
                      <m:t>)</m:t>
                    </m:r>
                  </m:oMath>
                </a14:m>
                <a:endParaRPr lang="en-US" sz="1600" b="0" dirty="0"/>
              </a:p>
              <a:p>
                <a:pPr>
                  <a:lnSpc>
                    <a:spcPts val="1700"/>
                  </a:lnSpc>
                  <a:spcBef>
                    <a:spcPts val="600"/>
                  </a:spcBef>
                </a:pPr>
                <a14:m>
                  <m:oMath xmlns:m="http://schemas.openxmlformats.org/officeDocument/2006/math">
                    <m:r>
                      <a:rPr lang="en-US" sz="1600" b="0" i="1" smtClean="0">
                        <a:latin typeface="Cambria Math" panose="02040503050406030204" pitchFamily="18" charset="0"/>
                        <a:ea typeface="Cambria Math" panose="02040503050406030204" pitchFamily="18" charset="0"/>
                      </a:rPr>
                      <m:t>∆</m:t>
                    </m:r>
                  </m:oMath>
                </a14:m>
                <a:r>
                  <a:rPr lang="en-US" sz="1600" b="0" dirty="0"/>
                  <a:t> is the difference in the polynomial degree between </a:t>
                </a:r>
                <a14:m>
                  <m:oMath xmlns:m="http://schemas.openxmlformats.org/officeDocument/2006/math">
                    <m:r>
                      <a:rPr lang="en-US" sz="1600" b="0" i="1" smtClean="0">
                        <a:latin typeface="Cambria Math" panose="02040503050406030204" pitchFamily="18" charset="0"/>
                      </a:rPr>
                      <m:t>𝐿</m:t>
                    </m:r>
                  </m:oMath>
                </a14:m>
                <a:r>
                  <a:rPr lang="en-US" sz="1600" b="0" dirty="0"/>
                  <a:t> and </a:t>
                </a:r>
                <a14:m>
                  <m:oMath xmlns:m="http://schemas.openxmlformats.org/officeDocument/2006/math">
                    <m:r>
                      <a:rPr lang="en-US" sz="1600" b="0" i="1" smtClean="0">
                        <a:latin typeface="Cambria Math" panose="02040503050406030204" pitchFamily="18" charset="0"/>
                      </a:rPr>
                      <m:t>𝑓</m:t>
                    </m:r>
                    <m:r>
                      <a:rPr lang="en-US" sz="1600" b="0" i="1" smtClean="0">
                        <a:latin typeface="Cambria Math" panose="02040503050406030204" pitchFamily="18" charset="0"/>
                      </a:rPr>
                      <m:t>(</m:t>
                    </m:r>
                    <m:r>
                      <a:rPr lang="en-US" sz="1600" b="0" i="1" smtClean="0">
                        <a:latin typeface="Cambria Math" panose="02040503050406030204" pitchFamily="18" charset="0"/>
                      </a:rPr>
                      <m:t>𝑛</m:t>
                    </m:r>
                    <m:r>
                      <a:rPr lang="en-US" sz="1600" b="0" i="1" smtClean="0">
                        <a:latin typeface="Cambria Math" panose="02040503050406030204" pitchFamily="18" charset="0"/>
                      </a:rPr>
                      <m:t>)</m:t>
                    </m:r>
                  </m:oMath>
                </a14:m>
                <a:endParaRPr lang="en-US" sz="1600" b="0" dirty="0"/>
              </a:p>
              <a:p>
                <a:pPr>
                  <a:lnSpc>
                    <a:spcPts val="1700"/>
                  </a:lnSpc>
                  <a:spcBef>
                    <a:spcPts val="600"/>
                  </a:spcBef>
                </a:pPr>
                <a:r>
                  <a:rPr lang="en-US" sz="1600" dirty="0"/>
                  <a:t>If </a:t>
                </a:r>
                <a14:m>
                  <m:oMath xmlns:m="http://schemas.openxmlformats.org/officeDocument/2006/math">
                    <m:r>
                      <a:rPr lang="en-US" sz="1600" b="0" i="1" smtClean="0">
                        <a:latin typeface="Cambria Math" panose="02040503050406030204" pitchFamily="18" charset="0"/>
                      </a:rPr>
                      <m:t>𝐿</m:t>
                    </m:r>
                    <m:r>
                      <a:rPr lang="en-US" sz="1600" b="0" i="1" smtClean="0">
                        <a:latin typeface="Cambria Math" panose="02040503050406030204" pitchFamily="18" charset="0"/>
                      </a:rPr>
                      <m:t>=</m:t>
                    </m:r>
                    <m:sSup>
                      <m:sSupPr>
                        <m:ctrlPr>
                          <a:rPr lang="en-US" sz="1600" b="0" i="1" smtClean="0">
                            <a:latin typeface="Cambria Math" panose="02040503050406030204" pitchFamily="18" charset="0"/>
                          </a:rPr>
                        </m:ctrlPr>
                      </m:sSupPr>
                      <m:e>
                        <m:r>
                          <a:rPr lang="en-US" sz="1600" b="0" i="1" smtClean="0">
                            <a:latin typeface="Cambria Math" panose="02040503050406030204" pitchFamily="18" charset="0"/>
                          </a:rPr>
                          <m:t>𝑛</m:t>
                        </m:r>
                      </m:e>
                      <m:sup>
                        <m:r>
                          <a:rPr lang="en-US" sz="1600" b="0" i="1" smtClean="0">
                            <a:latin typeface="Cambria Math" panose="02040503050406030204" pitchFamily="18" charset="0"/>
                          </a:rPr>
                          <m:t>2</m:t>
                        </m:r>
                      </m:sup>
                    </m:sSup>
                  </m:oMath>
                </a14:m>
                <a:r>
                  <a:rPr lang="en-US" sz="1600" b="0" dirty="0"/>
                  <a:t> and </a:t>
                </a:r>
                <a14:m>
                  <m:oMath xmlns:m="http://schemas.openxmlformats.org/officeDocument/2006/math">
                    <m:r>
                      <a:rPr lang="en-US" sz="1600" b="0" i="1" smtClean="0">
                        <a:latin typeface="Cambria Math" panose="02040503050406030204" pitchFamily="18" charset="0"/>
                      </a:rPr>
                      <m:t>𝑓</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𝑛</m:t>
                        </m:r>
                      </m:e>
                    </m:d>
                    <m:r>
                      <a:rPr lang="en-US" sz="1600" b="0" i="1" smtClean="0">
                        <a:latin typeface="Cambria Math" panose="02040503050406030204" pitchFamily="18" charset="0"/>
                      </a:rPr>
                      <m:t>=</m:t>
                    </m:r>
                    <m:r>
                      <a:rPr lang="en-US" sz="1600" b="0" i="1" smtClean="0">
                        <a:latin typeface="Cambria Math" panose="02040503050406030204" pitchFamily="18" charset="0"/>
                      </a:rPr>
                      <m:t>𝑛</m:t>
                    </m:r>
                  </m:oMath>
                </a14:m>
                <a:r>
                  <a:rPr lang="en-US" sz="1600" b="0" dirty="0"/>
                  <a:t>, then </a:t>
                </a:r>
                <a14:m>
                  <m:oMath xmlns:m="http://schemas.openxmlformats.org/officeDocument/2006/math">
                    <m:r>
                      <a:rPr lang="en-US" sz="1600" b="0" i="1" smtClean="0">
                        <a:latin typeface="Cambria Math" panose="02040503050406030204" pitchFamily="18" charset="0"/>
                        <a:ea typeface="Cambria Math" panose="02040503050406030204" pitchFamily="18" charset="0"/>
                      </a:rPr>
                      <m:t>∆=?</m:t>
                    </m:r>
                  </m:oMath>
                </a14:m>
                <a:endParaRPr lang="en-US" sz="1600" b="0" dirty="0"/>
              </a:p>
              <a:p>
                <a:pPr>
                  <a:lnSpc>
                    <a:spcPts val="1700"/>
                  </a:lnSpc>
                  <a:spcBef>
                    <a:spcPts val="600"/>
                  </a:spcBef>
                </a:pPr>
                <a:r>
                  <a:rPr lang="en-US" sz="1600" dirty="0"/>
                  <a:t>Similarly, if </a:t>
                </a:r>
                <a14:m>
                  <m:oMath xmlns:m="http://schemas.openxmlformats.org/officeDocument/2006/math">
                    <m:r>
                      <a:rPr lang="en-US" sz="1600" i="1">
                        <a:latin typeface="Cambria Math" panose="02040503050406030204" pitchFamily="18" charset="0"/>
                      </a:rPr>
                      <m:t>𝐿</m:t>
                    </m:r>
                    <m:r>
                      <a:rPr lang="en-US" sz="1600" i="1">
                        <a:latin typeface="Cambria Math" panose="02040503050406030204" pitchFamily="18" charset="0"/>
                      </a:rPr>
                      <m:t>=</m:t>
                    </m:r>
                    <m:sSup>
                      <m:sSupPr>
                        <m:ctrlPr>
                          <a:rPr lang="en-US" sz="1600" i="1">
                            <a:latin typeface="Cambria Math" panose="02040503050406030204" pitchFamily="18" charset="0"/>
                          </a:rPr>
                        </m:ctrlPr>
                      </m:sSupPr>
                      <m:e>
                        <m:r>
                          <a:rPr lang="en-US" sz="1600" i="1">
                            <a:latin typeface="Cambria Math" panose="02040503050406030204" pitchFamily="18" charset="0"/>
                          </a:rPr>
                          <m:t>𝑛</m:t>
                        </m:r>
                      </m:e>
                      <m:sup>
                        <m:r>
                          <a:rPr lang="en-US" sz="1600" i="1">
                            <a:latin typeface="Cambria Math" panose="02040503050406030204" pitchFamily="18" charset="0"/>
                          </a:rPr>
                          <m:t>2</m:t>
                        </m:r>
                      </m:sup>
                    </m:sSup>
                  </m:oMath>
                </a14:m>
                <a:r>
                  <a:rPr lang="en-US" sz="1600" dirty="0"/>
                  <a:t> and </a:t>
                </a:r>
                <a14:m>
                  <m:oMath xmlns:m="http://schemas.openxmlformats.org/officeDocument/2006/math">
                    <m:r>
                      <a:rPr lang="en-US" sz="1600" i="1">
                        <a:latin typeface="Cambria Math" panose="02040503050406030204" pitchFamily="18" charset="0"/>
                      </a:rPr>
                      <m:t>𝑓</m:t>
                    </m:r>
                    <m:d>
                      <m:dPr>
                        <m:ctrlPr>
                          <a:rPr lang="en-US" sz="1600" i="1">
                            <a:latin typeface="Cambria Math" panose="02040503050406030204" pitchFamily="18" charset="0"/>
                          </a:rPr>
                        </m:ctrlPr>
                      </m:dPr>
                      <m:e>
                        <m:r>
                          <a:rPr lang="en-US" sz="1600" i="1">
                            <a:latin typeface="Cambria Math" panose="02040503050406030204" pitchFamily="18" charset="0"/>
                          </a:rPr>
                          <m:t>𝑛</m:t>
                        </m:r>
                      </m:e>
                    </m:d>
                    <m:r>
                      <a:rPr lang="en-US" sz="1600" i="1">
                        <a:latin typeface="Cambria Math" panose="02040503050406030204" pitchFamily="18" charset="0"/>
                      </a:rPr>
                      <m:t>=</m:t>
                    </m:r>
                    <m:sSup>
                      <m:sSupPr>
                        <m:ctrlPr>
                          <a:rPr lang="en-US" sz="1600" i="1" smtClean="0">
                            <a:latin typeface="Cambria Math" panose="02040503050406030204" pitchFamily="18" charset="0"/>
                          </a:rPr>
                        </m:ctrlPr>
                      </m:sSupPr>
                      <m:e>
                        <m:r>
                          <a:rPr lang="en-US" sz="1600" b="0" i="1" smtClean="0">
                            <a:latin typeface="Cambria Math" panose="02040503050406030204" pitchFamily="18" charset="0"/>
                          </a:rPr>
                          <m:t>𝑛</m:t>
                        </m:r>
                      </m:e>
                      <m:sup>
                        <m:f>
                          <m:fPr>
                            <m:ctrlPr>
                              <a:rPr lang="en-US" sz="1600" i="1" smtClean="0">
                                <a:latin typeface="Cambria Math" panose="02040503050406030204" pitchFamily="18" charset="0"/>
                              </a:rPr>
                            </m:ctrlPr>
                          </m:fPr>
                          <m:num>
                            <m:r>
                              <a:rPr lang="en-US" sz="1600" b="0" i="1" smtClean="0">
                                <a:latin typeface="Cambria Math" panose="02040503050406030204" pitchFamily="18" charset="0"/>
                              </a:rPr>
                              <m:t>3</m:t>
                            </m:r>
                          </m:num>
                          <m:den>
                            <m:r>
                              <a:rPr lang="en-US" sz="1600" b="0" i="1" smtClean="0">
                                <a:latin typeface="Cambria Math" panose="02040503050406030204" pitchFamily="18" charset="0"/>
                              </a:rPr>
                              <m:t>2</m:t>
                            </m:r>
                          </m:den>
                        </m:f>
                      </m:sup>
                    </m:sSup>
                  </m:oMath>
                </a14:m>
                <a:r>
                  <a:rPr lang="en-US" sz="1600" dirty="0"/>
                  <a:t>, then </a:t>
                </a:r>
                <a14:m>
                  <m:oMath xmlns:m="http://schemas.openxmlformats.org/officeDocument/2006/math">
                    <m:r>
                      <a:rPr lang="en-US" sz="1600" i="1">
                        <a:latin typeface="Cambria Math" panose="02040503050406030204" pitchFamily="18" charset="0"/>
                        <a:ea typeface="Cambria Math" panose="02040503050406030204" pitchFamily="18" charset="0"/>
                      </a:rPr>
                      <m:t>∆=?</m:t>
                    </m:r>
                  </m:oMath>
                </a14:m>
                <a:endParaRPr lang="en-US" sz="1600" b="0" dirty="0"/>
              </a:p>
              <a:p>
                <a:pPr>
                  <a:lnSpc>
                    <a:spcPts val="1700"/>
                  </a:lnSpc>
                  <a:spcBef>
                    <a:spcPts val="600"/>
                  </a:spcBef>
                </a:pPr>
                <a:r>
                  <a:rPr lang="en-US" sz="1600" dirty="0"/>
                  <a:t>Another way of thinking this is – the ratio between </a:t>
                </a:r>
                <a14:m>
                  <m:oMath xmlns:m="http://schemas.openxmlformats.org/officeDocument/2006/math">
                    <m:r>
                      <a:rPr lang="en-US" sz="1600" b="0" i="1" smtClean="0">
                        <a:latin typeface="Cambria Math" panose="02040503050406030204" pitchFamily="18" charset="0"/>
                      </a:rPr>
                      <m:t>𝐿</m:t>
                    </m:r>
                  </m:oMath>
                </a14:m>
                <a:r>
                  <a:rPr lang="en-US" sz="1600" b="0" dirty="0"/>
                  <a:t> and </a:t>
                </a:r>
                <a14:m>
                  <m:oMath xmlns:m="http://schemas.openxmlformats.org/officeDocument/2006/math">
                    <m:r>
                      <a:rPr lang="en-US" sz="1600" b="0" i="1" smtClean="0">
                        <a:latin typeface="Cambria Math" panose="02040503050406030204" pitchFamily="18" charset="0"/>
                      </a:rPr>
                      <m:t>𝑓</m:t>
                    </m:r>
                    <m:r>
                      <a:rPr lang="en-US" sz="1600" b="0" i="1" smtClean="0">
                        <a:latin typeface="Cambria Math" panose="02040503050406030204" pitchFamily="18" charset="0"/>
                      </a:rPr>
                      <m:t>(</m:t>
                    </m:r>
                    <m:r>
                      <a:rPr lang="en-US" sz="1600" b="0" i="1" smtClean="0">
                        <a:latin typeface="Cambria Math" panose="02040503050406030204" pitchFamily="18" charset="0"/>
                      </a:rPr>
                      <m:t>𝑛</m:t>
                    </m:r>
                    <m:r>
                      <a:rPr lang="en-US" sz="1600" b="0" i="1" smtClean="0">
                        <a:latin typeface="Cambria Math" panose="02040503050406030204" pitchFamily="18" charset="0"/>
                      </a:rPr>
                      <m:t>)</m:t>
                    </m:r>
                  </m:oMath>
                </a14:m>
                <a:r>
                  <a:rPr lang="en-US" sz="1600" b="0" dirty="0"/>
                  <a:t> must be at least a polynomial</a:t>
                </a:r>
              </a:p>
              <a:p>
                <a:pPr>
                  <a:lnSpc>
                    <a:spcPts val="1700"/>
                  </a:lnSpc>
                  <a:spcBef>
                    <a:spcPts val="600"/>
                  </a:spcBef>
                </a:pPr>
                <a:r>
                  <a:rPr lang="en-US" sz="1600" dirty="0"/>
                  <a:t>Take </a:t>
                </a:r>
                <a14:m>
                  <m:oMath xmlns:m="http://schemas.openxmlformats.org/officeDocument/2006/math">
                    <m:r>
                      <a:rPr lang="en-US" sz="1600" i="1">
                        <a:latin typeface="Cambria Math" panose="02040503050406030204" pitchFamily="18" charset="0"/>
                      </a:rPr>
                      <m:t>𝐿</m:t>
                    </m:r>
                    <m:r>
                      <a:rPr lang="en-US" sz="1600" i="1">
                        <a:latin typeface="Cambria Math" panose="02040503050406030204" pitchFamily="18" charset="0"/>
                      </a:rPr>
                      <m:t>=</m:t>
                    </m:r>
                    <m:sSup>
                      <m:sSupPr>
                        <m:ctrlPr>
                          <a:rPr lang="en-US" sz="1600" i="1">
                            <a:latin typeface="Cambria Math" panose="02040503050406030204" pitchFamily="18" charset="0"/>
                          </a:rPr>
                        </m:ctrlPr>
                      </m:sSupPr>
                      <m:e>
                        <m:r>
                          <a:rPr lang="en-US" sz="1600" i="1">
                            <a:latin typeface="Cambria Math" panose="02040503050406030204" pitchFamily="18" charset="0"/>
                          </a:rPr>
                          <m:t>𝑛</m:t>
                        </m:r>
                      </m:e>
                      <m:sup>
                        <m:r>
                          <a:rPr lang="en-US" sz="1600" i="1">
                            <a:latin typeface="Cambria Math" panose="02040503050406030204" pitchFamily="18" charset="0"/>
                          </a:rPr>
                          <m:t>2</m:t>
                        </m:r>
                      </m:sup>
                    </m:sSup>
                  </m:oMath>
                </a14:m>
                <a:r>
                  <a:rPr lang="en-US" sz="1600" dirty="0"/>
                  <a:t> and </a:t>
                </a:r>
                <a14:m>
                  <m:oMath xmlns:m="http://schemas.openxmlformats.org/officeDocument/2006/math">
                    <m:r>
                      <a:rPr lang="en-US" sz="1600" i="1">
                        <a:latin typeface="Cambria Math" panose="02040503050406030204" pitchFamily="18" charset="0"/>
                      </a:rPr>
                      <m:t>𝑓</m:t>
                    </m:r>
                    <m:d>
                      <m:dPr>
                        <m:ctrlPr>
                          <a:rPr lang="en-US" sz="1600" i="1">
                            <a:latin typeface="Cambria Math" panose="02040503050406030204" pitchFamily="18" charset="0"/>
                          </a:rPr>
                        </m:ctrlPr>
                      </m:dPr>
                      <m:e>
                        <m:r>
                          <a:rPr lang="en-US" sz="1600" i="1">
                            <a:latin typeface="Cambria Math" panose="02040503050406030204" pitchFamily="18" charset="0"/>
                          </a:rPr>
                          <m:t>𝑛</m:t>
                        </m:r>
                      </m:e>
                    </m:d>
                    <m:r>
                      <a:rPr lang="en-US" sz="1600" i="1">
                        <a:latin typeface="Cambria Math" panose="02040503050406030204" pitchFamily="18" charset="0"/>
                      </a:rPr>
                      <m:t>=</m:t>
                    </m:r>
                    <m:f>
                      <m:fPr>
                        <m:ctrlPr>
                          <a:rPr lang="en-US" sz="1600" i="1" smtClean="0">
                            <a:latin typeface="Cambria Math" panose="02040503050406030204" pitchFamily="18" charset="0"/>
                          </a:rPr>
                        </m:ctrlPr>
                      </m:fPr>
                      <m:num>
                        <m:sSup>
                          <m:sSupPr>
                            <m:ctrlPr>
                              <a:rPr lang="en-US" sz="1600" b="0" i="1" smtClean="0">
                                <a:latin typeface="Cambria Math" panose="02040503050406030204" pitchFamily="18" charset="0"/>
                              </a:rPr>
                            </m:ctrlPr>
                          </m:sSupPr>
                          <m:e>
                            <m:r>
                              <a:rPr lang="en-US" sz="1600" b="0" i="1" smtClean="0">
                                <a:latin typeface="Cambria Math" panose="02040503050406030204" pitchFamily="18" charset="0"/>
                              </a:rPr>
                              <m:t>𝑛</m:t>
                            </m:r>
                          </m:e>
                          <m:sup>
                            <m:r>
                              <a:rPr lang="en-US" sz="1600" b="0" i="1" smtClean="0">
                                <a:latin typeface="Cambria Math" panose="02040503050406030204" pitchFamily="18" charset="0"/>
                              </a:rPr>
                              <m:t>2</m:t>
                            </m:r>
                          </m:sup>
                        </m:sSup>
                      </m:num>
                      <m:den>
                        <m:func>
                          <m:funcPr>
                            <m:ctrlPr>
                              <a:rPr lang="en-US" sz="1600" i="1" smtClean="0">
                                <a:latin typeface="Cambria Math" panose="02040503050406030204" pitchFamily="18" charset="0"/>
                              </a:rPr>
                            </m:ctrlPr>
                          </m:funcPr>
                          <m:fName>
                            <m:r>
                              <m:rPr>
                                <m:sty m:val="p"/>
                              </m:rPr>
                              <a:rPr lang="en-US" sz="1600" i="0" smtClean="0">
                                <a:latin typeface="Cambria Math" panose="02040503050406030204" pitchFamily="18" charset="0"/>
                              </a:rPr>
                              <m:t>log</m:t>
                            </m:r>
                          </m:fName>
                          <m:e>
                            <m:r>
                              <a:rPr lang="en-US" sz="1600" b="0" i="1" smtClean="0">
                                <a:latin typeface="Cambria Math" panose="02040503050406030204" pitchFamily="18" charset="0"/>
                              </a:rPr>
                              <m:t>𝑛</m:t>
                            </m:r>
                          </m:e>
                        </m:func>
                      </m:den>
                    </m:f>
                  </m:oMath>
                </a14:m>
                <a:r>
                  <a:rPr lang="en-US" sz="1600" b="0" dirty="0"/>
                  <a:t> , Then </a:t>
                </a:r>
                <a14:m>
                  <m:oMath xmlns:m="http://schemas.openxmlformats.org/officeDocument/2006/math">
                    <m:f>
                      <m:fPr>
                        <m:ctrlPr>
                          <a:rPr lang="en-US" sz="1600" b="0" i="1" smtClean="0">
                            <a:latin typeface="Cambria Math" panose="02040503050406030204" pitchFamily="18" charset="0"/>
                          </a:rPr>
                        </m:ctrlPr>
                      </m:fPr>
                      <m:num>
                        <m:r>
                          <a:rPr lang="en-US" sz="1600" b="0" i="1" smtClean="0">
                            <a:latin typeface="Cambria Math" panose="02040503050406030204" pitchFamily="18" charset="0"/>
                          </a:rPr>
                          <m:t>𝐿</m:t>
                        </m:r>
                      </m:num>
                      <m:den>
                        <m:r>
                          <a:rPr lang="en-US" sz="1600" b="0" i="1" smtClean="0">
                            <a:latin typeface="Cambria Math" panose="02040503050406030204" pitchFamily="18" charset="0"/>
                          </a:rPr>
                          <m:t>𝑓</m:t>
                        </m:r>
                        <m:r>
                          <a:rPr lang="en-US" sz="1600" b="0" i="1" smtClean="0">
                            <a:latin typeface="Cambria Math" panose="02040503050406030204" pitchFamily="18" charset="0"/>
                          </a:rPr>
                          <m:t>(</m:t>
                        </m:r>
                        <m:r>
                          <a:rPr lang="en-US" sz="1600" b="0" i="1" smtClean="0">
                            <a:latin typeface="Cambria Math" panose="02040503050406030204" pitchFamily="18" charset="0"/>
                          </a:rPr>
                          <m:t>𝑛</m:t>
                        </m:r>
                        <m:r>
                          <a:rPr lang="en-US" sz="1600" b="0" i="1" smtClean="0">
                            <a:latin typeface="Cambria Math" panose="02040503050406030204" pitchFamily="18" charset="0"/>
                          </a:rPr>
                          <m:t>)</m:t>
                        </m:r>
                      </m:den>
                    </m:f>
                    <m:r>
                      <a:rPr lang="en-US" sz="1600" b="0" i="1" smtClean="0">
                        <a:latin typeface="Cambria Math" panose="02040503050406030204" pitchFamily="18" charset="0"/>
                      </a:rPr>
                      <m:t>=</m:t>
                    </m:r>
                    <m:func>
                      <m:funcPr>
                        <m:ctrlPr>
                          <a:rPr lang="en-US" sz="1600" b="0" i="1" smtClean="0">
                            <a:latin typeface="Cambria Math" panose="02040503050406030204" pitchFamily="18" charset="0"/>
                          </a:rPr>
                        </m:ctrlPr>
                      </m:funcPr>
                      <m:fName>
                        <m:r>
                          <m:rPr>
                            <m:sty m:val="p"/>
                          </m:rPr>
                          <a:rPr lang="en-US" sz="1600" b="0" i="0" smtClean="0">
                            <a:latin typeface="Cambria Math" panose="02040503050406030204" pitchFamily="18" charset="0"/>
                          </a:rPr>
                          <m:t>log</m:t>
                        </m:r>
                      </m:fName>
                      <m:e>
                        <m:r>
                          <a:rPr lang="en-US" sz="1600" b="0" i="1" smtClean="0">
                            <a:latin typeface="Cambria Math" panose="02040503050406030204" pitchFamily="18" charset="0"/>
                          </a:rPr>
                          <m:t>𝑛</m:t>
                        </m:r>
                      </m:e>
                    </m:func>
                  </m:oMath>
                </a14:m>
                <a:r>
                  <a:rPr lang="en-US" sz="1600" b="0" dirty="0"/>
                  <a:t> and </a:t>
                </a:r>
                <a14:m>
                  <m:oMath xmlns:m="http://schemas.openxmlformats.org/officeDocument/2006/math">
                    <m:func>
                      <m:funcPr>
                        <m:ctrlPr>
                          <a:rPr lang="en-US" sz="1600" b="0" i="1" smtClean="0">
                            <a:latin typeface="Cambria Math" panose="02040503050406030204" pitchFamily="18" charset="0"/>
                          </a:rPr>
                        </m:ctrlPr>
                      </m:funcPr>
                      <m:fName>
                        <m:r>
                          <m:rPr>
                            <m:sty m:val="p"/>
                          </m:rPr>
                          <a:rPr lang="en-US" sz="1600" b="0" i="0" smtClean="0">
                            <a:latin typeface="Cambria Math" panose="02040503050406030204" pitchFamily="18" charset="0"/>
                          </a:rPr>
                          <m:t>log</m:t>
                        </m:r>
                      </m:fName>
                      <m:e>
                        <m:r>
                          <a:rPr lang="en-US" sz="1600" b="0" i="1" smtClean="0">
                            <a:latin typeface="Cambria Math" panose="02040503050406030204" pitchFamily="18" charset="0"/>
                          </a:rPr>
                          <m:t>𝑛</m:t>
                        </m:r>
                      </m:e>
                    </m:func>
                  </m:oMath>
                </a14:m>
                <a:r>
                  <a:rPr lang="en-US" sz="1600" b="0" dirty="0"/>
                  <a:t> is less than polynomial</a:t>
                </a:r>
              </a:p>
            </p:txBody>
          </p:sp>
        </mc:Choice>
        <mc:Fallback xmlns="">
          <p:sp>
            <p:nvSpPr>
              <p:cNvPr id="123" name="Content Placeholder 2">
                <a:extLst>
                  <a:ext uri="{FF2B5EF4-FFF2-40B4-BE49-F238E27FC236}">
                    <a16:creationId xmlns:a16="http://schemas.microsoft.com/office/drawing/2014/main" id="{A63167CD-4BA8-CCE0-4624-2AE6F0F89B1E}"/>
                  </a:ext>
                </a:extLst>
              </p:cNvPr>
              <p:cNvSpPr txBox="1">
                <a:spLocks noRot="1" noChangeAspect="1" noMove="1" noResize="1" noEditPoints="1" noAdjustHandles="1" noChangeArrowheads="1" noChangeShapeType="1" noTextEdit="1"/>
              </p:cNvSpPr>
              <p:nvPr/>
            </p:nvSpPr>
            <p:spPr>
              <a:xfrm>
                <a:off x="218114" y="1174252"/>
                <a:ext cx="6424393" cy="3626496"/>
              </a:xfrm>
              <a:prstGeom prst="rect">
                <a:avLst/>
              </a:prstGeom>
              <a:blipFill>
                <a:blip r:embed="rId3"/>
                <a:stretch>
                  <a:fillRect l="-394" t="-2091"/>
                </a:stretch>
              </a:blipFill>
            </p:spPr>
            <p:txBody>
              <a:bodyPr/>
              <a:lstStyle/>
              <a:p>
                <a:r>
                  <a:rPr lang="en-IQ">
                    <a:noFill/>
                  </a:rPr>
                  <a:t> </a:t>
                </a:r>
              </a:p>
            </p:txBody>
          </p:sp>
        </mc:Fallback>
      </mc:AlternateContent>
      <p:sp>
        <p:nvSpPr>
          <p:cNvPr id="14" name="TextBox 13">
            <a:extLst>
              <a:ext uri="{FF2B5EF4-FFF2-40B4-BE49-F238E27FC236}">
                <a16:creationId xmlns:a16="http://schemas.microsoft.com/office/drawing/2014/main" id="{EA73B55F-CD8C-F1A1-09CF-25CD2837B555}"/>
              </a:ext>
            </a:extLst>
          </p:cNvPr>
          <p:cNvSpPr txBox="1"/>
          <p:nvPr/>
        </p:nvSpPr>
        <p:spPr>
          <a:xfrm>
            <a:off x="3429000" y="2710366"/>
            <a:ext cx="635726" cy="338554"/>
          </a:xfrm>
          <a:prstGeom prst="rect">
            <a:avLst/>
          </a:prstGeom>
          <a:noFill/>
        </p:spPr>
        <p:txBody>
          <a:bodyPr wrap="square" rtlCol="0">
            <a:spAutoFit/>
          </a:bodyPr>
          <a:lstStyle/>
          <a:p>
            <a:r>
              <a:rPr lang="en-US" sz="1600" dirty="0">
                <a:sym typeface="Wingdings" pitchFamily="2" charset="2"/>
              </a:rPr>
              <a:t> </a:t>
            </a:r>
            <a:r>
              <a:rPr lang="en-US" sz="1600" dirty="0"/>
              <a:t>1</a:t>
            </a:r>
          </a:p>
        </p:txBody>
      </p:sp>
      <p:sp>
        <p:nvSpPr>
          <p:cNvPr id="15" name="TextBox 14">
            <a:extLst>
              <a:ext uri="{FF2B5EF4-FFF2-40B4-BE49-F238E27FC236}">
                <a16:creationId xmlns:a16="http://schemas.microsoft.com/office/drawing/2014/main" id="{2C51796F-7FC0-7D64-FD21-C1609764C444}"/>
              </a:ext>
            </a:extLst>
          </p:cNvPr>
          <p:cNvSpPr txBox="1"/>
          <p:nvPr/>
        </p:nvSpPr>
        <p:spPr>
          <a:xfrm>
            <a:off x="4389141" y="2987500"/>
            <a:ext cx="896961" cy="338554"/>
          </a:xfrm>
          <a:prstGeom prst="rect">
            <a:avLst/>
          </a:prstGeom>
          <a:noFill/>
        </p:spPr>
        <p:txBody>
          <a:bodyPr wrap="square" rtlCol="0">
            <a:spAutoFit/>
          </a:bodyPr>
          <a:lstStyle/>
          <a:p>
            <a:r>
              <a:rPr lang="en-US" sz="1600" dirty="0">
                <a:sym typeface="Wingdings" pitchFamily="2" charset="2"/>
              </a:rPr>
              <a:t> 0.5</a:t>
            </a:r>
            <a:endParaRPr lang="en-US" sz="1600" dirty="0"/>
          </a:p>
        </p:txBody>
      </p:sp>
      <p:sp>
        <p:nvSpPr>
          <p:cNvPr id="2" name="Footer Placeholder 1">
            <a:extLst>
              <a:ext uri="{FF2B5EF4-FFF2-40B4-BE49-F238E27FC236}">
                <a16:creationId xmlns:a16="http://schemas.microsoft.com/office/drawing/2014/main" id="{52A6832A-5923-E5E3-E66E-350EB028B591}"/>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2747258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2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23">
                                            <p:txEl>
                                              <p:pRg st="6" end="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2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28</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Solving Recurrences – Master Theorem</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mc:AlternateContent xmlns:mc="http://schemas.openxmlformats.org/markup-compatibility/2006" xmlns:a14="http://schemas.microsoft.com/office/drawing/2010/main">
        <mc:Choice Requires="a14">
          <p:sp>
            <p:nvSpPr>
              <p:cNvPr id="123" name="Content Placeholder 2">
                <a:extLst>
                  <a:ext uri="{FF2B5EF4-FFF2-40B4-BE49-F238E27FC236}">
                    <a16:creationId xmlns:a16="http://schemas.microsoft.com/office/drawing/2014/main" id="{A63167CD-4BA8-CCE0-4624-2AE6F0F89B1E}"/>
                  </a:ext>
                </a:extLst>
              </p:cNvPr>
              <p:cNvSpPr txBox="1">
                <a:spLocks/>
              </p:cNvSpPr>
              <p:nvPr/>
            </p:nvSpPr>
            <p:spPr>
              <a:xfrm>
                <a:off x="218114" y="1174252"/>
                <a:ext cx="6424393" cy="2187257"/>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700"/>
                  </a:lnSpc>
                  <a:spcBef>
                    <a:spcPts val="800"/>
                  </a:spcBef>
                </a:pPr>
                <a:r>
                  <a:rPr lang="en-US" sz="1600" u="sng" dirty="0"/>
                  <a:t>Case I</a:t>
                </a:r>
                <a:r>
                  <a:rPr lang="en-US" sz="1600" dirty="0"/>
                  <a:t>: If </a:t>
                </a:r>
                <a14:m>
                  <m:oMath xmlns:m="http://schemas.openxmlformats.org/officeDocument/2006/math">
                    <m:r>
                      <a:rPr lang="en-US" sz="1600" i="1">
                        <a:latin typeface="Cambria Math" panose="02040503050406030204" pitchFamily="18" charset="0"/>
                      </a:rPr>
                      <m:t>𝐿</m:t>
                    </m:r>
                  </m:oMath>
                </a14:m>
                <a:r>
                  <a:rPr lang="en-US" sz="1600" dirty="0"/>
                  <a:t> is </a:t>
                </a:r>
                <a:r>
                  <a:rPr lang="en-US" sz="1600" b="1" dirty="0"/>
                  <a:t>polynomially</a:t>
                </a:r>
                <a:r>
                  <a:rPr lang="en-US" sz="1600" dirty="0"/>
                  <a:t> larger i.e., </a:t>
                </a:r>
                <a14:m>
                  <m:oMath xmlns:m="http://schemas.openxmlformats.org/officeDocument/2006/math">
                    <m:r>
                      <a:rPr lang="en-US" sz="1600" b="0" i="1" smtClean="0">
                        <a:latin typeface="Cambria Math" panose="02040503050406030204" pitchFamily="18" charset="0"/>
                      </a:rPr>
                      <m:t>𝑓</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𝑛</m:t>
                        </m:r>
                      </m:e>
                    </m:d>
                    <m:r>
                      <a:rPr lang="en-US" sz="1600" b="0" i="1" smtClean="0">
                        <a:latin typeface="Cambria Math" panose="02040503050406030204" pitchFamily="18" charset="0"/>
                      </a:rPr>
                      <m:t>=</m:t>
                    </m:r>
                    <m:r>
                      <a:rPr lang="en-US" sz="1600" b="0" i="1" smtClean="0">
                        <a:latin typeface="Cambria Math" panose="02040503050406030204" pitchFamily="18" charset="0"/>
                      </a:rPr>
                      <m:t>𝑂</m:t>
                    </m:r>
                    <m:d>
                      <m:dPr>
                        <m:ctrlPr>
                          <a:rPr lang="en-US" sz="1600" b="0" i="1" smtClean="0">
                            <a:latin typeface="Cambria Math" panose="02040503050406030204" pitchFamily="18" charset="0"/>
                          </a:rPr>
                        </m:ctrlPr>
                      </m:dPr>
                      <m:e>
                        <m:sSup>
                          <m:sSupPr>
                            <m:ctrlPr>
                              <a:rPr lang="en-US" sz="1600" b="0" i="1" smtClean="0">
                                <a:latin typeface="Cambria Math" panose="02040503050406030204" pitchFamily="18" charset="0"/>
                              </a:rPr>
                            </m:ctrlPr>
                          </m:sSupPr>
                          <m:e>
                            <m:r>
                              <a:rPr lang="en-US" sz="1600" b="0" i="1" smtClean="0">
                                <a:latin typeface="Cambria Math" panose="02040503050406030204" pitchFamily="18" charset="0"/>
                              </a:rPr>
                              <m:t>𝑛</m:t>
                            </m:r>
                          </m:e>
                          <m:sup>
                            <m:func>
                              <m:funcPr>
                                <m:ctrlPr>
                                  <a:rPr lang="en-US" sz="1600" b="0" i="1" smtClean="0">
                                    <a:latin typeface="Cambria Math" panose="02040503050406030204" pitchFamily="18" charset="0"/>
                                  </a:rPr>
                                </m:ctrlPr>
                              </m:funcPr>
                              <m:fName>
                                <m:sSub>
                                  <m:sSubPr>
                                    <m:ctrlPr>
                                      <a:rPr lang="en-US" sz="1600" b="0" i="1" smtClean="0">
                                        <a:latin typeface="Cambria Math" panose="02040503050406030204" pitchFamily="18" charset="0"/>
                                      </a:rPr>
                                    </m:ctrlPr>
                                  </m:sSubPr>
                                  <m:e>
                                    <m:r>
                                      <m:rPr>
                                        <m:sty m:val="p"/>
                                      </m:rPr>
                                      <a:rPr lang="en-US" sz="1600" b="0" i="0" smtClean="0">
                                        <a:latin typeface="Cambria Math" panose="02040503050406030204" pitchFamily="18" charset="0"/>
                                      </a:rPr>
                                      <m:t>log</m:t>
                                    </m:r>
                                  </m:e>
                                  <m:sub>
                                    <m:r>
                                      <a:rPr lang="en-US" sz="1600" b="0" i="1" smtClean="0">
                                        <a:latin typeface="Cambria Math" panose="02040503050406030204" pitchFamily="18" charset="0"/>
                                      </a:rPr>
                                      <m:t>𝑏</m:t>
                                    </m:r>
                                  </m:sub>
                                </m:sSub>
                              </m:fName>
                              <m:e>
                                <m:r>
                                  <a:rPr lang="en-US" sz="1600" b="0" i="1" smtClean="0">
                                    <a:latin typeface="Cambria Math" panose="02040503050406030204" pitchFamily="18" charset="0"/>
                                  </a:rPr>
                                  <m:t>𝑎</m:t>
                                </m:r>
                              </m:e>
                            </m:func>
                            <m:r>
                              <a:rPr lang="en-US" sz="1600" b="0" i="1" smtClean="0">
                                <a:latin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m:t>
                            </m:r>
                          </m:sup>
                        </m:sSup>
                      </m:e>
                    </m:d>
                    <m:r>
                      <a:rPr lang="en-US" sz="1600" b="0" i="1" smtClean="0">
                        <a:latin typeface="Cambria Math" panose="02040503050406030204" pitchFamily="18" charset="0"/>
                      </a:rPr>
                      <m:t>,</m:t>
                    </m:r>
                  </m:oMath>
                </a14:m>
                <a:r>
                  <a:rPr lang="en-US" sz="1600" dirty="0"/>
                  <a:t> where </a:t>
                </a:r>
                <a14:m>
                  <m:oMath xmlns:m="http://schemas.openxmlformats.org/officeDocument/2006/math">
                    <m:r>
                      <a:rPr lang="en-US" sz="1600" i="1" smtClean="0">
                        <a:latin typeface="Cambria Math" panose="02040503050406030204" pitchFamily="18" charset="0"/>
                        <a:ea typeface="Cambria Math" panose="02040503050406030204" pitchFamily="18" charset="0"/>
                      </a:rPr>
                      <m:t>∆</m:t>
                    </m:r>
                  </m:oMath>
                </a14:m>
                <a:r>
                  <a:rPr lang="en-US" sz="1600" dirty="0"/>
                  <a:t> is some constant </a:t>
                </a:r>
                <a14:m>
                  <m:oMath xmlns:m="http://schemas.openxmlformats.org/officeDocument/2006/math">
                    <m:r>
                      <a:rPr lang="en-US" sz="1600" b="0" i="1" smtClean="0">
                        <a:latin typeface="Cambria Math" panose="02040503050406030204" pitchFamily="18" charset="0"/>
                      </a:rPr>
                      <m:t>&gt;0</m:t>
                    </m:r>
                  </m:oMath>
                </a14:m>
                <a:r>
                  <a:rPr lang="en-US" sz="1600" b="0" dirty="0"/>
                  <a:t>, then </a:t>
                </a:r>
                <a14:m>
                  <m:oMath xmlns:m="http://schemas.openxmlformats.org/officeDocument/2006/math">
                    <m:r>
                      <a:rPr lang="en-US" sz="1600" b="0" i="1" smtClean="0">
                        <a:latin typeface="Cambria Math" panose="02040503050406030204" pitchFamily="18" charset="0"/>
                      </a:rPr>
                      <m:t>𝑇</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𝑛</m:t>
                        </m:r>
                      </m:e>
                    </m:d>
                    <m:r>
                      <a:rPr lang="en-US" sz="1600" b="0" i="1" smtClean="0">
                        <a:latin typeface="Cambria Math" panose="02040503050406030204" pitchFamily="18" charset="0"/>
                      </a:rPr>
                      <m:t>=</m:t>
                    </m:r>
                    <m:r>
                      <m:rPr>
                        <m:sty m:val="p"/>
                      </m:rPr>
                      <a:rPr lang="el-GR" sz="1600" b="0" i="1" smtClean="0">
                        <a:latin typeface="Cambria Math" panose="02040503050406030204" pitchFamily="18" charset="0"/>
                        <a:ea typeface="Cambria Math" panose="02040503050406030204" pitchFamily="18" charset="0"/>
                      </a:rPr>
                      <m:t>Θ</m:t>
                    </m:r>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r>
                          <a:rPr lang="en-US" sz="1600" b="0" i="1" smtClean="0">
                            <a:latin typeface="Cambria Math" panose="02040503050406030204" pitchFamily="18" charset="0"/>
                            <a:ea typeface="Cambria Math" panose="02040503050406030204" pitchFamily="18" charset="0"/>
                          </a:rPr>
                          <m:t>𝑛</m:t>
                        </m:r>
                      </m:e>
                      <m:sup>
                        <m:func>
                          <m:funcPr>
                            <m:ctrlPr>
                              <a:rPr lang="en-US" sz="1600" b="0" i="1" smtClean="0">
                                <a:latin typeface="Cambria Math" panose="02040503050406030204" pitchFamily="18" charset="0"/>
                                <a:ea typeface="Cambria Math" panose="02040503050406030204" pitchFamily="18" charset="0"/>
                              </a:rPr>
                            </m:ctrlPr>
                          </m:funcPr>
                          <m:fName>
                            <m:sSub>
                              <m:sSubPr>
                                <m:ctrlPr>
                                  <a:rPr lang="en-US" sz="1600" b="0" i="1" smtClean="0">
                                    <a:latin typeface="Cambria Math" panose="02040503050406030204" pitchFamily="18" charset="0"/>
                                    <a:ea typeface="Cambria Math" panose="02040503050406030204" pitchFamily="18" charset="0"/>
                                  </a:rPr>
                                </m:ctrlPr>
                              </m:sSubPr>
                              <m:e>
                                <m:r>
                                  <m:rPr>
                                    <m:sty m:val="p"/>
                                  </m:rPr>
                                  <a:rPr lang="en-US" sz="1600" b="0" i="0" smtClean="0">
                                    <a:latin typeface="Cambria Math" panose="02040503050406030204" pitchFamily="18" charset="0"/>
                                    <a:ea typeface="Cambria Math" panose="02040503050406030204" pitchFamily="18" charset="0"/>
                                  </a:rPr>
                                  <m:t>log</m:t>
                                </m:r>
                              </m:e>
                              <m:sub>
                                <m:r>
                                  <a:rPr lang="en-US" sz="1600" b="0" i="1" smtClean="0">
                                    <a:latin typeface="Cambria Math" panose="02040503050406030204" pitchFamily="18" charset="0"/>
                                    <a:ea typeface="Cambria Math" panose="02040503050406030204" pitchFamily="18" charset="0"/>
                                  </a:rPr>
                                  <m:t>𝑏</m:t>
                                </m:r>
                              </m:sub>
                            </m:sSub>
                          </m:fName>
                          <m:e>
                            <m:r>
                              <a:rPr lang="en-US" sz="1600" b="0" i="1" smtClean="0">
                                <a:latin typeface="Cambria Math" panose="02040503050406030204" pitchFamily="18" charset="0"/>
                                <a:ea typeface="Cambria Math" panose="02040503050406030204" pitchFamily="18" charset="0"/>
                              </a:rPr>
                              <m:t>𝑎</m:t>
                            </m:r>
                          </m:e>
                        </m:func>
                      </m:sup>
                    </m:sSup>
                    <m:r>
                      <a:rPr lang="en-US" sz="1600" b="0" i="1" smtClean="0">
                        <a:latin typeface="Cambria Math" panose="02040503050406030204" pitchFamily="18" charset="0"/>
                        <a:ea typeface="Cambria Math" panose="02040503050406030204" pitchFamily="18" charset="0"/>
                      </a:rPr>
                      <m:t>)</m:t>
                    </m:r>
                  </m:oMath>
                </a14:m>
                <a:endParaRPr lang="en-US" sz="1600" b="0" dirty="0"/>
              </a:p>
              <a:p>
                <a:pPr lvl="1">
                  <a:lnSpc>
                    <a:spcPts val="1700"/>
                  </a:lnSpc>
                  <a:spcBef>
                    <a:spcPts val="800"/>
                  </a:spcBef>
                </a:pPr>
                <a14:m>
                  <m:oMath xmlns:m="http://schemas.openxmlformats.org/officeDocument/2006/math">
                    <m:r>
                      <a:rPr lang="en-US" sz="1200" b="0" i="1" smtClean="0">
                        <a:latin typeface="Cambria Math" panose="02040503050406030204" pitchFamily="18" charset="0"/>
                        <a:ea typeface="Cambria Math" panose="02040503050406030204" pitchFamily="18" charset="0"/>
                      </a:rPr>
                      <m:t>∆</m:t>
                    </m:r>
                  </m:oMath>
                </a14:m>
                <a:r>
                  <a:rPr lang="en-US" sz="1200" b="0" dirty="0"/>
                  <a:t> is the difference in the polynomial degree between </a:t>
                </a:r>
                <a14:m>
                  <m:oMath xmlns:m="http://schemas.openxmlformats.org/officeDocument/2006/math">
                    <m:r>
                      <a:rPr lang="en-US" sz="1200" b="0" i="1" smtClean="0">
                        <a:latin typeface="Cambria Math" panose="02040503050406030204" pitchFamily="18" charset="0"/>
                      </a:rPr>
                      <m:t>𝐿</m:t>
                    </m:r>
                  </m:oMath>
                </a14:m>
                <a:r>
                  <a:rPr lang="en-US" sz="1200" b="0" dirty="0"/>
                  <a:t> and </a:t>
                </a:r>
                <a14:m>
                  <m:oMath xmlns:m="http://schemas.openxmlformats.org/officeDocument/2006/math">
                    <m:r>
                      <a:rPr lang="en-US" sz="1200" b="0" i="1" smtClean="0">
                        <a:latin typeface="Cambria Math" panose="02040503050406030204" pitchFamily="18" charset="0"/>
                      </a:rPr>
                      <m:t>𝑓</m:t>
                    </m:r>
                    <m:r>
                      <a:rPr lang="en-US" sz="1200" b="0" i="1" smtClean="0">
                        <a:latin typeface="Cambria Math" panose="02040503050406030204" pitchFamily="18" charset="0"/>
                      </a:rPr>
                      <m:t>(</m:t>
                    </m:r>
                    <m:r>
                      <a:rPr lang="en-US" sz="1200" b="0" i="1" smtClean="0">
                        <a:latin typeface="Cambria Math" panose="02040503050406030204" pitchFamily="18" charset="0"/>
                      </a:rPr>
                      <m:t>𝑛</m:t>
                    </m:r>
                    <m:r>
                      <a:rPr lang="en-US" sz="1200" b="0" i="1" smtClean="0">
                        <a:latin typeface="Cambria Math" panose="02040503050406030204" pitchFamily="18" charset="0"/>
                      </a:rPr>
                      <m:t>)</m:t>
                    </m:r>
                  </m:oMath>
                </a14:m>
                <a:endParaRPr lang="en-US" sz="1200" b="0" dirty="0"/>
              </a:p>
              <a:p>
                <a:pPr>
                  <a:lnSpc>
                    <a:spcPts val="1700"/>
                  </a:lnSpc>
                  <a:spcBef>
                    <a:spcPts val="800"/>
                  </a:spcBef>
                </a:pPr>
                <a:r>
                  <a:rPr lang="en-US" sz="1600" u="sng" dirty="0"/>
                  <a:t>Case II</a:t>
                </a:r>
                <a:r>
                  <a:rPr lang="en-US" sz="1600" dirty="0"/>
                  <a:t>: If </a:t>
                </a:r>
                <a14:m>
                  <m:oMath xmlns:m="http://schemas.openxmlformats.org/officeDocument/2006/math">
                    <m:r>
                      <a:rPr lang="en-US" sz="1600" i="1">
                        <a:latin typeface="Cambria Math" panose="02040503050406030204" pitchFamily="18" charset="0"/>
                      </a:rPr>
                      <m:t>𝑓</m:t>
                    </m:r>
                    <m:d>
                      <m:dPr>
                        <m:ctrlPr>
                          <a:rPr lang="en-US" sz="1600" i="1">
                            <a:latin typeface="Cambria Math" panose="02040503050406030204" pitchFamily="18" charset="0"/>
                          </a:rPr>
                        </m:ctrlPr>
                      </m:dPr>
                      <m:e>
                        <m:r>
                          <a:rPr lang="en-US" sz="1600" i="1">
                            <a:latin typeface="Cambria Math" panose="02040503050406030204" pitchFamily="18" charset="0"/>
                          </a:rPr>
                          <m:t>𝑛</m:t>
                        </m:r>
                      </m:e>
                    </m:d>
                  </m:oMath>
                </a14:m>
                <a:r>
                  <a:rPr lang="en-US" sz="1600" dirty="0"/>
                  <a:t> and </a:t>
                </a:r>
                <a14:m>
                  <m:oMath xmlns:m="http://schemas.openxmlformats.org/officeDocument/2006/math">
                    <m:r>
                      <a:rPr lang="en-US" sz="1600" i="1">
                        <a:latin typeface="Cambria Math" panose="02040503050406030204" pitchFamily="18" charset="0"/>
                      </a:rPr>
                      <m:t>𝐿</m:t>
                    </m:r>
                  </m:oMath>
                </a14:m>
                <a:r>
                  <a:rPr lang="en-US" sz="1600" b="0" dirty="0"/>
                  <a:t> are asymptotically same, i.e., </a:t>
                </a:r>
                <a14:m>
                  <m:oMath xmlns:m="http://schemas.openxmlformats.org/officeDocument/2006/math">
                    <m:r>
                      <a:rPr lang="en-US" sz="1600" i="1">
                        <a:latin typeface="Cambria Math" panose="02040503050406030204" pitchFamily="18" charset="0"/>
                      </a:rPr>
                      <m:t>𝑓</m:t>
                    </m:r>
                    <m:d>
                      <m:dPr>
                        <m:ctrlPr>
                          <a:rPr lang="en-US" sz="1600" i="1">
                            <a:latin typeface="Cambria Math" panose="02040503050406030204" pitchFamily="18" charset="0"/>
                          </a:rPr>
                        </m:ctrlPr>
                      </m:dPr>
                      <m:e>
                        <m:r>
                          <a:rPr lang="en-US" sz="1600" i="1">
                            <a:latin typeface="Cambria Math" panose="02040503050406030204" pitchFamily="18" charset="0"/>
                          </a:rPr>
                          <m:t>𝑛</m:t>
                        </m:r>
                      </m:e>
                    </m:d>
                    <m:r>
                      <a:rPr lang="en-US" sz="1600" i="1">
                        <a:latin typeface="Cambria Math" panose="02040503050406030204" pitchFamily="18" charset="0"/>
                      </a:rPr>
                      <m:t>=</m:t>
                    </m:r>
                    <m:r>
                      <m:rPr>
                        <m:sty m:val="p"/>
                      </m:rPr>
                      <a:rPr lang="el-GR" sz="1600" i="1" smtClean="0">
                        <a:latin typeface="Cambria Math" panose="02040503050406030204" pitchFamily="18" charset="0"/>
                        <a:ea typeface="Cambria Math" panose="02040503050406030204" pitchFamily="18" charset="0"/>
                      </a:rPr>
                      <m:t>Θ</m:t>
                    </m:r>
                    <m:d>
                      <m:dPr>
                        <m:ctrlPr>
                          <a:rPr lang="en-US" sz="1600" i="1">
                            <a:latin typeface="Cambria Math" panose="02040503050406030204" pitchFamily="18" charset="0"/>
                          </a:rPr>
                        </m:ctrlPr>
                      </m:dPr>
                      <m:e>
                        <m:sSup>
                          <m:sSupPr>
                            <m:ctrlPr>
                              <a:rPr lang="en-US" sz="1600" i="1">
                                <a:latin typeface="Cambria Math" panose="02040503050406030204" pitchFamily="18" charset="0"/>
                              </a:rPr>
                            </m:ctrlPr>
                          </m:sSupPr>
                          <m:e>
                            <m:r>
                              <a:rPr lang="en-US" sz="1600" i="1">
                                <a:latin typeface="Cambria Math" panose="02040503050406030204" pitchFamily="18" charset="0"/>
                              </a:rPr>
                              <m:t>𝑛</m:t>
                            </m:r>
                          </m:e>
                          <m:sup>
                            <m:func>
                              <m:funcPr>
                                <m:ctrlPr>
                                  <a:rPr lang="en-US" sz="1600" i="1">
                                    <a:latin typeface="Cambria Math" panose="02040503050406030204" pitchFamily="18" charset="0"/>
                                  </a:rPr>
                                </m:ctrlPr>
                              </m:funcPr>
                              <m:fName>
                                <m:sSub>
                                  <m:sSubPr>
                                    <m:ctrlPr>
                                      <a:rPr lang="en-US" sz="1600" i="1">
                                        <a:latin typeface="Cambria Math" panose="02040503050406030204" pitchFamily="18" charset="0"/>
                                      </a:rPr>
                                    </m:ctrlPr>
                                  </m:sSubPr>
                                  <m:e>
                                    <m:r>
                                      <m:rPr>
                                        <m:sty m:val="p"/>
                                      </m:rPr>
                                      <a:rPr lang="en-US" sz="1600">
                                        <a:latin typeface="Cambria Math" panose="02040503050406030204" pitchFamily="18" charset="0"/>
                                      </a:rPr>
                                      <m:t>log</m:t>
                                    </m:r>
                                  </m:e>
                                  <m:sub>
                                    <m:r>
                                      <a:rPr lang="en-US" sz="1600" i="1">
                                        <a:latin typeface="Cambria Math" panose="02040503050406030204" pitchFamily="18" charset="0"/>
                                      </a:rPr>
                                      <m:t>𝑏</m:t>
                                    </m:r>
                                  </m:sub>
                                </m:sSub>
                              </m:fName>
                              <m:e>
                                <m:r>
                                  <a:rPr lang="en-US" sz="1600" i="1">
                                    <a:latin typeface="Cambria Math" panose="02040503050406030204" pitchFamily="18" charset="0"/>
                                  </a:rPr>
                                  <m:t>𝑎</m:t>
                                </m:r>
                              </m:e>
                            </m:func>
                          </m:sup>
                        </m:sSup>
                      </m:e>
                    </m:d>
                  </m:oMath>
                </a14:m>
                <a:r>
                  <a:rPr lang="en-US" sz="1600" b="0" dirty="0"/>
                  <a:t> then </a:t>
                </a:r>
                <a14:m>
                  <m:oMath xmlns:m="http://schemas.openxmlformats.org/officeDocument/2006/math">
                    <m:r>
                      <a:rPr lang="en-US" sz="1600" i="1">
                        <a:latin typeface="Cambria Math" panose="02040503050406030204" pitchFamily="18" charset="0"/>
                      </a:rPr>
                      <m:t>𝑇</m:t>
                    </m:r>
                    <m:d>
                      <m:dPr>
                        <m:ctrlPr>
                          <a:rPr lang="en-US" sz="1600" i="1">
                            <a:latin typeface="Cambria Math" panose="02040503050406030204" pitchFamily="18" charset="0"/>
                          </a:rPr>
                        </m:ctrlPr>
                      </m:dPr>
                      <m:e>
                        <m:r>
                          <a:rPr lang="en-US" sz="1600" i="1">
                            <a:latin typeface="Cambria Math" panose="02040503050406030204" pitchFamily="18" charset="0"/>
                          </a:rPr>
                          <m:t>𝑛</m:t>
                        </m:r>
                      </m:e>
                    </m:d>
                    <m:r>
                      <a:rPr lang="en-US" sz="1600" i="1">
                        <a:latin typeface="Cambria Math" panose="02040503050406030204" pitchFamily="18" charset="0"/>
                      </a:rPr>
                      <m:t>=</m:t>
                    </m:r>
                    <m:r>
                      <m:rPr>
                        <m:sty m:val="p"/>
                      </m:rPr>
                      <a:rPr lang="el-GR" sz="1600" i="1">
                        <a:latin typeface="Cambria Math" panose="02040503050406030204" pitchFamily="18" charset="0"/>
                        <a:ea typeface="Cambria Math" panose="02040503050406030204" pitchFamily="18" charset="0"/>
                      </a:rPr>
                      <m:t>Θ</m:t>
                    </m:r>
                    <m:d>
                      <m:dPr>
                        <m:ctrlPr>
                          <a:rPr lang="en-US" sz="1600" i="1">
                            <a:latin typeface="Cambria Math" panose="02040503050406030204" pitchFamily="18" charset="0"/>
                            <a:ea typeface="Cambria Math" panose="02040503050406030204" pitchFamily="18" charset="0"/>
                          </a:rPr>
                        </m:ctrlPr>
                      </m:dPr>
                      <m:e>
                        <m:sSup>
                          <m:sSupPr>
                            <m:ctrlPr>
                              <a:rPr lang="en-US" sz="1600" i="1">
                                <a:latin typeface="Cambria Math" panose="02040503050406030204" pitchFamily="18" charset="0"/>
                                <a:ea typeface="Cambria Math" panose="02040503050406030204" pitchFamily="18" charset="0"/>
                              </a:rPr>
                            </m:ctrlPr>
                          </m:sSupPr>
                          <m:e>
                            <m:r>
                              <a:rPr lang="en-US" sz="1600" i="1">
                                <a:latin typeface="Cambria Math" panose="02040503050406030204" pitchFamily="18" charset="0"/>
                                <a:ea typeface="Cambria Math" panose="02040503050406030204" pitchFamily="18" charset="0"/>
                              </a:rPr>
                              <m:t>𝑛</m:t>
                            </m:r>
                          </m:e>
                          <m:sup>
                            <m:func>
                              <m:funcPr>
                                <m:ctrlPr>
                                  <a:rPr lang="en-US" sz="1600" i="1">
                                    <a:latin typeface="Cambria Math" panose="02040503050406030204" pitchFamily="18" charset="0"/>
                                    <a:ea typeface="Cambria Math" panose="02040503050406030204" pitchFamily="18" charset="0"/>
                                  </a:rPr>
                                </m:ctrlPr>
                              </m:funcPr>
                              <m:fName>
                                <m:sSub>
                                  <m:sSubPr>
                                    <m:ctrlPr>
                                      <a:rPr lang="en-US" sz="1600" i="1">
                                        <a:latin typeface="Cambria Math" panose="02040503050406030204" pitchFamily="18" charset="0"/>
                                        <a:ea typeface="Cambria Math" panose="02040503050406030204" pitchFamily="18" charset="0"/>
                                      </a:rPr>
                                    </m:ctrlPr>
                                  </m:sSubPr>
                                  <m:e>
                                    <m:r>
                                      <m:rPr>
                                        <m:sty m:val="p"/>
                                      </m:rPr>
                                      <a:rPr lang="en-US" sz="1600">
                                        <a:latin typeface="Cambria Math" panose="02040503050406030204" pitchFamily="18" charset="0"/>
                                        <a:ea typeface="Cambria Math" panose="02040503050406030204" pitchFamily="18" charset="0"/>
                                      </a:rPr>
                                      <m:t>log</m:t>
                                    </m:r>
                                  </m:e>
                                  <m:sub>
                                    <m:r>
                                      <a:rPr lang="en-US" sz="1600" i="1">
                                        <a:latin typeface="Cambria Math" panose="02040503050406030204" pitchFamily="18" charset="0"/>
                                        <a:ea typeface="Cambria Math" panose="02040503050406030204" pitchFamily="18" charset="0"/>
                                      </a:rPr>
                                      <m:t>𝑏</m:t>
                                    </m:r>
                                  </m:sub>
                                </m:sSub>
                              </m:fName>
                              <m:e>
                                <m:r>
                                  <a:rPr lang="en-US" sz="1600" i="1">
                                    <a:latin typeface="Cambria Math" panose="02040503050406030204" pitchFamily="18" charset="0"/>
                                    <a:ea typeface="Cambria Math" panose="02040503050406030204" pitchFamily="18" charset="0"/>
                                  </a:rPr>
                                  <m:t>𝑎</m:t>
                                </m:r>
                              </m:e>
                            </m:func>
                          </m:sup>
                        </m:sSup>
                        <m:func>
                          <m:funcPr>
                            <m:ctrlPr>
                              <a:rPr lang="en-US" sz="1600" i="1" smtClean="0">
                                <a:latin typeface="Cambria Math" panose="02040503050406030204" pitchFamily="18" charset="0"/>
                                <a:ea typeface="Cambria Math" panose="02040503050406030204" pitchFamily="18" charset="0"/>
                              </a:rPr>
                            </m:ctrlPr>
                          </m:funcPr>
                          <m:fName>
                            <m:r>
                              <m:rPr>
                                <m:sty m:val="p"/>
                              </m:rPr>
                              <a:rPr lang="en-US" sz="1600" i="0" smtClean="0">
                                <a:latin typeface="Cambria Math" panose="02040503050406030204" pitchFamily="18" charset="0"/>
                                <a:ea typeface="Cambria Math" panose="02040503050406030204" pitchFamily="18" charset="0"/>
                              </a:rPr>
                              <m:t>log</m:t>
                            </m:r>
                          </m:fName>
                          <m:e>
                            <m:r>
                              <a:rPr lang="en-US" sz="1600" b="0" i="1" smtClean="0">
                                <a:latin typeface="Cambria Math" panose="02040503050406030204" pitchFamily="18" charset="0"/>
                                <a:ea typeface="Cambria Math" panose="02040503050406030204" pitchFamily="18" charset="0"/>
                              </a:rPr>
                              <m:t>𝑛</m:t>
                            </m:r>
                          </m:e>
                        </m:func>
                      </m:e>
                    </m:d>
                    <m:r>
                      <a:rPr lang="en-US" sz="1600" b="0" i="1" smtClean="0">
                        <a:latin typeface="Cambria Math" panose="02040503050406030204" pitchFamily="18" charset="0"/>
                        <a:ea typeface="Cambria Math" panose="02040503050406030204" pitchFamily="18" charset="0"/>
                      </a:rPr>
                      <m:t>=</m:t>
                    </m:r>
                    <m:r>
                      <m:rPr>
                        <m:sty m:val="p"/>
                      </m:rPr>
                      <a:rPr lang="el-GR" sz="1600" b="0" i="1" smtClean="0">
                        <a:latin typeface="Cambria Math" panose="02040503050406030204" pitchFamily="18" charset="0"/>
                        <a:ea typeface="Cambria Math" panose="02040503050406030204" pitchFamily="18" charset="0"/>
                      </a:rPr>
                      <m:t>Θ</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𝑓</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𝑛</m:t>
                    </m:r>
                    <m:r>
                      <a:rPr lang="en-US" sz="1600" b="0" i="1" smtClean="0">
                        <a:latin typeface="Cambria Math" panose="02040503050406030204" pitchFamily="18" charset="0"/>
                        <a:ea typeface="Cambria Math" panose="02040503050406030204" pitchFamily="18" charset="0"/>
                      </a:rPr>
                      <m:t>)</m:t>
                    </m:r>
                    <m:func>
                      <m:funcPr>
                        <m:ctrlPr>
                          <a:rPr lang="en-US" sz="1600" b="0" i="1" smtClean="0">
                            <a:latin typeface="Cambria Math" panose="02040503050406030204" pitchFamily="18" charset="0"/>
                            <a:ea typeface="Cambria Math" panose="02040503050406030204" pitchFamily="18" charset="0"/>
                          </a:rPr>
                        </m:ctrlPr>
                      </m:funcPr>
                      <m:fName>
                        <m:r>
                          <m:rPr>
                            <m:sty m:val="p"/>
                          </m:rPr>
                          <a:rPr lang="en-US" sz="1600" b="0" i="0" smtClean="0">
                            <a:latin typeface="Cambria Math" panose="02040503050406030204" pitchFamily="18" charset="0"/>
                            <a:ea typeface="Cambria Math" panose="02040503050406030204" pitchFamily="18" charset="0"/>
                          </a:rPr>
                          <m:t>log</m:t>
                        </m:r>
                      </m:fName>
                      <m:e>
                        <m:r>
                          <a:rPr lang="en-US" sz="1600" b="0" i="1" smtClean="0">
                            <a:latin typeface="Cambria Math" panose="02040503050406030204" pitchFamily="18" charset="0"/>
                            <a:ea typeface="Cambria Math" panose="02040503050406030204" pitchFamily="18" charset="0"/>
                          </a:rPr>
                          <m:t>𝑛</m:t>
                        </m:r>
                      </m:e>
                    </m:func>
                    <m:r>
                      <a:rPr lang="en-US" sz="1600" b="0" i="1" smtClean="0">
                        <a:latin typeface="Cambria Math" panose="02040503050406030204" pitchFamily="18" charset="0"/>
                        <a:ea typeface="Cambria Math" panose="02040503050406030204" pitchFamily="18" charset="0"/>
                      </a:rPr>
                      <m:t>)</m:t>
                    </m:r>
                  </m:oMath>
                </a14:m>
                <a:endParaRPr lang="en-US" sz="1600" b="0" dirty="0"/>
              </a:p>
              <a:p>
                <a:pPr>
                  <a:lnSpc>
                    <a:spcPct val="100000"/>
                  </a:lnSpc>
                  <a:spcBef>
                    <a:spcPts val="800"/>
                  </a:spcBef>
                  <a:spcAft>
                    <a:spcPts val="300"/>
                  </a:spcAft>
                </a:pPr>
                <a:r>
                  <a:rPr lang="en-US" sz="1600" b="0" u="sng" dirty="0"/>
                  <a:t>Case III</a:t>
                </a:r>
                <a:r>
                  <a:rPr lang="en-US" sz="1600" b="0" dirty="0"/>
                  <a:t>: </a:t>
                </a:r>
                <a:r>
                  <a:rPr lang="en-US" sz="1600" dirty="0"/>
                  <a:t>If </a:t>
                </a:r>
                <a14:m>
                  <m:oMath xmlns:m="http://schemas.openxmlformats.org/officeDocument/2006/math">
                    <m:r>
                      <a:rPr lang="en-US" sz="1600" b="0" i="1" smtClean="0">
                        <a:latin typeface="Cambria Math" panose="02040503050406030204" pitchFamily="18" charset="0"/>
                      </a:rPr>
                      <m:t>𝑓</m:t>
                    </m:r>
                    <m:r>
                      <a:rPr lang="en-US" sz="1600" b="0" i="1" smtClean="0">
                        <a:latin typeface="Cambria Math" panose="02040503050406030204" pitchFamily="18" charset="0"/>
                      </a:rPr>
                      <m:t>(</m:t>
                    </m:r>
                    <m:r>
                      <a:rPr lang="en-US" sz="1600" b="0" i="1" smtClean="0">
                        <a:latin typeface="Cambria Math" panose="02040503050406030204" pitchFamily="18" charset="0"/>
                      </a:rPr>
                      <m:t>𝑛</m:t>
                    </m:r>
                    <m:r>
                      <a:rPr lang="en-US" sz="1600" b="0" i="1" smtClean="0">
                        <a:latin typeface="Cambria Math" panose="02040503050406030204" pitchFamily="18" charset="0"/>
                      </a:rPr>
                      <m:t>)</m:t>
                    </m:r>
                  </m:oMath>
                </a14:m>
                <a:r>
                  <a:rPr lang="en-US" sz="1600" dirty="0"/>
                  <a:t> is </a:t>
                </a:r>
                <a:r>
                  <a:rPr lang="en-US" sz="1600" b="1" dirty="0"/>
                  <a:t>polynomially</a:t>
                </a:r>
                <a:r>
                  <a:rPr lang="en-US" sz="1600" dirty="0"/>
                  <a:t> larger i.e., </a:t>
                </a:r>
                <a14:m>
                  <m:oMath xmlns:m="http://schemas.openxmlformats.org/officeDocument/2006/math">
                    <m:r>
                      <a:rPr lang="en-US" sz="1600" i="1">
                        <a:latin typeface="Cambria Math" panose="02040503050406030204" pitchFamily="18" charset="0"/>
                      </a:rPr>
                      <m:t>𝑓</m:t>
                    </m:r>
                    <m:d>
                      <m:dPr>
                        <m:ctrlPr>
                          <a:rPr lang="en-US" sz="1600" i="1">
                            <a:latin typeface="Cambria Math" panose="02040503050406030204" pitchFamily="18" charset="0"/>
                          </a:rPr>
                        </m:ctrlPr>
                      </m:dPr>
                      <m:e>
                        <m:r>
                          <a:rPr lang="en-US" sz="1600" i="1">
                            <a:latin typeface="Cambria Math" panose="02040503050406030204" pitchFamily="18" charset="0"/>
                          </a:rPr>
                          <m:t>𝑛</m:t>
                        </m:r>
                      </m:e>
                    </m:d>
                    <m:r>
                      <a:rPr lang="en-US" sz="1600" i="1">
                        <a:latin typeface="Cambria Math" panose="02040503050406030204" pitchFamily="18" charset="0"/>
                      </a:rPr>
                      <m:t>=</m:t>
                    </m:r>
                    <m:r>
                      <m:rPr>
                        <m:sty m:val="p"/>
                      </m:rPr>
                      <a:rPr lang="el-GR" sz="1600" i="1" smtClean="0">
                        <a:latin typeface="Cambria Math" panose="02040503050406030204" pitchFamily="18" charset="0"/>
                        <a:ea typeface="Cambria Math" panose="02040503050406030204" pitchFamily="18" charset="0"/>
                      </a:rPr>
                      <m:t>Ω</m:t>
                    </m:r>
                    <m:d>
                      <m:dPr>
                        <m:ctrlPr>
                          <a:rPr lang="en-US" sz="1600" i="1">
                            <a:latin typeface="Cambria Math" panose="02040503050406030204" pitchFamily="18" charset="0"/>
                          </a:rPr>
                        </m:ctrlPr>
                      </m:dPr>
                      <m:e>
                        <m:sSup>
                          <m:sSupPr>
                            <m:ctrlPr>
                              <a:rPr lang="en-US" sz="1600" i="1">
                                <a:latin typeface="Cambria Math" panose="02040503050406030204" pitchFamily="18" charset="0"/>
                              </a:rPr>
                            </m:ctrlPr>
                          </m:sSupPr>
                          <m:e>
                            <m:r>
                              <a:rPr lang="en-US" sz="1600" i="1">
                                <a:latin typeface="Cambria Math" panose="02040503050406030204" pitchFamily="18" charset="0"/>
                              </a:rPr>
                              <m:t>𝑛</m:t>
                            </m:r>
                          </m:e>
                          <m:sup>
                            <m:func>
                              <m:funcPr>
                                <m:ctrlPr>
                                  <a:rPr lang="en-US" sz="1600" i="1">
                                    <a:latin typeface="Cambria Math" panose="02040503050406030204" pitchFamily="18" charset="0"/>
                                  </a:rPr>
                                </m:ctrlPr>
                              </m:funcPr>
                              <m:fName>
                                <m:sSub>
                                  <m:sSubPr>
                                    <m:ctrlPr>
                                      <a:rPr lang="en-US" sz="1600" i="1">
                                        <a:latin typeface="Cambria Math" panose="02040503050406030204" pitchFamily="18" charset="0"/>
                                      </a:rPr>
                                    </m:ctrlPr>
                                  </m:sSubPr>
                                  <m:e>
                                    <m:r>
                                      <m:rPr>
                                        <m:sty m:val="p"/>
                                      </m:rPr>
                                      <a:rPr lang="en-US" sz="1600">
                                        <a:latin typeface="Cambria Math" panose="02040503050406030204" pitchFamily="18" charset="0"/>
                                      </a:rPr>
                                      <m:t>log</m:t>
                                    </m:r>
                                  </m:e>
                                  <m:sub>
                                    <m:r>
                                      <a:rPr lang="en-US" sz="1600" i="1">
                                        <a:latin typeface="Cambria Math" panose="02040503050406030204" pitchFamily="18" charset="0"/>
                                      </a:rPr>
                                      <m:t>𝑏</m:t>
                                    </m:r>
                                  </m:sub>
                                </m:sSub>
                              </m:fName>
                              <m:e>
                                <m:r>
                                  <a:rPr lang="en-US" sz="1600" i="1">
                                    <a:latin typeface="Cambria Math" panose="02040503050406030204" pitchFamily="18" charset="0"/>
                                  </a:rPr>
                                  <m:t>𝑎</m:t>
                                </m:r>
                              </m:e>
                            </m:func>
                            <m:r>
                              <a:rPr lang="en-US" sz="1600" b="0" i="1" smtClean="0">
                                <a:latin typeface="Cambria Math" panose="02040503050406030204" pitchFamily="18" charset="0"/>
                              </a:rPr>
                              <m:t>+</m:t>
                            </m:r>
                            <m:r>
                              <a:rPr lang="en-US" sz="1600" i="1">
                                <a:latin typeface="Cambria Math" panose="02040503050406030204" pitchFamily="18" charset="0"/>
                                <a:ea typeface="Cambria Math" panose="02040503050406030204" pitchFamily="18" charset="0"/>
                              </a:rPr>
                              <m:t>∆</m:t>
                            </m:r>
                          </m:sup>
                        </m:sSup>
                      </m:e>
                    </m:d>
                    <m:r>
                      <a:rPr lang="en-US" sz="1600" i="1">
                        <a:latin typeface="Cambria Math" panose="02040503050406030204" pitchFamily="18" charset="0"/>
                      </a:rPr>
                      <m:t>,</m:t>
                    </m:r>
                  </m:oMath>
                </a14:m>
                <a:r>
                  <a:rPr lang="en-US" sz="1600" b="0" dirty="0"/>
                  <a:t> then </a:t>
                </a:r>
                <a14:m>
                  <m:oMath xmlns:m="http://schemas.openxmlformats.org/officeDocument/2006/math">
                    <m:r>
                      <a:rPr lang="en-US" sz="1600" i="1">
                        <a:latin typeface="Cambria Math" panose="02040503050406030204" pitchFamily="18" charset="0"/>
                      </a:rPr>
                      <m:t>𝑇</m:t>
                    </m:r>
                    <m:d>
                      <m:dPr>
                        <m:ctrlPr>
                          <a:rPr lang="en-US" sz="1600" i="1">
                            <a:latin typeface="Cambria Math" panose="02040503050406030204" pitchFamily="18" charset="0"/>
                          </a:rPr>
                        </m:ctrlPr>
                      </m:dPr>
                      <m:e>
                        <m:r>
                          <a:rPr lang="en-US" sz="1600" i="1">
                            <a:latin typeface="Cambria Math" panose="02040503050406030204" pitchFamily="18" charset="0"/>
                          </a:rPr>
                          <m:t>𝑛</m:t>
                        </m:r>
                      </m:e>
                    </m:d>
                    <m:r>
                      <a:rPr lang="en-US" sz="1600" i="1">
                        <a:latin typeface="Cambria Math" panose="02040503050406030204" pitchFamily="18" charset="0"/>
                      </a:rPr>
                      <m:t>=</m:t>
                    </m:r>
                    <m:r>
                      <m:rPr>
                        <m:sty m:val="p"/>
                      </m:rPr>
                      <a:rPr lang="el-GR" sz="1600" i="1">
                        <a:latin typeface="Cambria Math" panose="02040503050406030204" pitchFamily="18" charset="0"/>
                        <a:ea typeface="Cambria Math" panose="02040503050406030204" pitchFamily="18" charset="0"/>
                      </a:rPr>
                      <m:t>Θ</m:t>
                    </m:r>
                    <m:r>
                      <a:rPr lang="en-US" sz="1600" i="1">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𝑓</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𝑛</m:t>
                    </m:r>
                    <m:r>
                      <a:rPr lang="en-US" sz="1600" b="0" i="1" smtClean="0">
                        <a:latin typeface="Cambria Math" panose="02040503050406030204" pitchFamily="18" charset="0"/>
                        <a:ea typeface="Cambria Math" panose="02040503050406030204" pitchFamily="18" charset="0"/>
                      </a:rPr>
                      <m:t>))</m:t>
                    </m:r>
                  </m:oMath>
                </a14:m>
                <a:r>
                  <a:rPr lang="en-US" sz="1600" b="0" dirty="0"/>
                  <a:t> if </a:t>
                </a:r>
                <a14:m>
                  <m:oMath xmlns:m="http://schemas.openxmlformats.org/officeDocument/2006/math">
                    <m:r>
                      <a:rPr lang="en-US" sz="1600" b="0" i="1" smtClean="0">
                        <a:latin typeface="Cambria Math" panose="02040503050406030204" pitchFamily="18" charset="0"/>
                      </a:rPr>
                      <m:t>𝑎𝑓</m:t>
                    </m:r>
                    <m:r>
                      <a:rPr lang="en-US" sz="1600" b="0" i="1" smtClean="0">
                        <a:latin typeface="Cambria Math" panose="02040503050406030204" pitchFamily="18" charset="0"/>
                      </a:rPr>
                      <m:t>(</m:t>
                    </m:r>
                    <m:f>
                      <m:fPr>
                        <m:ctrlPr>
                          <a:rPr lang="en-US" sz="1600" b="0" i="1" smtClean="0">
                            <a:latin typeface="Cambria Math" panose="02040503050406030204" pitchFamily="18" charset="0"/>
                          </a:rPr>
                        </m:ctrlPr>
                      </m:fPr>
                      <m:num>
                        <m:r>
                          <a:rPr lang="en-US" sz="1600" b="0" i="1" smtClean="0">
                            <a:latin typeface="Cambria Math" panose="02040503050406030204" pitchFamily="18" charset="0"/>
                          </a:rPr>
                          <m:t>𝑛</m:t>
                        </m:r>
                      </m:num>
                      <m:den>
                        <m:r>
                          <a:rPr lang="en-US" sz="1600" b="0" i="1" smtClean="0">
                            <a:latin typeface="Cambria Math" panose="02040503050406030204" pitchFamily="18" charset="0"/>
                          </a:rPr>
                          <m:t>𝑏</m:t>
                        </m:r>
                      </m:den>
                    </m:f>
                    <m:r>
                      <a:rPr lang="en-US" sz="1600" b="0" i="1" smtClean="0">
                        <a:latin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𝑘𝑓</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𝑛</m:t>
                    </m:r>
                    <m:r>
                      <a:rPr lang="en-US" sz="1600" b="0" i="1" smtClean="0">
                        <a:latin typeface="Cambria Math" panose="02040503050406030204" pitchFamily="18" charset="0"/>
                        <a:ea typeface="Cambria Math" panose="02040503050406030204" pitchFamily="18" charset="0"/>
                      </a:rPr>
                      <m:t>)</m:t>
                    </m:r>
                  </m:oMath>
                </a14:m>
                <a:r>
                  <a:rPr lang="en-US" sz="1600" b="0" dirty="0"/>
                  <a:t> for </a:t>
                </a:r>
                <a14:m>
                  <m:oMath xmlns:m="http://schemas.openxmlformats.org/officeDocument/2006/math">
                    <m:r>
                      <a:rPr lang="en-US" sz="1600" b="0" i="1" smtClean="0">
                        <a:latin typeface="Cambria Math" panose="02040503050406030204" pitchFamily="18" charset="0"/>
                      </a:rPr>
                      <m:t>𝑘</m:t>
                    </m:r>
                    <m:r>
                      <a:rPr lang="en-US" sz="1600" b="0" i="1" smtClean="0">
                        <a:latin typeface="Cambria Math" panose="02040503050406030204" pitchFamily="18" charset="0"/>
                      </a:rPr>
                      <m:t>&lt;1</m:t>
                    </m:r>
                  </m:oMath>
                </a14:m>
                <a:endParaRPr lang="en-US" sz="1600" b="0" dirty="0"/>
              </a:p>
            </p:txBody>
          </p:sp>
        </mc:Choice>
        <mc:Fallback xmlns="">
          <p:sp>
            <p:nvSpPr>
              <p:cNvPr id="123" name="Content Placeholder 2">
                <a:extLst>
                  <a:ext uri="{FF2B5EF4-FFF2-40B4-BE49-F238E27FC236}">
                    <a16:creationId xmlns:a16="http://schemas.microsoft.com/office/drawing/2014/main" id="{A63167CD-4BA8-CCE0-4624-2AE6F0F89B1E}"/>
                  </a:ext>
                </a:extLst>
              </p:cNvPr>
              <p:cNvSpPr txBox="1">
                <a:spLocks noRot="1" noChangeAspect="1" noMove="1" noResize="1" noEditPoints="1" noAdjustHandles="1" noChangeArrowheads="1" noChangeShapeType="1" noTextEdit="1"/>
              </p:cNvSpPr>
              <p:nvPr/>
            </p:nvSpPr>
            <p:spPr>
              <a:xfrm>
                <a:off x="218114" y="1174252"/>
                <a:ext cx="6424393" cy="2187257"/>
              </a:xfrm>
              <a:prstGeom prst="rect">
                <a:avLst/>
              </a:prstGeom>
              <a:blipFill>
                <a:blip r:embed="rId3"/>
                <a:stretch>
                  <a:fillRect l="-394" t="-2890"/>
                </a:stretch>
              </a:blipFill>
            </p:spPr>
            <p:txBody>
              <a:bodyPr/>
              <a:lstStyle/>
              <a:p>
                <a:r>
                  <a:rPr lang="en-IQ">
                    <a:noFill/>
                  </a:rPr>
                  <a:t> </a:t>
                </a:r>
              </a:p>
            </p:txBody>
          </p:sp>
        </mc:Fallback>
      </mc:AlternateContent>
      <p:sp>
        <p:nvSpPr>
          <p:cNvPr id="2" name="Rectangle 1">
            <a:extLst>
              <a:ext uri="{FF2B5EF4-FFF2-40B4-BE49-F238E27FC236}">
                <a16:creationId xmlns:a16="http://schemas.microsoft.com/office/drawing/2014/main" id="{51E5C4B4-1180-8503-C4A0-9D216E8EC8D5}"/>
              </a:ext>
            </a:extLst>
          </p:cNvPr>
          <p:cNvSpPr/>
          <p:nvPr/>
        </p:nvSpPr>
        <p:spPr>
          <a:xfrm>
            <a:off x="2577735" y="2847703"/>
            <a:ext cx="2238103" cy="37446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ACDE5628-DD3D-EC52-01BF-315881EB7228}"/>
              </a:ext>
            </a:extLst>
          </p:cNvPr>
          <p:cNvSpPr txBox="1"/>
          <p:nvPr/>
        </p:nvSpPr>
        <p:spPr>
          <a:xfrm>
            <a:off x="5105864" y="2972668"/>
            <a:ext cx="1752136" cy="307777"/>
          </a:xfrm>
          <a:prstGeom prst="rect">
            <a:avLst/>
          </a:prstGeom>
          <a:noFill/>
          <a:ln>
            <a:solidFill>
              <a:srgbClr val="FF0000"/>
            </a:solidFill>
          </a:ln>
        </p:spPr>
        <p:txBody>
          <a:bodyPr wrap="square" rtlCol="0">
            <a:spAutoFit/>
          </a:bodyPr>
          <a:lstStyle/>
          <a:p>
            <a:r>
              <a:rPr lang="en-US" sz="1400" dirty="0"/>
              <a:t>Regularity Condition</a:t>
            </a:r>
          </a:p>
        </p:txBody>
      </p:sp>
      <p:cxnSp>
        <p:nvCxnSpPr>
          <p:cNvPr id="6" name="Straight Arrow Connector 5">
            <a:extLst>
              <a:ext uri="{FF2B5EF4-FFF2-40B4-BE49-F238E27FC236}">
                <a16:creationId xmlns:a16="http://schemas.microsoft.com/office/drawing/2014/main" id="{96EC6214-076A-641A-102D-A09C1F17BBE7}"/>
              </a:ext>
            </a:extLst>
          </p:cNvPr>
          <p:cNvCxnSpPr>
            <a:cxnSpLocks/>
            <a:stCxn id="2" idx="3"/>
            <a:endCxn id="3" idx="1"/>
          </p:cNvCxnSpPr>
          <p:nvPr/>
        </p:nvCxnSpPr>
        <p:spPr>
          <a:xfrm>
            <a:off x="4815838" y="3034937"/>
            <a:ext cx="290026" cy="91620"/>
          </a:xfrm>
          <a:prstGeom prst="straightConnector1">
            <a:avLst/>
          </a:prstGeom>
          <a:ln w="12700">
            <a:solidFill>
              <a:srgbClr val="FF0000"/>
            </a:solidFill>
            <a:tailEnd type="stealth" w="med" len="lg"/>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B179D2C5-88F8-DE08-BD79-81325DE29C21}"/>
                  </a:ext>
                </a:extLst>
              </p:cNvPr>
              <p:cNvSpPr txBox="1"/>
              <p:nvPr/>
            </p:nvSpPr>
            <p:spPr>
              <a:xfrm>
                <a:off x="471487" y="3335382"/>
                <a:ext cx="2802936" cy="1508362"/>
              </a:xfrm>
              <a:prstGeom prst="rect">
                <a:avLst/>
              </a:prstGeom>
              <a:noFill/>
              <a:ln>
                <a:solidFill>
                  <a:schemeClr val="tx1"/>
                </a:solidFill>
              </a:ln>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1600" b="0" i="1" smtClean="0">
                          <a:solidFill>
                            <a:prstClr val="black"/>
                          </a:solidFill>
                          <a:latin typeface="Cambria Math" panose="02040503050406030204" pitchFamily="18" charset="0"/>
                          <a:ea typeface="Cambria Math" panose="02040503050406030204" pitchFamily="18" charset="0"/>
                        </a:rPr>
                        <m:t>𝑇</m:t>
                      </m:r>
                      <m:d>
                        <m:dPr>
                          <m:ctrlPr>
                            <a:rPr lang="en-US" sz="1600" b="0" i="1" smtClean="0">
                              <a:solidFill>
                                <a:prstClr val="black"/>
                              </a:solidFill>
                              <a:latin typeface="Cambria Math" panose="02040503050406030204" pitchFamily="18" charset="0"/>
                              <a:ea typeface="Cambria Math" panose="02040503050406030204" pitchFamily="18" charset="0"/>
                            </a:rPr>
                          </m:ctrlPr>
                        </m:dPr>
                        <m:e>
                          <m:r>
                            <a:rPr lang="en-US" sz="1600" b="0" i="1" smtClean="0">
                              <a:solidFill>
                                <a:prstClr val="black"/>
                              </a:solidFill>
                              <a:latin typeface="Cambria Math" panose="02040503050406030204" pitchFamily="18" charset="0"/>
                              <a:ea typeface="Cambria Math" panose="02040503050406030204" pitchFamily="18" charset="0"/>
                            </a:rPr>
                            <m:t>𝑛</m:t>
                          </m:r>
                        </m:e>
                      </m:d>
                      <m:r>
                        <a:rPr lang="en-US" sz="1600" b="0" i="1" smtClean="0">
                          <a:solidFill>
                            <a:prstClr val="black"/>
                          </a:solidFill>
                          <a:latin typeface="Cambria Math" panose="02040503050406030204" pitchFamily="18" charset="0"/>
                          <a:ea typeface="Cambria Math" panose="02040503050406030204" pitchFamily="18" charset="0"/>
                        </a:rPr>
                        <m:t>= </m:t>
                      </m:r>
                      <m:r>
                        <a:rPr lang="en-US" sz="1600" i="1">
                          <a:solidFill>
                            <a:prstClr val="black"/>
                          </a:solidFill>
                          <a:latin typeface="Cambria Math" panose="02040503050406030204" pitchFamily="18" charset="0"/>
                          <a:ea typeface="Cambria Math" panose="02040503050406030204" pitchFamily="18" charset="0"/>
                        </a:rPr>
                        <m:t>2</m:t>
                      </m:r>
                      <m:r>
                        <a:rPr lang="en-US" sz="1600" i="1">
                          <a:solidFill>
                            <a:prstClr val="black"/>
                          </a:solidFill>
                          <a:latin typeface="Cambria Math" panose="02040503050406030204" pitchFamily="18" charset="0"/>
                          <a:ea typeface="Cambria Math" panose="02040503050406030204" pitchFamily="18" charset="0"/>
                        </a:rPr>
                        <m:t>𝑇</m:t>
                      </m:r>
                      <m:d>
                        <m:dPr>
                          <m:ctrlPr>
                            <a:rPr lang="en-US" sz="1600" i="1">
                              <a:solidFill>
                                <a:prstClr val="black"/>
                              </a:solidFill>
                              <a:latin typeface="Cambria Math" panose="02040503050406030204" pitchFamily="18" charset="0"/>
                              <a:ea typeface="Cambria Math" panose="02040503050406030204" pitchFamily="18" charset="0"/>
                            </a:rPr>
                          </m:ctrlPr>
                        </m:dPr>
                        <m:e>
                          <m:f>
                            <m:fPr>
                              <m:ctrlPr>
                                <a:rPr lang="en-US" sz="1600" i="1">
                                  <a:solidFill>
                                    <a:prstClr val="black"/>
                                  </a:solidFill>
                                  <a:latin typeface="Cambria Math" panose="02040503050406030204" pitchFamily="18" charset="0"/>
                                  <a:ea typeface="Cambria Math" panose="02040503050406030204" pitchFamily="18" charset="0"/>
                                </a:rPr>
                              </m:ctrlPr>
                            </m:fPr>
                            <m:num>
                              <m:r>
                                <a:rPr lang="en-US" sz="1600" i="1">
                                  <a:solidFill>
                                    <a:prstClr val="black"/>
                                  </a:solidFill>
                                  <a:latin typeface="Cambria Math" panose="02040503050406030204" pitchFamily="18" charset="0"/>
                                  <a:ea typeface="Cambria Math" panose="02040503050406030204" pitchFamily="18" charset="0"/>
                                </a:rPr>
                                <m:t>𝑛</m:t>
                              </m:r>
                            </m:num>
                            <m:den>
                              <m:r>
                                <a:rPr lang="en-US" sz="1600" i="1">
                                  <a:solidFill>
                                    <a:prstClr val="black"/>
                                  </a:solidFill>
                                  <a:latin typeface="Cambria Math" panose="02040503050406030204" pitchFamily="18" charset="0"/>
                                  <a:ea typeface="Cambria Math" panose="02040503050406030204" pitchFamily="18" charset="0"/>
                                </a:rPr>
                                <m:t>2</m:t>
                              </m:r>
                            </m:den>
                          </m:f>
                        </m:e>
                      </m:d>
                      <m:r>
                        <a:rPr lang="en-US" sz="1600" i="1">
                          <a:solidFill>
                            <a:prstClr val="black"/>
                          </a:solidFill>
                          <a:latin typeface="Cambria Math" panose="02040503050406030204" pitchFamily="18" charset="0"/>
                          <a:ea typeface="Cambria Math" panose="02040503050406030204" pitchFamily="18" charset="0"/>
                        </a:rPr>
                        <m:t>+</m:t>
                      </m:r>
                      <m:r>
                        <a:rPr lang="en-US" sz="1600" i="1">
                          <a:solidFill>
                            <a:prstClr val="black"/>
                          </a:solidFill>
                          <a:latin typeface="Cambria Math" panose="02040503050406030204" pitchFamily="18" charset="0"/>
                          <a:ea typeface="Cambria Math" panose="02040503050406030204" pitchFamily="18" charset="0"/>
                        </a:rPr>
                        <m:t>𝑐𝑛</m:t>
                      </m:r>
                    </m:oMath>
                  </m:oMathPara>
                </a14:m>
                <a:endParaRPr lang="en-US" sz="1600" dirty="0"/>
              </a:p>
              <a:p>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𝑎</m:t>
                      </m:r>
                      <m:r>
                        <a:rPr lang="en-US" sz="1600" b="0" i="1" smtClean="0">
                          <a:latin typeface="Cambria Math" panose="02040503050406030204" pitchFamily="18" charset="0"/>
                        </a:rPr>
                        <m:t>=2,</m:t>
                      </m:r>
                      <m:r>
                        <a:rPr lang="en-US" sz="1600" b="0" i="1" smtClean="0">
                          <a:latin typeface="Cambria Math" panose="02040503050406030204" pitchFamily="18" charset="0"/>
                        </a:rPr>
                        <m:t>𝑏</m:t>
                      </m:r>
                      <m:r>
                        <a:rPr lang="en-US" sz="1600" b="0" i="1" smtClean="0">
                          <a:latin typeface="Cambria Math" panose="02040503050406030204" pitchFamily="18" charset="0"/>
                        </a:rPr>
                        <m:t>=2</m:t>
                      </m:r>
                    </m:oMath>
                  </m:oMathPara>
                </a14:m>
                <a:endParaRPr lang="en-US" sz="1600" b="0" dirty="0"/>
              </a:p>
              <a:p>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𝐿</m:t>
                      </m:r>
                      <m:r>
                        <a:rPr lang="en-US" sz="1600" b="0" i="1" smtClean="0">
                          <a:latin typeface="Cambria Math" panose="02040503050406030204" pitchFamily="18" charset="0"/>
                        </a:rPr>
                        <m:t>=</m:t>
                      </m:r>
                      <m:sSup>
                        <m:sSupPr>
                          <m:ctrlPr>
                            <a:rPr lang="en-US" sz="1600" b="0" i="1" smtClean="0">
                              <a:latin typeface="Cambria Math" panose="02040503050406030204" pitchFamily="18" charset="0"/>
                            </a:rPr>
                          </m:ctrlPr>
                        </m:sSupPr>
                        <m:e>
                          <m:r>
                            <a:rPr lang="en-US" sz="1600" b="0" i="1" smtClean="0">
                              <a:latin typeface="Cambria Math" panose="02040503050406030204" pitchFamily="18" charset="0"/>
                            </a:rPr>
                            <m:t>𝑛</m:t>
                          </m:r>
                        </m:e>
                        <m:sup>
                          <m:func>
                            <m:funcPr>
                              <m:ctrlPr>
                                <a:rPr lang="en-US" sz="1600" b="0" i="1" smtClean="0">
                                  <a:latin typeface="Cambria Math" panose="02040503050406030204" pitchFamily="18" charset="0"/>
                                </a:rPr>
                              </m:ctrlPr>
                            </m:funcPr>
                            <m:fName>
                              <m:sSub>
                                <m:sSubPr>
                                  <m:ctrlPr>
                                    <a:rPr lang="en-US" sz="1600" b="0" i="1" smtClean="0">
                                      <a:latin typeface="Cambria Math" panose="02040503050406030204" pitchFamily="18" charset="0"/>
                                    </a:rPr>
                                  </m:ctrlPr>
                                </m:sSubPr>
                                <m:e>
                                  <m:r>
                                    <m:rPr>
                                      <m:sty m:val="p"/>
                                    </m:rPr>
                                    <a:rPr lang="en-US" sz="1600" b="0" i="0" smtClean="0">
                                      <a:latin typeface="Cambria Math" panose="02040503050406030204" pitchFamily="18" charset="0"/>
                                    </a:rPr>
                                    <m:t>log</m:t>
                                  </m:r>
                                </m:e>
                                <m:sub>
                                  <m:r>
                                    <a:rPr lang="en-US" sz="1600" b="0" i="1" smtClean="0">
                                      <a:latin typeface="Cambria Math" panose="02040503050406030204" pitchFamily="18" charset="0"/>
                                    </a:rPr>
                                    <m:t>𝑏</m:t>
                                  </m:r>
                                </m:sub>
                              </m:sSub>
                            </m:fName>
                            <m:e>
                              <m:r>
                                <a:rPr lang="en-US" sz="1600" b="0" i="1" smtClean="0">
                                  <a:latin typeface="Cambria Math" panose="02040503050406030204" pitchFamily="18" charset="0"/>
                                </a:rPr>
                                <m:t>𝑎</m:t>
                              </m:r>
                            </m:e>
                          </m:func>
                        </m:sup>
                      </m:sSup>
                      <m:r>
                        <a:rPr lang="en-US" sz="1600" b="0" i="1" smtClean="0">
                          <a:latin typeface="Cambria Math" panose="02040503050406030204" pitchFamily="18" charset="0"/>
                        </a:rPr>
                        <m:t>=</m:t>
                      </m:r>
                      <m:r>
                        <a:rPr lang="en-US" sz="1600" b="0" i="1" smtClean="0">
                          <a:latin typeface="Cambria Math" panose="02040503050406030204" pitchFamily="18" charset="0"/>
                        </a:rPr>
                        <m:t>𝑛</m:t>
                      </m:r>
                    </m:oMath>
                  </m:oMathPara>
                </a14:m>
                <a:endParaRPr lang="en-US" sz="1600" dirty="0"/>
              </a:p>
              <a:p>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𝑓</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𝑛</m:t>
                          </m:r>
                        </m:e>
                      </m:d>
                      <m:r>
                        <a:rPr lang="en-US" sz="1600" b="0" i="1" smtClean="0">
                          <a:latin typeface="Cambria Math" panose="02040503050406030204" pitchFamily="18" charset="0"/>
                        </a:rPr>
                        <m:t>=</m:t>
                      </m:r>
                      <m:r>
                        <a:rPr lang="en-US" sz="1600" b="0" i="1" smtClean="0">
                          <a:latin typeface="Cambria Math" panose="02040503050406030204" pitchFamily="18" charset="0"/>
                        </a:rPr>
                        <m:t>𝑐𝑛</m:t>
                      </m:r>
                    </m:oMath>
                  </m:oMathPara>
                </a14:m>
                <a:endParaRPr lang="en-US" sz="1600" dirty="0"/>
              </a:p>
              <a:p>
                <a:r>
                  <a:rPr lang="en-US" sz="1600" dirty="0"/>
                  <a:t>Case II: </a:t>
                </a:r>
                <a14:m>
                  <m:oMath xmlns:m="http://schemas.openxmlformats.org/officeDocument/2006/math">
                    <m:r>
                      <a:rPr lang="en-US" sz="1600" b="0" i="1" smtClean="0">
                        <a:latin typeface="Cambria Math" panose="02040503050406030204" pitchFamily="18" charset="0"/>
                      </a:rPr>
                      <m:t>𝑇</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𝑛</m:t>
                        </m:r>
                      </m:e>
                    </m:d>
                    <m:r>
                      <a:rPr lang="en-US" sz="1600" b="0" i="1" smtClean="0">
                        <a:latin typeface="Cambria Math" panose="02040503050406030204" pitchFamily="18" charset="0"/>
                      </a:rPr>
                      <m:t>= </m:t>
                    </m:r>
                    <m:r>
                      <m:rPr>
                        <m:sty m:val="p"/>
                      </m:rPr>
                      <a:rPr lang="el-GR" sz="1600" b="0" i="1" smtClean="0">
                        <a:latin typeface="Cambria Math" panose="02040503050406030204" pitchFamily="18" charset="0"/>
                        <a:ea typeface="Cambria Math" panose="02040503050406030204" pitchFamily="18" charset="0"/>
                      </a:rPr>
                      <m:t>Θ</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𝑛</m:t>
                    </m:r>
                    <m:func>
                      <m:funcPr>
                        <m:ctrlPr>
                          <a:rPr lang="en-US" sz="1600" b="0" i="1" smtClean="0">
                            <a:latin typeface="Cambria Math" panose="02040503050406030204" pitchFamily="18" charset="0"/>
                            <a:ea typeface="Cambria Math" panose="02040503050406030204" pitchFamily="18" charset="0"/>
                          </a:rPr>
                        </m:ctrlPr>
                      </m:funcPr>
                      <m:fName>
                        <m:r>
                          <m:rPr>
                            <m:sty m:val="p"/>
                          </m:rPr>
                          <a:rPr lang="en-US" sz="1600" b="0" i="0" smtClean="0">
                            <a:latin typeface="Cambria Math" panose="02040503050406030204" pitchFamily="18" charset="0"/>
                            <a:ea typeface="Cambria Math" panose="02040503050406030204" pitchFamily="18" charset="0"/>
                          </a:rPr>
                          <m:t>log</m:t>
                        </m:r>
                      </m:fName>
                      <m:e>
                        <m:r>
                          <a:rPr lang="en-US" sz="1600" b="0" i="1" smtClean="0">
                            <a:latin typeface="Cambria Math" panose="02040503050406030204" pitchFamily="18" charset="0"/>
                            <a:ea typeface="Cambria Math" panose="02040503050406030204" pitchFamily="18" charset="0"/>
                          </a:rPr>
                          <m:t>𝑛</m:t>
                        </m:r>
                      </m:e>
                    </m:func>
                    <m:r>
                      <a:rPr lang="en-US" sz="1600" b="0" i="1" smtClean="0">
                        <a:latin typeface="Cambria Math" panose="02040503050406030204" pitchFamily="18" charset="0"/>
                        <a:ea typeface="Cambria Math" panose="02040503050406030204" pitchFamily="18" charset="0"/>
                      </a:rPr>
                      <m:t>)</m:t>
                    </m:r>
                  </m:oMath>
                </a14:m>
                <a:endParaRPr lang="en-US" sz="1600" dirty="0"/>
              </a:p>
            </p:txBody>
          </p:sp>
        </mc:Choice>
        <mc:Fallback xmlns="">
          <p:sp>
            <p:nvSpPr>
              <p:cNvPr id="12" name="TextBox 11">
                <a:extLst>
                  <a:ext uri="{FF2B5EF4-FFF2-40B4-BE49-F238E27FC236}">
                    <a16:creationId xmlns:a16="http://schemas.microsoft.com/office/drawing/2014/main" id="{B179D2C5-88F8-DE08-BD79-81325DE29C21}"/>
                  </a:ext>
                </a:extLst>
              </p:cNvPr>
              <p:cNvSpPr txBox="1">
                <a:spLocks noRot="1" noChangeAspect="1" noMove="1" noResize="1" noEditPoints="1" noAdjustHandles="1" noChangeArrowheads="1" noChangeShapeType="1" noTextEdit="1"/>
              </p:cNvSpPr>
              <p:nvPr/>
            </p:nvSpPr>
            <p:spPr>
              <a:xfrm>
                <a:off x="471487" y="3335382"/>
                <a:ext cx="2802936" cy="1508362"/>
              </a:xfrm>
              <a:prstGeom prst="rect">
                <a:avLst/>
              </a:prstGeom>
              <a:blipFill>
                <a:blip r:embed="rId4"/>
                <a:stretch>
                  <a:fillRect l="-897" b="-2479"/>
                </a:stretch>
              </a:blipFill>
              <a:ln>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E67F8D9D-E3B5-123A-87BA-AF7EE7B4BFF3}"/>
                  </a:ext>
                </a:extLst>
              </p:cNvPr>
              <p:cNvSpPr txBox="1"/>
              <p:nvPr/>
            </p:nvSpPr>
            <p:spPr>
              <a:xfrm>
                <a:off x="3500849" y="3339735"/>
                <a:ext cx="2802936" cy="1504009"/>
              </a:xfrm>
              <a:prstGeom prst="rect">
                <a:avLst/>
              </a:prstGeom>
              <a:noFill/>
              <a:ln>
                <a:solidFill>
                  <a:schemeClr val="tx1"/>
                </a:solidFill>
              </a:ln>
            </p:spPr>
            <p:txBody>
              <a:bodyPr wrap="square" rtlCol="0">
                <a:noAutofit/>
              </a:bodyPr>
              <a:lstStyle/>
              <a:p>
                <a:pPr/>
                <a14:m>
                  <m:oMathPara xmlns:m="http://schemas.openxmlformats.org/officeDocument/2006/math">
                    <m:oMathParaPr>
                      <m:jc m:val="centerGroup"/>
                    </m:oMathParaPr>
                    <m:oMath xmlns:m="http://schemas.openxmlformats.org/officeDocument/2006/math">
                      <m:r>
                        <a:rPr lang="en-US" sz="1600" b="0" i="1" smtClean="0">
                          <a:solidFill>
                            <a:prstClr val="black"/>
                          </a:solidFill>
                          <a:latin typeface="Cambria Math" panose="02040503050406030204" pitchFamily="18" charset="0"/>
                          <a:ea typeface="Cambria Math" panose="02040503050406030204" pitchFamily="18" charset="0"/>
                        </a:rPr>
                        <m:t>𝑇</m:t>
                      </m:r>
                      <m:d>
                        <m:dPr>
                          <m:ctrlPr>
                            <a:rPr lang="en-US" sz="1600" b="0" i="1" smtClean="0">
                              <a:solidFill>
                                <a:prstClr val="black"/>
                              </a:solidFill>
                              <a:latin typeface="Cambria Math" panose="02040503050406030204" pitchFamily="18" charset="0"/>
                              <a:ea typeface="Cambria Math" panose="02040503050406030204" pitchFamily="18" charset="0"/>
                            </a:rPr>
                          </m:ctrlPr>
                        </m:dPr>
                        <m:e>
                          <m:r>
                            <a:rPr lang="en-US" sz="1600" b="0" i="1" smtClean="0">
                              <a:solidFill>
                                <a:prstClr val="black"/>
                              </a:solidFill>
                              <a:latin typeface="Cambria Math" panose="02040503050406030204" pitchFamily="18" charset="0"/>
                              <a:ea typeface="Cambria Math" panose="02040503050406030204" pitchFamily="18" charset="0"/>
                            </a:rPr>
                            <m:t>𝑛</m:t>
                          </m:r>
                        </m:e>
                      </m:d>
                      <m:r>
                        <a:rPr lang="en-US" sz="1600" b="0" i="1" smtClean="0">
                          <a:solidFill>
                            <a:prstClr val="black"/>
                          </a:solidFill>
                          <a:latin typeface="Cambria Math" panose="02040503050406030204" pitchFamily="18" charset="0"/>
                          <a:ea typeface="Cambria Math" panose="02040503050406030204" pitchFamily="18" charset="0"/>
                        </a:rPr>
                        <m:t>= 4</m:t>
                      </m:r>
                      <m:r>
                        <a:rPr lang="en-US" sz="1600" i="1">
                          <a:solidFill>
                            <a:prstClr val="black"/>
                          </a:solidFill>
                          <a:latin typeface="Cambria Math" panose="02040503050406030204" pitchFamily="18" charset="0"/>
                          <a:ea typeface="Cambria Math" panose="02040503050406030204" pitchFamily="18" charset="0"/>
                        </a:rPr>
                        <m:t>𝑇</m:t>
                      </m:r>
                      <m:d>
                        <m:dPr>
                          <m:ctrlPr>
                            <a:rPr lang="en-US" sz="1600" i="1">
                              <a:solidFill>
                                <a:prstClr val="black"/>
                              </a:solidFill>
                              <a:latin typeface="Cambria Math" panose="02040503050406030204" pitchFamily="18" charset="0"/>
                              <a:ea typeface="Cambria Math" panose="02040503050406030204" pitchFamily="18" charset="0"/>
                            </a:rPr>
                          </m:ctrlPr>
                        </m:dPr>
                        <m:e>
                          <m:f>
                            <m:fPr>
                              <m:ctrlPr>
                                <a:rPr lang="en-US" sz="1600" i="1">
                                  <a:solidFill>
                                    <a:prstClr val="black"/>
                                  </a:solidFill>
                                  <a:latin typeface="Cambria Math" panose="02040503050406030204" pitchFamily="18" charset="0"/>
                                  <a:ea typeface="Cambria Math" panose="02040503050406030204" pitchFamily="18" charset="0"/>
                                </a:rPr>
                              </m:ctrlPr>
                            </m:fPr>
                            <m:num>
                              <m:r>
                                <a:rPr lang="en-US" sz="1600" i="1">
                                  <a:solidFill>
                                    <a:prstClr val="black"/>
                                  </a:solidFill>
                                  <a:latin typeface="Cambria Math" panose="02040503050406030204" pitchFamily="18" charset="0"/>
                                  <a:ea typeface="Cambria Math" panose="02040503050406030204" pitchFamily="18" charset="0"/>
                                </a:rPr>
                                <m:t>𝑛</m:t>
                              </m:r>
                            </m:num>
                            <m:den>
                              <m:r>
                                <a:rPr lang="en-US" sz="1600" i="1">
                                  <a:solidFill>
                                    <a:prstClr val="black"/>
                                  </a:solidFill>
                                  <a:latin typeface="Cambria Math" panose="02040503050406030204" pitchFamily="18" charset="0"/>
                                  <a:ea typeface="Cambria Math" panose="02040503050406030204" pitchFamily="18" charset="0"/>
                                </a:rPr>
                                <m:t>2</m:t>
                              </m:r>
                            </m:den>
                          </m:f>
                        </m:e>
                      </m:d>
                      <m:r>
                        <a:rPr lang="en-US" sz="1600" i="1">
                          <a:solidFill>
                            <a:prstClr val="black"/>
                          </a:solidFill>
                          <a:latin typeface="Cambria Math" panose="02040503050406030204" pitchFamily="18" charset="0"/>
                          <a:ea typeface="Cambria Math" panose="02040503050406030204" pitchFamily="18" charset="0"/>
                        </a:rPr>
                        <m:t>+</m:t>
                      </m:r>
                      <m:r>
                        <a:rPr lang="en-US" sz="1600" i="1">
                          <a:solidFill>
                            <a:prstClr val="black"/>
                          </a:solidFill>
                          <a:latin typeface="Cambria Math" panose="02040503050406030204" pitchFamily="18" charset="0"/>
                          <a:ea typeface="Cambria Math" panose="02040503050406030204" pitchFamily="18" charset="0"/>
                        </a:rPr>
                        <m:t>𝑐𝑛</m:t>
                      </m:r>
                    </m:oMath>
                  </m:oMathPara>
                </a14:m>
                <a:endParaRPr lang="en-US" sz="1600" dirty="0"/>
              </a:p>
              <a:p>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𝑎</m:t>
                      </m:r>
                      <m:r>
                        <a:rPr lang="en-US" sz="1600" b="0" i="1" smtClean="0">
                          <a:latin typeface="Cambria Math" panose="02040503050406030204" pitchFamily="18" charset="0"/>
                        </a:rPr>
                        <m:t>=4,</m:t>
                      </m:r>
                      <m:r>
                        <a:rPr lang="en-US" sz="1600" b="0" i="1" smtClean="0">
                          <a:latin typeface="Cambria Math" panose="02040503050406030204" pitchFamily="18" charset="0"/>
                        </a:rPr>
                        <m:t>𝑏</m:t>
                      </m:r>
                      <m:r>
                        <a:rPr lang="en-US" sz="1600" b="0" i="1" smtClean="0">
                          <a:latin typeface="Cambria Math" panose="02040503050406030204" pitchFamily="18" charset="0"/>
                        </a:rPr>
                        <m:t>=2</m:t>
                      </m:r>
                    </m:oMath>
                  </m:oMathPara>
                </a14:m>
                <a:endParaRPr lang="en-US" sz="1600" b="0" dirty="0"/>
              </a:p>
              <a:p>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𝐿</m:t>
                      </m:r>
                      <m:r>
                        <a:rPr lang="en-US" sz="1600" b="0" i="1" smtClean="0">
                          <a:latin typeface="Cambria Math" panose="02040503050406030204" pitchFamily="18" charset="0"/>
                        </a:rPr>
                        <m:t>=</m:t>
                      </m:r>
                      <m:sSup>
                        <m:sSupPr>
                          <m:ctrlPr>
                            <a:rPr lang="en-US" sz="1600" b="0" i="1" smtClean="0">
                              <a:latin typeface="Cambria Math" panose="02040503050406030204" pitchFamily="18" charset="0"/>
                            </a:rPr>
                          </m:ctrlPr>
                        </m:sSupPr>
                        <m:e>
                          <m:r>
                            <a:rPr lang="en-US" sz="1600" b="0" i="1" smtClean="0">
                              <a:latin typeface="Cambria Math" panose="02040503050406030204" pitchFamily="18" charset="0"/>
                            </a:rPr>
                            <m:t>𝑛</m:t>
                          </m:r>
                        </m:e>
                        <m:sup>
                          <m:func>
                            <m:funcPr>
                              <m:ctrlPr>
                                <a:rPr lang="en-US" sz="1600" b="0" i="1" smtClean="0">
                                  <a:latin typeface="Cambria Math" panose="02040503050406030204" pitchFamily="18" charset="0"/>
                                </a:rPr>
                              </m:ctrlPr>
                            </m:funcPr>
                            <m:fName>
                              <m:sSub>
                                <m:sSubPr>
                                  <m:ctrlPr>
                                    <a:rPr lang="en-US" sz="1600" b="0" i="1" smtClean="0">
                                      <a:latin typeface="Cambria Math" panose="02040503050406030204" pitchFamily="18" charset="0"/>
                                    </a:rPr>
                                  </m:ctrlPr>
                                </m:sSubPr>
                                <m:e>
                                  <m:r>
                                    <m:rPr>
                                      <m:sty m:val="p"/>
                                    </m:rPr>
                                    <a:rPr lang="en-US" sz="1600" b="0" i="0" smtClean="0">
                                      <a:latin typeface="Cambria Math" panose="02040503050406030204" pitchFamily="18" charset="0"/>
                                    </a:rPr>
                                    <m:t>log</m:t>
                                  </m:r>
                                </m:e>
                                <m:sub>
                                  <m:r>
                                    <a:rPr lang="en-US" sz="1600" b="0" i="1" smtClean="0">
                                      <a:latin typeface="Cambria Math" panose="02040503050406030204" pitchFamily="18" charset="0"/>
                                    </a:rPr>
                                    <m:t>𝑏</m:t>
                                  </m:r>
                                </m:sub>
                              </m:sSub>
                            </m:fName>
                            <m:e>
                              <m:r>
                                <a:rPr lang="en-US" sz="1600" b="0" i="1" smtClean="0">
                                  <a:latin typeface="Cambria Math" panose="02040503050406030204" pitchFamily="18" charset="0"/>
                                </a:rPr>
                                <m:t>𝑎</m:t>
                              </m:r>
                            </m:e>
                          </m:func>
                        </m:sup>
                      </m:sSup>
                      <m:r>
                        <a:rPr lang="en-US" sz="1600" b="0" i="1" smtClean="0">
                          <a:latin typeface="Cambria Math" panose="02040503050406030204" pitchFamily="18" charset="0"/>
                        </a:rPr>
                        <m:t>=</m:t>
                      </m:r>
                      <m:sSup>
                        <m:sSupPr>
                          <m:ctrlPr>
                            <a:rPr lang="en-US" sz="1600" b="0" i="1" smtClean="0">
                              <a:latin typeface="Cambria Math" panose="02040503050406030204" pitchFamily="18" charset="0"/>
                            </a:rPr>
                          </m:ctrlPr>
                        </m:sSupPr>
                        <m:e>
                          <m:r>
                            <a:rPr lang="en-US" sz="1600" b="0" i="1" smtClean="0">
                              <a:latin typeface="Cambria Math" panose="02040503050406030204" pitchFamily="18" charset="0"/>
                            </a:rPr>
                            <m:t>𝑛</m:t>
                          </m:r>
                        </m:e>
                        <m:sup>
                          <m:r>
                            <a:rPr lang="en-US" sz="1600" b="0" i="1" smtClean="0">
                              <a:latin typeface="Cambria Math" panose="02040503050406030204" pitchFamily="18" charset="0"/>
                            </a:rPr>
                            <m:t>2</m:t>
                          </m:r>
                        </m:sup>
                      </m:sSup>
                    </m:oMath>
                  </m:oMathPara>
                </a14:m>
                <a:endParaRPr lang="en-US" sz="1600" dirty="0"/>
              </a:p>
              <a:p>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𝑓</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𝑛</m:t>
                          </m:r>
                        </m:e>
                      </m:d>
                      <m:r>
                        <a:rPr lang="en-US" sz="1600" b="0" i="1" smtClean="0">
                          <a:latin typeface="Cambria Math" panose="02040503050406030204" pitchFamily="18" charset="0"/>
                        </a:rPr>
                        <m:t>=</m:t>
                      </m:r>
                      <m:r>
                        <a:rPr lang="en-US" sz="1600" b="0" i="1" smtClean="0">
                          <a:latin typeface="Cambria Math" panose="02040503050406030204" pitchFamily="18" charset="0"/>
                        </a:rPr>
                        <m:t>𝑐𝑛</m:t>
                      </m:r>
                    </m:oMath>
                  </m:oMathPara>
                </a14:m>
                <a:endParaRPr lang="en-US" sz="1600" dirty="0"/>
              </a:p>
              <a:p>
                <a:r>
                  <a:rPr lang="en-US" sz="1400" dirty="0"/>
                  <a:t>Case I: </a:t>
                </a:r>
                <a14:m>
                  <m:oMath xmlns:m="http://schemas.openxmlformats.org/officeDocument/2006/math">
                    <m:r>
                      <a:rPr lang="en-US" sz="1400" b="0" i="1" smtClean="0">
                        <a:latin typeface="Cambria Math" panose="02040503050406030204" pitchFamily="18" charset="0"/>
                      </a:rPr>
                      <m:t>𝑇</m:t>
                    </m:r>
                    <m:d>
                      <m:dPr>
                        <m:ctrlPr>
                          <a:rPr lang="en-US" sz="1400" b="0" i="1" smtClean="0">
                            <a:latin typeface="Cambria Math" panose="02040503050406030204" pitchFamily="18" charset="0"/>
                          </a:rPr>
                        </m:ctrlPr>
                      </m:dPr>
                      <m:e>
                        <m:r>
                          <a:rPr lang="en-US" sz="1400" b="0" i="1" smtClean="0">
                            <a:latin typeface="Cambria Math" panose="02040503050406030204" pitchFamily="18" charset="0"/>
                          </a:rPr>
                          <m:t>𝑛</m:t>
                        </m:r>
                      </m:e>
                    </m:d>
                    <m:r>
                      <a:rPr lang="en-US" sz="1400" b="0" i="1" smtClean="0">
                        <a:latin typeface="Cambria Math" panose="02040503050406030204" pitchFamily="18" charset="0"/>
                      </a:rPr>
                      <m:t>= </m:t>
                    </m:r>
                    <m:r>
                      <m:rPr>
                        <m:sty m:val="p"/>
                      </m:rPr>
                      <a:rPr lang="el-GR" sz="1400" b="0" i="1" smtClean="0">
                        <a:latin typeface="Cambria Math" panose="02040503050406030204" pitchFamily="18" charset="0"/>
                        <a:ea typeface="Cambria Math" panose="02040503050406030204" pitchFamily="18" charset="0"/>
                      </a:rPr>
                      <m:t>Θ</m:t>
                    </m:r>
                    <m:d>
                      <m:dPr>
                        <m:ctrlPr>
                          <a:rPr lang="en-US" sz="1400" b="0" i="1" smtClean="0">
                            <a:latin typeface="Cambria Math" panose="02040503050406030204" pitchFamily="18" charset="0"/>
                            <a:ea typeface="Cambria Math" panose="02040503050406030204" pitchFamily="18" charset="0"/>
                          </a:rPr>
                        </m:ctrlPr>
                      </m:dPr>
                      <m:e>
                        <m:sSup>
                          <m:sSupPr>
                            <m:ctrlPr>
                              <a:rPr lang="en-US" sz="1400" b="0" i="1" smtClean="0">
                                <a:latin typeface="Cambria Math" panose="02040503050406030204" pitchFamily="18" charset="0"/>
                                <a:ea typeface="Cambria Math" panose="02040503050406030204" pitchFamily="18" charset="0"/>
                              </a:rPr>
                            </m:ctrlPr>
                          </m:sSupPr>
                          <m:e>
                            <m:r>
                              <a:rPr lang="en-US" sz="1400" b="0" i="1" smtClean="0">
                                <a:latin typeface="Cambria Math" panose="02040503050406030204" pitchFamily="18" charset="0"/>
                                <a:ea typeface="Cambria Math" panose="02040503050406030204" pitchFamily="18" charset="0"/>
                              </a:rPr>
                              <m:t>𝑛</m:t>
                            </m:r>
                          </m:e>
                          <m:sup>
                            <m:func>
                              <m:funcPr>
                                <m:ctrlPr>
                                  <a:rPr lang="en-US" sz="1400" b="0" i="1" smtClean="0">
                                    <a:latin typeface="Cambria Math" panose="02040503050406030204" pitchFamily="18" charset="0"/>
                                    <a:ea typeface="Cambria Math" panose="02040503050406030204" pitchFamily="18" charset="0"/>
                                  </a:rPr>
                                </m:ctrlPr>
                              </m:funcPr>
                              <m:fName>
                                <m:sSub>
                                  <m:sSubPr>
                                    <m:ctrlPr>
                                      <a:rPr lang="en-US" sz="1400" b="0" i="1" smtClean="0">
                                        <a:latin typeface="Cambria Math" panose="02040503050406030204" pitchFamily="18" charset="0"/>
                                        <a:ea typeface="Cambria Math" panose="02040503050406030204" pitchFamily="18" charset="0"/>
                                      </a:rPr>
                                    </m:ctrlPr>
                                  </m:sSubPr>
                                  <m:e>
                                    <m:r>
                                      <m:rPr>
                                        <m:sty m:val="p"/>
                                      </m:rPr>
                                      <a:rPr lang="en-US" sz="1400" b="0" i="0" smtClean="0">
                                        <a:latin typeface="Cambria Math" panose="02040503050406030204" pitchFamily="18" charset="0"/>
                                        <a:ea typeface="Cambria Math" panose="02040503050406030204" pitchFamily="18" charset="0"/>
                                      </a:rPr>
                                      <m:t>log</m:t>
                                    </m:r>
                                  </m:e>
                                  <m:sub>
                                    <m:r>
                                      <a:rPr lang="en-US" sz="1400" b="0" i="1" smtClean="0">
                                        <a:latin typeface="Cambria Math" panose="02040503050406030204" pitchFamily="18" charset="0"/>
                                        <a:ea typeface="Cambria Math" panose="02040503050406030204" pitchFamily="18" charset="0"/>
                                      </a:rPr>
                                      <m:t>𝑏</m:t>
                                    </m:r>
                                  </m:sub>
                                </m:sSub>
                              </m:fName>
                              <m:e>
                                <m:r>
                                  <a:rPr lang="en-US" sz="1400" b="0" i="1" smtClean="0">
                                    <a:latin typeface="Cambria Math" panose="02040503050406030204" pitchFamily="18" charset="0"/>
                                    <a:ea typeface="Cambria Math" panose="02040503050406030204" pitchFamily="18" charset="0"/>
                                  </a:rPr>
                                  <m:t>𝑎</m:t>
                                </m:r>
                              </m:e>
                            </m:func>
                          </m:sup>
                        </m:sSup>
                      </m:e>
                    </m:d>
                    <m:r>
                      <a:rPr lang="en-US" sz="1400" b="0" i="1" smtClean="0">
                        <a:latin typeface="Cambria Math" panose="02040503050406030204" pitchFamily="18" charset="0"/>
                        <a:ea typeface="Cambria Math" panose="02040503050406030204" pitchFamily="18" charset="0"/>
                      </a:rPr>
                      <m:t>=</m:t>
                    </m:r>
                    <m:r>
                      <m:rPr>
                        <m:sty m:val="p"/>
                      </m:rPr>
                      <a:rPr lang="el-GR" sz="1400" i="1">
                        <a:latin typeface="Cambria Math" panose="02040503050406030204" pitchFamily="18" charset="0"/>
                        <a:ea typeface="Cambria Math" panose="02040503050406030204" pitchFamily="18" charset="0"/>
                      </a:rPr>
                      <m:t>Θ</m:t>
                    </m:r>
                    <m:r>
                      <a:rPr lang="en-US" sz="1400" i="1">
                        <a:latin typeface="Cambria Math" panose="02040503050406030204" pitchFamily="18" charset="0"/>
                        <a:ea typeface="Cambria Math" panose="02040503050406030204" pitchFamily="18" charset="0"/>
                      </a:rPr>
                      <m:t>(</m:t>
                    </m:r>
                    <m:sSup>
                      <m:sSupPr>
                        <m:ctrlPr>
                          <a:rPr lang="en-US" sz="1400" b="0" i="1" smtClean="0">
                            <a:latin typeface="Cambria Math" panose="02040503050406030204" pitchFamily="18" charset="0"/>
                            <a:ea typeface="Cambria Math" panose="02040503050406030204" pitchFamily="18" charset="0"/>
                          </a:rPr>
                        </m:ctrlPr>
                      </m:sSupPr>
                      <m:e>
                        <m:r>
                          <a:rPr lang="en-US" sz="1400" b="0" i="1" smtClean="0">
                            <a:latin typeface="Cambria Math" panose="02040503050406030204" pitchFamily="18" charset="0"/>
                            <a:ea typeface="Cambria Math" panose="02040503050406030204" pitchFamily="18" charset="0"/>
                          </a:rPr>
                          <m:t>𝑛</m:t>
                        </m:r>
                      </m:e>
                      <m:sup>
                        <m:r>
                          <a:rPr lang="en-US" sz="1400" b="0" i="1" smtClean="0">
                            <a:latin typeface="Cambria Math" panose="02040503050406030204" pitchFamily="18" charset="0"/>
                            <a:ea typeface="Cambria Math" panose="02040503050406030204" pitchFamily="18" charset="0"/>
                          </a:rPr>
                          <m:t>2</m:t>
                        </m:r>
                      </m:sup>
                    </m:sSup>
                    <m:r>
                      <a:rPr lang="en-US" sz="1400" i="1">
                        <a:latin typeface="Cambria Math" panose="02040503050406030204" pitchFamily="18" charset="0"/>
                        <a:ea typeface="Cambria Math" panose="02040503050406030204" pitchFamily="18" charset="0"/>
                      </a:rPr>
                      <m:t>)</m:t>
                    </m:r>
                  </m:oMath>
                </a14:m>
                <a:endParaRPr lang="en-US" sz="1400" dirty="0"/>
              </a:p>
            </p:txBody>
          </p:sp>
        </mc:Choice>
        <mc:Fallback xmlns="">
          <p:sp>
            <p:nvSpPr>
              <p:cNvPr id="13" name="TextBox 12">
                <a:extLst>
                  <a:ext uri="{FF2B5EF4-FFF2-40B4-BE49-F238E27FC236}">
                    <a16:creationId xmlns:a16="http://schemas.microsoft.com/office/drawing/2014/main" id="{E67F8D9D-E3B5-123A-87BA-AF7EE7B4BFF3}"/>
                  </a:ext>
                </a:extLst>
              </p:cNvPr>
              <p:cNvSpPr txBox="1">
                <a:spLocks noRot="1" noChangeAspect="1" noMove="1" noResize="1" noEditPoints="1" noAdjustHandles="1" noChangeArrowheads="1" noChangeShapeType="1" noTextEdit="1"/>
              </p:cNvSpPr>
              <p:nvPr/>
            </p:nvSpPr>
            <p:spPr>
              <a:xfrm>
                <a:off x="3500849" y="3339735"/>
                <a:ext cx="2802936" cy="1504009"/>
              </a:xfrm>
              <a:prstGeom prst="rect">
                <a:avLst/>
              </a:prstGeom>
              <a:blipFill>
                <a:blip r:embed="rId5"/>
                <a:stretch>
                  <a:fillRect l="-450" b="-2479"/>
                </a:stretch>
              </a:blipFill>
              <a:ln>
                <a:solidFill>
                  <a:schemeClr val="tx1"/>
                </a:solidFill>
              </a:ln>
            </p:spPr>
            <p:txBody>
              <a:bodyPr/>
              <a:lstStyle/>
              <a:p>
                <a:r>
                  <a:rPr lang="en-US">
                    <a:noFill/>
                  </a:rPr>
                  <a:t> </a:t>
                </a:r>
              </a:p>
            </p:txBody>
          </p:sp>
        </mc:Fallback>
      </mc:AlternateContent>
      <p:sp>
        <p:nvSpPr>
          <p:cNvPr id="7" name="Footer Placeholder 6">
            <a:extLst>
              <a:ext uri="{FF2B5EF4-FFF2-40B4-BE49-F238E27FC236}">
                <a16:creationId xmlns:a16="http://schemas.microsoft.com/office/drawing/2014/main" id="{01B43B34-02E7-B67A-78FB-556011109626}"/>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4001672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2" grpId="0" animBg="1"/>
      <p:bldP spid="1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29</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Quicksort</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p:sp>
        <p:nvSpPr>
          <p:cNvPr id="7" name="Content Placeholder 2">
            <a:extLst>
              <a:ext uri="{FF2B5EF4-FFF2-40B4-BE49-F238E27FC236}">
                <a16:creationId xmlns:a16="http://schemas.microsoft.com/office/drawing/2014/main" id="{334646BB-AA6A-9ACE-CFFE-68C5B609A264}"/>
              </a:ext>
            </a:extLst>
          </p:cNvPr>
          <p:cNvSpPr txBox="1">
            <a:spLocks/>
          </p:cNvSpPr>
          <p:nvPr/>
        </p:nvSpPr>
        <p:spPr>
          <a:xfrm>
            <a:off x="218114" y="1174252"/>
            <a:ext cx="6424393" cy="2187257"/>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700"/>
              </a:lnSpc>
              <a:spcBef>
                <a:spcPts val="800"/>
              </a:spcBef>
            </a:pPr>
            <a:r>
              <a:rPr lang="en-US" sz="1600" dirty="0"/>
              <a:t>Quicksort is a sorting algorithm which puts elements in the right places one by one</a:t>
            </a:r>
          </a:p>
          <a:p>
            <a:pPr>
              <a:lnSpc>
                <a:spcPts val="1700"/>
              </a:lnSpc>
              <a:spcBef>
                <a:spcPts val="800"/>
              </a:spcBef>
            </a:pPr>
            <a:r>
              <a:rPr lang="en-US" sz="1600" b="0" dirty="0"/>
              <a:t>What is a “right place”?</a:t>
            </a:r>
          </a:p>
          <a:p>
            <a:pPr>
              <a:lnSpc>
                <a:spcPts val="1700"/>
              </a:lnSpc>
              <a:spcBef>
                <a:spcPts val="800"/>
              </a:spcBef>
            </a:pPr>
            <a:r>
              <a:rPr lang="en-US" sz="1600" dirty="0"/>
              <a:t>Is there any element which is at the right place?</a:t>
            </a:r>
          </a:p>
          <a:p>
            <a:pPr>
              <a:lnSpc>
                <a:spcPts val="1700"/>
              </a:lnSpc>
              <a:spcBef>
                <a:spcPts val="800"/>
              </a:spcBef>
            </a:pPr>
            <a:endParaRPr lang="en-US" sz="1600" b="0" dirty="0"/>
          </a:p>
        </p:txBody>
      </p:sp>
      <p:grpSp>
        <p:nvGrpSpPr>
          <p:cNvPr id="29" name="Group 28">
            <a:extLst>
              <a:ext uri="{FF2B5EF4-FFF2-40B4-BE49-F238E27FC236}">
                <a16:creationId xmlns:a16="http://schemas.microsoft.com/office/drawing/2014/main" id="{530448A3-D2FF-E610-4855-54B597560CAD}"/>
              </a:ext>
            </a:extLst>
          </p:cNvPr>
          <p:cNvGrpSpPr/>
          <p:nvPr/>
        </p:nvGrpSpPr>
        <p:grpSpPr>
          <a:xfrm>
            <a:off x="581024" y="2428875"/>
            <a:ext cx="2933707" cy="369332"/>
            <a:chOff x="581024" y="2428875"/>
            <a:chExt cx="2933707" cy="369332"/>
          </a:xfrm>
        </p:grpSpPr>
        <p:sp>
          <p:nvSpPr>
            <p:cNvPr id="22" name="TextBox 21">
              <a:extLst>
                <a:ext uri="{FF2B5EF4-FFF2-40B4-BE49-F238E27FC236}">
                  <a16:creationId xmlns:a16="http://schemas.microsoft.com/office/drawing/2014/main" id="{A22C7DCB-D0D8-F2BE-E7A2-5500438CA884}"/>
                </a:ext>
              </a:extLst>
            </p:cNvPr>
            <p:cNvSpPr txBox="1"/>
            <p:nvPr/>
          </p:nvSpPr>
          <p:spPr>
            <a:xfrm>
              <a:off x="581024" y="2428875"/>
              <a:ext cx="419101" cy="369332"/>
            </a:xfrm>
            <a:prstGeom prst="rect">
              <a:avLst/>
            </a:prstGeom>
            <a:noFill/>
            <a:ln w="12700">
              <a:solidFill>
                <a:schemeClr val="tx1"/>
              </a:solidFill>
            </a:ln>
          </p:spPr>
          <p:txBody>
            <a:bodyPr wrap="square" rtlCol="0">
              <a:spAutoFit/>
            </a:bodyPr>
            <a:lstStyle/>
            <a:p>
              <a:pPr algn="ctr"/>
              <a:r>
                <a:rPr lang="en-US" dirty="0"/>
                <a:t>3</a:t>
              </a:r>
            </a:p>
          </p:txBody>
        </p:sp>
        <p:sp>
          <p:nvSpPr>
            <p:cNvPr id="23" name="TextBox 22">
              <a:extLst>
                <a:ext uri="{FF2B5EF4-FFF2-40B4-BE49-F238E27FC236}">
                  <a16:creationId xmlns:a16="http://schemas.microsoft.com/office/drawing/2014/main" id="{AC1F2BE3-B25F-8193-5300-DB75D458B16D}"/>
                </a:ext>
              </a:extLst>
            </p:cNvPr>
            <p:cNvSpPr txBox="1"/>
            <p:nvPr/>
          </p:nvSpPr>
          <p:spPr>
            <a:xfrm>
              <a:off x="1000125" y="2428875"/>
              <a:ext cx="419101" cy="369332"/>
            </a:xfrm>
            <a:prstGeom prst="rect">
              <a:avLst/>
            </a:prstGeom>
            <a:noFill/>
            <a:ln w="12700">
              <a:solidFill>
                <a:schemeClr val="tx1"/>
              </a:solidFill>
            </a:ln>
          </p:spPr>
          <p:txBody>
            <a:bodyPr wrap="square" rtlCol="0">
              <a:spAutoFit/>
            </a:bodyPr>
            <a:lstStyle/>
            <a:p>
              <a:pPr algn="ctr"/>
              <a:r>
                <a:rPr lang="en-US" dirty="0"/>
                <a:t>7</a:t>
              </a:r>
            </a:p>
          </p:txBody>
        </p:sp>
        <p:sp>
          <p:nvSpPr>
            <p:cNvPr id="24" name="TextBox 23">
              <a:extLst>
                <a:ext uri="{FF2B5EF4-FFF2-40B4-BE49-F238E27FC236}">
                  <a16:creationId xmlns:a16="http://schemas.microsoft.com/office/drawing/2014/main" id="{3041E2B2-2646-C855-AAFC-6D2B1FB548DE}"/>
                </a:ext>
              </a:extLst>
            </p:cNvPr>
            <p:cNvSpPr txBox="1"/>
            <p:nvPr/>
          </p:nvSpPr>
          <p:spPr>
            <a:xfrm>
              <a:off x="1419226" y="2428875"/>
              <a:ext cx="419101" cy="369332"/>
            </a:xfrm>
            <a:prstGeom prst="rect">
              <a:avLst/>
            </a:prstGeom>
            <a:noFill/>
            <a:ln w="12700">
              <a:solidFill>
                <a:schemeClr val="tx1"/>
              </a:solidFill>
            </a:ln>
          </p:spPr>
          <p:txBody>
            <a:bodyPr wrap="square" rtlCol="0">
              <a:spAutoFit/>
            </a:bodyPr>
            <a:lstStyle/>
            <a:p>
              <a:pPr algn="ctr"/>
              <a:r>
                <a:rPr lang="en-US" dirty="0"/>
                <a:t>9</a:t>
              </a:r>
            </a:p>
          </p:txBody>
        </p:sp>
        <p:sp>
          <p:nvSpPr>
            <p:cNvPr id="25" name="TextBox 24">
              <a:extLst>
                <a:ext uri="{FF2B5EF4-FFF2-40B4-BE49-F238E27FC236}">
                  <a16:creationId xmlns:a16="http://schemas.microsoft.com/office/drawing/2014/main" id="{13B875C2-2098-04FF-B6BB-EDA9A5EDC173}"/>
                </a:ext>
              </a:extLst>
            </p:cNvPr>
            <p:cNvSpPr txBox="1"/>
            <p:nvPr/>
          </p:nvSpPr>
          <p:spPr>
            <a:xfrm>
              <a:off x="1838327" y="2428875"/>
              <a:ext cx="419101" cy="369332"/>
            </a:xfrm>
            <a:prstGeom prst="rect">
              <a:avLst/>
            </a:prstGeom>
            <a:noFill/>
            <a:ln w="12700">
              <a:solidFill>
                <a:schemeClr val="tx1"/>
              </a:solidFill>
            </a:ln>
          </p:spPr>
          <p:txBody>
            <a:bodyPr wrap="square" rtlCol="0">
              <a:spAutoFit/>
            </a:bodyPr>
            <a:lstStyle/>
            <a:p>
              <a:pPr algn="ctr"/>
              <a:r>
                <a:rPr lang="en-US" dirty="0"/>
                <a:t>5</a:t>
              </a:r>
            </a:p>
          </p:txBody>
        </p:sp>
        <p:sp>
          <p:nvSpPr>
            <p:cNvPr id="26" name="TextBox 25">
              <a:extLst>
                <a:ext uri="{FF2B5EF4-FFF2-40B4-BE49-F238E27FC236}">
                  <a16:creationId xmlns:a16="http://schemas.microsoft.com/office/drawing/2014/main" id="{3F7A5571-BDED-B4D4-6D62-2702FE533EB1}"/>
                </a:ext>
              </a:extLst>
            </p:cNvPr>
            <p:cNvSpPr txBox="1"/>
            <p:nvPr/>
          </p:nvSpPr>
          <p:spPr>
            <a:xfrm>
              <a:off x="2257428" y="2428875"/>
              <a:ext cx="419101" cy="369332"/>
            </a:xfrm>
            <a:prstGeom prst="rect">
              <a:avLst/>
            </a:prstGeom>
            <a:noFill/>
            <a:ln w="12700">
              <a:solidFill>
                <a:schemeClr val="tx1"/>
              </a:solidFill>
            </a:ln>
          </p:spPr>
          <p:txBody>
            <a:bodyPr wrap="square" rtlCol="0">
              <a:spAutoFit/>
            </a:bodyPr>
            <a:lstStyle/>
            <a:p>
              <a:pPr algn="ctr"/>
              <a:r>
                <a:rPr lang="en-US" dirty="0"/>
                <a:t>15</a:t>
              </a:r>
            </a:p>
          </p:txBody>
        </p:sp>
        <p:sp>
          <p:nvSpPr>
            <p:cNvPr id="27" name="TextBox 26">
              <a:extLst>
                <a:ext uri="{FF2B5EF4-FFF2-40B4-BE49-F238E27FC236}">
                  <a16:creationId xmlns:a16="http://schemas.microsoft.com/office/drawing/2014/main" id="{6C3B4C78-B179-41F8-F68C-C5F0AF4F2D64}"/>
                </a:ext>
              </a:extLst>
            </p:cNvPr>
            <p:cNvSpPr txBox="1"/>
            <p:nvPr/>
          </p:nvSpPr>
          <p:spPr>
            <a:xfrm>
              <a:off x="2676529" y="2428875"/>
              <a:ext cx="419101" cy="369332"/>
            </a:xfrm>
            <a:prstGeom prst="rect">
              <a:avLst/>
            </a:prstGeom>
            <a:noFill/>
            <a:ln w="12700">
              <a:solidFill>
                <a:schemeClr val="tx1"/>
              </a:solidFill>
            </a:ln>
          </p:spPr>
          <p:txBody>
            <a:bodyPr wrap="square" rtlCol="0">
              <a:spAutoFit/>
            </a:bodyPr>
            <a:lstStyle/>
            <a:p>
              <a:pPr algn="ctr"/>
              <a:r>
                <a:rPr lang="en-US" dirty="0"/>
                <a:t>11</a:t>
              </a:r>
            </a:p>
          </p:txBody>
        </p:sp>
        <p:sp>
          <p:nvSpPr>
            <p:cNvPr id="28" name="TextBox 27">
              <a:extLst>
                <a:ext uri="{FF2B5EF4-FFF2-40B4-BE49-F238E27FC236}">
                  <a16:creationId xmlns:a16="http://schemas.microsoft.com/office/drawing/2014/main" id="{97576364-7650-BE0F-F94B-68FF7302035C}"/>
                </a:ext>
              </a:extLst>
            </p:cNvPr>
            <p:cNvSpPr txBox="1"/>
            <p:nvPr/>
          </p:nvSpPr>
          <p:spPr>
            <a:xfrm>
              <a:off x="3095630" y="2428875"/>
              <a:ext cx="419101" cy="369332"/>
            </a:xfrm>
            <a:prstGeom prst="rect">
              <a:avLst/>
            </a:prstGeom>
            <a:noFill/>
            <a:ln w="12700">
              <a:solidFill>
                <a:schemeClr val="tx1"/>
              </a:solidFill>
            </a:ln>
          </p:spPr>
          <p:txBody>
            <a:bodyPr wrap="square" rtlCol="0">
              <a:spAutoFit/>
            </a:bodyPr>
            <a:lstStyle/>
            <a:p>
              <a:pPr algn="ctr"/>
              <a:r>
                <a:rPr lang="en-US" dirty="0"/>
                <a:t>4</a:t>
              </a:r>
            </a:p>
          </p:txBody>
        </p:sp>
      </p:grpSp>
      <p:grpSp>
        <p:nvGrpSpPr>
          <p:cNvPr id="30" name="Group 29">
            <a:extLst>
              <a:ext uri="{FF2B5EF4-FFF2-40B4-BE49-F238E27FC236}">
                <a16:creationId xmlns:a16="http://schemas.microsoft.com/office/drawing/2014/main" id="{B0E85AD0-CEA3-6BC5-5745-C903193CB917}"/>
              </a:ext>
            </a:extLst>
          </p:cNvPr>
          <p:cNvGrpSpPr/>
          <p:nvPr/>
        </p:nvGrpSpPr>
        <p:grpSpPr>
          <a:xfrm>
            <a:off x="581023" y="3211074"/>
            <a:ext cx="2933707" cy="369332"/>
            <a:chOff x="581024" y="2428875"/>
            <a:chExt cx="2933707" cy="369332"/>
          </a:xfrm>
        </p:grpSpPr>
        <p:sp>
          <p:nvSpPr>
            <p:cNvPr id="31" name="TextBox 30">
              <a:extLst>
                <a:ext uri="{FF2B5EF4-FFF2-40B4-BE49-F238E27FC236}">
                  <a16:creationId xmlns:a16="http://schemas.microsoft.com/office/drawing/2014/main" id="{B6CFEED3-AE01-C6C4-7ACA-18FF69B765FC}"/>
                </a:ext>
              </a:extLst>
            </p:cNvPr>
            <p:cNvSpPr txBox="1"/>
            <p:nvPr/>
          </p:nvSpPr>
          <p:spPr>
            <a:xfrm>
              <a:off x="581024" y="2428875"/>
              <a:ext cx="419101" cy="369332"/>
            </a:xfrm>
            <a:prstGeom prst="rect">
              <a:avLst/>
            </a:prstGeom>
            <a:noFill/>
            <a:ln w="12700">
              <a:solidFill>
                <a:schemeClr val="tx1"/>
              </a:solidFill>
            </a:ln>
          </p:spPr>
          <p:txBody>
            <a:bodyPr wrap="square" rtlCol="0">
              <a:spAutoFit/>
            </a:bodyPr>
            <a:lstStyle/>
            <a:p>
              <a:pPr algn="ctr"/>
              <a:r>
                <a:rPr lang="en-US" dirty="0"/>
                <a:t>4</a:t>
              </a:r>
            </a:p>
          </p:txBody>
        </p:sp>
        <p:sp>
          <p:nvSpPr>
            <p:cNvPr id="32" name="TextBox 31">
              <a:extLst>
                <a:ext uri="{FF2B5EF4-FFF2-40B4-BE49-F238E27FC236}">
                  <a16:creationId xmlns:a16="http://schemas.microsoft.com/office/drawing/2014/main" id="{23298275-4D97-0125-AC77-81D0E2E9E278}"/>
                </a:ext>
              </a:extLst>
            </p:cNvPr>
            <p:cNvSpPr txBox="1"/>
            <p:nvPr/>
          </p:nvSpPr>
          <p:spPr>
            <a:xfrm>
              <a:off x="1000125" y="2428875"/>
              <a:ext cx="419101" cy="369332"/>
            </a:xfrm>
            <a:prstGeom prst="rect">
              <a:avLst/>
            </a:prstGeom>
            <a:noFill/>
            <a:ln w="12700">
              <a:solidFill>
                <a:schemeClr val="tx1"/>
              </a:solidFill>
            </a:ln>
          </p:spPr>
          <p:txBody>
            <a:bodyPr wrap="square" rtlCol="0">
              <a:spAutoFit/>
            </a:bodyPr>
            <a:lstStyle/>
            <a:p>
              <a:pPr algn="ctr"/>
              <a:r>
                <a:rPr lang="en-US" dirty="0"/>
                <a:t>7</a:t>
              </a:r>
            </a:p>
          </p:txBody>
        </p:sp>
        <p:sp>
          <p:nvSpPr>
            <p:cNvPr id="33" name="TextBox 32">
              <a:extLst>
                <a:ext uri="{FF2B5EF4-FFF2-40B4-BE49-F238E27FC236}">
                  <a16:creationId xmlns:a16="http://schemas.microsoft.com/office/drawing/2014/main" id="{8E3596DA-2790-31DF-AE2C-6E1C0F9243A3}"/>
                </a:ext>
              </a:extLst>
            </p:cNvPr>
            <p:cNvSpPr txBox="1"/>
            <p:nvPr/>
          </p:nvSpPr>
          <p:spPr>
            <a:xfrm>
              <a:off x="1419226" y="2428875"/>
              <a:ext cx="419101" cy="369332"/>
            </a:xfrm>
            <a:prstGeom prst="rect">
              <a:avLst/>
            </a:prstGeom>
            <a:noFill/>
            <a:ln w="12700">
              <a:solidFill>
                <a:schemeClr val="tx1"/>
              </a:solidFill>
            </a:ln>
          </p:spPr>
          <p:txBody>
            <a:bodyPr wrap="square" rtlCol="0">
              <a:spAutoFit/>
            </a:bodyPr>
            <a:lstStyle/>
            <a:p>
              <a:pPr algn="ctr"/>
              <a:r>
                <a:rPr lang="en-US" dirty="0"/>
                <a:t>9</a:t>
              </a:r>
            </a:p>
          </p:txBody>
        </p:sp>
        <p:sp>
          <p:nvSpPr>
            <p:cNvPr id="34" name="TextBox 33">
              <a:extLst>
                <a:ext uri="{FF2B5EF4-FFF2-40B4-BE49-F238E27FC236}">
                  <a16:creationId xmlns:a16="http://schemas.microsoft.com/office/drawing/2014/main" id="{561DE538-D96B-CEFE-7CA5-948AC5F52B5D}"/>
                </a:ext>
              </a:extLst>
            </p:cNvPr>
            <p:cNvSpPr txBox="1"/>
            <p:nvPr/>
          </p:nvSpPr>
          <p:spPr>
            <a:xfrm>
              <a:off x="1838327" y="2428875"/>
              <a:ext cx="419101" cy="369332"/>
            </a:xfrm>
            <a:prstGeom prst="rect">
              <a:avLst/>
            </a:prstGeom>
            <a:noFill/>
            <a:ln w="12700">
              <a:solidFill>
                <a:schemeClr val="tx1"/>
              </a:solidFill>
            </a:ln>
          </p:spPr>
          <p:txBody>
            <a:bodyPr wrap="square" rtlCol="0">
              <a:spAutoFit/>
            </a:bodyPr>
            <a:lstStyle/>
            <a:p>
              <a:pPr algn="ctr"/>
              <a:r>
                <a:rPr lang="en-US" dirty="0"/>
                <a:t>5</a:t>
              </a:r>
            </a:p>
          </p:txBody>
        </p:sp>
        <p:sp>
          <p:nvSpPr>
            <p:cNvPr id="35" name="TextBox 34">
              <a:extLst>
                <a:ext uri="{FF2B5EF4-FFF2-40B4-BE49-F238E27FC236}">
                  <a16:creationId xmlns:a16="http://schemas.microsoft.com/office/drawing/2014/main" id="{A890B1B5-7D8F-822A-3413-D755CBDE4582}"/>
                </a:ext>
              </a:extLst>
            </p:cNvPr>
            <p:cNvSpPr txBox="1"/>
            <p:nvPr/>
          </p:nvSpPr>
          <p:spPr>
            <a:xfrm>
              <a:off x="2257428" y="2428875"/>
              <a:ext cx="419101" cy="369332"/>
            </a:xfrm>
            <a:prstGeom prst="rect">
              <a:avLst/>
            </a:prstGeom>
            <a:noFill/>
            <a:ln w="12700">
              <a:solidFill>
                <a:schemeClr val="tx1"/>
              </a:solidFill>
            </a:ln>
          </p:spPr>
          <p:txBody>
            <a:bodyPr wrap="square" rtlCol="0">
              <a:spAutoFit/>
            </a:bodyPr>
            <a:lstStyle/>
            <a:p>
              <a:pPr algn="ctr"/>
              <a:r>
                <a:rPr lang="en-US" dirty="0"/>
                <a:t>15</a:t>
              </a:r>
            </a:p>
          </p:txBody>
        </p:sp>
        <p:sp>
          <p:nvSpPr>
            <p:cNvPr id="36" name="TextBox 35">
              <a:extLst>
                <a:ext uri="{FF2B5EF4-FFF2-40B4-BE49-F238E27FC236}">
                  <a16:creationId xmlns:a16="http://schemas.microsoft.com/office/drawing/2014/main" id="{7875B791-5D49-FBA2-F489-B2E9732DF58E}"/>
                </a:ext>
              </a:extLst>
            </p:cNvPr>
            <p:cNvSpPr txBox="1"/>
            <p:nvPr/>
          </p:nvSpPr>
          <p:spPr>
            <a:xfrm>
              <a:off x="2676529" y="2428875"/>
              <a:ext cx="419101" cy="369332"/>
            </a:xfrm>
            <a:prstGeom prst="rect">
              <a:avLst/>
            </a:prstGeom>
            <a:noFill/>
            <a:ln w="12700">
              <a:solidFill>
                <a:schemeClr val="tx1"/>
              </a:solidFill>
            </a:ln>
          </p:spPr>
          <p:txBody>
            <a:bodyPr wrap="square" rtlCol="0">
              <a:spAutoFit/>
            </a:bodyPr>
            <a:lstStyle/>
            <a:p>
              <a:pPr algn="ctr"/>
              <a:r>
                <a:rPr lang="en-US" dirty="0"/>
                <a:t>11</a:t>
              </a:r>
            </a:p>
          </p:txBody>
        </p:sp>
        <p:sp>
          <p:nvSpPr>
            <p:cNvPr id="37" name="TextBox 36">
              <a:extLst>
                <a:ext uri="{FF2B5EF4-FFF2-40B4-BE49-F238E27FC236}">
                  <a16:creationId xmlns:a16="http://schemas.microsoft.com/office/drawing/2014/main" id="{6C97AE2E-9A0B-D7C3-123C-6F5F234268E3}"/>
                </a:ext>
              </a:extLst>
            </p:cNvPr>
            <p:cNvSpPr txBox="1"/>
            <p:nvPr/>
          </p:nvSpPr>
          <p:spPr>
            <a:xfrm>
              <a:off x="3095630" y="2428875"/>
              <a:ext cx="419101" cy="369332"/>
            </a:xfrm>
            <a:prstGeom prst="rect">
              <a:avLst/>
            </a:prstGeom>
            <a:noFill/>
            <a:ln w="12700">
              <a:solidFill>
                <a:schemeClr val="tx1"/>
              </a:solidFill>
            </a:ln>
          </p:spPr>
          <p:txBody>
            <a:bodyPr wrap="square" rtlCol="0">
              <a:spAutoFit/>
            </a:bodyPr>
            <a:lstStyle/>
            <a:p>
              <a:pPr algn="ctr"/>
              <a:r>
                <a:rPr lang="en-US" dirty="0"/>
                <a:t>17</a:t>
              </a:r>
            </a:p>
          </p:txBody>
        </p:sp>
      </p:grpSp>
      <p:grpSp>
        <p:nvGrpSpPr>
          <p:cNvPr id="38" name="Group 37">
            <a:extLst>
              <a:ext uri="{FF2B5EF4-FFF2-40B4-BE49-F238E27FC236}">
                <a16:creationId xmlns:a16="http://schemas.microsoft.com/office/drawing/2014/main" id="{9F13B0DF-7C19-6877-7168-CBEAC6D55DD9}"/>
              </a:ext>
            </a:extLst>
          </p:cNvPr>
          <p:cNvGrpSpPr/>
          <p:nvPr/>
        </p:nvGrpSpPr>
        <p:grpSpPr>
          <a:xfrm>
            <a:off x="581023" y="4004196"/>
            <a:ext cx="2933707" cy="369332"/>
            <a:chOff x="581024" y="2428875"/>
            <a:chExt cx="2933707" cy="369332"/>
          </a:xfrm>
        </p:grpSpPr>
        <p:sp>
          <p:nvSpPr>
            <p:cNvPr id="39" name="TextBox 38">
              <a:extLst>
                <a:ext uri="{FF2B5EF4-FFF2-40B4-BE49-F238E27FC236}">
                  <a16:creationId xmlns:a16="http://schemas.microsoft.com/office/drawing/2014/main" id="{A1743C6F-1CDB-6B46-F152-9AD574FEBEA2}"/>
                </a:ext>
              </a:extLst>
            </p:cNvPr>
            <p:cNvSpPr txBox="1"/>
            <p:nvPr/>
          </p:nvSpPr>
          <p:spPr>
            <a:xfrm>
              <a:off x="581024" y="2428875"/>
              <a:ext cx="419101" cy="369332"/>
            </a:xfrm>
            <a:prstGeom prst="rect">
              <a:avLst/>
            </a:prstGeom>
            <a:noFill/>
            <a:ln w="12700">
              <a:solidFill>
                <a:schemeClr val="tx1"/>
              </a:solidFill>
            </a:ln>
          </p:spPr>
          <p:txBody>
            <a:bodyPr wrap="square" rtlCol="0">
              <a:spAutoFit/>
            </a:bodyPr>
            <a:lstStyle/>
            <a:p>
              <a:pPr algn="ctr"/>
              <a:r>
                <a:rPr lang="en-US" dirty="0"/>
                <a:t>4</a:t>
              </a:r>
            </a:p>
          </p:txBody>
        </p:sp>
        <p:sp>
          <p:nvSpPr>
            <p:cNvPr id="40" name="TextBox 39">
              <a:extLst>
                <a:ext uri="{FF2B5EF4-FFF2-40B4-BE49-F238E27FC236}">
                  <a16:creationId xmlns:a16="http://schemas.microsoft.com/office/drawing/2014/main" id="{1520939A-5B40-D5CC-2932-EC2EB7A6AAAF}"/>
                </a:ext>
              </a:extLst>
            </p:cNvPr>
            <p:cNvSpPr txBox="1"/>
            <p:nvPr/>
          </p:nvSpPr>
          <p:spPr>
            <a:xfrm>
              <a:off x="1000125" y="2428875"/>
              <a:ext cx="419101" cy="369332"/>
            </a:xfrm>
            <a:prstGeom prst="rect">
              <a:avLst/>
            </a:prstGeom>
            <a:noFill/>
            <a:ln w="12700">
              <a:solidFill>
                <a:schemeClr val="tx1"/>
              </a:solidFill>
            </a:ln>
          </p:spPr>
          <p:txBody>
            <a:bodyPr wrap="square" rtlCol="0">
              <a:spAutoFit/>
            </a:bodyPr>
            <a:lstStyle/>
            <a:p>
              <a:pPr algn="ctr"/>
              <a:r>
                <a:rPr lang="en-US" dirty="0"/>
                <a:t>7</a:t>
              </a:r>
            </a:p>
          </p:txBody>
        </p:sp>
        <p:sp>
          <p:nvSpPr>
            <p:cNvPr id="41" name="TextBox 40">
              <a:extLst>
                <a:ext uri="{FF2B5EF4-FFF2-40B4-BE49-F238E27FC236}">
                  <a16:creationId xmlns:a16="http://schemas.microsoft.com/office/drawing/2014/main" id="{7BBB0A8B-98B5-E4E7-4F14-8D05E7567181}"/>
                </a:ext>
              </a:extLst>
            </p:cNvPr>
            <p:cNvSpPr txBox="1"/>
            <p:nvPr/>
          </p:nvSpPr>
          <p:spPr>
            <a:xfrm>
              <a:off x="1419226" y="2428875"/>
              <a:ext cx="419101" cy="369332"/>
            </a:xfrm>
            <a:prstGeom prst="rect">
              <a:avLst/>
            </a:prstGeom>
            <a:noFill/>
            <a:ln w="12700">
              <a:solidFill>
                <a:schemeClr val="tx1"/>
              </a:solidFill>
            </a:ln>
          </p:spPr>
          <p:txBody>
            <a:bodyPr wrap="square" rtlCol="0">
              <a:spAutoFit/>
            </a:bodyPr>
            <a:lstStyle/>
            <a:p>
              <a:pPr algn="ctr"/>
              <a:r>
                <a:rPr lang="en-US" dirty="0"/>
                <a:t>5</a:t>
              </a:r>
            </a:p>
          </p:txBody>
        </p:sp>
        <p:sp>
          <p:nvSpPr>
            <p:cNvPr id="42" name="TextBox 41">
              <a:extLst>
                <a:ext uri="{FF2B5EF4-FFF2-40B4-BE49-F238E27FC236}">
                  <a16:creationId xmlns:a16="http://schemas.microsoft.com/office/drawing/2014/main" id="{B86485C0-072D-689D-0EAE-5C775F3BD6EF}"/>
                </a:ext>
              </a:extLst>
            </p:cNvPr>
            <p:cNvSpPr txBox="1"/>
            <p:nvPr/>
          </p:nvSpPr>
          <p:spPr>
            <a:xfrm>
              <a:off x="1838327" y="2428875"/>
              <a:ext cx="419101" cy="369332"/>
            </a:xfrm>
            <a:prstGeom prst="rect">
              <a:avLst/>
            </a:prstGeom>
            <a:noFill/>
            <a:ln w="12700">
              <a:solidFill>
                <a:schemeClr val="tx1"/>
              </a:solidFill>
            </a:ln>
          </p:spPr>
          <p:txBody>
            <a:bodyPr wrap="square" rtlCol="0">
              <a:spAutoFit/>
            </a:bodyPr>
            <a:lstStyle/>
            <a:p>
              <a:pPr algn="ctr"/>
              <a:r>
                <a:rPr lang="en-US" dirty="0"/>
                <a:t>9</a:t>
              </a:r>
            </a:p>
          </p:txBody>
        </p:sp>
        <p:sp>
          <p:nvSpPr>
            <p:cNvPr id="43" name="TextBox 42">
              <a:extLst>
                <a:ext uri="{FF2B5EF4-FFF2-40B4-BE49-F238E27FC236}">
                  <a16:creationId xmlns:a16="http://schemas.microsoft.com/office/drawing/2014/main" id="{8C1D8E77-9E09-0FDD-09FB-CCBE075FAD92}"/>
                </a:ext>
              </a:extLst>
            </p:cNvPr>
            <p:cNvSpPr txBox="1"/>
            <p:nvPr/>
          </p:nvSpPr>
          <p:spPr>
            <a:xfrm>
              <a:off x="2257428" y="2428875"/>
              <a:ext cx="419101" cy="369332"/>
            </a:xfrm>
            <a:prstGeom prst="rect">
              <a:avLst/>
            </a:prstGeom>
            <a:noFill/>
            <a:ln w="12700">
              <a:solidFill>
                <a:schemeClr val="tx1"/>
              </a:solidFill>
            </a:ln>
          </p:spPr>
          <p:txBody>
            <a:bodyPr wrap="square" rtlCol="0">
              <a:spAutoFit/>
            </a:bodyPr>
            <a:lstStyle/>
            <a:p>
              <a:pPr algn="ctr"/>
              <a:r>
                <a:rPr lang="en-US" dirty="0"/>
                <a:t>15</a:t>
              </a:r>
            </a:p>
          </p:txBody>
        </p:sp>
        <p:sp>
          <p:nvSpPr>
            <p:cNvPr id="44" name="TextBox 43">
              <a:extLst>
                <a:ext uri="{FF2B5EF4-FFF2-40B4-BE49-F238E27FC236}">
                  <a16:creationId xmlns:a16="http://schemas.microsoft.com/office/drawing/2014/main" id="{30983DC6-9C91-6768-25C0-6283B7062B84}"/>
                </a:ext>
              </a:extLst>
            </p:cNvPr>
            <p:cNvSpPr txBox="1"/>
            <p:nvPr/>
          </p:nvSpPr>
          <p:spPr>
            <a:xfrm>
              <a:off x="2676529" y="2428875"/>
              <a:ext cx="419101" cy="369332"/>
            </a:xfrm>
            <a:prstGeom prst="rect">
              <a:avLst/>
            </a:prstGeom>
            <a:noFill/>
            <a:ln w="12700">
              <a:solidFill>
                <a:schemeClr val="tx1"/>
              </a:solidFill>
            </a:ln>
          </p:spPr>
          <p:txBody>
            <a:bodyPr wrap="square" rtlCol="0">
              <a:spAutoFit/>
            </a:bodyPr>
            <a:lstStyle/>
            <a:p>
              <a:pPr algn="ctr"/>
              <a:r>
                <a:rPr lang="en-US" dirty="0"/>
                <a:t>11</a:t>
              </a:r>
            </a:p>
          </p:txBody>
        </p:sp>
        <p:sp>
          <p:nvSpPr>
            <p:cNvPr id="45" name="TextBox 44">
              <a:extLst>
                <a:ext uri="{FF2B5EF4-FFF2-40B4-BE49-F238E27FC236}">
                  <a16:creationId xmlns:a16="http://schemas.microsoft.com/office/drawing/2014/main" id="{CAA1AC6D-EDA9-52FC-FA2F-0396E80BEF47}"/>
                </a:ext>
              </a:extLst>
            </p:cNvPr>
            <p:cNvSpPr txBox="1"/>
            <p:nvPr/>
          </p:nvSpPr>
          <p:spPr>
            <a:xfrm>
              <a:off x="3095630" y="2428875"/>
              <a:ext cx="419101" cy="369332"/>
            </a:xfrm>
            <a:prstGeom prst="rect">
              <a:avLst/>
            </a:prstGeom>
            <a:noFill/>
            <a:ln w="12700">
              <a:solidFill>
                <a:schemeClr val="tx1"/>
              </a:solidFill>
            </a:ln>
          </p:spPr>
          <p:txBody>
            <a:bodyPr wrap="square" rtlCol="0">
              <a:spAutoFit/>
            </a:bodyPr>
            <a:lstStyle/>
            <a:p>
              <a:pPr algn="ctr"/>
              <a:r>
                <a:rPr lang="en-US" dirty="0"/>
                <a:t>12</a:t>
              </a:r>
            </a:p>
          </p:txBody>
        </p:sp>
      </p:grpSp>
      <p:sp>
        <p:nvSpPr>
          <p:cNvPr id="2" name="Footer Placeholder 1">
            <a:extLst>
              <a:ext uri="{FF2B5EF4-FFF2-40B4-BE49-F238E27FC236}">
                <a16:creationId xmlns:a16="http://schemas.microsoft.com/office/drawing/2014/main" id="{10787387-9C9A-9DD9-444C-2742F753DDFF}"/>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3871066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3</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Divide and Conquer</a:t>
            </a:r>
            <a:endParaRPr sz="2400" dirty="0"/>
          </a:p>
        </p:txBody>
      </p:sp>
      <p:sp>
        <p:nvSpPr>
          <p:cNvPr id="2" name="Content Placeholder 2">
            <a:extLst>
              <a:ext uri="{FF2B5EF4-FFF2-40B4-BE49-F238E27FC236}">
                <a16:creationId xmlns:a16="http://schemas.microsoft.com/office/drawing/2014/main" id="{790EAE0E-D68C-C7F9-EDEA-820A2964C81F}"/>
              </a:ext>
            </a:extLst>
          </p:cNvPr>
          <p:cNvSpPr txBox="1">
            <a:spLocks/>
          </p:cNvSpPr>
          <p:nvPr/>
        </p:nvSpPr>
        <p:spPr>
          <a:xfrm>
            <a:off x="144187" y="1266225"/>
            <a:ext cx="6424393" cy="3370405"/>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500"/>
              </a:lnSpc>
            </a:pPr>
            <a:r>
              <a:rPr lang="en-US" sz="1600" dirty="0"/>
              <a:t>Divide and conquer involves three steps</a:t>
            </a:r>
          </a:p>
          <a:p>
            <a:pPr>
              <a:lnSpc>
                <a:spcPts val="1500"/>
              </a:lnSpc>
            </a:pPr>
            <a:endParaRPr lang="en-US" sz="1600" dirty="0"/>
          </a:p>
          <a:p>
            <a:pPr>
              <a:lnSpc>
                <a:spcPts val="1500"/>
              </a:lnSpc>
            </a:pPr>
            <a:r>
              <a:rPr lang="en-US" sz="1600" b="1" dirty="0"/>
              <a:t>Divide</a:t>
            </a:r>
            <a:r>
              <a:rPr lang="en-US" sz="1600" dirty="0"/>
              <a:t> a problem into pieces (smaller instances of same problem)</a:t>
            </a:r>
          </a:p>
          <a:p>
            <a:pPr lvl="1">
              <a:lnSpc>
                <a:spcPts val="1500"/>
              </a:lnSpc>
            </a:pPr>
            <a:r>
              <a:rPr lang="en-US" sz="1200" dirty="0"/>
              <a:t>E.g., divide into halves</a:t>
            </a:r>
          </a:p>
          <a:p>
            <a:pPr>
              <a:lnSpc>
                <a:spcPts val="1500"/>
              </a:lnSpc>
            </a:pPr>
            <a:r>
              <a:rPr lang="en-US" sz="1600" b="1" dirty="0"/>
              <a:t>Conquer</a:t>
            </a:r>
            <a:r>
              <a:rPr lang="en-US" sz="1600" dirty="0"/>
              <a:t> the subproblems by solving them recursively</a:t>
            </a:r>
          </a:p>
          <a:p>
            <a:pPr lvl="1">
              <a:lnSpc>
                <a:spcPts val="1500"/>
              </a:lnSpc>
            </a:pPr>
            <a:r>
              <a:rPr lang="en-US" sz="1200" dirty="0"/>
              <a:t>Can just call the same algorithm on the subproblems (recursively solving)</a:t>
            </a:r>
          </a:p>
          <a:p>
            <a:pPr lvl="1">
              <a:lnSpc>
                <a:spcPts val="1500"/>
              </a:lnSpc>
            </a:pPr>
            <a:r>
              <a:rPr lang="en-US" sz="1200" dirty="0"/>
              <a:t>Base case: when n=1 (or is small)</a:t>
            </a:r>
          </a:p>
          <a:p>
            <a:pPr>
              <a:lnSpc>
                <a:spcPts val="1500"/>
              </a:lnSpc>
            </a:pPr>
            <a:r>
              <a:rPr lang="en-US" sz="1600" b="1" dirty="0"/>
              <a:t>Combine</a:t>
            </a:r>
            <a:r>
              <a:rPr lang="en-US" sz="1600" dirty="0"/>
              <a:t> solutions to pieces to get answer to original problem</a:t>
            </a:r>
          </a:p>
          <a:p>
            <a:pPr lvl="1">
              <a:lnSpc>
                <a:spcPts val="1500"/>
              </a:lnSpc>
            </a:pPr>
            <a:r>
              <a:rPr lang="en-IN" sz="1200" dirty="0"/>
              <a:t>Combining results from recursive calls.</a:t>
            </a:r>
          </a:p>
          <a:p>
            <a:pPr lvl="1">
              <a:lnSpc>
                <a:spcPts val="1500"/>
              </a:lnSpc>
            </a:pPr>
            <a:r>
              <a:rPr lang="en-IN" sz="1200" dirty="0"/>
              <a:t>Usually the hardest part in the algorithm design</a:t>
            </a:r>
            <a:endParaRPr lang="en-US" sz="1200" dirty="0"/>
          </a:p>
        </p:txBody>
      </p:sp>
      <p:sp>
        <p:nvSpPr>
          <p:cNvPr id="6" name="Footer Placeholder 5">
            <a:extLst>
              <a:ext uri="{FF2B5EF4-FFF2-40B4-BE49-F238E27FC236}">
                <a16:creationId xmlns:a16="http://schemas.microsoft.com/office/drawing/2014/main" id="{4DEC92F8-674E-F8E0-D25E-3595B83B96F9}"/>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25991086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30</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Quicksort</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p:sp>
        <p:nvSpPr>
          <p:cNvPr id="7" name="Content Placeholder 2">
            <a:extLst>
              <a:ext uri="{FF2B5EF4-FFF2-40B4-BE49-F238E27FC236}">
                <a16:creationId xmlns:a16="http://schemas.microsoft.com/office/drawing/2014/main" id="{334646BB-AA6A-9ACE-CFFE-68C5B609A264}"/>
              </a:ext>
            </a:extLst>
          </p:cNvPr>
          <p:cNvSpPr txBox="1">
            <a:spLocks/>
          </p:cNvSpPr>
          <p:nvPr/>
        </p:nvSpPr>
        <p:spPr>
          <a:xfrm>
            <a:off x="218114" y="1174252"/>
            <a:ext cx="6424393" cy="2187257"/>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700"/>
              </a:lnSpc>
              <a:spcBef>
                <a:spcPts val="800"/>
              </a:spcBef>
            </a:pPr>
            <a:r>
              <a:rPr lang="en-US" sz="1600" dirty="0"/>
              <a:t>Lets walkthrough an example to understand how quicksort works</a:t>
            </a:r>
          </a:p>
          <a:p>
            <a:pPr>
              <a:lnSpc>
                <a:spcPts val="1700"/>
              </a:lnSpc>
              <a:spcBef>
                <a:spcPts val="800"/>
              </a:spcBef>
            </a:pPr>
            <a:endParaRPr lang="en-US" sz="1600" b="0" dirty="0"/>
          </a:p>
          <a:p>
            <a:pPr>
              <a:lnSpc>
                <a:spcPts val="1700"/>
              </a:lnSpc>
              <a:spcBef>
                <a:spcPts val="800"/>
              </a:spcBef>
            </a:pPr>
            <a:endParaRPr lang="en-US" sz="1600" dirty="0"/>
          </a:p>
          <a:p>
            <a:pPr>
              <a:lnSpc>
                <a:spcPts val="1700"/>
              </a:lnSpc>
              <a:spcBef>
                <a:spcPts val="800"/>
              </a:spcBef>
            </a:pPr>
            <a:r>
              <a:rPr lang="en-US" sz="1600" b="0" dirty="0"/>
              <a:t>The crucial step in quicksort is partioning</a:t>
            </a:r>
            <a:r>
              <a:rPr lang="en-US" sz="1600" dirty="0"/>
              <a:t> (divide into two parts such that left of </a:t>
            </a:r>
            <a:r>
              <a:rPr lang="en-US" sz="1600" b="1" dirty="0"/>
              <a:t>pivot</a:t>
            </a:r>
            <a:r>
              <a:rPr lang="en-US" sz="1600" dirty="0"/>
              <a:t> is less and right of pivot is more)</a:t>
            </a:r>
            <a:endParaRPr lang="en-US" sz="1600" b="0" dirty="0"/>
          </a:p>
        </p:txBody>
      </p:sp>
      <p:grpSp>
        <p:nvGrpSpPr>
          <p:cNvPr id="6" name="Group 5">
            <a:extLst>
              <a:ext uri="{FF2B5EF4-FFF2-40B4-BE49-F238E27FC236}">
                <a16:creationId xmlns:a16="http://schemas.microsoft.com/office/drawing/2014/main" id="{3FB5F0F8-9361-30BF-B0FF-CE78E5B30E25}"/>
              </a:ext>
            </a:extLst>
          </p:cNvPr>
          <p:cNvGrpSpPr/>
          <p:nvPr/>
        </p:nvGrpSpPr>
        <p:grpSpPr>
          <a:xfrm>
            <a:off x="1400171" y="1666136"/>
            <a:ext cx="3771909" cy="369332"/>
            <a:chOff x="1962146" y="1592633"/>
            <a:chExt cx="3771909" cy="369332"/>
          </a:xfrm>
        </p:grpSpPr>
        <p:sp>
          <p:nvSpPr>
            <p:cNvPr id="22" name="TextBox 21">
              <a:extLst>
                <a:ext uri="{FF2B5EF4-FFF2-40B4-BE49-F238E27FC236}">
                  <a16:creationId xmlns:a16="http://schemas.microsoft.com/office/drawing/2014/main" id="{A22C7DCB-D0D8-F2BE-E7A2-5500438CA884}"/>
                </a:ext>
              </a:extLst>
            </p:cNvPr>
            <p:cNvSpPr txBox="1"/>
            <p:nvPr/>
          </p:nvSpPr>
          <p:spPr>
            <a:xfrm>
              <a:off x="1962146" y="1592633"/>
              <a:ext cx="419101" cy="369332"/>
            </a:xfrm>
            <a:prstGeom prst="rect">
              <a:avLst/>
            </a:prstGeom>
            <a:noFill/>
            <a:ln w="12700">
              <a:solidFill>
                <a:schemeClr val="tx1"/>
              </a:solidFill>
            </a:ln>
          </p:spPr>
          <p:txBody>
            <a:bodyPr wrap="square" rtlCol="0">
              <a:spAutoFit/>
            </a:bodyPr>
            <a:lstStyle/>
            <a:p>
              <a:pPr algn="ctr"/>
              <a:r>
                <a:rPr lang="en-US" dirty="0"/>
                <a:t>7</a:t>
              </a:r>
            </a:p>
          </p:txBody>
        </p:sp>
        <p:sp>
          <p:nvSpPr>
            <p:cNvPr id="23" name="TextBox 22">
              <a:extLst>
                <a:ext uri="{FF2B5EF4-FFF2-40B4-BE49-F238E27FC236}">
                  <a16:creationId xmlns:a16="http://schemas.microsoft.com/office/drawing/2014/main" id="{AC1F2BE3-B25F-8193-5300-DB75D458B16D}"/>
                </a:ext>
              </a:extLst>
            </p:cNvPr>
            <p:cNvSpPr txBox="1"/>
            <p:nvPr/>
          </p:nvSpPr>
          <p:spPr>
            <a:xfrm>
              <a:off x="2381247" y="1592633"/>
              <a:ext cx="419101" cy="369332"/>
            </a:xfrm>
            <a:prstGeom prst="rect">
              <a:avLst/>
            </a:prstGeom>
            <a:noFill/>
            <a:ln w="12700">
              <a:solidFill>
                <a:schemeClr val="tx1"/>
              </a:solidFill>
            </a:ln>
          </p:spPr>
          <p:txBody>
            <a:bodyPr wrap="square" rtlCol="0">
              <a:spAutoFit/>
            </a:bodyPr>
            <a:lstStyle/>
            <a:p>
              <a:pPr algn="ctr"/>
              <a:r>
                <a:rPr lang="en-US" dirty="0"/>
                <a:t>6</a:t>
              </a:r>
            </a:p>
          </p:txBody>
        </p:sp>
        <p:sp>
          <p:nvSpPr>
            <p:cNvPr id="24" name="TextBox 23">
              <a:extLst>
                <a:ext uri="{FF2B5EF4-FFF2-40B4-BE49-F238E27FC236}">
                  <a16:creationId xmlns:a16="http://schemas.microsoft.com/office/drawing/2014/main" id="{3041E2B2-2646-C855-AAFC-6D2B1FB548DE}"/>
                </a:ext>
              </a:extLst>
            </p:cNvPr>
            <p:cNvSpPr txBox="1"/>
            <p:nvPr/>
          </p:nvSpPr>
          <p:spPr>
            <a:xfrm>
              <a:off x="2800348" y="1592633"/>
              <a:ext cx="419101" cy="369332"/>
            </a:xfrm>
            <a:prstGeom prst="rect">
              <a:avLst/>
            </a:prstGeom>
            <a:noFill/>
            <a:ln w="12700">
              <a:solidFill>
                <a:schemeClr val="tx1"/>
              </a:solidFill>
            </a:ln>
          </p:spPr>
          <p:txBody>
            <a:bodyPr wrap="square" rtlCol="0">
              <a:spAutoFit/>
            </a:bodyPr>
            <a:lstStyle/>
            <a:p>
              <a:pPr algn="ctr"/>
              <a:r>
                <a:rPr lang="en-US" dirty="0"/>
                <a:t>10</a:t>
              </a:r>
            </a:p>
          </p:txBody>
        </p:sp>
        <p:sp>
          <p:nvSpPr>
            <p:cNvPr id="25" name="TextBox 24">
              <a:extLst>
                <a:ext uri="{FF2B5EF4-FFF2-40B4-BE49-F238E27FC236}">
                  <a16:creationId xmlns:a16="http://schemas.microsoft.com/office/drawing/2014/main" id="{13B875C2-2098-04FF-B6BB-EDA9A5EDC173}"/>
                </a:ext>
              </a:extLst>
            </p:cNvPr>
            <p:cNvSpPr txBox="1"/>
            <p:nvPr/>
          </p:nvSpPr>
          <p:spPr>
            <a:xfrm>
              <a:off x="3219449" y="1592633"/>
              <a:ext cx="419101" cy="369332"/>
            </a:xfrm>
            <a:prstGeom prst="rect">
              <a:avLst/>
            </a:prstGeom>
            <a:noFill/>
            <a:ln w="12700">
              <a:solidFill>
                <a:schemeClr val="tx1"/>
              </a:solidFill>
            </a:ln>
          </p:spPr>
          <p:txBody>
            <a:bodyPr wrap="square" rtlCol="0">
              <a:spAutoFit/>
            </a:bodyPr>
            <a:lstStyle/>
            <a:p>
              <a:pPr algn="ctr"/>
              <a:r>
                <a:rPr lang="en-US" dirty="0"/>
                <a:t>5</a:t>
              </a:r>
            </a:p>
          </p:txBody>
        </p:sp>
        <p:sp>
          <p:nvSpPr>
            <p:cNvPr id="26" name="TextBox 25">
              <a:extLst>
                <a:ext uri="{FF2B5EF4-FFF2-40B4-BE49-F238E27FC236}">
                  <a16:creationId xmlns:a16="http://schemas.microsoft.com/office/drawing/2014/main" id="{3F7A5571-BDED-B4D4-6D62-2702FE533EB1}"/>
                </a:ext>
              </a:extLst>
            </p:cNvPr>
            <p:cNvSpPr txBox="1"/>
            <p:nvPr/>
          </p:nvSpPr>
          <p:spPr>
            <a:xfrm>
              <a:off x="3638550" y="1592633"/>
              <a:ext cx="419101" cy="369332"/>
            </a:xfrm>
            <a:prstGeom prst="rect">
              <a:avLst/>
            </a:prstGeom>
            <a:noFill/>
            <a:ln w="12700">
              <a:solidFill>
                <a:schemeClr val="tx1"/>
              </a:solidFill>
            </a:ln>
          </p:spPr>
          <p:txBody>
            <a:bodyPr wrap="square" rtlCol="0">
              <a:spAutoFit/>
            </a:bodyPr>
            <a:lstStyle/>
            <a:p>
              <a:pPr algn="ctr"/>
              <a:r>
                <a:rPr lang="en-US" dirty="0"/>
                <a:t>9</a:t>
              </a:r>
            </a:p>
          </p:txBody>
        </p:sp>
        <p:sp>
          <p:nvSpPr>
            <p:cNvPr id="27" name="TextBox 26">
              <a:extLst>
                <a:ext uri="{FF2B5EF4-FFF2-40B4-BE49-F238E27FC236}">
                  <a16:creationId xmlns:a16="http://schemas.microsoft.com/office/drawing/2014/main" id="{6C3B4C78-B179-41F8-F68C-C5F0AF4F2D64}"/>
                </a:ext>
              </a:extLst>
            </p:cNvPr>
            <p:cNvSpPr txBox="1"/>
            <p:nvPr/>
          </p:nvSpPr>
          <p:spPr>
            <a:xfrm>
              <a:off x="4057651" y="1592633"/>
              <a:ext cx="419101" cy="369332"/>
            </a:xfrm>
            <a:prstGeom prst="rect">
              <a:avLst/>
            </a:prstGeom>
            <a:noFill/>
            <a:ln w="12700">
              <a:solidFill>
                <a:schemeClr val="tx1"/>
              </a:solidFill>
            </a:ln>
          </p:spPr>
          <p:txBody>
            <a:bodyPr wrap="square" rtlCol="0">
              <a:spAutoFit/>
            </a:bodyPr>
            <a:lstStyle/>
            <a:p>
              <a:pPr algn="ctr"/>
              <a:r>
                <a:rPr lang="en-US" dirty="0"/>
                <a:t>2</a:t>
              </a:r>
            </a:p>
          </p:txBody>
        </p:sp>
        <p:sp>
          <p:nvSpPr>
            <p:cNvPr id="28" name="TextBox 27">
              <a:extLst>
                <a:ext uri="{FF2B5EF4-FFF2-40B4-BE49-F238E27FC236}">
                  <a16:creationId xmlns:a16="http://schemas.microsoft.com/office/drawing/2014/main" id="{97576364-7650-BE0F-F94B-68FF7302035C}"/>
                </a:ext>
              </a:extLst>
            </p:cNvPr>
            <p:cNvSpPr txBox="1"/>
            <p:nvPr/>
          </p:nvSpPr>
          <p:spPr>
            <a:xfrm>
              <a:off x="4476752" y="1592633"/>
              <a:ext cx="419101" cy="369332"/>
            </a:xfrm>
            <a:prstGeom prst="rect">
              <a:avLst/>
            </a:prstGeom>
            <a:noFill/>
            <a:ln w="12700">
              <a:solidFill>
                <a:schemeClr val="tx1"/>
              </a:solidFill>
            </a:ln>
          </p:spPr>
          <p:txBody>
            <a:bodyPr wrap="square" rtlCol="0">
              <a:spAutoFit/>
            </a:bodyPr>
            <a:lstStyle/>
            <a:p>
              <a:pPr algn="ctr"/>
              <a:r>
                <a:rPr lang="en-US" dirty="0"/>
                <a:t>1</a:t>
              </a:r>
            </a:p>
          </p:txBody>
        </p:sp>
        <p:sp>
          <p:nvSpPr>
            <p:cNvPr id="2" name="TextBox 1">
              <a:extLst>
                <a:ext uri="{FF2B5EF4-FFF2-40B4-BE49-F238E27FC236}">
                  <a16:creationId xmlns:a16="http://schemas.microsoft.com/office/drawing/2014/main" id="{3F131FD4-BC33-775E-AC13-BBE7DDDEBA95}"/>
                </a:ext>
              </a:extLst>
            </p:cNvPr>
            <p:cNvSpPr txBox="1"/>
            <p:nvPr/>
          </p:nvSpPr>
          <p:spPr>
            <a:xfrm>
              <a:off x="4895853" y="1592633"/>
              <a:ext cx="419101" cy="369332"/>
            </a:xfrm>
            <a:prstGeom prst="rect">
              <a:avLst/>
            </a:prstGeom>
            <a:noFill/>
            <a:ln w="12700">
              <a:solidFill>
                <a:schemeClr val="tx1"/>
              </a:solidFill>
            </a:ln>
          </p:spPr>
          <p:txBody>
            <a:bodyPr wrap="square" rtlCol="0">
              <a:spAutoFit/>
            </a:bodyPr>
            <a:lstStyle/>
            <a:p>
              <a:pPr algn="ctr"/>
              <a:r>
                <a:rPr lang="en-US" dirty="0"/>
                <a:t>15</a:t>
              </a:r>
            </a:p>
          </p:txBody>
        </p:sp>
        <p:sp>
          <p:nvSpPr>
            <p:cNvPr id="3" name="TextBox 2">
              <a:extLst>
                <a:ext uri="{FF2B5EF4-FFF2-40B4-BE49-F238E27FC236}">
                  <a16:creationId xmlns:a16="http://schemas.microsoft.com/office/drawing/2014/main" id="{A8551C1C-DD75-8EB5-E296-A6858A95B097}"/>
                </a:ext>
              </a:extLst>
            </p:cNvPr>
            <p:cNvSpPr txBox="1"/>
            <p:nvPr/>
          </p:nvSpPr>
          <p:spPr>
            <a:xfrm>
              <a:off x="5314954" y="1592633"/>
              <a:ext cx="419101" cy="369332"/>
            </a:xfrm>
            <a:prstGeom prst="rect">
              <a:avLst/>
            </a:prstGeom>
            <a:noFill/>
            <a:ln w="12700">
              <a:solidFill>
                <a:schemeClr val="tx1"/>
              </a:solidFill>
            </a:ln>
          </p:spPr>
          <p:txBody>
            <a:bodyPr wrap="square" rtlCol="0">
              <a:spAutoFit/>
            </a:bodyPr>
            <a:lstStyle/>
            <a:p>
              <a:pPr algn="ctr"/>
              <a:r>
                <a:rPr lang="en-US" dirty="0"/>
                <a:t>7</a:t>
              </a:r>
            </a:p>
          </p:txBody>
        </p:sp>
      </p:grpSp>
      <p:sp>
        <p:nvSpPr>
          <p:cNvPr id="8" name="Footer Placeholder 7">
            <a:extLst>
              <a:ext uri="{FF2B5EF4-FFF2-40B4-BE49-F238E27FC236}">
                <a16:creationId xmlns:a16="http://schemas.microsoft.com/office/drawing/2014/main" id="{458814D7-52E1-DD4B-3EFE-0041FA5160AA}"/>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22351174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31</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Quicksort</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p:pic>
        <p:nvPicPr>
          <p:cNvPr id="10" name="Picture 9">
            <a:extLst>
              <a:ext uri="{FF2B5EF4-FFF2-40B4-BE49-F238E27FC236}">
                <a16:creationId xmlns:a16="http://schemas.microsoft.com/office/drawing/2014/main" id="{C783259D-30F5-B224-5A0E-BAE39B37F76A}"/>
              </a:ext>
            </a:extLst>
          </p:cNvPr>
          <p:cNvPicPr>
            <a:picLocks noChangeAspect="1"/>
          </p:cNvPicPr>
          <p:nvPr/>
        </p:nvPicPr>
        <p:blipFill>
          <a:blip r:embed="rId3"/>
          <a:stretch>
            <a:fillRect/>
          </a:stretch>
        </p:blipFill>
        <p:spPr>
          <a:xfrm>
            <a:off x="4050251" y="1096951"/>
            <a:ext cx="2475032" cy="1352634"/>
          </a:xfrm>
          <a:prstGeom prst="rect">
            <a:avLst/>
          </a:prstGeom>
        </p:spPr>
      </p:pic>
      <p:pic>
        <p:nvPicPr>
          <p:cNvPr id="2" name="Picture 1">
            <a:extLst>
              <a:ext uri="{FF2B5EF4-FFF2-40B4-BE49-F238E27FC236}">
                <a16:creationId xmlns:a16="http://schemas.microsoft.com/office/drawing/2014/main" id="{C70163C1-887F-23D2-5BB8-7153539EAA00}"/>
              </a:ext>
            </a:extLst>
          </p:cNvPr>
          <p:cNvPicPr>
            <a:picLocks noChangeAspect="1"/>
          </p:cNvPicPr>
          <p:nvPr/>
        </p:nvPicPr>
        <p:blipFill>
          <a:blip r:embed="rId4"/>
          <a:stretch>
            <a:fillRect/>
          </a:stretch>
        </p:blipFill>
        <p:spPr>
          <a:xfrm>
            <a:off x="127790" y="1065506"/>
            <a:ext cx="3486743" cy="3752334"/>
          </a:xfrm>
          <a:prstGeom prst="rect">
            <a:avLst/>
          </a:prstGeom>
        </p:spPr>
      </p:pic>
      <p:sp>
        <p:nvSpPr>
          <p:cNvPr id="3" name="Footer Placeholder 2">
            <a:extLst>
              <a:ext uri="{FF2B5EF4-FFF2-40B4-BE49-F238E27FC236}">
                <a16:creationId xmlns:a16="http://schemas.microsoft.com/office/drawing/2014/main" id="{1B6D0FEF-F532-0B07-D4C8-FCF41D27CD10}"/>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84411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32</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Quicksort – Runtime Analysis</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F2BA0D3D-5416-F9D1-663B-197FE94221E0}"/>
                  </a:ext>
                </a:extLst>
              </p:cNvPr>
              <p:cNvSpPr txBox="1"/>
              <p:nvPr/>
            </p:nvSpPr>
            <p:spPr>
              <a:xfrm>
                <a:off x="4523482" y="1531160"/>
                <a:ext cx="378822" cy="20005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l-GR" sz="1300" i="1" smtClean="0">
                          <a:latin typeface="Cambria Math" panose="02040503050406030204" pitchFamily="18" charset="0"/>
                          <a:ea typeface="Cambria Math" panose="02040503050406030204" pitchFamily="18" charset="0"/>
                        </a:rPr>
                        <m:t>Θ</m:t>
                      </m:r>
                      <m:d>
                        <m:dPr>
                          <m:ctrlPr>
                            <a:rPr lang="en-US" sz="1300" b="0" i="1" smtClean="0">
                              <a:latin typeface="Cambria Math" panose="02040503050406030204" pitchFamily="18" charset="0"/>
                              <a:ea typeface="Cambria Math" panose="02040503050406030204" pitchFamily="18" charset="0"/>
                            </a:rPr>
                          </m:ctrlPr>
                        </m:dPr>
                        <m:e>
                          <m:r>
                            <a:rPr lang="en-US" sz="1300" b="0" i="1" smtClean="0">
                              <a:latin typeface="Cambria Math" panose="02040503050406030204" pitchFamily="18" charset="0"/>
                              <a:ea typeface="Cambria Math" panose="02040503050406030204" pitchFamily="18" charset="0"/>
                            </a:rPr>
                            <m:t>1</m:t>
                          </m:r>
                        </m:e>
                      </m:d>
                    </m:oMath>
                  </m:oMathPara>
                </a14:m>
                <a:endParaRPr lang="en-US" sz="1300" dirty="0"/>
              </a:p>
            </p:txBody>
          </p:sp>
        </mc:Choice>
        <mc:Fallback xmlns="">
          <p:sp>
            <p:nvSpPr>
              <p:cNvPr id="2" name="TextBox 1">
                <a:extLst>
                  <a:ext uri="{FF2B5EF4-FFF2-40B4-BE49-F238E27FC236}">
                    <a16:creationId xmlns:a16="http://schemas.microsoft.com/office/drawing/2014/main" id="{F2BA0D3D-5416-F9D1-663B-197FE94221E0}"/>
                  </a:ext>
                </a:extLst>
              </p:cNvPr>
              <p:cNvSpPr txBox="1">
                <a:spLocks noRot="1" noChangeAspect="1" noMove="1" noResize="1" noEditPoints="1" noAdjustHandles="1" noChangeArrowheads="1" noChangeShapeType="1" noTextEdit="1"/>
              </p:cNvSpPr>
              <p:nvPr/>
            </p:nvSpPr>
            <p:spPr>
              <a:xfrm>
                <a:off x="4523482" y="1531160"/>
                <a:ext cx="378822" cy="200055"/>
              </a:xfrm>
              <a:prstGeom prst="rect">
                <a:avLst/>
              </a:prstGeom>
              <a:blipFill>
                <a:blip r:embed="rId3"/>
                <a:stretch>
                  <a:fillRect l="-10000" b="-5882"/>
                </a:stretch>
              </a:blipFill>
            </p:spPr>
            <p:txBody>
              <a:bodyPr/>
              <a:lstStyle/>
              <a:p>
                <a:r>
                  <a:rPr lang="en-US">
                    <a:noFill/>
                  </a:rPr>
                  <a:t> </a:t>
                </a:r>
              </a:p>
            </p:txBody>
          </p:sp>
        </mc:Fallback>
      </mc:AlternateContent>
      <p:grpSp>
        <p:nvGrpSpPr>
          <p:cNvPr id="3" name="Group 2">
            <a:extLst>
              <a:ext uri="{FF2B5EF4-FFF2-40B4-BE49-F238E27FC236}">
                <a16:creationId xmlns:a16="http://schemas.microsoft.com/office/drawing/2014/main" id="{3121DA51-5883-2BEE-F904-46CACAFEAE2F}"/>
              </a:ext>
            </a:extLst>
          </p:cNvPr>
          <p:cNvGrpSpPr/>
          <p:nvPr/>
        </p:nvGrpSpPr>
        <p:grpSpPr>
          <a:xfrm>
            <a:off x="3804405" y="1433578"/>
            <a:ext cx="703487" cy="395222"/>
            <a:chOff x="2887840" y="1667591"/>
            <a:chExt cx="703487" cy="274825"/>
          </a:xfrm>
        </p:grpSpPr>
        <p:sp>
          <p:nvSpPr>
            <p:cNvPr id="6" name="Right Brace 5">
              <a:extLst>
                <a:ext uri="{FF2B5EF4-FFF2-40B4-BE49-F238E27FC236}">
                  <a16:creationId xmlns:a16="http://schemas.microsoft.com/office/drawing/2014/main" id="{ABEDE6B0-4A43-6601-62AC-B8C7CF37BF53}"/>
                </a:ext>
              </a:extLst>
            </p:cNvPr>
            <p:cNvSpPr/>
            <p:nvPr/>
          </p:nvSpPr>
          <p:spPr>
            <a:xfrm>
              <a:off x="2887840" y="1667591"/>
              <a:ext cx="190919" cy="274825"/>
            </a:xfrm>
            <a:prstGeom prst="rightBrace">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cxnSp>
          <p:nvCxnSpPr>
            <p:cNvPr id="7" name="Straight Arrow Connector 6">
              <a:extLst>
                <a:ext uri="{FF2B5EF4-FFF2-40B4-BE49-F238E27FC236}">
                  <a16:creationId xmlns:a16="http://schemas.microsoft.com/office/drawing/2014/main" id="{4C5E6A69-6A51-36DA-74D8-4E99F962E124}"/>
                </a:ext>
              </a:extLst>
            </p:cNvPr>
            <p:cNvCxnSpPr/>
            <p:nvPr/>
          </p:nvCxnSpPr>
          <p:spPr>
            <a:xfrm>
              <a:off x="3071210" y="1805003"/>
              <a:ext cx="520117" cy="0"/>
            </a:xfrm>
            <a:prstGeom prst="straightConnector1">
              <a:avLst/>
            </a:prstGeom>
            <a:ln w="12700">
              <a:solidFill>
                <a:schemeClr val="tx1"/>
              </a:solidFill>
              <a:tailEnd type="stealth" w="lg" len="lg"/>
            </a:ln>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90423E8B-27A5-1C4B-DBA3-034902C6B4D0}"/>
                  </a:ext>
                </a:extLst>
              </p:cNvPr>
              <p:cNvSpPr txBox="1"/>
              <p:nvPr/>
            </p:nvSpPr>
            <p:spPr>
              <a:xfrm>
                <a:off x="4567074" y="2635840"/>
                <a:ext cx="384849" cy="20005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l-GR" sz="1300" i="1" smtClean="0">
                          <a:latin typeface="Cambria Math" panose="02040503050406030204" pitchFamily="18" charset="0"/>
                          <a:ea typeface="Cambria Math" panose="02040503050406030204" pitchFamily="18" charset="0"/>
                        </a:rPr>
                        <m:t>Θ</m:t>
                      </m:r>
                      <m:d>
                        <m:dPr>
                          <m:ctrlPr>
                            <a:rPr lang="en-US" sz="1300" b="0" i="1" smtClean="0">
                              <a:latin typeface="Cambria Math" panose="02040503050406030204" pitchFamily="18" charset="0"/>
                              <a:ea typeface="Cambria Math" panose="02040503050406030204" pitchFamily="18" charset="0"/>
                            </a:rPr>
                          </m:ctrlPr>
                        </m:dPr>
                        <m:e>
                          <m:r>
                            <a:rPr lang="en-US" sz="1300" b="0" i="1" smtClean="0">
                              <a:latin typeface="Cambria Math" panose="02040503050406030204" pitchFamily="18" charset="0"/>
                              <a:ea typeface="Cambria Math" panose="02040503050406030204" pitchFamily="18" charset="0"/>
                            </a:rPr>
                            <m:t>𝑛</m:t>
                          </m:r>
                        </m:e>
                      </m:d>
                    </m:oMath>
                  </m:oMathPara>
                </a14:m>
                <a:endParaRPr lang="en-US" sz="1300" dirty="0"/>
              </a:p>
            </p:txBody>
          </p:sp>
        </mc:Choice>
        <mc:Fallback xmlns="">
          <p:sp>
            <p:nvSpPr>
              <p:cNvPr id="12" name="TextBox 11">
                <a:extLst>
                  <a:ext uri="{FF2B5EF4-FFF2-40B4-BE49-F238E27FC236}">
                    <a16:creationId xmlns:a16="http://schemas.microsoft.com/office/drawing/2014/main" id="{90423E8B-27A5-1C4B-DBA3-034902C6B4D0}"/>
                  </a:ext>
                </a:extLst>
              </p:cNvPr>
              <p:cNvSpPr txBox="1">
                <a:spLocks noRot="1" noChangeAspect="1" noMove="1" noResize="1" noEditPoints="1" noAdjustHandles="1" noChangeArrowheads="1" noChangeShapeType="1" noTextEdit="1"/>
              </p:cNvSpPr>
              <p:nvPr/>
            </p:nvSpPr>
            <p:spPr>
              <a:xfrm>
                <a:off x="4567074" y="2635840"/>
                <a:ext cx="384849" cy="200055"/>
              </a:xfrm>
              <a:prstGeom prst="rect">
                <a:avLst/>
              </a:prstGeom>
              <a:blipFill>
                <a:blip r:embed="rId4"/>
                <a:stretch>
                  <a:fillRect l="-9677" b="-5882"/>
                </a:stretch>
              </a:blipFill>
            </p:spPr>
            <p:txBody>
              <a:bodyPr/>
              <a:lstStyle/>
              <a:p>
                <a:r>
                  <a:rPr lang="en-US">
                    <a:noFill/>
                  </a:rPr>
                  <a:t> </a:t>
                </a:r>
              </a:p>
            </p:txBody>
          </p:sp>
        </mc:Fallback>
      </mc:AlternateContent>
      <p:grpSp>
        <p:nvGrpSpPr>
          <p:cNvPr id="13" name="Group 12">
            <a:extLst>
              <a:ext uri="{FF2B5EF4-FFF2-40B4-BE49-F238E27FC236}">
                <a16:creationId xmlns:a16="http://schemas.microsoft.com/office/drawing/2014/main" id="{776F9685-71D8-FE35-DAA6-B25220FC576C}"/>
              </a:ext>
            </a:extLst>
          </p:cNvPr>
          <p:cNvGrpSpPr/>
          <p:nvPr/>
        </p:nvGrpSpPr>
        <p:grpSpPr>
          <a:xfrm>
            <a:off x="3787627" y="1959721"/>
            <a:ext cx="762210" cy="1552581"/>
            <a:chOff x="1948469" y="1624904"/>
            <a:chExt cx="762210" cy="1552581"/>
          </a:xfrm>
        </p:grpSpPr>
        <p:sp>
          <p:nvSpPr>
            <p:cNvPr id="14" name="Right Brace 13">
              <a:extLst>
                <a:ext uri="{FF2B5EF4-FFF2-40B4-BE49-F238E27FC236}">
                  <a16:creationId xmlns:a16="http://schemas.microsoft.com/office/drawing/2014/main" id="{A45EB6BA-D3A5-20A8-9A7F-904A2D9A0D00}"/>
                </a:ext>
              </a:extLst>
            </p:cNvPr>
            <p:cNvSpPr/>
            <p:nvPr/>
          </p:nvSpPr>
          <p:spPr>
            <a:xfrm>
              <a:off x="1948469" y="1624904"/>
              <a:ext cx="242093" cy="1552581"/>
            </a:xfrm>
            <a:prstGeom prst="rightBrace">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cxnSp>
          <p:nvCxnSpPr>
            <p:cNvPr id="15" name="Straight Arrow Connector 14">
              <a:extLst>
                <a:ext uri="{FF2B5EF4-FFF2-40B4-BE49-F238E27FC236}">
                  <a16:creationId xmlns:a16="http://schemas.microsoft.com/office/drawing/2014/main" id="{647144C8-C528-7DDF-CF09-B4BCB2C928FE}"/>
                </a:ext>
              </a:extLst>
            </p:cNvPr>
            <p:cNvCxnSpPr>
              <a:cxnSpLocks/>
            </p:cNvCxnSpPr>
            <p:nvPr/>
          </p:nvCxnSpPr>
          <p:spPr>
            <a:xfrm flipV="1">
              <a:off x="2190562" y="2401051"/>
              <a:ext cx="520117" cy="0"/>
            </a:xfrm>
            <a:prstGeom prst="straightConnector1">
              <a:avLst/>
            </a:prstGeom>
            <a:ln w="12700">
              <a:solidFill>
                <a:schemeClr val="tx1"/>
              </a:solidFill>
              <a:tailEnd type="stealth" w="lg" len="lg"/>
            </a:ln>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858A456A-C928-D614-570C-B8699B0C88E4}"/>
                  </a:ext>
                </a:extLst>
              </p:cNvPr>
              <p:cNvSpPr txBox="1"/>
              <p:nvPr/>
            </p:nvSpPr>
            <p:spPr>
              <a:xfrm>
                <a:off x="4573101" y="4100827"/>
                <a:ext cx="378822" cy="20005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l-GR" sz="1300" i="1" smtClean="0">
                          <a:latin typeface="Cambria Math" panose="02040503050406030204" pitchFamily="18" charset="0"/>
                          <a:ea typeface="Cambria Math" panose="02040503050406030204" pitchFamily="18" charset="0"/>
                        </a:rPr>
                        <m:t>Θ</m:t>
                      </m:r>
                      <m:d>
                        <m:dPr>
                          <m:ctrlPr>
                            <a:rPr lang="en-US" sz="1300" b="0" i="1" smtClean="0">
                              <a:latin typeface="Cambria Math" panose="02040503050406030204" pitchFamily="18" charset="0"/>
                              <a:ea typeface="Cambria Math" panose="02040503050406030204" pitchFamily="18" charset="0"/>
                            </a:rPr>
                          </m:ctrlPr>
                        </m:dPr>
                        <m:e>
                          <m:r>
                            <a:rPr lang="en-US" sz="1300" b="0" i="1" smtClean="0">
                              <a:latin typeface="Cambria Math" panose="02040503050406030204" pitchFamily="18" charset="0"/>
                              <a:ea typeface="Cambria Math" panose="02040503050406030204" pitchFamily="18" charset="0"/>
                            </a:rPr>
                            <m:t>1</m:t>
                          </m:r>
                        </m:e>
                      </m:d>
                    </m:oMath>
                  </m:oMathPara>
                </a14:m>
                <a:endParaRPr lang="en-US" sz="1300" dirty="0"/>
              </a:p>
            </p:txBody>
          </p:sp>
        </mc:Choice>
        <mc:Fallback xmlns="">
          <p:sp>
            <p:nvSpPr>
              <p:cNvPr id="18" name="TextBox 17">
                <a:extLst>
                  <a:ext uri="{FF2B5EF4-FFF2-40B4-BE49-F238E27FC236}">
                    <a16:creationId xmlns:a16="http://schemas.microsoft.com/office/drawing/2014/main" id="{858A456A-C928-D614-570C-B8699B0C88E4}"/>
                  </a:ext>
                </a:extLst>
              </p:cNvPr>
              <p:cNvSpPr txBox="1">
                <a:spLocks noRot="1" noChangeAspect="1" noMove="1" noResize="1" noEditPoints="1" noAdjustHandles="1" noChangeArrowheads="1" noChangeShapeType="1" noTextEdit="1"/>
              </p:cNvSpPr>
              <p:nvPr/>
            </p:nvSpPr>
            <p:spPr>
              <a:xfrm>
                <a:off x="4573101" y="4100827"/>
                <a:ext cx="378822" cy="200055"/>
              </a:xfrm>
              <a:prstGeom prst="rect">
                <a:avLst/>
              </a:prstGeom>
              <a:blipFill>
                <a:blip r:embed="rId5"/>
                <a:stretch>
                  <a:fillRect l="-10000" b="-6250"/>
                </a:stretch>
              </a:blipFill>
            </p:spPr>
            <p:txBody>
              <a:bodyPr/>
              <a:lstStyle/>
              <a:p>
                <a:r>
                  <a:rPr lang="en-US">
                    <a:noFill/>
                  </a:rPr>
                  <a:t> </a:t>
                </a:r>
              </a:p>
            </p:txBody>
          </p:sp>
        </mc:Fallback>
      </mc:AlternateContent>
      <p:grpSp>
        <p:nvGrpSpPr>
          <p:cNvPr id="19" name="Group 18">
            <a:extLst>
              <a:ext uri="{FF2B5EF4-FFF2-40B4-BE49-F238E27FC236}">
                <a16:creationId xmlns:a16="http://schemas.microsoft.com/office/drawing/2014/main" id="{40B76BC8-E2B4-1835-A0D4-67E4DF96D445}"/>
              </a:ext>
            </a:extLst>
          </p:cNvPr>
          <p:cNvGrpSpPr/>
          <p:nvPr/>
        </p:nvGrpSpPr>
        <p:grpSpPr>
          <a:xfrm>
            <a:off x="3787627" y="3650909"/>
            <a:ext cx="762210" cy="1100510"/>
            <a:chOff x="2871062" y="1667591"/>
            <a:chExt cx="762210" cy="765260"/>
          </a:xfrm>
        </p:grpSpPr>
        <p:sp>
          <p:nvSpPr>
            <p:cNvPr id="20" name="Right Brace 19">
              <a:extLst>
                <a:ext uri="{FF2B5EF4-FFF2-40B4-BE49-F238E27FC236}">
                  <a16:creationId xmlns:a16="http://schemas.microsoft.com/office/drawing/2014/main" id="{1140F160-6CA7-3FC1-BAA2-9B77398CE60A}"/>
                </a:ext>
              </a:extLst>
            </p:cNvPr>
            <p:cNvSpPr/>
            <p:nvPr/>
          </p:nvSpPr>
          <p:spPr>
            <a:xfrm>
              <a:off x="2871062" y="1667591"/>
              <a:ext cx="242093" cy="765260"/>
            </a:xfrm>
            <a:prstGeom prst="rightBrace">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cxnSp>
          <p:nvCxnSpPr>
            <p:cNvPr id="21" name="Straight Arrow Connector 20">
              <a:extLst>
                <a:ext uri="{FF2B5EF4-FFF2-40B4-BE49-F238E27FC236}">
                  <a16:creationId xmlns:a16="http://schemas.microsoft.com/office/drawing/2014/main" id="{F953F853-2E0E-0948-EBEC-4413980105B1}"/>
                </a:ext>
              </a:extLst>
            </p:cNvPr>
            <p:cNvCxnSpPr/>
            <p:nvPr/>
          </p:nvCxnSpPr>
          <p:spPr>
            <a:xfrm>
              <a:off x="3113155" y="2050006"/>
              <a:ext cx="520117" cy="0"/>
            </a:xfrm>
            <a:prstGeom prst="straightConnector1">
              <a:avLst/>
            </a:prstGeom>
            <a:ln w="12700">
              <a:solidFill>
                <a:schemeClr val="tx1"/>
              </a:solidFill>
              <a:tailEnd type="stealth" w="lg" len="lg"/>
            </a:ln>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sp>
            <p:nvSpPr>
              <p:cNvPr id="22" name="Content Placeholder 2">
                <a:extLst>
                  <a:ext uri="{FF2B5EF4-FFF2-40B4-BE49-F238E27FC236}">
                    <a16:creationId xmlns:a16="http://schemas.microsoft.com/office/drawing/2014/main" id="{3D95107E-FF31-40D4-CD9D-C8DAFA309B63}"/>
                  </a:ext>
                </a:extLst>
              </p:cNvPr>
              <p:cNvSpPr txBox="1">
                <a:spLocks/>
              </p:cNvSpPr>
              <p:nvPr/>
            </p:nvSpPr>
            <p:spPr>
              <a:xfrm>
                <a:off x="4202112" y="3154734"/>
                <a:ext cx="2366468" cy="555480"/>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ts val="1688"/>
                  </a:lnSpc>
                  <a:buNone/>
                </a:pPr>
                <a:r>
                  <a:rPr lang="en-US" sz="1200" dirty="0"/>
                  <a:t>Overall runtime of “PARTITION” subroutine is </a:t>
                </a:r>
                <a14:m>
                  <m:oMath xmlns:m="http://schemas.openxmlformats.org/officeDocument/2006/math">
                    <m:r>
                      <m:rPr>
                        <m:sty m:val="p"/>
                      </m:rPr>
                      <a:rPr lang="el-GR" sz="1200" i="1" smtClean="0">
                        <a:latin typeface="Cambria Math" panose="02040503050406030204" pitchFamily="18" charset="0"/>
                        <a:ea typeface="Cambria Math" panose="02040503050406030204" pitchFamily="18" charset="0"/>
                      </a:rPr>
                      <m:t>Θ</m:t>
                    </m:r>
                    <m:r>
                      <a:rPr lang="en-US" sz="1200" b="0" i="1" smtClean="0">
                        <a:latin typeface="Cambria Math" panose="02040503050406030204" pitchFamily="18" charset="0"/>
                        <a:ea typeface="Cambria Math" panose="02040503050406030204" pitchFamily="18" charset="0"/>
                      </a:rPr>
                      <m:t>(</m:t>
                    </m:r>
                    <m:r>
                      <a:rPr lang="en-US" sz="1200" b="0" i="1" smtClean="0">
                        <a:latin typeface="Cambria Math" panose="02040503050406030204" pitchFamily="18" charset="0"/>
                        <a:ea typeface="Cambria Math" panose="02040503050406030204" pitchFamily="18" charset="0"/>
                      </a:rPr>
                      <m:t>𝑛</m:t>
                    </m:r>
                    <m:r>
                      <a:rPr lang="en-US" sz="1200" b="0" i="1" smtClean="0">
                        <a:latin typeface="Cambria Math" panose="02040503050406030204" pitchFamily="18" charset="0"/>
                        <a:ea typeface="Cambria Math" panose="02040503050406030204" pitchFamily="18" charset="0"/>
                      </a:rPr>
                      <m:t>)</m:t>
                    </m:r>
                  </m:oMath>
                </a14:m>
                <a:endParaRPr lang="en-US" sz="1200" dirty="0"/>
              </a:p>
            </p:txBody>
          </p:sp>
        </mc:Choice>
        <mc:Fallback xmlns="">
          <p:sp>
            <p:nvSpPr>
              <p:cNvPr id="22" name="Content Placeholder 2">
                <a:extLst>
                  <a:ext uri="{FF2B5EF4-FFF2-40B4-BE49-F238E27FC236}">
                    <a16:creationId xmlns:a16="http://schemas.microsoft.com/office/drawing/2014/main" id="{3D95107E-FF31-40D4-CD9D-C8DAFA309B63}"/>
                  </a:ext>
                </a:extLst>
              </p:cNvPr>
              <p:cNvSpPr txBox="1">
                <a:spLocks noRot="1" noChangeAspect="1" noMove="1" noResize="1" noEditPoints="1" noAdjustHandles="1" noChangeArrowheads="1" noChangeShapeType="1" noTextEdit="1"/>
              </p:cNvSpPr>
              <p:nvPr/>
            </p:nvSpPr>
            <p:spPr>
              <a:xfrm>
                <a:off x="4202112" y="3154734"/>
                <a:ext cx="2366468" cy="555480"/>
              </a:xfrm>
              <a:prstGeom prst="rect">
                <a:avLst/>
              </a:prstGeom>
              <a:blipFill>
                <a:blip r:embed="rId6"/>
                <a:stretch>
                  <a:fillRect/>
                </a:stretch>
              </a:blipFill>
            </p:spPr>
            <p:txBody>
              <a:bodyPr/>
              <a:lstStyle/>
              <a:p>
                <a:r>
                  <a:rPr lang="en-US">
                    <a:noFill/>
                  </a:rPr>
                  <a:t> </a:t>
                </a:r>
              </a:p>
            </p:txBody>
          </p:sp>
        </mc:Fallback>
      </mc:AlternateContent>
      <p:pic>
        <p:nvPicPr>
          <p:cNvPr id="23" name="Picture 22">
            <a:extLst>
              <a:ext uri="{FF2B5EF4-FFF2-40B4-BE49-F238E27FC236}">
                <a16:creationId xmlns:a16="http://schemas.microsoft.com/office/drawing/2014/main" id="{97D83E5D-5E0A-3B6F-C2A6-5E5AA038EFFA}"/>
              </a:ext>
            </a:extLst>
          </p:cNvPr>
          <p:cNvPicPr>
            <a:picLocks noChangeAspect="1"/>
          </p:cNvPicPr>
          <p:nvPr/>
        </p:nvPicPr>
        <p:blipFill>
          <a:blip r:embed="rId7"/>
          <a:stretch>
            <a:fillRect/>
          </a:stretch>
        </p:blipFill>
        <p:spPr>
          <a:xfrm>
            <a:off x="127790" y="1065506"/>
            <a:ext cx="3486743" cy="3752334"/>
          </a:xfrm>
          <a:prstGeom prst="rect">
            <a:avLst/>
          </a:prstGeom>
        </p:spPr>
      </p:pic>
      <p:sp>
        <p:nvSpPr>
          <p:cNvPr id="8" name="Footer Placeholder 7">
            <a:extLst>
              <a:ext uri="{FF2B5EF4-FFF2-40B4-BE49-F238E27FC236}">
                <a16:creationId xmlns:a16="http://schemas.microsoft.com/office/drawing/2014/main" id="{248A9CB4-CD3F-5427-9698-1E44D0006186}"/>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3108628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P spid="18" grpId="0"/>
      <p:bldP spid="2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33</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Quicksort – Runtime Analysis</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F2BA0D3D-5416-F9D1-663B-197FE94221E0}"/>
                  </a:ext>
                </a:extLst>
              </p:cNvPr>
              <p:cNvSpPr txBox="1"/>
              <p:nvPr/>
            </p:nvSpPr>
            <p:spPr>
              <a:xfrm>
                <a:off x="3568246" y="1779234"/>
                <a:ext cx="384849" cy="20005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l-GR" sz="1300" i="1" smtClean="0">
                          <a:latin typeface="Cambria Math" panose="02040503050406030204" pitchFamily="18" charset="0"/>
                          <a:ea typeface="Cambria Math" panose="02040503050406030204" pitchFamily="18" charset="0"/>
                        </a:rPr>
                        <m:t>Θ</m:t>
                      </m:r>
                      <m:d>
                        <m:dPr>
                          <m:ctrlPr>
                            <a:rPr lang="en-US" sz="1300" b="0" i="1" smtClean="0">
                              <a:latin typeface="Cambria Math" panose="02040503050406030204" pitchFamily="18" charset="0"/>
                              <a:ea typeface="Cambria Math" panose="02040503050406030204" pitchFamily="18" charset="0"/>
                            </a:rPr>
                          </m:ctrlPr>
                        </m:dPr>
                        <m:e>
                          <m:r>
                            <a:rPr lang="en-US" sz="1300" b="0" i="1" smtClean="0">
                              <a:latin typeface="Cambria Math" panose="02040503050406030204" pitchFamily="18" charset="0"/>
                              <a:ea typeface="Cambria Math" panose="02040503050406030204" pitchFamily="18" charset="0"/>
                            </a:rPr>
                            <m:t>𝑛</m:t>
                          </m:r>
                        </m:e>
                      </m:d>
                    </m:oMath>
                  </m:oMathPara>
                </a14:m>
                <a:endParaRPr lang="en-US" sz="1300" dirty="0"/>
              </a:p>
            </p:txBody>
          </p:sp>
        </mc:Choice>
        <mc:Fallback xmlns="">
          <p:sp>
            <p:nvSpPr>
              <p:cNvPr id="2" name="TextBox 1">
                <a:extLst>
                  <a:ext uri="{FF2B5EF4-FFF2-40B4-BE49-F238E27FC236}">
                    <a16:creationId xmlns:a16="http://schemas.microsoft.com/office/drawing/2014/main" id="{F2BA0D3D-5416-F9D1-663B-197FE94221E0}"/>
                  </a:ext>
                </a:extLst>
              </p:cNvPr>
              <p:cNvSpPr txBox="1">
                <a:spLocks noRot="1" noChangeAspect="1" noMove="1" noResize="1" noEditPoints="1" noAdjustHandles="1" noChangeArrowheads="1" noChangeShapeType="1" noTextEdit="1"/>
              </p:cNvSpPr>
              <p:nvPr/>
            </p:nvSpPr>
            <p:spPr>
              <a:xfrm>
                <a:off x="3568246" y="1779234"/>
                <a:ext cx="384849" cy="200055"/>
              </a:xfrm>
              <a:prstGeom prst="rect">
                <a:avLst/>
              </a:prstGeom>
              <a:blipFill>
                <a:blip r:embed="rId3"/>
                <a:stretch>
                  <a:fillRect l="-9375" b="-6250"/>
                </a:stretch>
              </a:blipFill>
            </p:spPr>
            <p:txBody>
              <a:bodyPr/>
              <a:lstStyle/>
              <a:p>
                <a:r>
                  <a:rPr lang="en-US">
                    <a:noFill/>
                  </a:rPr>
                  <a:t> </a:t>
                </a:r>
              </a:p>
            </p:txBody>
          </p:sp>
        </mc:Fallback>
      </mc:AlternateContent>
      <p:grpSp>
        <p:nvGrpSpPr>
          <p:cNvPr id="3" name="Group 2">
            <a:extLst>
              <a:ext uri="{FF2B5EF4-FFF2-40B4-BE49-F238E27FC236}">
                <a16:creationId xmlns:a16="http://schemas.microsoft.com/office/drawing/2014/main" id="{3121DA51-5883-2BEE-F904-46CACAFEAE2F}"/>
              </a:ext>
            </a:extLst>
          </p:cNvPr>
          <p:cNvGrpSpPr/>
          <p:nvPr/>
        </p:nvGrpSpPr>
        <p:grpSpPr>
          <a:xfrm>
            <a:off x="2826877" y="1735262"/>
            <a:ext cx="664117" cy="288000"/>
            <a:chOff x="2887840" y="1732962"/>
            <a:chExt cx="664117" cy="200267"/>
          </a:xfrm>
        </p:grpSpPr>
        <p:sp>
          <p:nvSpPr>
            <p:cNvPr id="6" name="Right Brace 5">
              <a:extLst>
                <a:ext uri="{FF2B5EF4-FFF2-40B4-BE49-F238E27FC236}">
                  <a16:creationId xmlns:a16="http://schemas.microsoft.com/office/drawing/2014/main" id="{ABEDE6B0-4A43-6601-62AC-B8C7CF37BF53}"/>
                </a:ext>
              </a:extLst>
            </p:cNvPr>
            <p:cNvSpPr/>
            <p:nvPr/>
          </p:nvSpPr>
          <p:spPr>
            <a:xfrm>
              <a:off x="2887840" y="1732962"/>
              <a:ext cx="144000" cy="200267"/>
            </a:xfrm>
            <a:prstGeom prst="rightBrace">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cxnSp>
          <p:nvCxnSpPr>
            <p:cNvPr id="7" name="Straight Arrow Connector 6">
              <a:extLst>
                <a:ext uri="{FF2B5EF4-FFF2-40B4-BE49-F238E27FC236}">
                  <a16:creationId xmlns:a16="http://schemas.microsoft.com/office/drawing/2014/main" id="{4C5E6A69-6A51-36DA-74D8-4E99F962E124}"/>
                </a:ext>
              </a:extLst>
            </p:cNvPr>
            <p:cNvCxnSpPr/>
            <p:nvPr/>
          </p:nvCxnSpPr>
          <p:spPr>
            <a:xfrm>
              <a:off x="3031840" y="1834716"/>
              <a:ext cx="520117" cy="0"/>
            </a:xfrm>
            <a:prstGeom prst="straightConnector1">
              <a:avLst/>
            </a:prstGeom>
            <a:ln w="12700">
              <a:solidFill>
                <a:schemeClr val="tx1"/>
              </a:solidFill>
              <a:tailEnd type="stealth" w="lg" len="lg"/>
            </a:ln>
          </p:spPr>
          <p:style>
            <a:lnRef idx="1">
              <a:schemeClr val="dk1"/>
            </a:lnRef>
            <a:fillRef idx="0">
              <a:schemeClr val="dk1"/>
            </a:fillRef>
            <a:effectRef idx="0">
              <a:schemeClr val="dk1"/>
            </a:effectRef>
            <a:fontRef idx="minor">
              <a:schemeClr val="tx1"/>
            </a:fontRef>
          </p:style>
        </p:cxnSp>
      </p:grpSp>
      <p:pic>
        <p:nvPicPr>
          <p:cNvPr id="10" name="Picture 9">
            <a:extLst>
              <a:ext uri="{FF2B5EF4-FFF2-40B4-BE49-F238E27FC236}">
                <a16:creationId xmlns:a16="http://schemas.microsoft.com/office/drawing/2014/main" id="{5438E34A-F45C-FEDB-8C97-EEEC43A20B3E}"/>
              </a:ext>
            </a:extLst>
          </p:cNvPr>
          <p:cNvPicPr>
            <a:picLocks noChangeAspect="1"/>
          </p:cNvPicPr>
          <p:nvPr/>
        </p:nvPicPr>
        <p:blipFill>
          <a:blip r:embed="rId4"/>
          <a:stretch>
            <a:fillRect/>
          </a:stretch>
        </p:blipFill>
        <p:spPr>
          <a:xfrm>
            <a:off x="351845" y="1161063"/>
            <a:ext cx="2475032" cy="1352634"/>
          </a:xfrm>
          <a:prstGeom prst="rect">
            <a:avLst/>
          </a:prstGeom>
        </p:spPr>
      </p:pic>
      <p:sp>
        <p:nvSpPr>
          <p:cNvPr id="16" name="Content Placeholder 2">
            <a:extLst>
              <a:ext uri="{FF2B5EF4-FFF2-40B4-BE49-F238E27FC236}">
                <a16:creationId xmlns:a16="http://schemas.microsoft.com/office/drawing/2014/main" id="{A43AFE72-E6E1-FD79-78EF-5690A5B5A1AE}"/>
              </a:ext>
            </a:extLst>
          </p:cNvPr>
          <p:cNvSpPr txBox="1">
            <a:spLocks/>
          </p:cNvSpPr>
          <p:nvPr/>
        </p:nvSpPr>
        <p:spPr>
          <a:xfrm>
            <a:off x="3099064" y="2112262"/>
            <a:ext cx="2366468" cy="287998"/>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ts val="1688"/>
              </a:lnSpc>
              <a:buNone/>
            </a:pPr>
            <a:r>
              <a:rPr lang="en-US" sz="1200" dirty="0"/>
              <a:t>Hard to tell about these.</a:t>
            </a:r>
          </a:p>
        </p:txBody>
      </p:sp>
      <p:sp>
        <p:nvSpPr>
          <p:cNvPr id="17" name="Right Brace 16">
            <a:extLst>
              <a:ext uri="{FF2B5EF4-FFF2-40B4-BE49-F238E27FC236}">
                <a16:creationId xmlns:a16="http://schemas.microsoft.com/office/drawing/2014/main" id="{87CA9BB9-8E1C-28EC-43CD-0985599EE8C3}"/>
              </a:ext>
            </a:extLst>
          </p:cNvPr>
          <p:cNvSpPr/>
          <p:nvPr/>
        </p:nvSpPr>
        <p:spPr>
          <a:xfrm>
            <a:off x="2826877" y="2089986"/>
            <a:ext cx="180000" cy="360000"/>
          </a:xfrm>
          <a:prstGeom prst="rightBrace">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sp>
        <p:nvSpPr>
          <p:cNvPr id="23" name="Content Placeholder 2">
            <a:extLst>
              <a:ext uri="{FF2B5EF4-FFF2-40B4-BE49-F238E27FC236}">
                <a16:creationId xmlns:a16="http://schemas.microsoft.com/office/drawing/2014/main" id="{399460AD-8474-473A-E0CC-69B87BDA62F3}"/>
              </a:ext>
            </a:extLst>
          </p:cNvPr>
          <p:cNvSpPr txBox="1">
            <a:spLocks/>
          </p:cNvSpPr>
          <p:nvPr/>
        </p:nvSpPr>
        <p:spPr>
          <a:xfrm>
            <a:off x="181150" y="2524836"/>
            <a:ext cx="6450385" cy="333023"/>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700"/>
              </a:lnSpc>
              <a:spcBef>
                <a:spcPts val="800"/>
              </a:spcBef>
            </a:pPr>
            <a:r>
              <a:rPr lang="en-US" sz="1600" dirty="0"/>
              <a:t>Lets take two extreme cases</a:t>
            </a:r>
          </a:p>
        </p:txBody>
      </p:sp>
      <p:sp>
        <p:nvSpPr>
          <p:cNvPr id="24" name="Content Placeholder 2">
            <a:extLst>
              <a:ext uri="{FF2B5EF4-FFF2-40B4-BE49-F238E27FC236}">
                <a16:creationId xmlns:a16="http://schemas.microsoft.com/office/drawing/2014/main" id="{AC8D11BE-3E04-E669-48D7-153570BBA1E3}"/>
              </a:ext>
            </a:extLst>
          </p:cNvPr>
          <p:cNvSpPr txBox="1">
            <a:spLocks/>
          </p:cNvSpPr>
          <p:nvPr/>
        </p:nvSpPr>
        <p:spPr>
          <a:xfrm>
            <a:off x="181150" y="2820925"/>
            <a:ext cx="3619545" cy="333023"/>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ts val="1700"/>
              </a:lnSpc>
              <a:spcBef>
                <a:spcPts val="800"/>
              </a:spcBef>
              <a:buNone/>
            </a:pPr>
            <a:r>
              <a:rPr lang="en-US" sz="1400" dirty="0"/>
              <a:t>P</a:t>
            </a:r>
            <a:r>
              <a:rPr lang="en-US" sz="1400" b="0" dirty="0"/>
              <a:t>artitions are perfectly balanced everytime</a:t>
            </a:r>
          </a:p>
        </p:txBody>
      </p:sp>
      <p:sp>
        <p:nvSpPr>
          <p:cNvPr id="25" name="Rectangle 24">
            <a:extLst>
              <a:ext uri="{FF2B5EF4-FFF2-40B4-BE49-F238E27FC236}">
                <a16:creationId xmlns:a16="http://schemas.microsoft.com/office/drawing/2014/main" id="{2AAB5624-0C6A-A8D8-D9AB-0E82C56C2627}"/>
              </a:ext>
            </a:extLst>
          </p:cNvPr>
          <p:cNvSpPr/>
          <p:nvPr/>
        </p:nvSpPr>
        <p:spPr>
          <a:xfrm>
            <a:off x="218114" y="3207024"/>
            <a:ext cx="2952000" cy="252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Oval 25">
            <a:extLst>
              <a:ext uri="{FF2B5EF4-FFF2-40B4-BE49-F238E27FC236}">
                <a16:creationId xmlns:a16="http://schemas.microsoft.com/office/drawing/2014/main" id="{A3972ADA-E8A9-0200-F086-19761F3D0230}"/>
              </a:ext>
            </a:extLst>
          </p:cNvPr>
          <p:cNvSpPr/>
          <p:nvPr/>
        </p:nvSpPr>
        <p:spPr>
          <a:xfrm>
            <a:off x="1566314" y="3205224"/>
            <a:ext cx="255600" cy="255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46F15252-D347-89D5-7B68-26C42182F195}"/>
              </a:ext>
            </a:extLst>
          </p:cNvPr>
          <p:cNvSpPr/>
          <p:nvPr/>
        </p:nvSpPr>
        <p:spPr>
          <a:xfrm>
            <a:off x="218114" y="3535706"/>
            <a:ext cx="1440000" cy="2556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Oval 27">
            <a:extLst>
              <a:ext uri="{FF2B5EF4-FFF2-40B4-BE49-F238E27FC236}">
                <a16:creationId xmlns:a16="http://schemas.microsoft.com/office/drawing/2014/main" id="{E5B55D0B-55C0-9B0B-1263-FD81B47C3CFE}"/>
              </a:ext>
            </a:extLst>
          </p:cNvPr>
          <p:cNvSpPr/>
          <p:nvPr/>
        </p:nvSpPr>
        <p:spPr>
          <a:xfrm>
            <a:off x="810314" y="3535706"/>
            <a:ext cx="255600" cy="255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EFBFFA10-03ED-7464-1550-28B783C22899}"/>
              </a:ext>
            </a:extLst>
          </p:cNvPr>
          <p:cNvSpPr/>
          <p:nvPr/>
        </p:nvSpPr>
        <p:spPr>
          <a:xfrm>
            <a:off x="1730114" y="3535706"/>
            <a:ext cx="1440000" cy="2556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Oval 29">
            <a:extLst>
              <a:ext uri="{FF2B5EF4-FFF2-40B4-BE49-F238E27FC236}">
                <a16:creationId xmlns:a16="http://schemas.microsoft.com/office/drawing/2014/main" id="{FCC43F9C-DF07-0EA0-3BE2-0130255BDDE6}"/>
              </a:ext>
            </a:extLst>
          </p:cNvPr>
          <p:cNvSpPr/>
          <p:nvPr/>
        </p:nvSpPr>
        <p:spPr>
          <a:xfrm>
            <a:off x="2322314" y="3535706"/>
            <a:ext cx="255600" cy="255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14405F52-B5B7-BF22-8AD1-1948F5C609F6}"/>
              </a:ext>
            </a:extLst>
          </p:cNvPr>
          <p:cNvSpPr/>
          <p:nvPr/>
        </p:nvSpPr>
        <p:spPr>
          <a:xfrm>
            <a:off x="218114" y="3857782"/>
            <a:ext cx="684000" cy="2556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id="{69CC5C6D-8812-70BC-840E-B150E89C0580}"/>
              </a:ext>
            </a:extLst>
          </p:cNvPr>
          <p:cNvSpPr/>
          <p:nvPr/>
        </p:nvSpPr>
        <p:spPr>
          <a:xfrm>
            <a:off x="974114" y="3857782"/>
            <a:ext cx="684000" cy="2556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Oval 32">
            <a:extLst>
              <a:ext uri="{FF2B5EF4-FFF2-40B4-BE49-F238E27FC236}">
                <a16:creationId xmlns:a16="http://schemas.microsoft.com/office/drawing/2014/main" id="{0DE191AC-FE62-D218-1807-2CACF586DE1B}"/>
              </a:ext>
            </a:extLst>
          </p:cNvPr>
          <p:cNvSpPr/>
          <p:nvPr/>
        </p:nvSpPr>
        <p:spPr>
          <a:xfrm>
            <a:off x="432314" y="3857782"/>
            <a:ext cx="255600" cy="255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Oval 33">
            <a:extLst>
              <a:ext uri="{FF2B5EF4-FFF2-40B4-BE49-F238E27FC236}">
                <a16:creationId xmlns:a16="http://schemas.microsoft.com/office/drawing/2014/main" id="{74F034CD-3F48-D96F-07D6-C248B5E268DA}"/>
              </a:ext>
            </a:extLst>
          </p:cNvPr>
          <p:cNvSpPr/>
          <p:nvPr/>
        </p:nvSpPr>
        <p:spPr>
          <a:xfrm>
            <a:off x="1188314" y="3857782"/>
            <a:ext cx="255600" cy="255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a:extLst>
              <a:ext uri="{FF2B5EF4-FFF2-40B4-BE49-F238E27FC236}">
                <a16:creationId xmlns:a16="http://schemas.microsoft.com/office/drawing/2014/main" id="{DEBAED7D-BE91-C6AB-841A-6EAD849D4FD2}"/>
              </a:ext>
            </a:extLst>
          </p:cNvPr>
          <p:cNvSpPr/>
          <p:nvPr/>
        </p:nvSpPr>
        <p:spPr>
          <a:xfrm>
            <a:off x="1728877" y="3857782"/>
            <a:ext cx="684000" cy="2556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023709D1-46E0-5BC7-D30D-4EC85DEF7794}"/>
              </a:ext>
            </a:extLst>
          </p:cNvPr>
          <p:cNvSpPr/>
          <p:nvPr/>
        </p:nvSpPr>
        <p:spPr>
          <a:xfrm>
            <a:off x="2484877" y="3857782"/>
            <a:ext cx="684000" cy="2556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Oval 36">
            <a:extLst>
              <a:ext uri="{FF2B5EF4-FFF2-40B4-BE49-F238E27FC236}">
                <a16:creationId xmlns:a16="http://schemas.microsoft.com/office/drawing/2014/main" id="{1A838237-C885-38B5-83D1-F69AD041115E}"/>
              </a:ext>
            </a:extLst>
          </p:cNvPr>
          <p:cNvSpPr/>
          <p:nvPr/>
        </p:nvSpPr>
        <p:spPr>
          <a:xfrm>
            <a:off x="1943077" y="3857782"/>
            <a:ext cx="255600" cy="255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Oval 37">
            <a:extLst>
              <a:ext uri="{FF2B5EF4-FFF2-40B4-BE49-F238E27FC236}">
                <a16:creationId xmlns:a16="http://schemas.microsoft.com/office/drawing/2014/main" id="{596BB68E-CCE1-F3D6-B8C6-B3063A8AC20E}"/>
              </a:ext>
            </a:extLst>
          </p:cNvPr>
          <p:cNvSpPr/>
          <p:nvPr/>
        </p:nvSpPr>
        <p:spPr>
          <a:xfrm>
            <a:off x="2699077" y="3857782"/>
            <a:ext cx="255600" cy="255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9" name="Group 38">
            <a:extLst>
              <a:ext uri="{FF2B5EF4-FFF2-40B4-BE49-F238E27FC236}">
                <a16:creationId xmlns:a16="http://schemas.microsoft.com/office/drawing/2014/main" id="{EEA81D6E-EC97-E46F-A760-C18BC7B6ABA1}"/>
              </a:ext>
            </a:extLst>
          </p:cNvPr>
          <p:cNvGrpSpPr/>
          <p:nvPr/>
        </p:nvGrpSpPr>
        <p:grpSpPr>
          <a:xfrm>
            <a:off x="506114" y="4255998"/>
            <a:ext cx="54000" cy="358800"/>
            <a:chOff x="654341" y="2461508"/>
            <a:chExt cx="54000" cy="358800"/>
          </a:xfrm>
        </p:grpSpPr>
        <p:sp>
          <p:nvSpPr>
            <p:cNvPr id="40" name="Oval 39">
              <a:extLst>
                <a:ext uri="{FF2B5EF4-FFF2-40B4-BE49-F238E27FC236}">
                  <a16:creationId xmlns:a16="http://schemas.microsoft.com/office/drawing/2014/main" id="{B07FD9F3-40F9-310D-06A7-084D4BCAAA11}"/>
                </a:ext>
              </a:extLst>
            </p:cNvPr>
            <p:cNvSpPr/>
            <p:nvPr/>
          </p:nvSpPr>
          <p:spPr>
            <a:xfrm>
              <a:off x="654341" y="24615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Oval 40">
              <a:extLst>
                <a:ext uri="{FF2B5EF4-FFF2-40B4-BE49-F238E27FC236}">
                  <a16:creationId xmlns:a16="http://schemas.microsoft.com/office/drawing/2014/main" id="{B3AD7AE7-C27E-F906-822A-3262D1B8EFD2}"/>
                </a:ext>
              </a:extLst>
            </p:cNvPr>
            <p:cNvSpPr/>
            <p:nvPr/>
          </p:nvSpPr>
          <p:spPr>
            <a:xfrm>
              <a:off x="654341" y="26139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Oval 41">
              <a:extLst>
                <a:ext uri="{FF2B5EF4-FFF2-40B4-BE49-F238E27FC236}">
                  <a16:creationId xmlns:a16="http://schemas.microsoft.com/office/drawing/2014/main" id="{EFB256FC-49FA-5C57-12D3-9980BB3D1D24}"/>
                </a:ext>
              </a:extLst>
            </p:cNvPr>
            <p:cNvSpPr/>
            <p:nvPr/>
          </p:nvSpPr>
          <p:spPr>
            <a:xfrm>
              <a:off x="654341" y="27663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3" name="Group 42">
            <a:extLst>
              <a:ext uri="{FF2B5EF4-FFF2-40B4-BE49-F238E27FC236}">
                <a16:creationId xmlns:a16="http://schemas.microsoft.com/office/drawing/2014/main" id="{172E15F6-020F-B217-236D-2BF61565AC5C}"/>
              </a:ext>
            </a:extLst>
          </p:cNvPr>
          <p:cNvGrpSpPr/>
          <p:nvPr/>
        </p:nvGrpSpPr>
        <p:grpSpPr>
          <a:xfrm>
            <a:off x="2799877" y="4255998"/>
            <a:ext cx="54000" cy="358800"/>
            <a:chOff x="654341" y="2461508"/>
            <a:chExt cx="54000" cy="358800"/>
          </a:xfrm>
        </p:grpSpPr>
        <p:sp>
          <p:nvSpPr>
            <p:cNvPr id="44" name="Oval 43">
              <a:extLst>
                <a:ext uri="{FF2B5EF4-FFF2-40B4-BE49-F238E27FC236}">
                  <a16:creationId xmlns:a16="http://schemas.microsoft.com/office/drawing/2014/main" id="{AB10F8CA-6424-7F7D-EC7F-914BBB0CBE94}"/>
                </a:ext>
              </a:extLst>
            </p:cNvPr>
            <p:cNvSpPr/>
            <p:nvPr/>
          </p:nvSpPr>
          <p:spPr>
            <a:xfrm>
              <a:off x="654341" y="24615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Oval 44">
              <a:extLst>
                <a:ext uri="{FF2B5EF4-FFF2-40B4-BE49-F238E27FC236}">
                  <a16:creationId xmlns:a16="http://schemas.microsoft.com/office/drawing/2014/main" id="{3DB3701D-FAA2-4A13-DF1B-640131211C01}"/>
                </a:ext>
              </a:extLst>
            </p:cNvPr>
            <p:cNvSpPr/>
            <p:nvPr/>
          </p:nvSpPr>
          <p:spPr>
            <a:xfrm>
              <a:off x="654341" y="26139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Oval 45">
              <a:extLst>
                <a:ext uri="{FF2B5EF4-FFF2-40B4-BE49-F238E27FC236}">
                  <a16:creationId xmlns:a16="http://schemas.microsoft.com/office/drawing/2014/main" id="{CA7A3076-E7A5-6D64-239D-315AEDC06E3E}"/>
                </a:ext>
              </a:extLst>
            </p:cNvPr>
            <p:cNvSpPr/>
            <p:nvPr/>
          </p:nvSpPr>
          <p:spPr>
            <a:xfrm>
              <a:off x="654341" y="27663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mc:AlternateContent xmlns:mc="http://schemas.openxmlformats.org/markup-compatibility/2006" xmlns:a14="http://schemas.microsoft.com/office/drawing/2010/main">
        <mc:Choice Requires="a14">
          <p:sp>
            <p:nvSpPr>
              <p:cNvPr id="47" name="Content Placeholder 2">
                <a:extLst>
                  <a:ext uri="{FF2B5EF4-FFF2-40B4-BE49-F238E27FC236}">
                    <a16:creationId xmlns:a16="http://schemas.microsoft.com/office/drawing/2014/main" id="{A4F32D2E-C485-EF09-1BBA-FA4D6CC6F0D6}"/>
                  </a:ext>
                </a:extLst>
              </p:cNvPr>
              <p:cNvSpPr txBox="1">
                <a:spLocks/>
              </p:cNvSpPr>
              <p:nvPr/>
            </p:nvSpPr>
            <p:spPr>
              <a:xfrm>
                <a:off x="3314653" y="3017107"/>
                <a:ext cx="3253927" cy="1852102"/>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700"/>
                  </a:lnSpc>
                  <a:spcBef>
                    <a:spcPts val="800"/>
                  </a:spcBef>
                </a:pPr>
                <a:r>
                  <a:rPr lang="en-US" sz="1400" dirty="0"/>
                  <a:t>Number of levels = </a:t>
                </a:r>
                <a14:m>
                  <m:oMath xmlns:m="http://schemas.openxmlformats.org/officeDocument/2006/math">
                    <m:func>
                      <m:funcPr>
                        <m:ctrlPr>
                          <a:rPr lang="en-US" sz="1400" i="1" smtClean="0">
                            <a:latin typeface="Cambria Math" panose="02040503050406030204" pitchFamily="18" charset="0"/>
                          </a:rPr>
                        </m:ctrlPr>
                      </m:funcPr>
                      <m:fName>
                        <m:sSub>
                          <m:sSubPr>
                            <m:ctrlPr>
                              <a:rPr lang="en-US" sz="1400" i="1" smtClean="0">
                                <a:latin typeface="Cambria Math" panose="02040503050406030204" pitchFamily="18" charset="0"/>
                              </a:rPr>
                            </m:ctrlPr>
                          </m:sSubPr>
                          <m:e>
                            <m:r>
                              <m:rPr>
                                <m:sty m:val="p"/>
                              </m:rPr>
                              <a:rPr lang="en-US" sz="1400" i="0" smtClean="0">
                                <a:latin typeface="Cambria Math" panose="02040503050406030204" pitchFamily="18" charset="0"/>
                              </a:rPr>
                              <m:t>log</m:t>
                            </m:r>
                          </m:e>
                          <m:sub>
                            <m:r>
                              <a:rPr lang="en-US" sz="1400" b="0" i="1" smtClean="0">
                                <a:latin typeface="Cambria Math" panose="02040503050406030204" pitchFamily="18" charset="0"/>
                              </a:rPr>
                              <m:t>2</m:t>
                            </m:r>
                          </m:sub>
                        </m:sSub>
                      </m:fName>
                      <m:e>
                        <m:r>
                          <a:rPr lang="en-US" sz="1400" b="0" i="1" smtClean="0">
                            <a:latin typeface="Cambria Math" panose="02040503050406030204" pitchFamily="18" charset="0"/>
                          </a:rPr>
                          <m:t>𝑛</m:t>
                        </m:r>
                      </m:e>
                    </m:func>
                  </m:oMath>
                </a14:m>
                <a:endParaRPr lang="en-US" sz="1400" dirty="0"/>
              </a:p>
              <a:p>
                <a:pPr>
                  <a:lnSpc>
                    <a:spcPts val="1700"/>
                  </a:lnSpc>
                  <a:spcBef>
                    <a:spcPts val="800"/>
                  </a:spcBef>
                </a:pPr>
                <a:r>
                  <a:rPr lang="en-US" sz="1400" dirty="0"/>
                  <a:t>Recurrence relation</a:t>
                </a:r>
                <a:br>
                  <a:rPr lang="en-US" sz="1400" dirty="0"/>
                </a:br>
                <a:br>
                  <a:rPr lang="en-US" sz="1400" dirty="0"/>
                </a:br>
                <a14:m>
                  <m:oMath xmlns:m="http://schemas.openxmlformats.org/officeDocument/2006/math">
                    <m:r>
                      <a:rPr lang="en-US" sz="1400" i="1">
                        <a:solidFill>
                          <a:prstClr val="black"/>
                        </a:solidFill>
                        <a:latin typeface="Cambria Math" panose="02040503050406030204" pitchFamily="18" charset="0"/>
                        <a:ea typeface="Cambria Math" panose="02040503050406030204" pitchFamily="18" charset="0"/>
                      </a:rPr>
                      <m:t>𝑇</m:t>
                    </m:r>
                    <m:d>
                      <m:dPr>
                        <m:ctrlPr>
                          <a:rPr lang="en-US" sz="1400" i="1">
                            <a:solidFill>
                              <a:prstClr val="black"/>
                            </a:solidFill>
                            <a:latin typeface="Cambria Math" panose="02040503050406030204" pitchFamily="18" charset="0"/>
                            <a:ea typeface="Cambria Math" panose="02040503050406030204" pitchFamily="18" charset="0"/>
                          </a:rPr>
                        </m:ctrlPr>
                      </m:dPr>
                      <m:e>
                        <m:r>
                          <a:rPr lang="en-US" sz="1400" i="1">
                            <a:solidFill>
                              <a:prstClr val="black"/>
                            </a:solidFill>
                            <a:latin typeface="Cambria Math" panose="02040503050406030204" pitchFamily="18" charset="0"/>
                            <a:ea typeface="Cambria Math" panose="02040503050406030204" pitchFamily="18" charset="0"/>
                          </a:rPr>
                          <m:t>𝑛</m:t>
                        </m:r>
                      </m:e>
                    </m:d>
                    <m:r>
                      <a:rPr lang="en-US" sz="1400" i="1">
                        <a:solidFill>
                          <a:prstClr val="black"/>
                        </a:solidFill>
                        <a:latin typeface="Cambria Math" panose="02040503050406030204" pitchFamily="18" charset="0"/>
                        <a:ea typeface="Cambria Math" panose="02040503050406030204" pitchFamily="18" charset="0"/>
                      </a:rPr>
                      <m:t>= 2</m:t>
                    </m:r>
                    <m:r>
                      <a:rPr lang="en-US" sz="1400" i="1">
                        <a:solidFill>
                          <a:prstClr val="black"/>
                        </a:solidFill>
                        <a:latin typeface="Cambria Math" panose="02040503050406030204" pitchFamily="18" charset="0"/>
                        <a:ea typeface="Cambria Math" panose="02040503050406030204" pitchFamily="18" charset="0"/>
                      </a:rPr>
                      <m:t>𝑇</m:t>
                    </m:r>
                    <m:d>
                      <m:dPr>
                        <m:ctrlPr>
                          <a:rPr lang="en-US" sz="1400" i="1">
                            <a:solidFill>
                              <a:prstClr val="black"/>
                            </a:solidFill>
                            <a:latin typeface="Cambria Math" panose="02040503050406030204" pitchFamily="18" charset="0"/>
                            <a:ea typeface="Cambria Math" panose="02040503050406030204" pitchFamily="18" charset="0"/>
                          </a:rPr>
                        </m:ctrlPr>
                      </m:dPr>
                      <m:e>
                        <m:f>
                          <m:fPr>
                            <m:ctrlPr>
                              <a:rPr lang="en-US" sz="1400" i="1">
                                <a:solidFill>
                                  <a:prstClr val="black"/>
                                </a:solidFill>
                                <a:latin typeface="Cambria Math" panose="02040503050406030204" pitchFamily="18" charset="0"/>
                                <a:ea typeface="Cambria Math" panose="02040503050406030204" pitchFamily="18" charset="0"/>
                              </a:rPr>
                            </m:ctrlPr>
                          </m:fPr>
                          <m:num>
                            <m:r>
                              <a:rPr lang="en-US" sz="1400" i="1">
                                <a:solidFill>
                                  <a:prstClr val="black"/>
                                </a:solidFill>
                                <a:latin typeface="Cambria Math" panose="02040503050406030204" pitchFamily="18" charset="0"/>
                                <a:ea typeface="Cambria Math" panose="02040503050406030204" pitchFamily="18" charset="0"/>
                              </a:rPr>
                              <m:t>𝑛</m:t>
                            </m:r>
                          </m:num>
                          <m:den>
                            <m:r>
                              <a:rPr lang="en-US" sz="1400" i="1">
                                <a:solidFill>
                                  <a:prstClr val="black"/>
                                </a:solidFill>
                                <a:latin typeface="Cambria Math" panose="02040503050406030204" pitchFamily="18" charset="0"/>
                                <a:ea typeface="Cambria Math" panose="02040503050406030204" pitchFamily="18" charset="0"/>
                              </a:rPr>
                              <m:t>2</m:t>
                            </m:r>
                          </m:den>
                        </m:f>
                      </m:e>
                    </m:d>
                    <m:r>
                      <a:rPr lang="en-US" sz="1400" i="1">
                        <a:solidFill>
                          <a:prstClr val="black"/>
                        </a:solidFill>
                        <a:latin typeface="Cambria Math" panose="02040503050406030204" pitchFamily="18" charset="0"/>
                        <a:ea typeface="Cambria Math" panose="02040503050406030204" pitchFamily="18" charset="0"/>
                      </a:rPr>
                      <m:t>+</m:t>
                    </m:r>
                    <m:r>
                      <a:rPr lang="en-US" sz="1400" i="1">
                        <a:solidFill>
                          <a:prstClr val="black"/>
                        </a:solidFill>
                        <a:latin typeface="Cambria Math" panose="02040503050406030204" pitchFamily="18" charset="0"/>
                        <a:ea typeface="Cambria Math" panose="02040503050406030204" pitchFamily="18" charset="0"/>
                      </a:rPr>
                      <m:t>𝑐𝑛</m:t>
                    </m:r>
                  </m:oMath>
                </a14:m>
                <a:endParaRPr lang="en-US" sz="1400" dirty="0"/>
              </a:p>
              <a:p>
                <a:pPr>
                  <a:lnSpc>
                    <a:spcPts val="1700"/>
                  </a:lnSpc>
                  <a:spcBef>
                    <a:spcPts val="800"/>
                  </a:spcBef>
                </a:pPr>
                <a:r>
                  <a:rPr lang="en-US" sz="1400" dirty="0"/>
                  <a:t>Same as mergesort – </a:t>
                </a:r>
                <a14:m>
                  <m:oMath xmlns:m="http://schemas.openxmlformats.org/officeDocument/2006/math">
                    <m:r>
                      <m:rPr>
                        <m:sty m:val="p"/>
                      </m:rPr>
                      <a:rPr lang="el-GR" sz="1400" i="1" smtClean="0">
                        <a:latin typeface="Cambria Math" panose="02040503050406030204" pitchFamily="18" charset="0"/>
                        <a:ea typeface="Cambria Math" panose="02040503050406030204" pitchFamily="18" charset="0"/>
                      </a:rPr>
                      <m:t>Θ</m:t>
                    </m:r>
                    <m:r>
                      <a:rPr lang="en-US" sz="1400" b="0" i="1" smtClean="0">
                        <a:latin typeface="Cambria Math" panose="02040503050406030204" pitchFamily="18" charset="0"/>
                        <a:ea typeface="Cambria Math" panose="02040503050406030204" pitchFamily="18" charset="0"/>
                      </a:rPr>
                      <m:t>(</m:t>
                    </m:r>
                    <m:r>
                      <a:rPr lang="en-US" sz="1400" b="0" i="1" smtClean="0">
                        <a:latin typeface="Cambria Math" panose="02040503050406030204" pitchFamily="18" charset="0"/>
                        <a:ea typeface="Cambria Math" panose="02040503050406030204" pitchFamily="18" charset="0"/>
                      </a:rPr>
                      <m:t>𝑛</m:t>
                    </m:r>
                    <m:func>
                      <m:funcPr>
                        <m:ctrlPr>
                          <a:rPr lang="en-US" sz="1400" b="0" i="1" smtClean="0">
                            <a:latin typeface="Cambria Math" panose="02040503050406030204" pitchFamily="18" charset="0"/>
                            <a:ea typeface="Cambria Math" panose="02040503050406030204" pitchFamily="18" charset="0"/>
                          </a:rPr>
                        </m:ctrlPr>
                      </m:funcPr>
                      <m:fName>
                        <m:r>
                          <m:rPr>
                            <m:sty m:val="p"/>
                          </m:rPr>
                          <a:rPr lang="en-US" sz="1400" b="0" i="0" smtClean="0">
                            <a:latin typeface="Cambria Math" panose="02040503050406030204" pitchFamily="18" charset="0"/>
                            <a:ea typeface="Cambria Math" panose="02040503050406030204" pitchFamily="18" charset="0"/>
                          </a:rPr>
                          <m:t>log</m:t>
                        </m:r>
                      </m:fName>
                      <m:e>
                        <m:r>
                          <a:rPr lang="en-US" sz="1400" b="0" i="1" smtClean="0">
                            <a:latin typeface="Cambria Math" panose="02040503050406030204" pitchFamily="18" charset="0"/>
                            <a:ea typeface="Cambria Math" panose="02040503050406030204" pitchFamily="18" charset="0"/>
                          </a:rPr>
                          <m:t>𝑛</m:t>
                        </m:r>
                      </m:e>
                    </m:func>
                    <m:r>
                      <a:rPr lang="en-US" sz="1400" b="0" i="1" smtClean="0">
                        <a:latin typeface="Cambria Math" panose="02040503050406030204" pitchFamily="18" charset="0"/>
                        <a:ea typeface="Cambria Math" panose="02040503050406030204" pitchFamily="18" charset="0"/>
                      </a:rPr>
                      <m:t>)</m:t>
                    </m:r>
                  </m:oMath>
                </a14:m>
                <a:endParaRPr lang="en-US" sz="1400" dirty="0"/>
              </a:p>
              <a:p>
                <a:pPr>
                  <a:lnSpc>
                    <a:spcPts val="1700"/>
                  </a:lnSpc>
                  <a:spcBef>
                    <a:spcPts val="800"/>
                  </a:spcBef>
                </a:pPr>
                <a:r>
                  <a:rPr lang="en-US" sz="1300" dirty="0"/>
                  <a:t>However, this is the best case scenario</a:t>
                </a:r>
              </a:p>
            </p:txBody>
          </p:sp>
        </mc:Choice>
        <mc:Fallback xmlns="">
          <p:sp>
            <p:nvSpPr>
              <p:cNvPr id="47" name="Content Placeholder 2">
                <a:extLst>
                  <a:ext uri="{FF2B5EF4-FFF2-40B4-BE49-F238E27FC236}">
                    <a16:creationId xmlns:a16="http://schemas.microsoft.com/office/drawing/2014/main" id="{A4F32D2E-C485-EF09-1BBA-FA4D6CC6F0D6}"/>
                  </a:ext>
                </a:extLst>
              </p:cNvPr>
              <p:cNvSpPr txBox="1">
                <a:spLocks noRot="1" noChangeAspect="1" noMove="1" noResize="1" noEditPoints="1" noAdjustHandles="1" noChangeArrowheads="1" noChangeShapeType="1" noTextEdit="1"/>
              </p:cNvSpPr>
              <p:nvPr/>
            </p:nvSpPr>
            <p:spPr>
              <a:xfrm>
                <a:off x="3314653" y="3017107"/>
                <a:ext cx="3253927" cy="1852102"/>
              </a:xfrm>
              <a:prstGeom prst="rect">
                <a:avLst/>
              </a:prstGeom>
              <a:blipFill>
                <a:blip r:embed="rId5"/>
                <a:stretch>
                  <a:fillRect l="-389" t="-1361"/>
                </a:stretch>
              </a:blipFill>
            </p:spPr>
            <p:txBody>
              <a:bodyPr/>
              <a:lstStyle/>
              <a:p>
                <a:r>
                  <a:rPr lang="en-IQ">
                    <a:noFill/>
                  </a:rPr>
                  <a:t> </a:t>
                </a:r>
              </a:p>
            </p:txBody>
          </p:sp>
        </mc:Fallback>
      </mc:AlternateContent>
      <p:sp>
        <p:nvSpPr>
          <p:cNvPr id="8" name="Footer Placeholder 7">
            <a:extLst>
              <a:ext uri="{FF2B5EF4-FFF2-40B4-BE49-F238E27FC236}">
                <a16:creationId xmlns:a16="http://schemas.microsoft.com/office/drawing/2014/main" id="{3FC4839F-B7D0-B574-3FEF-AD1EE1DE7F25}"/>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562986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1"/>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2"/>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5"/>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3"/>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34"/>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37"/>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38"/>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39"/>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43"/>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47">
                                            <p:txEl>
                                              <p:pRg st="0" end="0"/>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47">
                                            <p:txEl>
                                              <p:pRg st="1" end="1"/>
                                            </p:txEl>
                                          </p:spTgt>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47">
                                            <p:txEl>
                                              <p:pRg st="2" end="2"/>
                                            </p:txEl>
                                          </p:spTgt>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nodeType="clickEffect">
                                  <p:stCondLst>
                                    <p:cond delay="0"/>
                                  </p:stCondLst>
                                  <p:childTnLst>
                                    <p:set>
                                      <p:cBhvr>
                                        <p:cTn id="84" dur="1" fill="hold">
                                          <p:stCondLst>
                                            <p:cond delay="0"/>
                                          </p:stCondLst>
                                        </p:cTn>
                                        <p:tgtEl>
                                          <p:spTgt spid="4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6" grpId="0"/>
      <p:bldP spid="17" grpId="0" animBg="1"/>
      <p:bldP spid="23" grpId="0"/>
      <p:bldP spid="24" grpId="0"/>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34</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Quicksort – Runtime Analysis</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F2BA0D3D-5416-F9D1-663B-197FE94221E0}"/>
                  </a:ext>
                </a:extLst>
              </p:cNvPr>
              <p:cNvSpPr txBox="1"/>
              <p:nvPr/>
            </p:nvSpPr>
            <p:spPr>
              <a:xfrm>
                <a:off x="3568246" y="1779234"/>
                <a:ext cx="384849" cy="20005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l-GR" sz="1300" i="1" smtClean="0">
                          <a:latin typeface="Cambria Math" panose="02040503050406030204" pitchFamily="18" charset="0"/>
                          <a:ea typeface="Cambria Math" panose="02040503050406030204" pitchFamily="18" charset="0"/>
                        </a:rPr>
                        <m:t>Θ</m:t>
                      </m:r>
                      <m:d>
                        <m:dPr>
                          <m:ctrlPr>
                            <a:rPr lang="en-US" sz="1300" b="0" i="1" smtClean="0">
                              <a:latin typeface="Cambria Math" panose="02040503050406030204" pitchFamily="18" charset="0"/>
                              <a:ea typeface="Cambria Math" panose="02040503050406030204" pitchFamily="18" charset="0"/>
                            </a:rPr>
                          </m:ctrlPr>
                        </m:dPr>
                        <m:e>
                          <m:r>
                            <a:rPr lang="en-US" sz="1300" b="0" i="1" smtClean="0">
                              <a:latin typeface="Cambria Math" panose="02040503050406030204" pitchFamily="18" charset="0"/>
                              <a:ea typeface="Cambria Math" panose="02040503050406030204" pitchFamily="18" charset="0"/>
                            </a:rPr>
                            <m:t>𝑛</m:t>
                          </m:r>
                        </m:e>
                      </m:d>
                    </m:oMath>
                  </m:oMathPara>
                </a14:m>
                <a:endParaRPr lang="en-US" sz="1300" dirty="0"/>
              </a:p>
            </p:txBody>
          </p:sp>
        </mc:Choice>
        <mc:Fallback xmlns="">
          <p:sp>
            <p:nvSpPr>
              <p:cNvPr id="2" name="TextBox 1">
                <a:extLst>
                  <a:ext uri="{FF2B5EF4-FFF2-40B4-BE49-F238E27FC236}">
                    <a16:creationId xmlns:a16="http://schemas.microsoft.com/office/drawing/2014/main" id="{F2BA0D3D-5416-F9D1-663B-197FE94221E0}"/>
                  </a:ext>
                </a:extLst>
              </p:cNvPr>
              <p:cNvSpPr txBox="1">
                <a:spLocks noRot="1" noChangeAspect="1" noMove="1" noResize="1" noEditPoints="1" noAdjustHandles="1" noChangeArrowheads="1" noChangeShapeType="1" noTextEdit="1"/>
              </p:cNvSpPr>
              <p:nvPr/>
            </p:nvSpPr>
            <p:spPr>
              <a:xfrm>
                <a:off x="3568246" y="1779234"/>
                <a:ext cx="384849" cy="200055"/>
              </a:xfrm>
              <a:prstGeom prst="rect">
                <a:avLst/>
              </a:prstGeom>
              <a:blipFill>
                <a:blip r:embed="rId3"/>
                <a:stretch>
                  <a:fillRect l="-9375" b="-6250"/>
                </a:stretch>
              </a:blipFill>
            </p:spPr>
            <p:txBody>
              <a:bodyPr/>
              <a:lstStyle/>
              <a:p>
                <a:r>
                  <a:rPr lang="en-US">
                    <a:noFill/>
                  </a:rPr>
                  <a:t> </a:t>
                </a:r>
              </a:p>
            </p:txBody>
          </p:sp>
        </mc:Fallback>
      </mc:AlternateContent>
      <p:grpSp>
        <p:nvGrpSpPr>
          <p:cNvPr id="3" name="Group 2">
            <a:extLst>
              <a:ext uri="{FF2B5EF4-FFF2-40B4-BE49-F238E27FC236}">
                <a16:creationId xmlns:a16="http://schemas.microsoft.com/office/drawing/2014/main" id="{3121DA51-5883-2BEE-F904-46CACAFEAE2F}"/>
              </a:ext>
            </a:extLst>
          </p:cNvPr>
          <p:cNvGrpSpPr/>
          <p:nvPr/>
        </p:nvGrpSpPr>
        <p:grpSpPr>
          <a:xfrm>
            <a:off x="2826877" y="1735262"/>
            <a:ext cx="664117" cy="288000"/>
            <a:chOff x="2887840" y="1732962"/>
            <a:chExt cx="664117" cy="200267"/>
          </a:xfrm>
        </p:grpSpPr>
        <p:sp>
          <p:nvSpPr>
            <p:cNvPr id="6" name="Right Brace 5">
              <a:extLst>
                <a:ext uri="{FF2B5EF4-FFF2-40B4-BE49-F238E27FC236}">
                  <a16:creationId xmlns:a16="http://schemas.microsoft.com/office/drawing/2014/main" id="{ABEDE6B0-4A43-6601-62AC-B8C7CF37BF53}"/>
                </a:ext>
              </a:extLst>
            </p:cNvPr>
            <p:cNvSpPr/>
            <p:nvPr/>
          </p:nvSpPr>
          <p:spPr>
            <a:xfrm>
              <a:off x="2887840" y="1732962"/>
              <a:ext cx="144000" cy="200267"/>
            </a:xfrm>
            <a:prstGeom prst="rightBrace">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cxnSp>
          <p:nvCxnSpPr>
            <p:cNvPr id="7" name="Straight Arrow Connector 6">
              <a:extLst>
                <a:ext uri="{FF2B5EF4-FFF2-40B4-BE49-F238E27FC236}">
                  <a16:creationId xmlns:a16="http://schemas.microsoft.com/office/drawing/2014/main" id="{4C5E6A69-6A51-36DA-74D8-4E99F962E124}"/>
                </a:ext>
              </a:extLst>
            </p:cNvPr>
            <p:cNvCxnSpPr/>
            <p:nvPr/>
          </p:nvCxnSpPr>
          <p:spPr>
            <a:xfrm>
              <a:off x="3031840" y="1834716"/>
              <a:ext cx="520117" cy="0"/>
            </a:xfrm>
            <a:prstGeom prst="straightConnector1">
              <a:avLst/>
            </a:prstGeom>
            <a:ln w="12700">
              <a:solidFill>
                <a:schemeClr val="tx1"/>
              </a:solidFill>
              <a:tailEnd type="stealth" w="lg" len="lg"/>
            </a:ln>
          </p:spPr>
          <p:style>
            <a:lnRef idx="1">
              <a:schemeClr val="dk1"/>
            </a:lnRef>
            <a:fillRef idx="0">
              <a:schemeClr val="dk1"/>
            </a:fillRef>
            <a:effectRef idx="0">
              <a:schemeClr val="dk1"/>
            </a:effectRef>
            <a:fontRef idx="minor">
              <a:schemeClr val="tx1"/>
            </a:fontRef>
          </p:style>
        </p:cxnSp>
      </p:grpSp>
      <p:pic>
        <p:nvPicPr>
          <p:cNvPr id="10" name="Picture 9">
            <a:extLst>
              <a:ext uri="{FF2B5EF4-FFF2-40B4-BE49-F238E27FC236}">
                <a16:creationId xmlns:a16="http://schemas.microsoft.com/office/drawing/2014/main" id="{5438E34A-F45C-FEDB-8C97-EEEC43A20B3E}"/>
              </a:ext>
            </a:extLst>
          </p:cNvPr>
          <p:cNvPicPr>
            <a:picLocks noChangeAspect="1"/>
          </p:cNvPicPr>
          <p:nvPr/>
        </p:nvPicPr>
        <p:blipFill>
          <a:blip r:embed="rId4"/>
          <a:stretch>
            <a:fillRect/>
          </a:stretch>
        </p:blipFill>
        <p:spPr>
          <a:xfrm>
            <a:off x="351845" y="1161063"/>
            <a:ext cx="2475032" cy="1352634"/>
          </a:xfrm>
          <a:prstGeom prst="rect">
            <a:avLst/>
          </a:prstGeom>
        </p:spPr>
      </p:pic>
      <p:sp>
        <p:nvSpPr>
          <p:cNvPr id="16" name="Content Placeholder 2">
            <a:extLst>
              <a:ext uri="{FF2B5EF4-FFF2-40B4-BE49-F238E27FC236}">
                <a16:creationId xmlns:a16="http://schemas.microsoft.com/office/drawing/2014/main" id="{A43AFE72-E6E1-FD79-78EF-5690A5B5A1AE}"/>
              </a:ext>
            </a:extLst>
          </p:cNvPr>
          <p:cNvSpPr txBox="1">
            <a:spLocks/>
          </p:cNvSpPr>
          <p:nvPr/>
        </p:nvSpPr>
        <p:spPr>
          <a:xfrm>
            <a:off x="3099064" y="2112262"/>
            <a:ext cx="2366468" cy="287998"/>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ts val="1688"/>
              </a:lnSpc>
              <a:buNone/>
            </a:pPr>
            <a:r>
              <a:rPr lang="en-US" sz="1200" dirty="0"/>
              <a:t>Hard to tell about these.</a:t>
            </a:r>
          </a:p>
        </p:txBody>
      </p:sp>
      <p:sp>
        <p:nvSpPr>
          <p:cNvPr id="17" name="Right Brace 16">
            <a:extLst>
              <a:ext uri="{FF2B5EF4-FFF2-40B4-BE49-F238E27FC236}">
                <a16:creationId xmlns:a16="http://schemas.microsoft.com/office/drawing/2014/main" id="{87CA9BB9-8E1C-28EC-43CD-0985599EE8C3}"/>
              </a:ext>
            </a:extLst>
          </p:cNvPr>
          <p:cNvSpPr/>
          <p:nvPr/>
        </p:nvSpPr>
        <p:spPr>
          <a:xfrm>
            <a:off x="2826877" y="2089986"/>
            <a:ext cx="180000" cy="360000"/>
          </a:xfrm>
          <a:prstGeom prst="rightBrace">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sp>
        <p:nvSpPr>
          <p:cNvPr id="23" name="Content Placeholder 2">
            <a:extLst>
              <a:ext uri="{FF2B5EF4-FFF2-40B4-BE49-F238E27FC236}">
                <a16:creationId xmlns:a16="http://schemas.microsoft.com/office/drawing/2014/main" id="{399460AD-8474-473A-E0CC-69B87BDA62F3}"/>
              </a:ext>
            </a:extLst>
          </p:cNvPr>
          <p:cNvSpPr txBox="1">
            <a:spLocks/>
          </p:cNvSpPr>
          <p:nvPr/>
        </p:nvSpPr>
        <p:spPr>
          <a:xfrm>
            <a:off x="181150" y="2524836"/>
            <a:ext cx="6450385" cy="333023"/>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700"/>
              </a:lnSpc>
              <a:spcBef>
                <a:spcPts val="800"/>
              </a:spcBef>
            </a:pPr>
            <a:r>
              <a:rPr lang="en-US" sz="1600" dirty="0"/>
              <a:t>Lets take two extreme cases</a:t>
            </a:r>
          </a:p>
        </p:txBody>
      </p:sp>
      <p:sp>
        <p:nvSpPr>
          <p:cNvPr id="24" name="Content Placeholder 2">
            <a:extLst>
              <a:ext uri="{FF2B5EF4-FFF2-40B4-BE49-F238E27FC236}">
                <a16:creationId xmlns:a16="http://schemas.microsoft.com/office/drawing/2014/main" id="{AC8D11BE-3E04-E669-48D7-153570BBA1E3}"/>
              </a:ext>
            </a:extLst>
          </p:cNvPr>
          <p:cNvSpPr txBox="1">
            <a:spLocks/>
          </p:cNvSpPr>
          <p:nvPr/>
        </p:nvSpPr>
        <p:spPr>
          <a:xfrm>
            <a:off x="181150" y="2820925"/>
            <a:ext cx="3619545" cy="333023"/>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ts val="1700"/>
              </a:lnSpc>
              <a:spcBef>
                <a:spcPts val="800"/>
              </a:spcBef>
              <a:buNone/>
            </a:pPr>
            <a:r>
              <a:rPr lang="en-US" sz="1400" dirty="0"/>
              <a:t>P</a:t>
            </a:r>
            <a:r>
              <a:rPr lang="en-US" sz="1400" b="0" dirty="0"/>
              <a:t>artitions are most unbalanced everytime</a:t>
            </a:r>
          </a:p>
        </p:txBody>
      </p:sp>
      <p:sp>
        <p:nvSpPr>
          <p:cNvPr id="25" name="Rectangle 24">
            <a:extLst>
              <a:ext uri="{FF2B5EF4-FFF2-40B4-BE49-F238E27FC236}">
                <a16:creationId xmlns:a16="http://schemas.microsoft.com/office/drawing/2014/main" id="{2AAB5624-0C6A-A8D8-D9AB-0E82C56C2627}"/>
              </a:ext>
            </a:extLst>
          </p:cNvPr>
          <p:cNvSpPr/>
          <p:nvPr/>
        </p:nvSpPr>
        <p:spPr>
          <a:xfrm>
            <a:off x="218114" y="3207024"/>
            <a:ext cx="2952000" cy="252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Oval 25">
            <a:extLst>
              <a:ext uri="{FF2B5EF4-FFF2-40B4-BE49-F238E27FC236}">
                <a16:creationId xmlns:a16="http://schemas.microsoft.com/office/drawing/2014/main" id="{A3972ADA-E8A9-0200-F086-19761F3D0230}"/>
              </a:ext>
            </a:extLst>
          </p:cNvPr>
          <p:cNvSpPr/>
          <p:nvPr/>
        </p:nvSpPr>
        <p:spPr>
          <a:xfrm>
            <a:off x="218114" y="3205224"/>
            <a:ext cx="255600" cy="255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46F15252-D347-89D5-7B68-26C42182F195}"/>
              </a:ext>
            </a:extLst>
          </p:cNvPr>
          <p:cNvSpPr/>
          <p:nvPr/>
        </p:nvSpPr>
        <p:spPr>
          <a:xfrm>
            <a:off x="470114" y="3535706"/>
            <a:ext cx="2700000" cy="2556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Oval 27">
            <a:extLst>
              <a:ext uri="{FF2B5EF4-FFF2-40B4-BE49-F238E27FC236}">
                <a16:creationId xmlns:a16="http://schemas.microsoft.com/office/drawing/2014/main" id="{E5B55D0B-55C0-9B0B-1263-FD81B47C3CFE}"/>
              </a:ext>
            </a:extLst>
          </p:cNvPr>
          <p:cNvSpPr/>
          <p:nvPr/>
        </p:nvSpPr>
        <p:spPr>
          <a:xfrm>
            <a:off x="470114" y="3535706"/>
            <a:ext cx="255600" cy="255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9" name="Group 38">
            <a:extLst>
              <a:ext uri="{FF2B5EF4-FFF2-40B4-BE49-F238E27FC236}">
                <a16:creationId xmlns:a16="http://schemas.microsoft.com/office/drawing/2014/main" id="{EEA81D6E-EC97-E46F-A760-C18BC7B6ABA1}"/>
              </a:ext>
            </a:extLst>
          </p:cNvPr>
          <p:cNvGrpSpPr/>
          <p:nvPr/>
        </p:nvGrpSpPr>
        <p:grpSpPr>
          <a:xfrm>
            <a:off x="822914" y="4261641"/>
            <a:ext cx="54000" cy="358800"/>
            <a:chOff x="654341" y="2461508"/>
            <a:chExt cx="54000" cy="358800"/>
          </a:xfrm>
        </p:grpSpPr>
        <p:sp>
          <p:nvSpPr>
            <p:cNvPr id="40" name="Oval 39">
              <a:extLst>
                <a:ext uri="{FF2B5EF4-FFF2-40B4-BE49-F238E27FC236}">
                  <a16:creationId xmlns:a16="http://schemas.microsoft.com/office/drawing/2014/main" id="{B07FD9F3-40F9-310D-06A7-084D4BCAAA11}"/>
                </a:ext>
              </a:extLst>
            </p:cNvPr>
            <p:cNvSpPr/>
            <p:nvPr/>
          </p:nvSpPr>
          <p:spPr>
            <a:xfrm>
              <a:off x="654341" y="24615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Oval 40">
              <a:extLst>
                <a:ext uri="{FF2B5EF4-FFF2-40B4-BE49-F238E27FC236}">
                  <a16:creationId xmlns:a16="http://schemas.microsoft.com/office/drawing/2014/main" id="{B3AD7AE7-C27E-F906-822A-3262D1B8EFD2}"/>
                </a:ext>
              </a:extLst>
            </p:cNvPr>
            <p:cNvSpPr/>
            <p:nvPr/>
          </p:nvSpPr>
          <p:spPr>
            <a:xfrm>
              <a:off x="654341" y="26139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Oval 41">
              <a:extLst>
                <a:ext uri="{FF2B5EF4-FFF2-40B4-BE49-F238E27FC236}">
                  <a16:creationId xmlns:a16="http://schemas.microsoft.com/office/drawing/2014/main" id="{EFB256FC-49FA-5C57-12D3-9980BB3D1D24}"/>
                </a:ext>
              </a:extLst>
            </p:cNvPr>
            <p:cNvSpPr/>
            <p:nvPr/>
          </p:nvSpPr>
          <p:spPr>
            <a:xfrm>
              <a:off x="654341" y="27663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3" name="Group 42">
            <a:extLst>
              <a:ext uri="{FF2B5EF4-FFF2-40B4-BE49-F238E27FC236}">
                <a16:creationId xmlns:a16="http://schemas.microsoft.com/office/drawing/2014/main" id="{172E15F6-020F-B217-236D-2BF61565AC5C}"/>
              </a:ext>
            </a:extLst>
          </p:cNvPr>
          <p:cNvGrpSpPr/>
          <p:nvPr/>
        </p:nvGrpSpPr>
        <p:grpSpPr>
          <a:xfrm>
            <a:off x="3116114" y="4261641"/>
            <a:ext cx="54000" cy="358800"/>
            <a:chOff x="654341" y="2461508"/>
            <a:chExt cx="54000" cy="358800"/>
          </a:xfrm>
        </p:grpSpPr>
        <p:sp>
          <p:nvSpPr>
            <p:cNvPr id="44" name="Oval 43">
              <a:extLst>
                <a:ext uri="{FF2B5EF4-FFF2-40B4-BE49-F238E27FC236}">
                  <a16:creationId xmlns:a16="http://schemas.microsoft.com/office/drawing/2014/main" id="{AB10F8CA-6424-7F7D-EC7F-914BBB0CBE94}"/>
                </a:ext>
              </a:extLst>
            </p:cNvPr>
            <p:cNvSpPr/>
            <p:nvPr/>
          </p:nvSpPr>
          <p:spPr>
            <a:xfrm>
              <a:off x="654341" y="24615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Oval 44">
              <a:extLst>
                <a:ext uri="{FF2B5EF4-FFF2-40B4-BE49-F238E27FC236}">
                  <a16:creationId xmlns:a16="http://schemas.microsoft.com/office/drawing/2014/main" id="{3DB3701D-FAA2-4A13-DF1B-640131211C01}"/>
                </a:ext>
              </a:extLst>
            </p:cNvPr>
            <p:cNvSpPr/>
            <p:nvPr/>
          </p:nvSpPr>
          <p:spPr>
            <a:xfrm>
              <a:off x="654341" y="26139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Oval 45">
              <a:extLst>
                <a:ext uri="{FF2B5EF4-FFF2-40B4-BE49-F238E27FC236}">
                  <a16:creationId xmlns:a16="http://schemas.microsoft.com/office/drawing/2014/main" id="{CA7A3076-E7A5-6D64-239D-315AEDC06E3E}"/>
                </a:ext>
              </a:extLst>
            </p:cNvPr>
            <p:cNvSpPr/>
            <p:nvPr/>
          </p:nvSpPr>
          <p:spPr>
            <a:xfrm>
              <a:off x="654341" y="27663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mc:AlternateContent xmlns:mc="http://schemas.openxmlformats.org/markup-compatibility/2006" xmlns:a14="http://schemas.microsoft.com/office/drawing/2010/main">
        <mc:Choice Requires="a14">
          <p:sp>
            <p:nvSpPr>
              <p:cNvPr id="47" name="Content Placeholder 2">
                <a:extLst>
                  <a:ext uri="{FF2B5EF4-FFF2-40B4-BE49-F238E27FC236}">
                    <a16:creationId xmlns:a16="http://schemas.microsoft.com/office/drawing/2014/main" id="{A4F32D2E-C485-EF09-1BBA-FA4D6CC6F0D6}"/>
                  </a:ext>
                </a:extLst>
              </p:cNvPr>
              <p:cNvSpPr txBox="1">
                <a:spLocks/>
              </p:cNvSpPr>
              <p:nvPr/>
            </p:nvSpPr>
            <p:spPr>
              <a:xfrm>
                <a:off x="3314653" y="3017107"/>
                <a:ext cx="3253927" cy="1852102"/>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700"/>
                  </a:lnSpc>
                  <a:spcBef>
                    <a:spcPts val="800"/>
                  </a:spcBef>
                </a:pPr>
                <a:r>
                  <a:rPr lang="en-US" sz="1400" dirty="0"/>
                  <a:t>Number of levels = </a:t>
                </a:r>
                <a14:m>
                  <m:oMath xmlns:m="http://schemas.openxmlformats.org/officeDocument/2006/math">
                    <m:r>
                      <m:rPr>
                        <m:sty m:val="p"/>
                      </m:rPr>
                      <a:rPr lang="el-GR" sz="1400" b="0" i="1" smtClean="0">
                        <a:latin typeface="Cambria Math" panose="02040503050406030204" pitchFamily="18" charset="0"/>
                        <a:ea typeface="Cambria Math" panose="02040503050406030204" pitchFamily="18" charset="0"/>
                      </a:rPr>
                      <m:t>Θ</m:t>
                    </m:r>
                    <m:r>
                      <a:rPr lang="en-US" sz="1400" b="0" i="1" smtClean="0">
                        <a:latin typeface="Cambria Math" panose="02040503050406030204" pitchFamily="18" charset="0"/>
                        <a:ea typeface="Cambria Math" panose="02040503050406030204" pitchFamily="18" charset="0"/>
                      </a:rPr>
                      <m:t>(</m:t>
                    </m:r>
                    <m:r>
                      <a:rPr lang="en-US" sz="1400" b="0" i="1" smtClean="0">
                        <a:latin typeface="Cambria Math" panose="02040503050406030204" pitchFamily="18" charset="0"/>
                      </a:rPr>
                      <m:t>𝑛</m:t>
                    </m:r>
                    <m:r>
                      <a:rPr lang="en-US" sz="1400" b="0" i="1" smtClean="0">
                        <a:latin typeface="Cambria Math" panose="02040503050406030204" pitchFamily="18" charset="0"/>
                      </a:rPr>
                      <m:t>)</m:t>
                    </m:r>
                  </m:oMath>
                </a14:m>
                <a:endParaRPr lang="en-US" sz="1400" dirty="0"/>
              </a:p>
              <a:p>
                <a:pPr>
                  <a:lnSpc>
                    <a:spcPts val="1700"/>
                  </a:lnSpc>
                  <a:spcBef>
                    <a:spcPts val="800"/>
                  </a:spcBef>
                </a:pPr>
                <a:r>
                  <a:rPr lang="en-US" sz="1400" dirty="0"/>
                  <a:t>Recurrence relation</a:t>
                </a:r>
                <a:br>
                  <a:rPr lang="en-US" sz="1400" dirty="0"/>
                </a:br>
                <a:br>
                  <a:rPr lang="en-US" sz="1400" dirty="0"/>
                </a:br>
                <a14:m>
                  <m:oMath xmlns:m="http://schemas.openxmlformats.org/officeDocument/2006/math">
                    <m:r>
                      <a:rPr lang="en-US" sz="1400" i="1">
                        <a:solidFill>
                          <a:prstClr val="black"/>
                        </a:solidFill>
                        <a:latin typeface="Cambria Math" panose="02040503050406030204" pitchFamily="18" charset="0"/>
                        <a:ea typeface="Cambria Math" panose="02040503050406030204" pitchFamily="18" charset="0"/>
                      </a:rPr>
                      <m:t>𝑇</m:t>
                    </m:r>
                    <m:d>
                      <m:dPr>
                        <m:ctrlPr>
                          <a:rPr lang="en-US" sz="1400" i="1">
                            <a:solidFill>
                              <a:prstClr val="black"/>
                            </a:solidFill>
                            <a:latin typeface="Cambria Math" panose="02040503050406030204" pitchFamily="18" charset="0"/>
                            <a:ea typeface="Cambria Math" panose="02040503050406030204" pitchFamily="18" charset="0"/>
                          </a:rPr>
                        </m:ctrlPr>
                      </m:dPr>
                      <m:e>
                        <m:r>
                          <a:rPr lang="en-US" sz="1400" i="1">
                            <a:solidFill>
                              <a:prstClr val="black"/>
                            </a:solidFill>
                            <a:latin typeface="Cambria Math" panose="02040503050406030204" pitchFamily="18" charset="0"/>
                            <a:ea typeface="Cambria Math" panose="02040503050406030204" pitchFamily="18" charset="0"/>
                          </a:rPr>
                          <m:t>𝑛</m:t>
                        </m:r>
                      </m:e>
                    </m:d>
                    <m:r>
                      <a:rPr lang="en-US" sz="1400" i="1">
                        <a:solidFill>
                          <a:prstClr val="black"/>
                        </a:solidFill>
                        <a:latin typeface="Cambria Math" panose="02040503050406030204" pitchFamily="18" charset="0"/>
                        <a:ea typeface="Cambria Math" panose="02040503050406030204" pitchFamily="18" charset="0"/>
                      </a:rPr>
                      <m:t>= </m:t>
                    </m:r>
                    <m:r>
                      <a:rPr lang="en-US" sz="1400" i="1">
                        <a:solidFill>
                          <a:prstClr val="black"/>
                        </a:solidFill>
                        <a:latin typeface="Cambria Math" panose="02040503050406030204" pitchFamily="18" charset="0"/>
                        <a:ea typeface="Cambria Math" panose="02040503050406030204" pitchFamily="18" charset="0"/>
                      </a:rPr>
                      <m:t>𝑇</m:t>
                    </m:r>
                    <m:d>
                      <m:dPr>
                        <m:ctrlPr>
                          <a:rPr lang="en-US" sz="1400" i="1">
                            <a:solidFill>
                              <a:prstClr val="black"/>
                            </a:solidFill>
                            <a:latin typeface="Cambria Math" panose="02040503050406030204" pitchFamily="18" charset="0"/>
                            <a:ea typeface="Cambria Math" panose="02040503050406030204" pitchFamily="18" charset="0"/>
                          </a:rPr>
                        </m:ctrlPr>
                      </m:dPr>
                      <m:e>
                        <m:r>
                          <a:rPr lang="en-US" sz="1400" b="0" i="1" smtClean="0">
                            <a:solidFill>
                              <a:prstClr val="black"/>
                            </a:solidFill>
                            <a:latin typeface="Cambria Math" panose="02040503050406030204" pitchFamily="18" charset="0"/>
                            <a:ea typeface="Cambria Math" panose="02040503050406030204" pitchFamily="18" charset="0"/>
                          </a:rPr>
                          <m:t>𝑛</m:t>
                        </m:r>
                        <m:r>
                          <a:rPr lang="en-US" sz="1400" b="0" i="1" smtClean="0">
                            <a:solidFill>
                              <a:prstClr val="black"/>
                            </a:solidFill>
                            <a:latin typeface="Cambria Math" panose="02040503050406030204" pitchFamily="18" charset="0"/>
                            <a:ea typeface="Cambria Math" panose="02040503050406030204" pitchFamily="18" charset="0"/>
                          </a:rPr>
                          <m:t>−1</m:t>
                        </m:r>
                      </m:e>
                    </m:d>
                    <m:r>
                      <a:rPr lang="en-US" sz="1400" b="0" i="1" smtClean="0">
                        <a:solidFill>
                          <a:prstClr val="black"/>
                        </a:solidFill>
                        <a:latin typeface="Cambria Math" panose="02040503050406030204" pitchFamily="18" charset="0"/>
                        <a:ea typeface="Cambria Math" panose="02040503050406030204" pitchFamily="18" charset="0"/>
                      </a:rPr>
                      <m:t>+</m:t>
                    </m:r>
                    <m:r>
                      <a:rPr lang="en-US" sz="1400" b="0" i="1" smtClean="0">
                        <a:solidFill>
                          <a:prstClr val="black"/>
                        </a:solidFill>
                        <a:latin typeface="Cambria Math" panose="02040503050406030204" pitchFamily="18" charset="0"/>
                        <a:ea typeface="Cambria Math" panose="02040503050406030204" pitchFamily="18" charset="0"/>
                      </a:rPr>
                      <m:t>𝑇</m:t>
                    </m:r>
                    <m:r>
                      <a:rPr lang="en-US" sz="1400" b="0" i="1" smtClean="0">
                        <a:solidFill>
                          <a:prstClr val="black"/>
                        </a:solidFill>
                        <a:latin typeface="Cambria Math" panose="02040503050406030204" pitchFamily="18" charset="0"/>
                        <a:ea typeface="Cambria Math" panose="02040503050406030204" pitchFamily="18" charset="0"/>
                      </a:rPr>
                      <m:t>(0)+</m:t>
                    </m:r>
                    <m:r>
                      <a:rPr lang="en-US" sz="1400" i="1">
                        <a:solidFill>
                          <a:prstClr val="black"/>
                        </a:solidFill>
                        <a:latin typeface="Cambria Math" panose="02040503050406030204" pitchFamily="18" charset="0"/>
                        <a:ea typeface="Cambria Math" panose="02040503050406030204" pitchFamily="18" charset="0"/>
                      </a:rPr>
                      <m:t>𝑐𝑛</m:t>
                    </m:r>
                  </m:oMath>
                </a14:m>
                <a:endParaRPr lang="en-US" sz="1400" dirty="0"/>
              </a:p>
              <a:p>
                <a:pPr>
                  <a:lnSpc>
                    <a:spcPts val="1700"/>
                  </a:lnSpc>
                  <a:spcBef>
                    <a:spcPts val="800"/>
                  </a:spcBef>
                </a:pPr>
                <a:r>
                  <a:rPr lang="en-US" sz="1400" dirty="0"/>
                  <a:t>Lets try to solve this recursive eqn.</a:t>
                </a:r>
              </a:p>
            </p:txBody>
          </p:sp>
        </mc:Choice>
        <mc:Fallback xmlns="">
          <p:sp>
            <p:nvSpPr>
              <p:cNvPr id="47" name="Content Placeholder 2">
                <a:extLst>
                  <a:ext uri="{FF2B5EF4-FFF2-40B4-BE49-F238E27FC236}">
                    <a16:creationId xmlns:a16="http://schemas.microsoft.com/office/drawing/2014/main" id="{A4F32D2E-C485-EF09-1BBA-FA4D6CC6F0D6}"/>
                  </a:ext>
                </a:extLst>
              </p:cNvPr>
              <p:cNvSpPr txBox="1">
                <a:spLocks noRot="1" noChangeAspect="1" noMove="1" noResize="1" noEditPoints="1" noAdjustHandles="1" noChangeArrowheads="1" noChangeShapeType="1" noTextEdit="1"/>
              </p:cNvSpPr>
              <p:nvPr/>
            </p:nvSpPr>
            <p:spPr>
              <a:xfrm>
                <a:off x="3314653" y="3017107"/>
                <a:ext cx="3253927" cy="1852102"/>
              </a:xfrm>
              <a:prstGeom prst="rect">
                <a:avLst/>
              </a:prstGeom>
              <a:blipFill>
                <a:blip r:embed="rId5"/>
                <a:stretch>
                  <a:fillRect l="-389" t="-1361"/>
                </a:stretch>
              </a:blipFill>
            </p:spPr>
            <p:txBody>
              <a:bodyPr/>
              <a:lstStyle/>
              <a:p>
                <a:r>
                  <a:rPr lang="en-IQ">
                    <a:noFill/>
                  </a:rPr>
                  <a:t> </a:t>
                </a:r>
              </a:p>
            </p:txBody>
          </p:sp>
        </mc:Fallback>
      </mc:AlternateContent>
      <p:sp>
        <p:nvSpPr>
          <p:cNvPr id="8" name="Rectangle 7">
            <a:extLst>
              <a:ext uri="{FF2B5EF4-FFF2-40B4-BE49-F238E27FC236}">
                <a16:creationId xmlns:a16="http://schemas.microsoft.com/office/drawing/2014/main" id="{DC72D51C-3390-6564-3ED2-346ADC5DC9DD}"/>
              </a:ext>
            </a:extLst>
          </p:cNvPr>
          <p:cNvSpPr/>
          <p:nvPr/>
        </p:nvSpPr>
        <p:spPr>
          <a:xfrm>
            <a:off x="722114" y="3867570"/>
            <a:ext cx="2448000" cy="2556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505C9954-18F7-C723-6B55-4DBB96472260}"/>
              </a:ext>
            </a:extLst>
          </p:cNvPr>
          <p:cNvSpPr/>
          <p:nvPr/>
        </p:nvSpPr>
        <p:spPr>
          <a:xfrm>
            <a:off x="722114" y="3867570"/>
            <a:ext cx="255600" cy="255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 name="Straight Arrow Connector 13">
            <a:extLst>
              <a:ext uri="{FF2B5EF4-FFF2-40B4-BE49-F238E27FC236}">
                <a16:creationId xmlns:a16="http://schemas.microsoft.com/office/drawing/2014/main" id="{66EE6E0A-8F2D-C234-F66B-FC900FB6913A}"/>
              </a:ext>
            </a:extLst>
          </p:cNvPr>
          <p:cNvCxnSpPr/>
          <p:nvPr/>
        </p:nvCxnSpPr>
        <p:spPr>
          <a:xfrm flipV="1">
            <a:off x="5198065" y="3756743"/>
            <a:ext cx="461479" cy="324206"/>
          </a:xfrm>
          <a:prstGeom prst="straightConnector1">
            <a:avLst/>
          </a:prstGeom>
          <a:ln w="12700">
            <a:solidFill>
              <a:srgbClr val="FF0000"/>
            </a:solidFill>
            <a:tailEnd type="stealth" w="lg" len="lg"/>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06DD5A07-DFE9-022F-777F-C57DA3A4E9EB}"/>
                  </a:ext>
                </a:extLst>
              </p:cNvPr>
              <p:cNvSpPr txBox="1"/>
              <p:nvPr/>
            </p:nvSpPr>
            <p:spPr>
              <a:xfrm>
                <a:off x="5465532" y="3553786"/>
                <a:ext cx="463845" cy="1846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200" b="0" i="1" smtClean="0">
                          <a:solidFill>
                            <a:srgbClr val="FF0000"/>
                          </a:solidFill>
                          <a:latin typeface="Cambria Math" panose="02040503050406030204" pitchFamily="18" charset="0"/>
                        </a:rPr>
                        <m:t>𝐶𝑜𝑛𝑠𝑡</m:t>
                      </m:r>
                      <m:r>
                        <a:rPr lang="en-US" sz="1200" b="0" i="1" smtClean="0">
                          <a:solidFill>
                            <a:srgbClr val="FF0000"/>
                          </a:solidFill>
                          <a:latin typeface="Cambria Math" panose="02040503050406030204" pitchFamily="18" charset="0"/>
                        </a:rPr>
                        <m:t>.</m:t>
                      </m:r>
                    </m:oMath>
                  </m:oMathPara>
                </a14:m>
                <a:endParaRPr lang="en-US" sz="1200" dirty="0">
                  <a:solidFill>
                    <a:srgbClr val="FF0000"/>
                  </a:solidFill>
                </a:endParaRPr>
              </a:p>
            </p:txBody>
          </p:sp>
        </mc:Choice>
        <mc:Fallback xmlns="">
          <p:sp>
            <p:nvSpPr>
              <p:cNvPr id="15" name="TextBox 14">
                <a:extLst>
                  <a:ext uri="{FF2B5EF4-FFF2-40B4-BE49-F238E27FC236}">
                    <a16:creationId xmlns:a16="http://schemas.microsoft.com/office/drawing/2014/main" id="{06DD5A07-DFE9-022F-777F-C57DA3A4E9EB}"/>
                  </a:ext>
                </a:extLst>
              </p:cNvPr>
              <p:cNvSpPr txBox="1">
                <a:spLocks noRot="1" noChangeAspect="1" noMove="1" noResize="1" noEditPoints="1" noAdjustHandles="1" noChangeArrowheads="1" noChangeShapeType="1" noTextEdit="1"/>
              </p:cNvSpPr>
              <p:nvPr/>
            </p:nvSpPr>
            <p:spPr>
              <a:xfrm>
                <a:off x="5465532" y="3553786"/>
                <a:ext cx="463845" cy="184666"/>
              </a:xfrm>
              <a:prstGeom prst="rect">
                <a:avLst/>
              </a:prstGeom>
              <a:blipFill>
                <a:blip r:embed="rId6"/>
                <a:stretch>
                  <a:fillRect l="-7895" b="-6250"/>
                </a:stretch>
              </a:blipFill>
            </p:spPr>
            <p:txBody>
              <a:bodyPr/>
              <a:lstStyle/>
              <a:p>
                <a:r>
                  <a:rPr lang="en-US">
                    <a:noFill/>
                  </a:rPr>
                  <a:t> </a:t>
                </a:r>
              </a:p>
            </p:txBody>
          </p:sp>
        </mc:Fallback>
      </mc:AlternateContent>
      <p:sp>
        <p:nvSpPr>
          <p:cNvPr id="13" name="Footer Placeholder 12">
            <a:extLst>
              <a:ext uri="{FF2B5EF4-FFF2-40B4-BE49-F238E27FC236}">
                <a16:creationId xmlns:a16="http://schemas.microsoft.com/office/drawing/2014/main" id="{D8554E16-E60B-E41B-AB27-D44101511D02}"/>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2851855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1"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7">
                                            <p:txEl>
                                              <p:pRg st="0" end="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7">
                                            <p:txEl>
                                              <p:pRg st="1" end="1"/>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47">
                                            <p:txEl>
                                              <p:pRg st="2" end="2"/>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4"/>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27" grpId="0" animBg="1"/>
      <p:bldP spid="28" grpId="0" animBg="1"/>
      <p:bldP spid="8" grpId="0" animBg="1"/>
      <p:bldP spid="12" grpId="1" animBg="1"/>
      <p:bldP spid="1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35</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Quicksort – Runtime Analysis</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mc:AlternateContent xmlns:mc="http://schemas.openxmlformats.org/markup-compatibility/2006" xmlns:a14="http://schemas.microsoft.com/office/drawing/2010/main">
        <mc:Choice Requires="a14">
          <p:sp>
            <p:nvSpPr>
              <p:cNvPr id="47" name="Content Placeholder 2">
                <a:extLst>
                  <a:ext uri="{FF2B5EF4-FFF2-40B4-BE49-F238E27FC236}">
                    <a16:creationId xmlns:a16="http://schemas.microsoft.com/office/drawing/2014/main" id="{A4F32D2E-C485-EF09-1BBA-FA4D6CC6F0D6}"/>
                  </a:ext>
                </a:extLst>
              </p:cNvPr>
              <p:cNvSpPr txBox="1">
                <a:spLocks/>
              </p:cNvSpPr>
              <p:nvPr/>
            </p:nvSpPr>
            <p:spPr>
              <a:xfrm>
                <a:off x="3314653" y="3017107"/>
                <a:ext cx="3253927" cy="1852102"/>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700"/>
                  </a:lnSpc>
                  <a:spcBef>
                    <a:spcPts val="800"/>
                  </a:spcBef>
                </a:pPr>
                <a:r>
                  <a:rPr lang="en-US" sz="1400" dirty="0"/>
                  <a:t>Number of levels = </a:t>
                </a:r>
                <a14:m>
                  <m:oMath xmlns:m="http://schemas.openxmlformats.org/officeDocument/2006/math">
                    <m:r>
                      <m:rPr>
                        <m:sty m:val="p"/>
                      </m:rPr>
                      <a:rPr lang="el-GR" sz="1400" b="0" i="1" smtClean="0">
                        <a:latin typeface="Cambria Math" panose="02040503050406030204" pitchFamily="18" charset="0"/>
                        <a:ea typeface="Cambria Math" panose="02040503050406030204" pitchFamily="18" charset="0"/>
                      </a:rPr>
                      <m:t>Θ</m:t>
                    </m:r>
                    <m:r>
                      <a:rPr lang="en-US" sz="1400" b="0" i="1" smtClean="0">
                        <a:latin typeface="Cambria Math" panose="02040503050406030204" pitchFamily="18" charset="0"/>
                        <a:ea typeface="Cambria Math" panose="02040503050406030204" pitchFamily="18" charset="0"/>
                      </a:rPr>
                      <m:t>(</m:t>
                    </m:r>
                    <m:r>
                      <a:rPr lang="en-US" sz="1400" b="0" i="1" smtClean="0">
                        <a:latin typeface="Cambria Math" panose="02040503050406030204" pitchFamily="18" charset="0"/>
                      </a:rPr>
                      <m:t>𝑛</m:t>
                    </m:r>
                    <m:r>
                      <a:rPr lang="en-US" sz="1400" b="0" i="1" smtClean="0">
                        <a:latin typeface="Cambria Math" panose="02040503050406030204" pitchFamily="18" charset="0"/>
                      </a:rPr>
                      <m:t>)</m:t>
                    </m:r>
                  </m:oMath>
                </a14:m>
                <a:endParaRPr lang="en-US" sz="1400" dirty="0"/>
              </a:p>
              <a:p>
                <a:pPr>
                  <a:lnSpc>
                    <a:spcPts val="1700"/>
                  </a:lnSpc>
                  <a:spcBef>
                    <a:spcPts val="800"/>
                  </a:spcBef>
                </a:pPr>
                <a:r>
                  <a:rPr lang="en-US" sz="1400" dirty="0"/>
                  <a:t>Recurrence relation</a:t>
                </a:r>
                <a:br>
                  <a:rPr lang="en-US" sz="1400" dirty="0"/>
                </a:br>
                <a:br>
                  <a:rPr lang="en-US" sz="1400" dirty="0"/>
                </a:br>
                <a14:m>
                  <m:oMath xmlns:m="http://schemas.openxmlformats.org/officeDocument/2006/math">
                    <m:r>
                      <a:rPr lang="en-US" sz="1400" i="1">
                        <a:solidFill>
                          <a:prstClr val="black"/>
                        </a:solidFill>
                        <a:latin typeface="Cambria Math" panose="02040503050406030204" pitchFamily="18" charset="0"/>
                        <a:ea typeface="Cambria Math" panose="02040503050406030204" pitchFamily="18" charset="0"/>
                      </a:rPr>
                      <m:t>𝑇</m:t>
                    </m:r>
                    <m:d>
                      <m:dPr>
                        <m:ctrlPr>
                          <a:rPr lang="en-US" sz="1400" i="1">
                            <a:solidFill>
                              <a:prstClr val="black"/>
                            </a:solidFill>
                            <a:latin typeface="Cambria Math" panose="02040503050406030204" pitchFamily="18" charset="0"/>
                            <a:ea typeface="Cambria Math" panose="02040503050406030204" pitchFamily="18" charset="0"/>
                          </a:rPr>
                        </m:ctrlPr>
                      </m:dPr>
                      <m:e>
                        <m:r>
                          <a:rPr lang="en-US" sz="1400" i="1">
                            <a:solidFill>
                              <a:prstClr val="black"/>
                            </a:solidFill>
                            <a:latin typeface="Cambria Math" panose="02040503050406030204" pitchFamily="18" charset="0"/>
                            <a:ea typeface="Cambria Math" panose="02040503050406030204" pitchFamily="18" charset="0"/>
                          </a:rPr>
                          <m:t>𝑛</m:t>
                        </m:r>
                      </m:e>
                    </m:d>
                    <m:r>
                      <a:rPr lang="en-US" sz="1400" i="1">
                        <a:solidFill>
                          <a:prstClr val="black"/>
                        </a:solidFill>
                        <a:latin typeface="Cambria Math" panose="02040503050406030204" pitchFamily="18" charset="0"/>
                        <a:ea typeface="Cambria Math" panose="02040503050406030204" pitchFamily="18" charset="0"/>
                      </a:rPr>
                      <m:t>= </m:t>
                    </m:r>
                    <m:r>
                      <a:rPr lang="en-US" sz="1400" i="1">
                        <a:solidFill>
                          <a:prstClr val="black"/>
                        </a:solidFill>
                        <a:latin typeface="Cambria Math" panose="02040503050406030204" pitchFamily="18" charset="0"/>
                        <a:ea typeface="Cambria Math" panose="02040503050406030204" pitchFamily="18" charset="0"/>
                      </a:rPr>
                      <m:t>𝑇</m:t>
                    </m:r>
                    <m:d>
                      <m:dPr>
                        <m:ctrlPr>
                          <a:rPr lang="en-US" sz="1400" i="1">
                            <a:solidFill>
                              <a:prstClr val="black"/>
                            </a:solidFill>
                            <a:latin typeface="Cambria Math" panose="02040503050406030204" pitchFamily="18" charset="0"/>
                            <a:ea typeface="Cambria Math" panose="02040503050406030204" pitchFamily="18" charset="0"/>
                          </a:rPr>
                        </m:ctrlPr>
                      </m:dPr>
                      <m:e>
                        <m:r>
                          <a:rPr lang="en-US" sz="1400" b="0" i="1" smtClean="0">
                            <a:solidFill>
                              <a:prstClr val="black"/>
                            </a:solidFill>
                            <a:latin typeface="Cambria Math" panose="02040503050406030204" pitchFamily="18" charset="0"/>
                            <a:ea typeface="Cambria Math" panose="02040503050406030204" pitchFamily="18" charset="0"/>
                          </a:rPr>
                          <m:t>𝑛</m:t>
                        </m:r>
                        <m:r>
                          <a:rPr lang="en-US" sz="1400" b="0" i="1" smtClean="0">
                            <a:solidFill>
                              <a:prstClr val="black"/>
                            </a:solidFill>
                            <a:latin typeface="Cambria Math" panose="02040503050406030204" pitchFamily="18" charset="0"/>
                            <a:ea typeface="Cambria Math" panose="02040503050406030204" pitchFamily="18" charset="0"/>
                          </a:rPr>
                          <m:t>−1</m:t>
                        </m:r>
                      </m:e>
                    </m:d>
                    <m:r>
                      <a:rPr lang="en-US" sz="1400" b="0" i="1" smtClean="0">
                        <a:solidFill>
                          <a:prstClr val="black"/>
                        </a:solidFill>
                        <a:latin typeface="Cambria Math" panose="02040503050406030204" pitchFamily="18" charset="0"/>
                        <a:ea typeface="Cambria Math" panose="02040503050406030204" pitchFamily="18" charset="0"/>
                      </a:rPr>
                      <m:t>+</m:t>
                    </m:r>
                    <m:r>
                      <a:rPr lang="en-US" sz="1400" b="0" i="1" smtClean="0">
                        <a:solidFill>
                          <a:prstClr val="black"/>
                        </a:solidFill>
                        <a:latin typeface="Cambria Math" panose="02040503050406030204" pitchFamily="18" charset="0"/>
                        <a:ea typeface="Cambria Math" panose="02040503050406030204" pitchFamily="18" charset="0"/>
                      </a:rPr>
                      <m:t>𝑇</m:t>
                    </m:r>
                    <m:d>
                      <m:dPr>
                        <m:ctrlPr>
                          <a:rPr lang="en-US" sz="1400" b="0" i="1" smtClean="0">
                            <a:solidFill>
                              <a:prstClr val="black"/>
                            </a:solidFill>
                            <a:latin typeface="Cambria Math" panose="02040503050406030204" pitchFamily="18" charset="0"/>
                            <a:ea typeface="Cambria Math" panose="02040503050406030204" pitchFamily="18" charset="0"/>
                          </a:rPr>
                        </m:ctrlPr>
                      </m:dPr>
                      <m:e>
                        <m:r>
                          <a:rPr lang="en-US" sz="1400" b="0" i="1" smtClean="0">
                            <a:solidFill>
                              <a:prstClr val="black"/>
                            </a:solidFill>
                            <a:latin typeface="Cambria Math" panose="02040503050406030204" pitchFamily="18" charset="0"/>
                            <a:ea typeface="Cambria Math" panose="02040503050406030204" pitchFamily="18" charset="0"/>
                          </a:rPr>
                          <m:t>0</m:t>
                        </m:r>
                      </m:e>
                    </m:d>
                    <m:r>
                      <a:rPr lang="en-US" sz="1400" i="1">
                        <a:solidFill>
                          <a:prstClr val="black"/>
                        </a:solidFill>
                        <a:latin typeface="Cambria Math" panose="02040503050406030204" pitchFamily="18" charset="0"/>
                        <a:ea typeface="Cambria Math" panose="02040503050406030204" pitchFamily="18" charset="0"/>
                      </a:rPr>
                      <m:t>+</m:t>
                    </m:r>
                    <m:r>
                      <a:rPr lang="en-US" sz="1400" i="1">
                        <a:solidFill>
                          <a:prstClr val="black"/>
                        </a:solidFill>
                        <a:latin typeface="Cambria Math" panose="02040503050406030204" pitchFamily="18" charset="0"/>
                        <a:ea typeface="Cambria Math" panose="02040503050406030204" pitchFamily="18" charset="0"/>
                      </a:rPr>
                      <m:t>𝑐𝑛</m:t>
                    </m:r>
                  </m:oMath>
                </a14:m>
                <a:endParaRPr lang="en-US" sz="1400" dirty="0">
                  <a:solidFill>
                    <a:prstClr val="black"/>
                  </a:solidFill>
                  <a:ea typeface="Cambria Math" panose="02040503050406030204" pitchFamily="18" charset="0"/>
                </a:endParaRPr>
              </a:p>
              <a:p>
                <a:pPr>
                  <a:lnSpc>
                    <a:spcPts val="1700"/>
                  </a:lnSpc>
                  <a:spcBef>
                    <a:spcPts val="800"/>
                  </a:spcBef>
                </a:pPr>
                <a:r>
                  <a:rPr lang="en-US" sz="1400" dirty="0">
                    <a:solidFill>
                      <a:prstClr val="black"/>
                    </a:solidFill>
                    <a:latin typeface="Calibri" panose="020F0502020204030204"/>
                    <a:ea typeface="+mn-ea"/>
                    <a:cs typeface="+mn-cs"/>
                  </a:rPr>
                  <a:t>Same as insertion sort – </a:t>
                </a:r>
                <a14:m>
                  <m:oMath xmlns:m="http://schemas.openxmlformats.org/officeDocument/2006/math">
                    <m:r>
                      <m:rPr>
                        <m:sty m:val="p"/>
                      </m:rPr>
                      <a:rPr lang="el-GR" sz="1400" i="1">
                        <a:solidFill>
                          <a:prstClr val="black"/>
                        </a:solidFill>
                        <a:latin typeface="Cambria Math" panose="02040503050406030204" pitchFamily="18" charset="0"/>
                        <a:ea typeface="Cambria Math" panose="02040503050406030204" pitchFamily="18" charset="0"/>
                        <a:cs typeface="+mn-cs"/>
                      </a:rPr>
                      <m:t>Θ</m:t>
                    </m:r>
                    <m:d>
                      <m:dPr>
                        <m:ctrlPr>
                          <a:rPr lang="en-US" sz="1400" i="1">
                            <a:solidFill>
                              <a:prstClr val="black"/>
                            </a:solidFill>
                            <a:latin typeface="Cambria Math" panose="02040503050406030204" pitchFamily="18" charset="0"/>
                            <a:ea typeface="Cambria Math" panose="02040503050406030204" pitchFamily="18" charset="0"/>
                            <a:cs typeface="+mn-cs"/>
                          </a:rPr>
                        </m:ctrlPr>
                      </m:dPr>
                      <m:e>
                        <m:sSup>
                          <m:sSupPr>
                            <m:ctrlPr>
                              <a:rPr lang="en-US" sz="1400" b="0" i="1" smtClean="0">
                                <a:solidFill>
                                  <a:prstClr val="black"/>
                                </a:solidFill>
                                <a:latin typeface="Cambria Math" panose="02040503050406030204" pitchFamily="18" charset="0"/>
                                <a:ea typeface="Cambria Math" panose="02040503050406030204" pitchFamily="18" charset="0"/>
                                <a:cs typeface="+mn-cs"/>
                              </a:rPr>
                            </m:ctrlPr>
                          </m:sSupPr>
                          <m:e>
                            <m:r>
                              <a:rPr lang="en-US" sz="1400" i="1">
                                <a:solidFill>
                                  <a:prstClr val="black"/>
                                </a:solidFill>
                                <a:latin typeface="Cambria Math" panose="02040503050406030204" pitchFamily="18" charset="0"/>
                                <a:ea typeface="Cambria Math" panose="02040503050406030204" pitchFamily="18" charset="0"/>
                                <a:cs typeface="+mn-cs"/>
                              </a:rPr>
                              <m:t>𝑛</m:t>
                            </m:r>
                          </m:e>
                          <m:sup>
                            <m:r>
                              <a:rPr lang="en-US" sz="1400" b="0" i="1" smtClean="0">
                                <a:solidFill>
                                  <a:prstClr val="black"/>
                                </a:solidFill>
                                <a:latin typeface="Cambria Math" panose="02040503050406030204" pitchFamily="18" charset="0"/>
                                <a:ea typeface="Cambria Math" panose="02040503050406030204" pitchFamily="18" charset="0"/>
                                <a:cs typeface="+mn-cs"/>
                              </a:rPr>
                              <m:t>2</m:t>
                            </m:r>
                          </m:sup>
                        </m:sSup>
                      </m:e>
                    </m:d>
                  </m:oMath>
                </a14:m>
                <a:endParaRPr lang="en-US" sz="1400" dirty="0">
                  <a:solidFill>
                    <a:prstClr val="black"/>
                  </a:solidFill>
                  <a:latin typeface="Calibri" panose="020F0502020204030204"/>
                  <a:ea typeface="Cambria Math" panose="02040503050406030204" pitchFamily="18" charset="0"/>
                  <a:cs typeface="+mn-cs"/>
                </a:endParaRPr>
              </a:p>
              <a:p>
                <a:pPr>
                  <a:lnSpc>
                    <a:spcPts val="1700"/>
                  </a:lnSpc>
                  <a:spcBef>
                    <a:spcPts val="800"/>
                  </a:spcBef>
                </a:pPr>
                <a:r>
                  <a:rPr lang="en-US" sz="1300" dirty="0">
                    <a:solidFill>
                      <a:prstClr val="black"/>
                    </a:solidFill>
                    <a:latin typeface="Calibri" panose="020F0502020204030204"/>
                    <a:ea typeface="+mn-ea"/>
                    <a:cs typeface="+mn-cs"/>
                  </a:rPr>
                  <a:t>This is the worst case scenario</a:t>
                </a:r>
              </a:p>
            </p:txBody>
          </p:sp>
        </mc:Choice>
        <mc:Fallback xmlns="">
          <p:sp>
            <p:nvSpPr>
              <p:cNvPr id="47" name="Content Placeholder 2">
                <a:extLst>
                  <a:ext uri="{FF2B5EF4-FFF2-40B4-BE49-F238E27FC236}">
                    <a16:creationId xmlns:a16="http://schemas.microsoft.com/office/drawing/2014/main" id="{A4F32D2E-C485-EF09-1BBA-FA4D6CC6F0D6}"/>
                  </a:ext>
                </a:extLst>
              </p:cNvPr>
              <p:cNvSpPr txBox="1">
                <a:spLocks noRot="1" noChangeAspect="1" noMove="1" noResize="1" noEditPoints="1" noAdjustHandles="1" noChangeArrowheads="1" noChangeShapeType="1" noTextEdit="1"/>
              </p:cNvSpPr>
              <p:nvPr/>
            </p:nvSpPr>
            <p:spPr>
              <a:xfrm>
                <a:off x="3314653" y="3017107"/>
                <a:ext cx="3253927" cy="1852102"/>
              </a:xfrm>
              <a:prstGeom prst="rect">
                <a:avLst/>
              </a:prstGeom>
              <a:blipFill>
                <a:blip r:embed="rId3"/>
                <a:stretch>
                  <a:fillRect l="-389" t="-1361"/>
                </a:stretch>
              </a:blipFill>
            </p:spPr>
            <p:txBody>
              <a:bodyPr/>
              <a:lstStyle/>
              <a:p>
                <a:r>
                  <a:rPr lang="en-US">
                    <a:noFill/>
                  </a:rPr>
                  <a:t> </a:t>
                </a:r>
              </a:p>
            </p:txBody>
          </p:sp>
        </mc:Fallback>
      </mc:AlternateContent>
      <p:cxnSp>
        <p:nvCxnSpPr>
          <p:cNvPr id="14" name="Straight Arrow Connector 13">
            <a:extLst>
              <a:ext uri="{FF2B5EF4-FFF2-40B4-BE49-F238E27FC236}">
                <a16:creationId xmlns:a16="http://schemas.microsoft.com/office/drawing/2014/main" id="{66EE6E0A-8F2D-C234-F66B-FC900FB6913A}"/>
              </a:ext>
            </a:extLst>
          </p:cNvPr>
          <p:cNvCxnSpPr/>
          <p:nvPr/>
        </p:nvCxnSpPr>
        <p:spPr>
          <a:xfrm flipV="1">
            <a:off x="5198065" y="3756743"/>
            <a:ext cx="461479" cy="324206"/>
          </a:xfrm>
          <a:prstGeom prst="straightConnector1">
            <a:avLst/>
          </a:prstGeom>
          <a:ln w="12700">
            <a:solidFill>
              <a:srgbClr val="FF0000"/>
            </a:solidFill>
            <a:tailEnd type="stealth" w="lg" len="lg"/>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06DD5A07-DFE9-022F-777F-C57DA3A4E9EB}"/>
                  </a:ext>
                </a:extLst>
              </p:cNvPr>
              <p:cNvSpPr txBox="1"/>
              <p:nvPr/>
            </p:nvSpPr>
            <p:spPr>
              <a:xfrm>
                <a:off x="5465532" y="3553786"/>
                <a:ext cx="463845" cy="1846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200" b="0" i="1" smtClean="0">
                          <a:solidFill>
                            <a:srgbClr val="FF0000"/>
                          </a:solidFill>
                          <a:latin typeface="Cambria Math" panose="02040503050406030204" pitchFamily="18" charset="0"/>
                        </a:rPr>
                        <m:t>𝐶𝑜𝑛𝑠𝑡</m:t>
                      </m:r>
                      <m:r>
                        <a:rPr lang="en-US" sz="1200" b="0" i="1" smtClean="0">
                          <a:solidFill>
                            <a:srgbClr val="FF0000"/>
                          </a:solidFill>
                          <a:latin typeface="Cambria Math" panose="02040503050406030204" pitchFamily="18" charset="0"/>
                        </a:rPr>
                        <m:t>.</m:t>
                      </m:r>
                    </m:oMath>
                  </m:oMathPara>
                </a14:m>
                <a:endParaRPr lang="en-US" sz="1200" dirty="0">
                  <a:solidFill>
                    <a:srgbClr val="FF0000"/>
                  </a:solidFill>
                </a:endParaRPr>
              </a:p>
            </p:txBody>
          </p:sp>
        </mc:Choice>
        <mc:Fallback xmlns="">
          <p:sp>
            <p:nvSpPr>
              <p:cNvPr id="15" name="TextBox 14">
                <a:extLst>
                  <a:ext uri="{FF2B5EF4-FFF2-40B4-BE49-F238E27FC236}">
                    <a16:creationId xmlns:a16="http://schemas.microsoft.com/office/drawing/2014/main" id="{06DD5A07-DFE9-022F-777F-C57DA3A4E9EB}"/>
                  </a:ext>
                </a:extLst>
              </p:cNvPr>
              <p:cNvSpPr txBox="1">
                <a:spLocks noRot="1" noChangeAspect="1" noMove="1" noResize="1" noEditPoints="1" noAdjustHandles="1" noChangeArrowheads="1" noChangeShapeType="1" noTextEdit="1"/>
              </p:cNvSpPr>
              <p:nvPr/>
            </p:nvSpPr>
            <p:spPr>
              <a:xfrm>
                <a:off x="5465532" y="3553786"/>
                <a:ext cx="463845" cy="184666"/>
              </a:xfrm>
              <a:prstGeom prst="rect">
                <a:avLst/>
              </a:prstGeom>
              <a:blipFill>
                <a:blip r:embed="rId4"/>
                <a:stretch>
                  <a:fillRect l="-7895" b="-6250"/>
                </a:stretch>
              </a:blipFill>
            </p:spPr>
            <p:txBody>
              <a:bodyPr/>
              <a:lstStyle/>
              <a:p>
                <a:r>
                  <a:rPr lang="en-US">
                    <a:noFill/>
                  </a:rPr>
                  <a:t> </a:t>
                </a:r>
              </a:p>
            </p:txBody>
          </p:sp>
        </mc:Fallback>
      </mc:AlternateContent>
      <p:grpSp>
        <p:nvGrpSpPr>
          <p:cNvPr id="19" name="Group 18">
            <a:extLst>
              <a:ext uri="{FF2B5EF4-FFF2-40B4-BE49-F238E27FC236}">
                <a16:creationId xmlns:a16="http://schemas.microsoft.com/office/drawing/2014/main" id="{56B64A5C-9F95-8E19-3688-CD79A10B9E80}"/>
              </a:ext>
            </a:extLst>
          </p:cNvPr>
          <p:cNvGrpSpPr/>
          <p:nvPr/>
        </p:nvGrpSpPr>
        <p:grpSpPr>
          <a:xfrm>
            <a:off x="280706" y="1095903"/>
            <a:ext cx="432000" cy="432000"/>
            <a:chOff x="280706" y="1095903"/>
            <a:chExt cx="432000" cy="432000"/>
          </a:xfrm>
        </p:grpSpPr>
        <p:sp>
          <p:nvSpPr>
            <p:cNvPr id="13" name="Oval 12">
              <a:extLst>
                <a:ext uri="{FF2B5EF4-FFF2-40B4-BE49-F238E27FC236}">
                  <a16:creationId xmlns:a16="http://schemas.microsoft.com/office/drawing/2014/main" id="{30AF9C18-8E68-F700-158D-FA8E3662A5FE}"/>
                </a:ext>
              </a:extLst>
            </p:cNvPr>
            <p:cNvSpPr/>
            <p:nvPr/>
          </p:nvSpPr>
          <p:spPr>
            <a:xfrm>
              <a:off x="280706" y="1095903"/>
              <a:ext cx="432000" cy="432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54C834B1-E7BA-9E0F-2D58-EAA51BAC9C19}"/>
                    </a:ext>
                  </a:extLst>
                </p:cNvPr>
                <p:cNvSpPr txBox="1"/>
                <p:nvPr/>
              </p:nvSpPr>
              <p:spPr>
                <a:xfrm>
                  <a:off x="339163" y="1188792"/>
                  <a:ext cx="315086" cy="246221"/>
                </a:xfrm>
                <a:prstGeom prst="rect">
                  <a:avLst/>
                </a:prstGeom>
                <a:noFill/>
              </p:spPr>
              <p:txBody>
                <a:bodyPr wrap="none" rtlCol="0">
                  <a:spAutoFit/>
                </a:bodyPr>
                <a:lstStyle/>
                <a:p>
                  <a:r>
                    <a:rPr lang="en-US" sz="1000" b="0" dirty="0"/>
                    <a:t>c</a:t>
                  </a:r>
                  <a14:m>
                    <m:oMath xmlns:m="http://schemas.openxmlformats.org/officeDocument/2006/math">
                      <m:r>
                        <a:rPr lang="en-US" sz="1000" b="0" i="1" smtClean="0">
                          <a:latin typeface="Cambria Math" panose="02040503050406030204" pitchFamily="18" charset="0"/>
                        </a:rPr>
                        <m:t>𝑛</m:t>
                      </m:r>
                    </m:oMath>
                  </a14:m>
                  <a:endParaRPr lang="en-US" sz="1000" dirty="0"/>
                </a:p>
              </p:txBody>
            </p:sp>
          </mc:Choice>
          <mc:Fallback xmlns="">
            <p:sp>
              <p:nvSpPr>
                <p:cNvPr id="18" name="TextBox 17">
                  <a:extLst>
                    <a:ext uri="{FF2B5EF4-FFF2-40B4-BE49-F238E27FC236}">
                      <a16:creationId xmlns:a16="http://schemas.microsoft.com/office/drawing/2014/main" id="{54C834B1-E7BA-9E0F-2D58-EAA51BAC9C19}"/>
                    </a:ext>
                  </a:extLst>
                </p:cNvPr>
                <p:cNvSpPr txBox="1">
                  <a:spLocks noRot="1" noChangeAspect="1" noMove="1" noResize="1" noEditPoints="1" noAdjustHandles="1" noChangeArrowheads="1" noChangeShapeType="1" noTextEdit="1"/>
                </p:cNvSpPr>
                <p:nvPr/>
              </p:nvSpPr>
              <p:spPr>
                <a:xfrm>
                  <a:off x="339163" y="1188792"/>
                  <a:ext cx="315086" cy="246221"/>
                </a:xfrm>
                <a:prstGeom prst="rect">
                  <a:avLst/>
                </a:prstGeom>
                <a:blipFill>
                  <a:blip r:embed="rId5"/>
                  <a:stretch>
                    <a:fillRect b="-15000"/>
                  </a:stretch>
                </a:blipFill>
              </p:spPr>
              <p:txBody>
                <a:bodyPr/>
                <a:lstStyle/>
                <a:p>
                  <a:r>
                    <a:rPr lang="en-US">
                      <a:noFill/>
                    </a:rPr>
                    <a:t> </a:t>
                  </a:r>
                </a:p>
              </p:txBody>
            </p:sp>
          </mc:Fallback>
        </mc:AlternateContent>
      </p:grpSp>
      <p:grpSp>
        <p:nvGrpSpPr>
          <p:cNvPr id="20" name="Group 19">
            <a:extLst>
              <a:ext uri="{FF2B5EF4-FFF2-40B4-BE49-F238E27FC236}">
                <a16:creationId xmlns:a16="http://schemas.microsoft.com/office/drawing/2014/main" id="{F7174461-1591-6370-9E74-0FAAF3AACF36}"/>
              </a:ext>
            </a:extLst>
          </p:cNvPr>
          <p:cNvGrpSpPr/>
          <p:nvPr/>
        </p:nvGrpSpPr>
        <p:grpSpPr>
          <a:xfrm>
            <a:off x="606479" y="1561282"/>
            <a:ext cx="565476" cy="432000"/>
            <a:chOff x="223372" y="1095903"/>
            <a:chExt cx="565476" cy="432000"/>
          </a:xfrm>
        </p:grpSpPr>
        <p:sp>
          <p:nvSpPr>
            <p:cNvPr id="21" name="Oval 20">
              <a:extLst>
                <a:ext uri="{FF2B5EF4-FFF2-40B4-BE49-F238E27FC236}">
                  <a16:creationId xmlns:a16="http://schemas.microsoft.com/office/drawing/2014/main" id="{5DB407F8-F992-BDD6-CD19-BF0FDABCDC13}"/>
                </a:ext>
              </a:extLst>
            </p:cNvPr>
            <p:cNvSpPr/>
            <p:nvPr/>
          </p:nvSpPr>
          <p:spPr>
            <a:xfrm>
              <a:off x="280706" y="1095903"/>
              <a:ext cx="432000" cy="432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0E2A9AA8-1D8A-0D73-EEED-0645EFC25121}"/>
                    </a:ext>
                  </a:extLst>
                </p:cNvPr>
                <p:cNvSpPr txBox="1"/>
                <p:nvPr/>
              </p:nvSpPr>
              <p:spPr>
                <a:xfrm>
                  <a:off x="223372" y="1199593"/>
                  <a:ext cx="565476" cy="215444"/>
                </a:xfrm>
                <a:prstGeom prst="rect">
                  <a:avLst/>
                </a:prstGeom>
                <a:noFill/>
              </p:spPr>
              <p:txBody>
                <a:bodyPr wrap="none" rtlCol="0">
                  <a:spAutoFit/>
                </a:bodyPr>
                <a:lstStyle/>
                <a:p>
                  <a:r>
                    <a:rPr lang="en-US" sz="800" b="0" dirty="0"/>
                    <a:t>C</a:t>
                  </a:r>
                  <a14:m>
                    <m:oMath xmlns:m="http://schemas.openxmlformats.org/officeDocument/2006/math">
                      <m:r>
                        <a:rPr lang="en-US" sz="800" b="0" i="0" smtClean="0">
                          <a:latin typeface="Cambria Math" panose="02040503050406030204" pitchFamily="18" charset="0"/>
                        </a:rPr>
                        <m:t>(</m:t>
                      </m:r>
                      <m:r>
                        <a:rPr lang="en-US" sz="800" b="0" i="1" smtClean="0">
                          <a:latin typeface="Cambria Math" panose="02040503050406030204" pitchFamily="18" charset="0"/>
                        </a:rPr>
                        <m:t>𝑛</m:t>
                      </m:r>
                      <m:r>
                        <a:rPr lang="en-US" sz="800" b="0" i="1" smtClean="0">
                          <a:latin typeface="Cambria Math" panose="02040503050406030204" pitchFamily="18" charset="0"/>
                        </a:rPr>
                        <m:t>−1)</m:t>
                      </m:r>
                    </m:oMath>
                  </a14:m>
                  <a:endParaRPr lang="en-US" sz="800" dirty="0"/>
                </a:p>
              </p:txBody>
            </p:sp>
          </mc:Choice>
          <mc:Fallback xmlns="">
            <p:sp>
              <p:nvSpPr>
                <p:cNvPr id="22" name="TextBox 21">
                  <a:extLst>
                    <a:ext uri="{FF2B5EF4-FFF2-40B4-BE49-F238E27FC236}">
                      <a16:creationId xmlns:a16="http://schemas.microsoft.com/office/drawing/2014/main" id="{0E2A9AA8-1D8A-0D73-EEED-0645EFC25121}"/>
                    </a:ext>
                  </a:extLst>
                </p:cNvPr>
                <p:cNvSpPr txBox="1">
                  <a:spLocks noRot="1" noChangeAspect="1" noMove="1" noResize="1" noEditPoints="1" noAdjustHandles="1" noChangeArrowheads="1" noChangeShapeType="1" noTextEdit="1"/>
                </p:cNvSpPr>
                <p:nvPr/>
              </p:nvSpPr>
              <p:spPr>
                <a:xfrm>
                  <a:off x="223372" y="1199593"/>
                  <a:ext cx="565476" cy="215444"/>
                </a:xfrm>
                <a:prstGeom prst="rect">
                  <a:avLst/>
                </a:prstGeom>
                <a:blipFill>
                  <a:blip r:embed="rId6"/>
                  <a:stretch>
                    <a:fillRect b="-11765"/>
                  </a:stretch>
                </a:blipFill>
              </p:spPr>
              <p:txBody>
                <a:bodyPr/>
                <a:lstStyle/>
                <a:p>
                  <a:r>
                    <a:rPr lang="en-US">
                      <a:noFill/>
                    </a:rPr>
                    <a:t> </a:t>
                  </a:r>
                </a:p>
              </p:txBody>
            </p:sp>
          </mc:Fallback>
        </mc:AlternateContent>
      </p:grpSp>
      <p:grpSp>
        <p:nvGrpSpPr>
          <p:cNvPr id="29" name="Group 28">
            <a:extLst>
              <a:ext uri="{FF2B5EF4-FFF2-40B4-BE49-F238E27FC236}">
                <a16:creationId xmlns:a16="http://schemas.microsoft.com/office/drawing/2014/main" id="{90F330C5-85F2-D42B-7493-0FBBD2BDB1FF}"/>
              </a:ext>
            </a:extLst>
          </p:cNvPr>
          <p:cNvGrpSpPr/>
          <p:nvPr/>
        </p:nvGrpSpPr>
        <p:grpSpPr>
          <a:xfrm>
            <a:off x="1065728" y="2026662"/>
            <a:ext cx="565476" cy="432000"/>
            <a:chOff x="213968" y="1095903"/>
            <a:chExt cx="565476" cy="432000"/>
          </a:xfrm>
        </p:grpSpPr>
        <p:sp>
          <p:nvSpPr>
            <p:cNvPr id="30" name="Oval 29">
              <a:extLst>
                <a:ext uri="{FF2B5EF4-FFF2-40B4-BE49-F238E27FC236}">
                  <a16:creationId xmlns:a16="http://schemas.microsoft.com/office/drawing/2014/main" id="{65C3B334-0313-4400-2939-AF0ED6D337F4}"/>
                </a:ext>
              </a:extLst>
            </p:cNvPr>
            <p:cNvSpPr/>
            <p:nvPr/>
          </p:nvSpPr>
          <p:spPr>
            <a:xfrm>
              <a:off x="280706" y="1095903"/>
              <a:ext cx="432000" cy="432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DD35ED56-4E91-1120-A850-1A01BB458416}"/>
                    </a:ext>
                  </a:extLst>
                </p:cNvPr>
                <p:cNvSpPr txBox="1"/>
                <p:nvPr/>
              </p:nvSpPr>
              <p:spPr>
                <a:xfrm>
                  <a:off x="213968" y="1207079"/>
                  <a:ext cx="565476" cy="215444"/>
                </a:xfrm>
                <a:prstGeom prst="rect">
                  <a:avLst/>
                </a:prstGeom>
                <a:noFill/>
              </p:spPr>
              <p:txBody>
                <a:bodyPr wrap="none" rtlCol="0">
                  <a:spAutoFit/>
                </a:bodyPr>
                <a:lstStyle/>
                <a:p>
                  <a:r>
                    <a:rPr lang="en-US" sz="800" b="0" dirty="0"/>
                    <a:t>C</a:t>
                  </a:r>
                  <a14:m>
                    <m:oMath xmlns:m="http://schemas.openxmlformats.org/officeDocument/2006/math">
                      <m:r>
                        <a:rPr lang="en-US" sz="800" b="0" i="0" smtClean="0">
                          <a:latin typeface="Cambria Math" panose="02040503050406030204" pitchFamily="18" charset="0"/>
                        </a:rPr>
                        <m:t>(</m:t>
                      </m:r>
                      <m:r>
                        <a:rPr lang="en-US" sz="800" b="0" i="1" smtClean="0">
                          <a:latin typeface="Cambria Math" panose="02040503050406030204" pitchFamily="18" charset="0"/>
                        </a:rPr>
                        <m:t>𝑛</m:t>
                      </m:r>
                      <m:r>
                        <a:rPr lang="en-US" sz="800" b="0" i="1" smtClean="0">
                          <a:latin typeface="Cambria Math" panose="02040503050406030204" pitchFamily="18" charset="0"/>
                        </a:rPr>
                        <m:t>−2)</m:t>
                      </m:r>
                    </m:oMath>
                  </a14:m>
                  <a:endParaRPr lang="en-US" sz="800" dirty="0"/>
                </a:p>
              </p:txBody>
            </p:sp>
          </mc:Choice>
          <mc:Fallback xmlns="">
            <p:sp>
              <p:nvSpPr>
                <p:cNvPr id="31" name="TextBox 30">
                  <a:extLst>
                    <a:ext uri="{FF2B5EF4-FFF2-40B4-BE49-F238E27FC236}">
                      <a16:creationId xmlns:a16="http://schemas.microsoft.com/office/drawing/2014/main" id="{DD35ED56-4E91-1120-A850-1A01BB458416}"/>
                    </a:ext>
                  </a:extLst>
                </p:cNvPr>
                <p:cNvSpPr txBox="1">
                  <a:spLocks noRot="1" noChangeAspect="1" noMove="1" noResize="1" noEditPoints="1" noAdjustHandles="1" noChangeArrowheads="1" noChangeShapeType="1" noTextEdit="1"/>
                </p:cNvSpPr>
                <p:nvPr/>
              </p:nvSpPr>
              <p:spPr>
                <a:xfrm>
                  <a:off x="213968" y="1207079"/>
                  <a:ext cx="565476" cy="215444"/>
                </a:xfrm>
                <a:prstGeom prst="rect">
                  <a:avLst/>
                </a:prstGeom>
                <a:blipFill>
                  <a:blip r:embed="rId7"/>
                  <a:stretch>
                    <a:fillRect b="-11111"/>
                  </a:stretch>
                </a:blipFill>
              </p:spPr>
              <p:txBody>
                <a:bodyPr/>
                <a:lstStyle/>
                <a:p>
                  <a:r>
                    <a:rPr lang="en-US">
                      <a:noFill/>
                    </a:rPr>
                    <a:t> </a:t>
                  </a:r>
                </a:p>
              </p:txBody>
            </p:sp>
          </mc:Fallback>
        </mc:AlternateContent>
      </p:grpSp>
      <p:grpSp>
        <p:nvGrpSpPr>
          <p:cNvPr id="48" name="Group 47">
            <a:extLst>
              <a:ext uri="{FF2B5EF4-FFF2-40B4-BE49-F238E27FC236}">
                <a16:creationId xmlns:a16="http://schemas.microsoft.com/office/drawing/2014/main" id="{2BA6DA97-4AD9-A5A1-5843-27DE56400220}"/>
              </a:ext>
            </a:extLst>
          </p:cNvPr>
          <p:cNvGrpSpPr/>
          <p:nvPr/>
        </p:nvGrpSpPr>
        <p:grpSpPr>
          <a:xfrm>
            <a:off x="1564466" y="2536684"/>
            <a:ext cx="301829" cy="358800"/>
            <a:chOff x="1389914" y="2327737"/>
            <a:chExt cx="301829" cy="358800"/>
          </a:xfrm>
        </p:grpSpPr>
        <p:sp>
          <p:nvSpPr>
            <p:cNvPr id="33" name="Oval 32">
              <a:extLst>
                <a:ext uri="{FF2B5EF4-FFF2-40B4-BE49-F238E27FC236}">
                  <a16:creationId xmlns:a16="http://schemas.microsoft.com/office/drawing/2014/main" id="{52BB4255-947A-C193-32B9-35182EC49E3F}"/>
                </a:ext>
              </a:extLst>
            </p:cNvPr>
            <p:cNvSpPr/>
            <p:nvPr/>
          </p:nvSpPr>
          <p:spPr>
            <a:xfrm>
              <a:off x="1389914" y="2327737"/>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Oval 33">
              <a:extLst>
                <a:ext uri="{FF2B5EF4-FFF2-40B4-BE49-F238E27FC236}">
                  <a16:creationId xmlns:a16="http://schemas.microsoft.com/office/drawing/2014/main" id="{CED3E7F4-A858-104A-F31A-1AF5CD080870}"/>
                </a:ext>
              </a:extLst>
            </p:cNvPr>
            <p:cNvSpPr/>
            <p:nvPr/>
          </p:nvSpPr>
          <p:spPr>
            <a:xfrm>
              <a:off x="1513829" y="2480137"/>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Oval 34">
              <a:extLst>
                <a:ext uri="{FF2B5EF4-FFF2-40B4-BE49-F238E27FC236}">
                  <a16:creationId xmlns:a16="http://schemas.microsoft.com/office/drawing/2014/main" id="{041E4B8D-7E82-5538-13BA-DDA7F683ECA9}"/>
                </a:ext>
              </a:extLst>
            </p:cNvPr>
            <p:cNvSpPr/>
            <p:nvPr/>
          </p:nvSpPr>
          <p:spPr>
            <a:xfrm>
              <a:off x="1637743" y="2632537"/>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9" name="Group 48">
            <a:extLst>
              <a:ext uri="{FF2B5EF4-FFF2-40B4-BE49-F238E27FC236}">
                <a16:creationId xmlns:a16="http://schemas.microsoft.com/office/drawing/2014/main" id="{3DA77391-7F08-52B5-E804-27C0E51F9AAC}"/>
              </a:ext>
            </a:extLst>
          </p:cNvPr>
          <p:cNvGrpSpPr/>
          <p:nvPr/>
        </p:nvGrpSpPr>
        <p:grpSpPr>
          <a:xfrm>
            <a:off x="1872421" y="2949054"/>
            <a:ext cx="432000" cy="432000"/>
            <a:chOff x="280706" y="1095903"/>
            <a:chExt cx="432000" cy="432000"/>
          </a:xfrm>
        </p:grpSpPr>
        <p:sp>
          <p:nvSpPr>
            <p:cNvPr id="50" name="Oval 49">
              <a:extLst>
                <a:ext uri="{FF2B5EF4-FFF2-40B4-BE49-F238E27FC236}">
                  <a16:creationId xmlns:a16="http://schemas.microsoft.com/office/drawing/2014/main" id="{DF58BDEF-6A38-1690-A832-DF32722EDD20}"/>
                </a:ext>
              </a:extLst>
            </p:cNvPr>
            <p:cNvSpPr/>
            <p:nvPr/>
          </p:nvSpPr>
          <p:spPr>
            <a:xfrm>
              <a:off x="280706" y="1095903"/>
              <a:ext cx="432000" cy="432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51" name="TextBox 50">
              <a:extLst>
                <a:ext uri="{FF2B5EF4-FFF2-40B4-BE49-F238E27FC236}">
                  <a16:creationId xmlns:a16="http://schemas.microsoft.com/office/drawing/2014/main" id="{2716D1A7-B1B6-A758-6C9B-37A45F30A41F}"/>
                </a:ext>
              </a:extLst>
            </p:cNvPr>
            <p:cNvSpPr txBox="1"/>
            <p:nvPr/>
          </p:nvSpPr>
          <p:spPr>
            <a:xfrm>
              <a:off x="339163" y="1188792"/>
              <a:ext cx="304892" cy="246221"/>
            </a:xfrm>
            <a:prstGeom prst="rect">
              <a:avLst/>
            </a:prstGeom>
            <a:noFill/>
          </p:spPr>
          <p:txBody>
            <a:bodyPr wrap="none" rtlCol="0">
              <a:spAutoFit/>
            </a:bodyPr>
            <a:lstStyle/>
            <a:p>
              <a:r>
                <a:rPr lang="en-US" sz="1000" b="0" dirty="0"/>
                <a:t>2c</a:t>
              </a:r>
              <a:endParaRPr lang="en-US" sz="1000" dirty="0"/>
            </a:p>
          </p:txBody>
        </p:sp>
      </p:grpSp>
      <p:cxnSp>
        <p:nvCxnSpPr>
          <p:cNvPr id="52" name="Straight Arrow Connector 51">
            <a:extLst>
              <a:ext uri="{FF2B5EF4-FFF2-40B4-BE49-F238E27FC236}">
                <a16:creationId xmlns:a16="http://schemas.microsoft.com/office/drawing/2014/main" id="{2783E406-A68C-0173-4AE9-DC9F10186DA1}"/>
              </a:ext>
            </a:extLst>
          </p:cNvPr>
          <p:cNvCxnSpPr>
            <a:cxnSpLocks/>
            <a:stCxn id="13" idx="5"/>
          </p:cNvCxnSpPr>
          <p:nvPr/>
        </p:nvCxnSpPr>
        <p:spPr>
          <a:xfrm>
            <a:off x="649441" y="1464638"/>
            <a:ext cx="128226" cy="141971"/>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60" name="Straight Arrow Connector 59">
            <a:extLst>
              <a:ext uri="{FF2B5EF4-FFF2-40B4-BE49-F238E27FC236}">
                <a16:creationId xmlns:a16="http://schemas.microsoft.com/office/drawing/2014/main" id="{BD6A7576-3A5F-7257-2E80-6E6DD93153D4}"/>
              </a:ext>
            </a:extLst>
          </p:cNvPr>
          <p:cNvCxnSpPr>
            <a:cxnSpLocks/>
          </p:cNvCxnSpPr>
          <p:nvPr/>
        </p:nvCxnSpPr>
        <p:spPr>
          <a:xfrm>
            <a:off x="1031700" y="1917845"/>
            <a:ext cx="156165" cy="192966"/>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64" name="Straight Arrow Connector 63">
            <a:extLst>
              <a:ext uri="{FF2B5EF4-FFF2-40B4-BE49-F238E27FC236}">
                <a16:creationId xmlns:a16="http://schemas.microsoft.com/office/drawing/2014/main" id="{1845131B-45D8-9492-7E62-25B21214112B}"/>
              </a:ext>
            </a:extLst>
          </p:cNvPr>
          <p:cNvCxnSpPr>
            <a:cxnSpLocks/>
          </p:cNvCxnSpPr>
          <p:nvPr/>
        </p:nvCxnSpPr>
        <p:spPr>
          <a:xfrm>
            <a:off x="2235770" y="3338141"/>
            <a:ext cx="156165" cy="192966"/>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sp>
        <p:nvSpPr>
          <p:cNvPr id="66" name="TextBox 65">
            <a:extLst>
              <a:ext uri="{FF2B5EF4-FFF2-40B4-BE49-F238E27FC236}">
                <a16:creationId xmlns:a16="http://schemas.microsoft.com/office/drawing/2014/main" id="{0D5112F9-A61C-39AB-BCFA-DD6E38B9D493}"/>
              </a:ext>
            </a:extLst>
          </p:cNvPr>
          <p:cNvSpPr txBox="1"/>
          <p:nvPr/>
        </p:nvSpPr>
        <p:spPr>
          <a:xfrm>
            <a:off x="2019205" y="3518005"/>
            <a:ext cx="737702" cy="261610"/>
          </a:xfrm>
          <a:prstGeom prst="rect">
            <a:avLst/>
          </a:prstGeom>
          <a:noFill/>
          <a:ln>
            <a:solidFill>
              <a:schemeClr val="tx1"/>
            </a:solidFill>
          </a:ln>
        </p:spPr>
        <p:txBody>
          <a:bodyPr wrap="none" rtlCol="0">
            <a:spAutoFit/>
          </a:bodyPr>
          <a:lstStyle/>
          <a:p>
            <a:r>
              <a:rPr lang="en-US" sz="1100" dirty="0"/>
              <a:t>Base case</a:t>
            </a:r>
          </a:p>
        </p:txBody>
      </p:sp>
      <mc:AlternateContent xmlns:mc="http://schemas.openxmlformats.org/markup-compatibility/2006" xmlns:a14="http://schemas.microsoft.com/office/drawing/2010/main">
        <mc:Choice Requires="a14">
          <p:sp>
            <p:nvSpPr>
              <p:cNvPr id="67" name="Content Placeholder 2">
                <a:extLst>
                  <a:ext uri="{FF2B5EF4-FFF2-40B4-BE49-F238E27FC236}">
                    <a16:creationId xmlns:a16="http://schemas.microsoft.com/office/drawing/2014/main" id="{F46A1379-9C83-A0B6-F08A-CAB812EAF77B}"/>
                  </a:ext>
                </a:extLst>
              </p:cNvPr>
              <p:cNvSpPr txBox="1">
                <a:spLocks/>
              </p:cNvSpPr>
              <p:nvPr/>
            </p:nvSpPr>
            <p:spPr>
              <a:xfrm>
                <a:off x="3314652" y="1116381"/>
                <a:ext cx="3253927" cy="1852102"/>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700"/>
                  </a:lnSpc>
                  <a:spcBef>
                    <a:spcPts val="800"/>
                  </a:spcBef>
                </a:pPr>
                <a:r>
                  <a:rPr lang="en-US" sz="1400" dirty="0"/>
                  <a:t>Base case = </a:t>
                </a:r>
                <a14:m>
                  <m:oMath xmlns:m="http://schemas.openxmlformats.org/officeDocument/2006/math">
                    <m:r>
                      <a:rPr lang="en-US" sz="1400" b="0" i="1" smtClean="0">
                        <a:latin typeface="Cambria Math" panose="02040503050406030204" pitchFamily="18" charset="0"/>
                        <a:ea typeface="Cambria Math" panose="02040503050406030204" pitchFamily="18" charset="0"/>
                      </a:rPr>
                      <m:t>𝑐𝑜𝑛𝑠𝑡</m:t>
                    </m:r>
                    <m:r>
                      <a:rPr lang="en-US" sz="1400" b="0" i="1" smtClean="0">
                        <a:latin typeface="Cambria Math" panose="02040503050406030204" pitchFamily="18" charset="0"/>
                        <a:ea typeface="Cambria Math" panose="02040503050406030204" pitchFamily="18" charset="0"/>
                      </a:rPr>
                      <m:t>.</m:t>
                    </m:r>
                  </m:oMath>
                </a14:m>
                <a:endParaRPr lang="en-US" sz="1400" dirty="0"/>
              </a:p>
              <a:p>
                <a:pPr>
                  <a:lnSpc>
                    <a:spcPts val="1700"/>
                  </a:lnSpc>
                  <a:spcBef>
                    <a:spcPts val="800"/>
                  </a:spcBef>
                </a:pPr>
                <a:r>
                  <a:rPr lang="en-US" sz="1400" dirty="0"/>
                  <a:t>Internal cost at level </a:t>
                </a:r>
                <a14:m>
                  <m:oMath xmlns:m="http://schemas.openxmlformats.org/officeDocument/2006/math">
                    <m:r>
                      <a:rPr lang="en-US" sz="1400" b="0" i="1" smtClean="0">
                        <a:latin typeface="Cambria Math" panose="02040503050406030204" pitchFamily="18" charset="0"/>
                      </a:rPr>
                      <m:t>𝑖</m:t>
                    </m:r>
                  </m:oMath>
                </a14:m>
                <a:r>
                  <a:rPr lang="en-US" sz="1400" dirty="0"/>
                  <a:t> is </a:t>
                </a:r>
                <a14:m>
                  <m:oMath xmlns:m="http://schemas.openxmlformats.org/officeDocument/2006/math">
                    <m:r>
                      <a:rPr lang="en-US" sz="1400" b="0" i="1" smtClean="0">
                        <a:latin typeface="Cambria Math" panose="02040503050406030204" pitchFamily="18" charset="0"/>
                      </a:rPr>
                      <m:t>𝑐</m:t>
                    </m:r>
                    <m:r>
                      <a:rPr lang="en-US" sz="1400" b="0" i="1" smtClean="0">
                        <a:latin typeface="Cambria Math" panose="02040503050406030204" pitchFamily="18" charset="0"/>
                      </a:rPr>
                      <m:t>(</m:t>
                    </m:r>
                    <m:r>
                      <a:rPr lang="en-US" sz="1400" b="0" i="1" smtClean="0">
                        <a:latin typeface="Cambria Math" panose="02040503050406030204" pitchFamily="18" charset="0"/>
                      </a:rPr>
                      <m:t>𝑛</m:t>
                    </m:r>
                    <m:r>
                      <a:rPr lang="en-US" sz="1400" b="0" i="1" smtClean="0">
                        <a:latin typeface="Cambria Math" panose="02040503050406030204" pitchFamily="18" charset="0"/>
                      </a:rPr>
                      <m:t>−</m:t>
                    </m:r>
                    <m:r>
                      <a:rPr lang="en-US" sz="1400" b="0" i="1" smtClean="0">
                        <a:latin typeface="Cambria Math" panose="02040503050406030204" pitchFamily="18" charset="0"/>
                      </a:rPr>
                      <m:t>𝑖</m:t>
                    </m:r>
                    <m:r>
                      <a:rPr lang="en-US" sz="1400" b="0" i="1" smtClean="0">
                        <a:latin typeface="Cambria Math" panose="02040503050406030204" pitchFamily="18" charset="0"/>
                      </a:rPr>
                      <m:t>)</m:t>
                    </m:r>
                  </m:oMath>
                </a14:m>
                <a:endParaRPr lang="en-US" sz="1400" dirty="0"/>
              </a:p>
              <a:p>
                <a:pPr>
                  <a:lnSpc>
                    <a:spcPts val="1700"/>
                  </a:lnSpc>
                  <a:spcBef>
                    <a:spcPts val="800"/>
                  </a:spcBef>
                  <a:spcAft>
                    <a:spcPts val="600"/>
                  </a:spcAft>
                </a:pPr>
                <a:r>
                  <a:rPr lang="en-US" sz="1400" dirty="0"/>
                  <a:t>Total internal cost</a:t>
                </a:r>
                <a:br>
                  <a:rPr lang="en-US" sz="1400" dirty="0"/>
                </a:br>
                <a14:m>
                  <m:oMath xmlns:m="http://schemas.openxmlformats.org/officeDocument/2006/math">
                    <m:r>
                      <a:rPr lang="en-US" sz="1400" b="0" i="1" smtClean="0">
                        <a:latin typeface="Cambria Math" panose="02040503050406030204" pitchFamily="18" charset="0"/>
                      </a:rPr>
                      <m:t>𝑐</m:t>
                    </m:r>
                    <m:d>
                      <m:dPr>
                        <m:ctrlPr>
                          <a:rPr lang="en-US" sz="1400" b="0" i="1" smtClean="0">
                            <a:latin typeface="Cambria Math" panose="02040503050406030204" pitchFamily="18" charset="0"/>
                          </a:rPr>
                        </m:ctrlPr>
                      </m:dPr>
                      <m:e>
                        <m:r>
                          <a:rPr lang="en-US" sz="1400" b="0" i="1" smtClean="0">
                            <a:latin typeface="Cambria Math" panose="02040503050406030204" pitchFamily="18" charset="0"/>
                          </a:rPr>
                          <m:t>2+3+…</m:t>
                        </m:r>
                        <m:r>
                          <a:rPr lang="en-US" sz="1400" b="0" i="1" smtClean="0">
                            <a:latin typeface="Cambria Math" panose="02040503050406030204" pitchFamily="18" charset="0"/>
                          </a:rPr>
                          <m:t>𝑛</m:t>
                        </m:r>
                      </m:e>
                    </m:d>
                  </m:oMath>
                </a14:m>
                <a:br>
                  <a:rPr lang="en-US" sz="1400" b="0" dirty="0"/>
                </a:br>
                <a:br>
                  <a:rPr lang="en-US" sz="1400" b="0" dirty="0"/>
                </a:br>
                <a14:m>
                  <m:oMath xmlns:m="http://schemas.openxmlformats.org/officeDocument/2006/math">
                    <m:r>
                      <a:rPr lang="en-US" sz="1400" b="0" i="1" smtClean="0">
                        <a:latin typeface="Cambria Math" panose="02040503050406030204" pitchFamily="18" charset="0"/>
                      </a:rPr>
                      <m:t>=</m:t>
                    </m:r>
                    <m:r>
                      <a:rPr lang="en-US" sz="1400" b="0" i="1" smtClean="0">
                        <a:latin typeface="Cambria Math" panose="02040503050406030204" pitchFamily="18" charset="0"/>
                      </a:rPr>
                      <m:t>𝑐</m:t>
                    </m:r>
                    <m:d>
                      <m:dPr>
                        <m:begChr m:val="["/>
                        <m:endChr m:val="]"/>
                        <m:ctrlPr>
                          <a:rPr lang="en-US" sz="1400" b="0" i="1" smtClean="0">
                            <a:latin typeface="Cambria Math" panose="02040503050406030204" pitchFamily="18" charset="0"/>
                          </a:rPr>
                        </m:ctrlPr>
                      </m:dPr>
                      <m:e>
                        <m:f>
                          <m:fPr>
                            <m:ctrlPr>
                              <a:rPr lang="en-US" sz="1400" b="0" i="1" smtClean="0">
                                <a:latin typeface="Cambria Math" panose="02040503050406030204" pitchFamily="18" charset="0"/>
                              </a:rPr>
                            </m:ctrlPr>
                          </m:fPr>
                          <m:num>
                            <m:r>
                              <a:rPr lang="en-US" sz="1400" b="0" i="1" smtClean="0">
                                <a:latin typeface="Cambria Math" panose="02040503050406030204" pitchFamily="18" charset="0"/>
                              </a:rPr>
                              <m:t>𝑛</m:t>
                            </m:r>
                            <m:r>
                              <a:rPr lang="en-US" sz="1400" b="0" i="1" smtClean="0">
                                <a:latin typeface="Cambria Math" panose="02040503050406030204" pitchFamily="18" charset="0"/>
                              </a:rPr>
                              <m:t>(</m:t>
                            </m:r>
                            <m:r>
                              <a:rPr lang="en-US" sz="1400" b="0" i="1" smtClean="0">
                                <a:latin typeface="Cambria Math" panose="02040503050406030204" pitchFamily="18" charset="0"/>
                              </a:rPr>
                              <m:t>𝑛</m:t>
                            </m:r>
                            <m:r>
                              <a:rPr lang="en-US" sz="1400" b="0" i="1" smtClean="0">
                                <a:latin typeface="Cambria Math" panose="02040503050406030204" pitchFamily="18" charset="0"/>
                              </a:rPr>
                              <m:t>+1)</m:t>
                            </m:r>
                          </m:num>
                          <m:den>
                            <m:r>
                              <a:rPr lang="en-US" sz="1400" b="0" i="1" smtClean="0">
                                <a:latin typeface="Cambria Math" panose="02040503050406030204" pitchFamily="18" charset="0"/>
                              </a:rPr>
                              <m:t>2</m:t>
                            </m:r>
                          </m:den>
                        </m:f>
                        <m:r>
                          <a:rPr lang="en-US" sz="1400" b="0" i="1" smtClean="0">
                            <a:latin typeface="Cambria Math" panose="02040503050406030204" pitchFamily="18" charset="0"/>
                          </a:rPr>
                          <m:t>−1</m:t>
                        </m:r>
                      </m:e>
                    </m:d>
                  </m:oMath>
                </a14:m>
                <a:br>
                  <a:rPr lang="en-US" sz="1400" dirty="0"/>
                </a:br>
                <a14:m>
                  <m:oMath xmlns:m="http://schemas.openxmlformats.org/officeDocument/2006/math">
                    <m:r>
                      <a:rPr lang="en-US" sz="1400" b="0" i="1" smtClean="0">
                        <a:latin typeface="Cambria Math" panose="02040503050406030204" pitchFamily="18" charset="0"/>
                      </a:rPr>
                      <m:t>=</m:t>
                    </m:r>
                    <m:r>
                      <m:rPr>
                        <m:sty m:val="p"/>
                      </m:rPr>
                      <a:rPr lang="el-GR" sz="1400" b="0" i="1" smtClean="0">
                        <a:latin typeface="Cambria Math" panose="02040503050406030204" pitchFamily="18" charset="0"/>
                        <a:ea typeface="Cambria Math" panose="02040503050406030204" pitchFamily="18" charset="0"/>
                      </a:rPr>
                      <m:t>Θ</m:t>
                    </m:r>
                    <m:r>
                      <a:rPr lang="en-US" sz="1400" b="0" i="1" smtClean="0">
                        <a:latin typeface="Cambria Math" panose="02040503050406030204" pitchFamily="18" charset="0"/>
                        <a:ea typeface="Cambria Math" panose="02040503050406030204" pitchFamily="18" charset="0"/>
                      </a:rPr>
                      <m:t>(</m:t>
                    </m:r>
                    <m:sSup>
                      <m:sSupPr>
                        <m:ctrlPr>
                          <a:rPr lang="en-US" sz="1400" b="0" i="1" smtClean="0">
                            <a:latin typeface="Cambria Math" panose="02040503050406030204" pitchFamily="18" charset="0"/>
                            <a:ea typeface="Cambria Math" panose="02040503050406030204" pitchFamily="18" charset="0"/>
                          </a:rPr>
                        </m:ctrlPr>
                      </m:sSupPr>
                      <m:e>
                        <m:r>
                          <a:rPr lang="en-US" sz="1400" b="0" i="1" smtClean="0">
                            <a:latin typeface="Cambria Math" panose="02040503050406030204" pitchFamily="18" charset="0"/>
                            <a:ea typeface="Cambria Math" panose="02040503050406030204" pitchFamily="18" charset="0"/>
                          </a:rPr>
                          <m:t>𝑛</m:t>
                        </m:r>
                      </m:e>
                      <m:sup>
                        <m:r>
                          <a:rPr lang="en-US" sz="1400" b="0" i="1" smtClean="0">
                            <a:latin typeface="Cambria Math" panose="02040503050406030204" pitchFamily="18" charset="0"/>
                            <a:ea typeface="Cambria Math" panose="02040503050406030204" pitchFamily="18" charset="0"/>
                          </a:rPr>
                          <m:t>2</m:t>
                        </m:r>
                      </m:sup>
                    </m:sSup>
                    <m:r>
                      <a:rPr lang="en-US" sz="1400" b="0" i="1" smtClean="0">
                        <a:latin typeface="Cambria Math" panose="02040503050406030204" pitchFamily="18" charset="0"/>
                        <a:ea typeface="Cambria Math" panose="02040503050406030204" pitchFamily="18" charset="0"/>
                      </a:rPr>
                      <m:t>)</m:t>
                    </m:r>
                  </m:oMath>
                </a14:m>
                <a:endParaRPr lang="en-US" sz="1400" dirty="0"/>
              </a:p>
            </p:txBody>
          </p:sp>
        </mc:Choice>
        <mc:Fallback xmlns="">
          <p:sp>
            <p:nvSpPr>
              <p:cNvPr id="67" name="Content Placeholder 2">
                <a:extLst>
                  <a:ext uri="{FF2B5EF4-FFF2-40B4-BE49-F238E27FC236}">
                    <a16:creationId xmlns:a16="http://schemas.microsoft.com/office/drawing/2014/main" id="{F46A1379-9C83-A0B6-F08A-CAB812EAF77B}"/>
                  </a:ext>
                </a:extLst>
              </p:cNvPr>
              <p:cNvSpPr txBox="1">
                <a:spLocks noRot="1" noChangeAspect="1" noMove="1" noResize="1" noEditPoints="1" noAdjustHandles="1" noChangeArrowheads="1" noChangeShapeType="1" noTextEdit="1"/>
              </p:cNvSpPr>
              <p:nvPr/>
            </p:nvSpPr>
            <p:spPr>
              <a:xfrm>
                <a:off x="3314652" y="1116381"/>
                <a:ext cx="3253927" cy="1852102"/>
              </a:xfrm>
              <a:prstGeom prst="rect">
                <a:avLst/>
              </a:prstGeom>
              <a:blipFill>
                <a:blip r:embed="rId8"/>
                <a:stretch>
                  <a:fillRect l="-389" t="-1361"/>
                </a:stretch>
              </a:blipFill>
            </p:spPr>
            <p:txBody>
              <a:bodyPr/>
              <a:lstStyle/>
              <a:p>
                <a:r>
                  <a:rPr lang="en-US">
                    <a:noFill/>
                  </a:rPr>
                  <a:t> </a:t>
                </a:r>
              </a:p>
            </p:txBody>
          </p:sp>
        </mc:Fallback>
      </mc:AlternateContent>
      <p:sp>
        <p:nvSpPr>
          <p:cNvPr id="2" name="Footer Placeholder 1">
            <a:extLst>
              <a:ext uri="{FF2B5EF4-FFF2-40B4-BE49-F238E27FC236}">
                <a16:creationId xmlns:a16="http://schemas.microsoft.com/office/drawing/2014/main" id="{31DB8DB4-5C21-63D6-37B3-5403EE4C22A1}"/>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1810966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36</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Quicksort – Runtime Analysis</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AE96B8C5-4A69-FF43-58AE-D73837D0BA1B}"/>
                  </a:ext>
                </a:extLst>
              </p:cNvPr>
              <p:cNvSpPr txBox="1">
                <a:spLocks/>
              </p:cNvSpPr>
              <p:nvPr/>
            </p:nvSpPr>
            <p:spPr>
              <a:xfrm>
                <a:off x="218114" y="1097338"/>
                <a:ext cx="6424393" cy="3646868"/>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700"/>
                  </a:lnSpc>
                  <a:spcBef>
                    <a:spcPts val="400"/>
                  </a:spcBef>
                </a:pPr>
                <a:r>
                  <a:rPr lang="en-US" sz="1600" dirty="0"/>
                  <a:t>What should the input look like for the best case?</a:t>
                </a:r>
              </a:p>
              <a:p>
                <a:pPr lvl="1">
                  <a:lnSpc>
                    <a:spcPts val="1700"/>
                  </a:lnSpc>
                  <a:spcBef>
                    <a:spcPts val="400"/>
                  </a:spcBef>
                </a:pPr>
                <a:r>
                  <a:rPr lang="en-US" sz="1200" dirty="0"/>
                  <a:t>The medians are chosen as pivots always</a:t>
                </a:r>
              </a:p>
              <a:p>
                <a:pPr>
                  <a:lnSpc>
                    <a:spcPts val="1700"/>
                  </a:lnSpc>
                  <a:spcBef>
                    <a:spcPts val="400"/>
                  </a:spcBef>
                </a:pPr>
                <a:r>
                  <a:rPr lang="en-US" sz="1600" dirty="0"/>
                  <a:t>What should the input look like for the worst case?</a:t>
                </a:r>
              </a:p>
              <a:p>
                <a:pPr lvl="1">
                  <a:lnSpc>
                    <a:spcPts val="1700"/>
                  </a:lnSpc>
                  <a:spcBef>
                    <a:spcPts val="400"/>
                  </a:spcBef>
                </a:pPr>
                <a:r>
                  <a:rPr lang="en-US" sz="1200" dirty="0"/>
                  <a:t>The input array is already sorted</a:t>
                </a:r>
              </a:p>
              <a:p>
                <a:pPr>
                  <a:lnSpc>
                    <a:spcPts val="1700"/>
                  </a:lnSpc>
                  <a:spcBef>
                    <a:spcPts val="400"/>
                  </a:spcBef>
                </a:pPr>
                <a:r>
                  <a:rPr lang="en-US" sz="1600" dirty="0"/>
                  <a:t>Probability of getting an already sorted array is </a:t>
                </a:r>
                <a14:m>
                  <m:oMath xmlns:m="http://schemas.openxmlformats.org/officeDocument/2006/math">
                    <m:f>
                      <m:fPr>
                        <m:ctrlPr>
                          <a:rPr lang="en-US" sz="1600" i="1" smtClean="0">
                            <a:latin typeface="Cambria Math" panose="02040503050406030204" pitchFamily="18" charset="0"/>
                          </a:rPr>
                        </m:ctrlPr>
                      </m:fPr>
                      <m:num>
                        <m:r>
                          <a:rPr lang="en-US" sz="1600" b="0" i="1" smtClean="0">
                            <a:latin typeface="Cambria Math" panose="02040503050406030204" pitchFamily="18" charset="0"/>
                          </a:rPr>
                          <m:t>1</m:t>
                        </m:r>
                      </m:num>
                      <m:den>
                        <m:r>
                          <a:rPr lang="en-US" sz="1600" b="0" i="1" smtClean="0">
                            <a:latin typeface="Cambria Math" panose="02040503050406030204" pitchFamily="18" charset="0"/>
                          </a:rPr>
                          <m:t>𝑛</m:t>
                        </m:r>
                        <m:r>
                          <a:rPr lang="en-US" sz="1600" b="0" i="1" smtClean="0">
                            <a:latin typeface="Cambria Math" panose="02040503050406030204" pitchFamily="18" charset="0"/>
                          </a:rPr>
                          <m:t>!</m:t>
                        </m:r>
                      </m:den>
                    </m:f>
                  </m:oMath>
                </a14:m>
                <a:endParaRPr lang="en-US" sz="1600" dirty="0"/>
              </a:p>
              <a:p>
                <a:pPr>
                  <a:lnSpc>
                    <a:spcPts val="1700"/>
                  </a:lnSpc>
                  <a:spcBef>
                    <a:spcPts val="400"/>
                  </a:spcBef>
                </a:pPr>
                <a:endParaRPr lang="en-US" sz="1600" dirty="0"/>
              </a:p>
              <a:p>
                <a:pPr>
                  <a:lnSpc>
                    <a:spcPts val="1700"/>
                  </a:lnSpc>
                  <a:spcBef>
                    <a:spcPts val="600"/>
                  </a:spcBef>
                </a:pPr>
                <a:r>
                  <a:rPr lang="en-US" sz="1600" dirty="0"/>
                  <a:t>However, the problem can be tackled if instead of always taking the first element as pivot, we take any element as pivot in random</a:t>
                </a:r>
              </a:p>
              <a:p>
                <a:pPr>
                  <a:lnSpc>
                    <a:spcPts val="1700"/>
                  </a:lnSpc>
                  <a:spcBef>
                    <a:spcPts val="600"/>
                  </a:spcBef>
                </a:pPr>
                <a:r>
                  <a:rPr lang="en-US" sz="1600" dirty="0"/>
                  <a:t>The average-case time complexity of the randomized version of quicksort is </a:t>
                </a:r>
                <a14:m>
                  <m:oMath xmlns:m="http://schemas.openxmlformats.org/officeDocument/2006/math">
                    <m:r>
                      <m:rPr>
                        <m:sty m:val="p"/>
                      </m:rPr>
                      <a:rPr lang="el-GR" sz="1600" i="1" smtClean="0">
                        <a:latin typeface="Cambria Math" panose="02040503050406030204" pitchFamily="18" charset="0"/>
                        <a:ea typeface="Cambria Math" panose="02040503050406030204" pitchFamily="18" charset="0"/>
                      </a:rPr>
                      <m:t>Θ</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𝑛</m:t>
                    </m:r>
                    <m:func>
                      <m:funcPr>
                        <m:ctrlPr>
                          <a:rPr lang="en-US" sz="1600" b="0" i="1" smtClean="0">
                            <a:latin typeface="Cambria Math" panose="02040503050406030204" pitchFamily="18" charset="0"/>
                            <a:ea typeface="Cambria Math" panose="02040503050406030204" pitchFamily="18" charset="0"/>
                          </a:rPr>
                        </m:ctrlPr>
                      </m:funcPr>
                      <m:fName>
                        <m:r>
                          <m:rPr>
                            <m:sty m:val="p"/>
                          </m:rPr>
                          <a:rPr lang="en-US" sz="1600" b="0" i="0" smtClean="0">
                            <a:latin typeface="Cambria Math" panose="02040503050406030204" pitchFamily="18" charset="0"/>
                            <a:ea typeface="Cambria Math" panose="02040503050406030204" pitchFamily="18" charset="0"/>
                          </a:rPr>
                          <m:t>log</m:t>
                        </m:r>
                      </m:fName>
                      <m:e>
                        <m:r>
                          <a:rPr lang="en-US" sz="1600" b="0" i="1" smtClean="0">
                            <a:latin typeface="Cambria Math" panose="02040503050406030204" pitchFamily="18" charset="0"/>
                            <a:ea typeface="Cambria Math" panose="02040503050406030204" pitchFamily="18" charset="0"/>
                          </a:rPr>
                          <m:t>𝑛</m:t>
                        </m:r>
                      </m:e>
                    </m:func>
                    <m:r>
                      <a:rPr lang="en-US" sz="1600" b="0" i="1" smtClean="0">
                        <a:latin typeface="Cambria Math" panose="02040503050406030204" pitchFamily="18" charset="0"/>
                        <a:ea typeface="Cambria Math" panose="02040503050406030204" pitchFamily="18" charset="0"/>
                      </a:rPr>
                      <m:t>)</m:t>
                    </m:r>
                  </m:oMath>
                </a14:m>
                <a:endParaRPr lang="en-US" sz="1600" dirty="0"/>
              </a:p>
              <a:p>
                <a:pPr>
                  <a:lnSpc>
                    <a:spcPts val="1700"/>
                  </a:lnSpc>
                  <a:spcBef>
                    <a:spcPts val="600"/>
                  </a:spcBef>
                </a:pPr>
                <a:r>
                  <a:rPr lang="en-US" sz="1600" dirty="0"/>
                  <a:t>The proof of this involves a more complicated recurrence than we have seen so far.</a:t>
                </a:r>
              </a:p>
            </p:txBody>
          </p:sp>
        </mc:Choice>
        <mc:Fallback xmlns="">
          <p:sp>
            <p:nvSpPr>
              <p:cNvPr id="10" name="Content Placeholder 2">
                <a:extLst>
                  <a:ext uri="{FF2B5EF4-FFF2-40B4-BE49-F238E27FC236}">
                    <a16:creationId xmlns:a16="http://schemas.microsoft.com/office/drawing/2014/main" id="{AE96B8C5-4A69-FF43-58AE-D73837D0BA1B}"/>
                  </a:ext>
                </a:extLst>
              </p:cNvPr>
              <p:cNvSpPr txBox="1">
                <a:spLocks noRot="1" noChangeAspect="1" noMove="1" noResize="1" noEditPoints="1" noAdjustHandles="1" noChangeArrowheads="1" noChangeShapeType="1" noTextEdit="1"/>
              </p:cNvSpPr>
              <p:nvPr/>
            </p:nvSpPr>
            <p:spPr>
              <a:xfrm>
                <a:off x="218114" y="1097338"/>
                <a:ext cx="6424393" cy="3646868"/>
              </a:xfrm>
              <a:prstGeom prst="rect">
                <a:avLst/>
              </a:prstGeom>
              <a:blipFill>
                <a:blip r:embed="rId3"/>
                <a:stretch>
                  <a:fillRect l="-394" t="-1389"/>
                </a:stretch>
              </a:blipFill>
            </p:spPr>
            <p:txBody>
              <a:bodyPr/>
              <a:lstStyle/>
              <a:p>
                <a:r>
                  <a:rPr lang="en-US">
                    <a:noFill/>
                  </a:rPr>
                  <a:t> </a:t>
                </a:r>
              </a:p>
            </p:txBody>
          </p:sp>
        </mc:Fallback>
      </mc:AlternateContent>
      <p:sp>
        <p:nvSpPr>
          <p:cNvPr id="2" name="Footer Placeholder 1">
            <a:extLst>
              <a:ext uri="{FF2B5EF4-FFF2-40B4-BE49-F238E27FC236}">
                <a16:creationId xmlns:a16="http://schemas.microsoft.com/office/drawing/2014/main" id="{777B86C3-2BE1-FDF6-A41B-91215BE3C1FB}"/>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1920649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37</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Quicksort – Runtime Analysis</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AE96B8C5-4A69-FF43-58AE-D73837D0BA1B}"/>
                  </a:ext>
                </a:extLst>
              </p:cNvPr>
              <p:cNvSpPr txBox="1">
                <a:spLocks/>
              </p:cNvSpPr>
              <p:nvPr/>
            </p:nvSpPr>
            <p:spPr>
              <a:xfrm>
                <a:off x="218114" y="1097338"/>
                <a:ext cx="6424393" cy="3646868"/>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700"/>
                  </a:lnSpc>
                  <a:spcBef>
                    <a:spcPts val="400"/>
                  </a:spcBef>
                </a:pPr>
                <a:r>
                  <a:rPr lang="en-US" sz="1600" dirty="0"/>
                  <a:t>We will follow “Introduction to Algorithms and Data Structures” by M. J. Dinneen, G. Gimelfarb, M. C. Wilson for the proof</a:t>
                </a:r>
              </a:p>
              <a:p>
                <a:pPr>
                  <a:lnSpc>
                    <a:spcPts val="1700"/>
                  </a:lnSpc>
                  <a:spcBef>
                    <a:spcPts val="400"/>
                  </a:spcBef>
                </a:pPr>
                <a:r>
                  <a:rPr lang="en-US" sz="1600" dirty="0"/>
                  <a:t>Let </a:t>
                </a:r>
                <a14:m>
                  <m:oMath xmlns:m="http://schemas.openxmlformats.org/officeDocument/2006/math">
                    <m:r>
                      <a:rPr lang="en-US" sz="1600" b="0" i="1" smtClean="0">
                        <a:latin typeface="Cambria Math" panose="02040503050406030204" pitchFamily="18" charset="0"/>
                      </a:rPr>
                      <m:t>𝑇</m:t>
                    </m:r>
                    <m:r>
                      <a:rPr lang="en-US" sz="1600" b="0" i="1" smtClean="0">
                        <a:latin typeface="Cambria Math" panose="02040503050406030204" pitchFamily="18" charset="0"/>
                      </a:rPr>
                      <m:t>(</m:t>
                    </m:r>
                    <m:r>
                      <a:rPr lang="en-US" sz="1600" b="0" i="1" smtClean="0">
                        <a:latin typeface="Cambria Math" panose="02040503050406030204" pitchFamily="18" charset="0"/>
                      </a:rPr>
                      <m:t>𝑛</m:t>
                    </m:r>
                    <m:r>
                      <a:rPr lang="en-US" sz="1600" b="0" i="1" smtClean="0">
                        <a:latin typeface="Cambria Math" panose="02040503050406030204" pitchFamily="18" charset="0"/>
                      </a:rPr>
                      <m:t>)</m:t>
                    </m:r>
                  </m:oMath>
                </a14:m>
                <a:r>
                  <a:rPr lang="en-US" sz="1600" dirty="0"/>
                  <a:t> denote the average-case running time for size </a:t>
                </a:r>
                <a14:m>
                  <m:oMath xmlns:m="http://schemas.openxmlformats.org/officeDocument/2006/math">
                    <m:r>
                      <a:rPr lang="en-US" sz="1600" b="0" i="1" smtClean="0">
                        <a:latin typeface="Cambria Math" panose="02040503050406030204" pitchFamily="18" charset="0"/>
                      </a:rPr>
                      <m:t>𝑛</m:t>
                    </m:r>
                  </m:oMath>
                </a14:m>
                <a:r>
                  <a:rPr lang="en-US" sz="1600" dirty="0"/>
                  <a:t> list</a:t>
                </a:r>
              </a:p>
              <a:p>
                <a:pPr>
                  <a:lnSpc>
                    <a:spcPts val="1700"/>
                  </a:lnSpc>
                  <a:spcBef>
                    <a:spcPts val="400"/>
                  </a:spcBef>
                </a:pPr>
                <a:r>
                  <a:rPr lang="en-US" sz="1600" dirty="0"/>
                  <a:t>In the first step, the time taken to compare all the elements with the pivot is </a:t>
                </a:r>
                <a14:m>
                  <m:oMath xmlns:m="http://schemas.openxmlformats.org/officeDocument/2006/math">
                    <m:r>
                      <a:rPr lang="en-US" sz="1600" b="0" i="1" smtClean="0">
                        <a:latin typeface="Cambria Math" panose="02040503050406030204" pitchFamily="18" charset="0"/>
                      </a:rPr>
                      <m:t>𝑐𝑛</m:t>
                    </m:r>
                  </m:oMath>
                </a14:m>
                <a:endParaRPr lang="en-US" sz="1600" dirty="0"/>
              </a:p>
              <a:p>
                <a:pPr>
                  <a:lnSpc>
                    <a:spcPts val="1700"/>
                  </a:lnSpc>
                  <a:spcBef>
                    <a:spcPts val="400"/>
                  </a:spcBef>
                </a:pPr>
                <a:r>
                  <a:rPr lang="en-US" sz="1600" dirty="0"/>
                  <a:t>Let </a:t>
                </a:r>
                <a14:m>
                  <m:oMath xmlns:m="http://schemas.openxmlformats.org/officeDocument/2006/math">
                    <m:r>
                      <a:rPr lang="en-US" sz="1600" b="0" i="0" smtClean="0">
                        <a:latin typeface="Cambria Math" panose="02040503050406030204" pitchFamily="18" charset="0"/>
                      </a:rPr>
                      <m:t>0</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rPr>
                      <m:t>𝑖</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𝑛</m:t>
                    </m:r>
                    <m:r>
                      <a:rPr lang="en-US" sz="1600" b="0" i="1" smtClean="0">
                        <a:latin typeface="Cambria Math" panose="02040503050406030204" pitchFamily="18" charset="0"/>
                        <a:ea typeface="Cambria Math" panose="02040503050406030204" pitchFamily="18" charset="0"/>
                      </a:rPr>
                      <m:t>−1</m:t>
                    </m:r>
                  </m:oMath>
                </a14:m>
                <a:r>
                  <a:rPr lang="en-US" sz="1600" dirty="0"/>
                  <a:t> is the final position of the pivot. So, the two sublists are of size </a:t>
                </a:r>
                <a14:m>
                  <m:oMath xmlns:m="http://schemas.openxmlformats.org/officeDocument/2006/math">
                    <m:r>
                      <a:rPr lang="en-US" sz="1600" b="0" i="1" smtClean="0">
                        <a:latin typeface="Cambria Math" panose="02040503050406030204" pitchFamily="18" charset="0"/>
                      </a:rPr>
                      <m:t>𝑖</m:t>
                    </m:r>
                  </m:oMath>
                </a14:m>
                <a:r>
                  <a:rPr lang="en-US" sz="1600" dirty="0"/>
                  <a:t> and </a:t>
                </a:r>
                <a14:m>
                  <m:oMath xmlns:m="http://schemas.openxmlformats.org/officeDocument/2006/math">
                    <m:r>
                      <a:rPr lang="en-US" sz="1600" b="0" i="1" smtClean="0">
                        <a:latin typeface="Cambria Math" panose="02040503050406030204" pitchFamily="18" charset="0"/>
                      </a:rPr>
                      <m:t>𝑛</m:t>
                    </m:r>
                    <m:r>
                      <a:rPr lang="en-US" sz="1600" b="0" i="1" smtClean="0">
                        <a:latin typeface="Cambria Math" panose="02040503050406030204" pitchFamily="18" charset="0"/>
                      </a:rPr>
                      <m:t>−</m:t>
                    </m:r>
                    <m:r>
                      <a:rPr lang="en-US" sz="1600" b="0" i="1" smtClean="0">
                        <a:latin typeface="Cambria Math" panose="02040503050406030204" pitchFamily="18" charset="0"/>
                      </a:rPr>
                      <m:t>𝑖</m:t>
                    </m:r>
                    <m:r>
                      <a:rPr lang="en-US" sz="1600" b="0" i="1" smtClean="0">
                        <a:latin typeface="Cambria Math" panose="02040503050406030204" pitchFamily="18" charset="0"/>
                      </a:rPr>
                      <m:t>−1</m:t>
                    </m:r>
                  </m:oMath>
                </a14:m>
                <a:r>
                  <a:rPr lang="en-US" sz="1600" dirty="0"/>
                  <a:t> respectively</a:t>
                </a:r>
              </a:p>
              <a:p>
                <a:pPr>
                  <a:lnSpc>
                    <a:spcPts val="1700"/>
                  </a:lnSpc>
                  <a:spcBef>
                    <a:spcPts val="400"/>
                  </a:spcBef>
                </a:pPr>
                <a:endParaRPr lang="en-US" sz="1600" dirty="0"/>
              </a:p>
              <a:p>
                <a:pPr>
                  <a:lnSpc>
                    <a:spcPts val="1700"/>
                  </a:lnSpc>
                  <a:spcBef>
                    <a:spcPts val="400"/>
                  </a:spcBef>
                </a:pPr>
                <a:endParaRPr lang="en-US" sz="1600" dirty="0"/>
              </a:p>
              <a:p>
                <a:pPr>
                  <a:lnSpc>
                    <a:spcPts val="1700"/>
                  </a:lnSpc>
                  <a:spcBef>
                    <a:spcPts val="400"/>
                  </a:spcBef>
                </a:pPr>
                <a:endParaRPr lang="en-US" sz="1600" dirty="0"/>
              </a:p>
              <a:p>
                <a:pPr>
                  <a:lnSpc>
                    <a:spcPts val="1700"/>
                  </a:lnSpc>
                  <a:spcBef>
                    <a:spcPts val="400"/>
                  </a:spcBef>
                </a:pPr>
                <a:r>
                  <a:rPr lang="en-US" sz="1600" dirty="0"/>
                  <a:t>The recurrence relation for this </a:t>
                </a:r>
                <a14:m>
                  <m:oMath xmlns:m="http://schemas.openxmlformats.org/officeDocument/2006/math">
                    <m:r>
                      <a:rPr lang="en-US" sz="1600" b="0" i="1" smtClean="0">
                        <a:latin typeface="Cambria Math" panose="02040503050406030204" pitchFamily="18" charset="0"/>
                      </a:rPr>
                      <m:t>𝑖</m:t>
                    </m:r>
                  </m:oMath>
                </a14:m>
                <a:r>
                  <a:rPr lang="en-US" sz="1600" dirty="0"/>
                  <a:t> is </a:t>
                </a:r>
                <a14:m>
                  <m:oMath xmlns:m="http://schemas.openxmlformats.org/officeDocument/2006/math">
                    <m:r>
                      <a:rPr lang="en-US" sz="1600" b="0" i="1" smtClean="0">
                        <a:latin typeface="Cambria Math" panose="02040503050406030204" pitchFamily="18" charset="0"/>
                      </a:rPr>
                      <m:t>𝑇</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𝑛</m:t>
                        </m:r>
                      </m:e>
                    </m:d>
                    <m:r>
                      <a:rPr lang="en-US" sz="1600" b="0" i="1" smtClean="0">
                        <a:latin typeface="Cambria Math" panose="02040503050406030204" pitchFamily="18" charset="0"/>
                      </a:rPr>
                      <m:t>=</m:t>
                    </m:r>
                    <m:r>
                      <a:rPr lang="en-US" sz="1600" b="0" i="1" smtClean="0">
                        <a:latin typeface="Cambria Math" panose="02040503050406030204" pitchFamily="18" charset="0"/>
                      </a:rPr>
                      <m:t>𝑇</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𝑖</m:t>
                        </m:r>
                      </m:e>
                    </m:d>
                    <m:r>
                      <a:rPr lang="en-US" sz="1600" b="0" i="1" smtClean="0">
                        <a:latin typeface="Cambria Math" panose="02040503050406030204" pitchFamily="18" charset="0"/>
                      </a:rPr>
                      <m:t>+</m:t>
                    </m:r>
                    <m:r>
                      <a:rPr lang="en-US" sz="1600" b="0" i="1" smtClean="0">
                        <a:latin typeface="Cambria Math" panose="02040503050406030204" pitchFamily="18" charset="0"/>
                      </a:rPr>
                      <m:t>𝑇</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𝑛</m:t>
                        </m:r>
                        <m:r>
                          <a:rPr lang="en-US" sz="1600" b="0" i="1" smtClean="0">
                            <a:latin typeface="Cambria Math" panose="02040503050406030204" pitchFamily="18" charset="0"/>
                          </a:rPr>
                          <m:t>−1−</m:t>
                        </m:r>
                        <m:r>
                          <a:rPr lang="en-US" sz="1600" b="0" i="1" smtClean="0">
                            <a:latin typeface="Cambria Math" panose="02040503050406030204" pitchFamily="18" charset="0"/>
                          </a:rPr>
                          <m:t>𝑖</m:t>
                        </m:r>
                      </m:e>
                    </m:d>
                    <m:r>
                      <a:rPr lang="en-US" sz="1600" b="0" i="1" smtClean="0">
                        <a:latin typeface="Cambria Math" panose="02040503050406030204" pitchFamily="18" charset="0"/>
                      </a:rPr>
                      <m:t>+</m:t>
                    </m:r>
                    <m:r>
                      <a:rPr lang="en-US" sz="1600" b="0" i="1" smtClean="0">
                        <a:latin typeface="Cambria Math" panose="02040503050406030204" pitchFamily="18" charset="0"/>
                      </a:rPr>
                      <m:t>𝑐𝑛</m:t>
                    </m:r>
                  </m:oMath>
                </a14:m>
                <a:endParaRPr lang="en-US" sz="1600" dirty="0"/>
              </a:p>
              <a:p>
                <a:pPr lvl="1">
                  <a:lnSpc>
                    <a:spcPts val="1700"/>
                  </a:lnSpc>
                  <a:spcBef>
                    <a:spcPts val="400"/>
                  </a:spcBef>
                </a:pPr>
                <a:r>
                  <a:rPr lang="en-US" sz="1200" dirty="0"/>
                  <a:t>Small detail: Last term should be </a:t>
                </a:r>
                <a14:m>
                  <m:oMath xmlns:m="http://schemas.openxmlformats.org/officeDocument/2006/math">
                    <m:r>
                      <m:rPr>
                        <m:sty m:val="p"/>
                      </m:rPr>
                      <a:rPr lang="el-GR" sz="1200" i="1" smtClean="0">
                        <a:latin typeface="Cambria Math" panose="02040503050406030204" pitchFamily="18" charset="0"/>
                        <a:ea typeface="Cambria Math" panose="02040503050406030204" pitchFamily="18" charset="0"/>
                      </a:rPr>
                      <m:t>Θ</m:t>
                    </m:r>
                    <m:d>
                      <m:dPr>
                        <m:ctrlPr>
                          <a:rPr lang="en-US" sz="1200" b="0" i="1" smtClean="0">
                            <a:latin typeface="Cambria Math" panose="02040503050406030204" pitchFamily="18" charset="0"/>
                            <a:ea typeface="Cambria Math" panose="02040503050406030204" pitchFamily="18" charset="0"/>
                          </a:rPr>
                        </m:ctrlPr>
                      </m:dPr>
                      <m:e>
                        <m:r>
                          <a:rPr lang="en-US" sz="1200" b="0" i="1" smtClean="0">
                            <a:latin typeface="Cambria Math" panose="02040503050406030204" pitchFamily="18" charset="0"/>
                            <a:ea typeface="Cambria Math" panose="02040503050406030204" pitchFamily="18" charset="0"/>
                          </a:rPr>
                          <m:t>𝑛</m:t>
                        </m:r>
                      </m:e>
                    </m:d>
                    <m:r>
                      <a:rPr lang="en-US" sz="1200" b="0" i="0" smtClean="0">
                        <a:latin typeface="Cambria Math" panose="02040503050406030204" pitchFamily="18" charset="0"/>
                        <a:ea typeface="Cambria Math" panose="02040503050406030204" pitchFamily="18" charset="0"/>
                      </a:rPr>
                      <m:t>,</m:t>
                    </m:r>
                  </m:oMath>
                </a14:m>
                <a:r>
                  <a:rPr lang="en-US" sz="1200" dirty="0"/>
                  <a:t> as it depends on the exact implementation (e.g., whether comparison starts from pivot or one element after, etc.)</a:t>
                </a:r>
              </a:p>
              <a:p>
                <a:pPr marL="0" indent="0">
                  <a:lnSpc>
                    <a:spcPts val="1700"/>
                  </a:lnSpc>
                  <a:spcBef>
                    <a:spcPts val="400"/>
                  </a:spcBef>
                  <a:buNone/>
                </a:pPr>
                <a:endParaRPr lang="en-US" sz="1600" dirty="0"/>
              </a:p>
            </p:txBody>
          </p:sp>
        </mc:Choice>
        <mc:Fallback xmlns="">
          <p:sp>
            <p:nvSpPr>
              <p:cNvPr id="10" name="Content Placeholder 2">
                <a:extLst>
                  <a:ext uri="{FF2B5EF4-FFF2-40B4-BE49-F238E27FC236}">
                    <a16:creationId xmlns:a16="http://schemas.microsoft.com/office/drawing/2014/main" id="{AE96B8C5-4A69-FF43-58AE-D73837D0BA1B}"/>
                  </a:ext>
                </a:extLst>
              </p:cNvPr>
              <p:cNvSpPr txBox="1">
                <a:spLocks noRot="1" noChangeAspect="1" noMove="1" noResize="1" noEditPoints="1" noAdjustHandles="1" noChangeArrowheads="1" noChangeShapeType="1" noTextEdit="1"/>
              </p:cNvSpPr>
              <p:nvPr/>
            </p:nvSpPr>
            <p:spPr>
              <a:xfrm>
                <a:off x="218114" y="1097338"/>
                <a:ext cx="6424393" cy="3646868"/>
              </a:xfrm>
              <a:prstGeom prst="rect">
                <a:avLst/>
              </a:prstGeom>
              <a:blipFill>
                <a:blip r:embed="rId3"/>
                <a:stretch>
                  <a:fillRect l="-394" t="-1389"/>
                </a:stretch>
              </a:blipFill>
            </p:spPr>
            <p:txBody>
              <a:bodyPr/>
              <a:lstStyle/>
              <a:p>
                <a:r>
                  <a:rPr lang="en-IQ">
                    <a:noFill/>
                  </a:rPr>
                  <a:t> </a:t>
                </a:r>
              </a:p>
            </p:txBody>
          </p:sp>
        </mc:Fallback>
      </mc:AlternateContent>
      <p:grpSp>
        <p:nvGrpSpPr>
          <p:cNvPr id="14" name="Group 13">
            <a:extLst>
              <a:ext uri="{FF2B5EF4-FFF2-40B4-BE49-F238E27FC236}">
                <a16:creationId xmlns:a16="http://schemas.microsoft.com/office/drawing/2014/main" id="{B7C1DF77-5078-9A32-1DB8-E4521E88A5AE}"/>
              </a:ext>
            </a:extLst>
          </p:cNvPr>
          <p:cNvGrpSpPr/>
          <p:nvPr/>
        </p:nvGrpSpPr>
        <p:grpSpPr>
          <a:xfrm>
            <a:off x="1730719" y="2880483"/>
            <a:ext cx="2952000" cy="763523"/>
            <a:chOff x="1730719" y="2923213"/>
            <a:chExt cx="2952000" cy="763523"/>
          </a:xfrm>
        </p:grpSpPr>
        <p:sp>
          <p:nvSpPr>
            <p:cNvPr id="2" name="Rectangle 1">
              <a:extLst>
                <a:ext uri="{FF2B5EF4-FFF2-40B4-BE49-F238E27FC236}">
                  <a16:creationId xmlns:a16="http://schemas.microsoft.com/office/drawing/2014/main" id="{0AC93A4F-978B-82FB-B874-E85EFF02A16B}"/>
                </a:ext>
              </a:extLst>
            </p:cNvPr>
            <p:cNvSpPr/>
            <p:nvPr/>
          </p:nvSpPr>
          <p:spPr>
            <a:xfrm>
              <a:off x="1730719" y="2925013"/>
              <a:ext cx="2952000" cy="252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Oval 2">
              <a:extLst>
                <a:ext uri="{FF2B5EF4-FFF2-40B4-BE49-F238E27FC236}">
                  <a16:creationId xmlns:a16="http://schemas.microsoft.com/office/drawing/2014/main" id="{7D4A65D6-E83A-B8CA-4306-B8218E2A81C4}"/>
                </a:ext>
              </a:extLst>
            </p:cNvPr>
            <p:cNvSpPr/>
            <p:nvPr/>
          </p:nvSpPr>
          <p:spPr>
            <a:xfrm>
              <a:off x="2361070" y="2923213"/>
              <a:ext cx="255600" cy="255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33AA63A1-E6D2-3F00-A7D3-0799CA63F5B5}"/>
                    </a:ext>
                  </a:extLst>
                </p:cNvPr>
                <p:cNvSpPr txBox="1"/>
                <p:nvPr/>
              </p:nvSpPr>
              <p:spPr>
                <a:xfrm>
                  <a:off x="2421896" y="3177012"/>
                  <a:ext cx="11875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𝑖</m:t>
                        </m:r>
                      </m:oMath>
                    </m:oMathPara>
                  </a14:m>
                  <a:endParaRPr lang="en-US" sz="1600" dirty="0"/>
                </a:p>
              </p:txBody>
            </p:sp>
          </mc:Choice>
          <mc:Fallback xmlns="">
            <p:sp>
              <p:nvSpPr>
                <p:cNvPr id="6" name="TextBox 5">
                  <a:extLst>
                    <a:ext uri="{FF2B5EF4-FFF2-40B4-BE49-F238E27FC236}">
                      <a16:creationId xmlns:a16="http://schemas.microsoft.com/office/drawing/2014/main" id="{33AA63A1-E6D2-3F00-A7D3-0799CA63F5B5}"/>
                    </a:ext>
                  </a:extLst>
                </p:cNvPr>
                <p:cNvSpPr txBox="1">
                  <a:spLocks noRot="1" noChangeAspect="1" noMove="1" noResize="1" noEditPoints="1" noAdjustHandles="1" noChangeArrowheads="1" noChangeShapeType="1" noTextEdit="1"/>
                </p:cNvSpPr>
                <p:nvPr/>
              </p:nvSpPr>
              <p:spPr>
                <a:xfrm>
                  <a:off x="2421896" y="3177012"/>
                  <a:ext cx="118750" cy="246221"/>
                </a:xfrm>
                <a:prstGeom prst="rect">
                  <a:avLst/>
                </a:prstGeom>
                <a:blipFill>
                  <a:blip r:embed="rId4"/>
                  <a:stretch>
                    <a:fillRect l="-36364" r="-27273" b="-4762"/>
                  </a:stretch>
                </a:blipFill>
              </p:spPr>
              <p:txBody>
                <a:bodyPr/>
                <a:lstStyle/>
                <a:p>
                  <a:r>
                    <a:rPr lang="en-US">
                      <a:noFill/>
                    </a:rPr>
                    <a:t> </a:t>
                  </a:r>
                </a:p>
              </p:txBody>
            </p:sp>
          </mc:Fallback>
        </mc:AlternateContent>
        <p:sp>
          <p:nvSpPr>
            <p:cNvPr id="7" name="Left Brace 6">
              <a:extLst>
                <a:ext uri="{FF2B5EF4-FFF2-40B4-BE49-F238E27FC236}">
                  <a16:creationId xmlns:a16="http://schemas.microsoft.com/office/drawing/2014/main" id="{69170530-71B7-A5EF-D64C-21B41010217F}"/>
                </a:ext>
              </a:extLst>
            </p:cNvPr>
            <p:cNvSpPr/>
            <p:nvPr/>
          </p:nvSpPr>
          <p:spPr>
            <a:xfrm rot="16200000">
              <a:off x="1941951" y="3034891"/>
              <a:ext cx="207890" cy="630350"/>
            </a:xfrm>
            <a:prstGeom prst="leftBrace">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sp>
          <p:nvSpPr>
            <p:cNvPr id="8" name="Left Brace 7">
              <a:extLst>
                <a:ext uri="{FF2B5EF4-FFF2-40B4-BE49-F238E27FC236}">
                  <a16:creationId xmlns:a16="http://schemas.microsoft.com/office/drawing/2014/main" id="{60F4C8D5-9610-2918-1894-CF55A94E9886}"/>
                </a:ext>
              </a:extLst>
            </p:cNvPr>
            <p:cNvSpPr/>
            <p:nvPr/>
          </p:nvSpPr>
          <p:spPr>
            <a:xfrm rot="16200000">
              <a:off x="3545975" y="2317269"/>
              <a:ext cx="207437" cy="2066049"/>
            </a:xfrm>
            <a:prstGeom prst="leftBrace">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5DFD0E73-B9AF-2715-97D2-1B7A44B23AD2}"/>
                    </a:ext>
                  </a:extLst>
                </p:cNvPr>
                <p:cNvSpPr txBox="1"/>
                <p:nvPr/>
              </p:nvSpPr>
              <p:spPr>
                <a:xfrm>
                  <a:off x="1978922" y="3440515"/>
                  <a:ext cx="11875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𝑖</m:t>
                        </m:r>
                      </m:oMath>
                    </m:oMathPara>
                  </a14:m>
                  <a:endParaRPr lang="en-US" sz="1600" dirty="0"/>
                </a:p>
              </p:txBody>
            </p:sp>
          </mc:Choice>
          <mc:Fallback xmlns="">
            <p:sp>
              <p:nvSpPr>
                <p:cNvPr id="12" name="TextBox 11">
                  <a:extLst>
                    <a:ext uri="{FF2B5EF4-FFF2-40B4-BE49-F238E27FC236}">
                      <a16:creationId xmlns:a16="http://schemas.microsoft.com/office/drawing/2014/main" id="{5DFD0E73-B9AF-2715-97D2-1B7A44B23AD2}"/>
                    </a:ext>
                  </a:extLst>
                </p:cNvPr>
                <p:cNvSpPr txBox="1">
                  <a:spLocks noRot="1" noChangeAspect="1" noMove="1" noResize="1" noEditPoints="1" noAdjustHandles="1" noChangeArrowheads="1" noChangeShapeType="1" noTextEdit="1"/>
                </p:cNvSpPr>
                <p:nvPr/>
              </p:nvSpPr>
              <p:spPr>
                <a:xfrm>
                  <a:off x="1978922" y="3440515"/>
                  <a:ext cx="118750" cy="246221"/>
                </a:xfrm>
                <a:prstGeom prst="rect">
                  <a:avLst/>
                </a:prstGeom>
                <a:blipFill>
                  <a:blip r:embed="rId5"/>
                  <a:stretch>
                    <a:fillRect l="-50000" r="-30000" b="-476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A8E4070D-90C0-9B38-6A42-D11F8C3C2979}"/>
                    </a:ext>
                  </a:extLst>
                </p:cNvPr>
                <p:cNvSpPr txBox="1"/>
                <p:nvPr/>
              </p:nvSpPr>
              <p:spPr>
                <a:xfrm>
                  <a:off x="3222067" y="3440514"/>
                  <a:ext cx="843244"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𝑛</m:t>
                        </m:r>
                        <m:r>
                          <a:rPr lang="en-US" sz="1600" b="0" i="1" smtClean="0">
                            <a:latin typeface="Cambria Math" panose="02040503050406030204" pitchFamily="18" charset="0"/>
                          </a:rPr>
                          <m:t>−</m:t>
                        </m:r>
                        <m:r>
                          <a:rPr lang="en-US" sz="1600" b="0" i="1" smtClean="0">
                            <a:latin typeface="Cambria Math" panose="02040503050406030204" pitchFamily="18" charset="0"/>
                          </a:rPr>
                          <m:t>𝑖</m:t>
                        </m:r>
                        <m:r>
                          <a:rPr lang="en-US" sz="1600" b="0" i="1" smtClean="0">
                            <a:latin typeface="Cambria Math" panose="02040503050406030204" pitchFamily="18" charset="0"/>
                          </a:rPr>
                          <m:t>−1</m:t>
                        </m:r>
                      </m:oMath>
                    </m:oMathPara>
                  </a14:m>
                  <a:endParaRPr lang="en-US" sz="1600" dirty="0"/>
                </a:p>
              </p:txBody>
            </p:sp>
          </mc:Choice>
          <mc:Fallback xmlns="">
            <p:sp>
              <p:nvSpPr>
                <p:cNvPr id="13" name="TextBox 12">
                  <a:extLst>
                    <a:ext uri="{FF2B5EF4-FFF2-40B4-BE49-F238E27FC236}">
                      <a16:creationId xmlns:a16="http://schemas.microsoft.com/office/drawing/2014/main" id="{A8E4070D-90C0-9B38-6A42-D11F8C3C2979}"/>
                    </a:ext>
                  </a:extLst>
                </p:cNvPr>
                <p:cNvSpPr txBox="1">
                  <a:spLocks noRot="1" noChangeAspect="1" noMove="1" noResize="1" noEditPoints="1" noAdjustHandles="1" noChangeArrowheads="1" noChangeShapeType="1" noTextEdit="1"/>
                </p:cNvSpPr>
                <p:nvPr/>
              </p:nvSpPr>
              <p:spPr>
                <a:xfrm>
                  <a:off x="3222067" y="3440514"/>
                  <a:ext cx="843244" cy="246221"/>
                </a:xfrm>
                <a:prstGeom prst="rect">
                  <a:avLst/>
                </a:prstGeom>
                <a:blipFill>
                  <a:blip r:embed="rId6"/>
                  <a:stretch>
                    <a:fillRect l="-2941" r="-4412" b="-4762"/>
                  </a:stretch>
                </a:blipFill>
              </p:spPr>
              <p:txBody>
                <a:bodyPr/>
                <a:lstStyle/>
                <a:p>
                  <a:r>
                    <a:rPr lang="en-US">
                      <a:noFill/>
                    </a:rPr>
                    <a:t> </a:t>
                  </a:r>
                </a:p>
              </p:txBody>
            </p:sp>
          </mc:Fallback>
        </mc:AlternateContent>
      </p:grpSp>
      <p:sp>
        <p:nvSpPr>
          <p:cNvPr id="15" name="Footer Placeholder 14">
            <a:extLst>
              <a:ext uri="{FF2B5EF4-FFF2-40B4-BE49-F238E27FC236}">
                <a16:creationId xmlns:a16="http://schemas.microsoft.com/office/drawing/2014/main" id="{9839DCA0-D410-5BA6-A37A-78F611373186}"/>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356906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38</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Quicksort – Runtime Analysis</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AE96B8C5-4A69-FF43-58AE-D73837D0BA1B}"/>
                  </a:ext>
                </a:extLst>
              </p:cNvPr>
              <p:cNvSpPr txBox="1">
                <a:spLocks/>
              </p:cNvSpPr>
              <p:nvPr/>
            </p:nvSpPr>
            <p:spPr>
              <a:xfrm>
                <a:off x="218114" y="1097338"/>
                <a:ext cx="6424393" cy="3646868"/>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700"/>
                  </a:lnSpc>
                  <a:spcBef>
                    <a:spcPts val="400"/>
                  </a:spcBef>
                </a:pPr>
                <a:endParaRPr lang="en-US" sz="1600" dirty="0"/>
              </a:p>
              <a:p>
                <a:pPr>
                  <a:lnSpc>
                    <a:spcPts val="1700"/>
                  </a:lnSpc>
                  <a:spcBef>
                    <a:spcPts val="400"/>
                  </a:spcBef>
                </a:pPr>
                <a:endParaRPr lang="en-US" sz="1600" dirty="0"/>
              </a:p>
              <a:p>
                <a:pPr>
                  <a:lnSpc>
                    <a:spcPts val="1700"/>
                  </a:lnSpc>
                  <a:spcBef>
                    <a:spcPts val="400"/>
                  </a:spcBef>
                </a:pPr>
                <a:endParaRPr lang="en-US" sz="1600" dirty="0"/>
              </a:p>
              <a:p>
                <a:pPr>
                  <a:lnSpc>
                    <a:spcPts val="1700"/>
                  </a:lnSpc>
                  <a:spcBef>
                    <a:spcPts val="400"/>
                  </a:spcBef>
                </a:pPr>
                <a:r>
                  <a:rPr lang="en-US" sz="1600" dirty="0"/>
                  <a:t>The recurrence relation for this </a:t>
                </a:r>
                <a14:m>
                  <m:oMath xmlns:m="http://schemas.openxmlformats.org/officeDocument/2006/math">
                    <m:r>
                      <a:rPr lang="en-US" sz="1600" b="0" i="1" smtClean="0">
                        <a:latin typeface="Cambria Math" panose="02040503050406030204" pitchFamily="18" charset="0"/>
                      </a:rPr>
                      <m:t>𝑖</m:t>
                    </m:r>
                  </m:oMath>
                </a14:m>
                <a:r>
                  <a:rPr lang="en-US" sz="1600" dirty="0"/>
                  <a:t> is </a:t>
                </a:r>
                <a14:m>
                  <m:oMath xmlns:m="http://schemas.openxmlformats.org/officeDocument/2006/math">
                    <m:r>
                      <a:rPr lang="en-US" sz="1600" b="0" i="1" smtClean="0">
                        <a:latin typeface="Cambria Math" panose="02040503050406030204" pitchFamily="18" charset="0"/>
                      </a:rPr>
                      <m:t>𝑇</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𝑛</m:t>
                        </m:r>
                      </m:e>
                    </m:d>
                    <m:r>
                      <a:rPr lang="en-US" sz="1600" b="0" i="1" smtClean="0">
                        <a:latin typeface="Cambria Math" panose="02040503050406030204" pitchFamily="18" charset="0"/>
                      </a:rPr>
                      <m:t>=</m:t>
                    </m:r>
                    <m:r>
                      <a:rPr lang="en-US" sz="1600" b="0" i="1" smtClean="0">
                        <a:latin typeface="Cambria Math" panose="02040503050406030204" pitchFamily="18" charset="0"/>
                      </a:rPr>
                      <m:t>𝑇</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𝑖</m:t>
                        </m:r>
                      </m:e>
                    </m:d>
                    <m:r>
                      <a:rPr lang="en-US" sz="1600" b="0" i="1" smtClean="0">
                        <a:latin typeface="Cambria Math" panose="02040503050406030204" pitchFamily="18" charset="0"/>
                      </a:rPr>
                      <m:t>+</m:t>
                    </m:r>
                    <m:r>
                      <a:rPr lang="en-US" sz="1600" b="0" i="1" smtClean="0">
                        <a:latin typeface="Cambria Math" panose="02040503050406030204" pitchFamily="18" charset="0"/>
                      </a:rPr>
                      <m:t>𝑇</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𝑛</m:t>
                        </m:r>
                        <m:r>
                          <a:rPr lang="en-US" sz="1600" b="0" i="1" smtClean="0">
                            <a:latin typeface="Cambria Math" panose="02040503050406030204" pitchFamily="18" charset="0"/>
                          </a:rPr>
                          <m:t>−1−</m:t>
                        </m:r>
                        <m:r>
                          <a:rPr lang="en-US" sz="1600" b="0" i="1" smtClean="0">
                            <a:latin typeface="Cambria Math" panose="02040503050406030204" pitchFamily="18" charset="0"/>
                          </a:rPr>
                          <m:t>𝑖</m:t>
                        </m:r>
                      </m:e>
                    </m:d>
                    <m:r>
                      <a:rPr lang="en-US" sz="1600" b="0" i="1" smtClean="0">
                        <a:latin typeface="Cambria Math" panose="02040503050406030204" pitchFamily="18" charset="0"/>
                      </a:rPr>
                      <m:t>+</m:t>
                    </m:r>
                    <m:r>
                      <a:rPr lang="en-US" sz="1600" b="0" i="1" smtClean="0">
                        <a:latin typeface="Cambria Math" panose="02040503050406030204" pitchFamily="18" charset="0"/>
                      </a:rPr>
                      <m:t>𝑐𝑛</m:t>
                    </m:r>
                  </m:oMath>
                </a14:m>
                <a:endParaRPr lang="en-US" sz="1600" dirty="0"/>
              </a:p>
              <a:p>
                <a:pPr>
                  <a:lnSpc>
                    <a:spcPts val="1700"/>
                  </a:lnSpc>
                  <a:spcBef>
                    <a:spcPts val="400"/>
                  </a:spcBef>
                </a:pPr>
                <a:r>
                  <a:rPr lang="en-US" sz="1600" dirty="0"/>
                  <a:t>The final pivot position </a:t>
                </a:r>
                <a14:m>
                  <m:oMath xmlns:m="http://schemas.openxmlformats.org/officeDocument/2006/math">
                    <m:r>
                      <a:rPr lang="en-US" sz="1600" b="0" i="1" smtClean="0">
                        <a:latin typeface="Cambria Math" panose="02040503050406030204" pitchFamily="18" charset="0"/>
                      </a:rPr>
                      <m:t>𝑖</m:t>
                    </m:r>
                  </m:oMath>
                </a14:m>
                <a:r>
                  <a:rPr lang="en-US" sz="1600" dirty="0"/>
                  <a:t> can be any of the </a:t>
                </a:r>
                <a14:m>
                  <m:oMath xmlns:m="http://schemas.openxmlformats.org/officeDocument/2006/math">
                    <m:r>
                      <a:rPr lang="en-US" sz="1600" b="0" i="1" smtClean="0">
                        <a:latin typeface="Cambria Math" panose="02040503050406030204" pitchFamily="18" charset="0"/>
                      </a:rPr>
                      <m:t>𝑛</m:t>
                    </m:r>
                  </m:oMath>
                </a14:m>
                <a:r>
                  <a:rPr lang="en-US" sz="1600" dirty="0"/>
                  <a:t> positions with equal probability</a:t>
                </a:r>
              </a:p>
              <a:p>
                <a:pPr>
                  <a:lnSpc>
                    <a:spcPct val="100000"/>
                  </a:lnSpc>
                  <a:spcBef>
                    <a:spcPts val="400"/>
                  </a:spcBef>
                </a:pPr>
                <a:r>
                  <a:rPr lang="en-US" sz="1600" dirty="0"/>
                  <a:t>So, the value of </a:t>
                </a:r>
                <a14:m>
                  <m:oMath xmlns:m="http://schemas.openxmlformats.org/officeDocument/2006/math">
                    <m:r>
                      <a:rPr lang="en-US" sz="1600" b="0" i="1" smtClean="0">
                        <a:latin typeface="Cambria Math" panose="02040503050406030204" pitchFamily="18" charset="0"/>
                      </a:rPr>
                      <m:t>𝑇</m:t>
                    </m:r>
                    <m:r>
                      <a:rPr lang="en-US" sz="1600" b="0" i="1" smtClean="0">
                        <a:latin typeface="Cambria Math" panose="02040503050406030204" pitchFamily="18" charset="0"/>
                      </a:rPr>
                      <m:t>(</m:t>
                    </m:r>
                    <m:r>
                      <a:rPr lang="en-US" sz="1600" b="0" i="1" smtClean="0">
                        <a:latin typeface="Cambria Math" panose="02040503050406030204" pitchFamily="18" charset="0"/>
                      </a:rPr>
                      <m:t>𝑛</m:t>
                    </m:r>
                    <m:r>
                      <a:rPr lang="en-US" sz="1600" b="0" i="1" smtClean="0">
                        <a:latin typeface="Cambria Math" panose="02040503050406030204" pitchFamily="18" charset="0"/>
                      </a:rPr>
                      <m:t>)</m:t>
                    </m:r>
                  </m:oMath>
                </a14:m>
                <a:r>
                  <a:rPr lang="en-US" sz="1600" dirty="0"/>
                  <a:t> to be </a:t>
                </a:r>
                <a14:m>
                  <m:oMath xmlns:m="http://schemas.openxmlformats.org/officeDocument/2006/math">
                    <m:r>
                      <a:rPr lang="en-US" sz="1600" b="0" i="1" smtClean="0">
                        <a:latin typeface="Cambria Math" panose="02040503050406030204" pitchFamily="18" charset="0"/>
                      </a:rPr>
                      <m:t>𝑇</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0</m:t>
                        </m:r>
                      </m:e>
                    </m:d>
                    <m:r>
                      <a:rPr lang="en-US" sz="1600" b="0" i="1" smtClean="0">
                        <a:latin typeface="Cambria Math" panose="02040503050406030204" pitchFamily="18" charset="0"/>
                      </a:rPr>
                      <m:t>+</m:t>
                    </m:r>
                    <m:r>
                      <a:rPr lang="en-US" sz="1600" b="0" i="1" smtClean="0">
                        <a:latin typeface="Cambria Math" panose="02040503050406030204" pitchFamily="18" charset="0"/>
                      </a:rPr>
                      <m:t>𝑇</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𝑛</m:t>
                        </m:r>
                        <m:r>
                          <a:rPr lang="en-US" sz="1600" b="0" i="1" smtClean="0">
                            <a:latin typeface="Cambria Math" panose="02040503050406030204" pitchFamily="18" charset="0"/>
                          </a:rPr>
                          <m:t>−1</m:t>
                        </m:r>
                      </m:e>
                    </m:d>
                    <m:r>
                      <a:rPr lang="en-US" sz="1600" b="0" i="1" smtClean="0">
                        <a:latin typeface="Cambria Math" panose="02040503050406030204" pitchFamily="18" charset="0"/>
                      </a:rPr>
                      <m:t>+</m:t>
                    </m:r>
                    <m:r>
                      <a:rPr lang="en-US" sz="1600" b="0" i="1" smtClean="0">
                        <a:latin typeface="Cambria Math" panose="02040503050406030204" pitchFamily="18" charset="0"/>
                      </a:rPr>
                      <m:t>𝑐𝑛</m:t>
                    </m:r>
                  </m:oMath>
                </a14:m>
                <a:r>
                  <a:rPr lang="en-US" sz="1600" dirty="0"/>
                  <a:t> (i.e., </a:t>
                </a:r>
                <a14:m>
                  <m:oMath xmlns:m="http://schemas.openxmlformats.org/officeDocument/2006/math">
                    <m:r>
                      <a:rPr lang="en-US" sz="1600" b="0" i="1" smtClean="0">
                        <a:latin typeface="Cambria Math" panose="02040503050406030204" pitchFamily="18" charset="0"/>
                      </a:rPr>
                      <m:t>𝑖</m:t>
                    </m:r>
                    <m:r>
                      <a:rPr lang="en-US" sz="1600" b="0" i="1" smtClean="0">
                        <a:latin typeface="Cambria Math" panose="02040503050406030204" pitchFamily="18" charset="0"/>
                      </a:rPr>
                      <m:t>=0</m:t>
                    </m:r>
                  </m:oMath>
                </a14:m>
                <a:r>
                  <a:rPr lang="en-US" sz="1600" dirty="0"/>
                  <a:t>) has probability </a:t>
                </a:r>
                <a14:m>
                  <m:oMath xmlns:m="http://schemas.openxmlformats.org/officeDocument/2006/math">
                    <m:f>
                      <m:fPr>
                        <m:ctrlPr>
                          <a:rPr lang="en-US" sz="1600" i="1" smtClean="0">
                            <a:latin typeface="Cambria Math" panose="02040503050406030204" pitchFamily="18" charset="0"/>
                          </a:rPr>
                        </m:ctrlPr>
                      </m:fPr>
                      <m:num>
                        <m:r>
                          <a:rPr lang="en-US" sz="1600" b="0" i="1" smtClean="0">
                            <a:latin typeface="Cambria Math" panose="02040503050406030204" pitchFamily="18" charset="0"/>
                          </a:rPr>
                          <m:t>1</m:t>
                        </m:r>
                      </m:num>
                      <m:den>
                        <m:r>
                          <a:rPr lang="en-US" sz="1600" b="0" i="1" smtClean="0">
                            <a:latin typeface="Cambria Math" panose="02040503050406030204" pitchFamily="18" charset="0"/>
                          </a:rPr>
                          <m:t>𝑛</m:t>
                        </m:r>
                      </m:den>
                    </m:f>
                  </m:oMath>
                </a14:m>
                <a:endParaRPr lang="en-US" sz="1600" dirty="0"/>
              </a:p>
              <a:p>
                <a:pPr>
                  <a:lnSpc>
                    <a:spcPct val="100000"/>
                  </a:lnSpc>
                  <a:spcBef>
                    <a:spcPts val="0"/>
                  </a:spcBef>
                </a:pPr>
                <a:r>
                  <a:rPr lang="en-US" sz="1600" dirty="0"/>
                  <a:t>Similarly, the value of </a:t>
                </a:r>
                <a14:m>
                  <m:oMath xmlns:m="http://schemas.openxmlformats.org/officeDocument/2006/math">
                    <m:r>
                      <a:rPr lang="en-US" sz="1600" i="1">
                        <a:latin typeface="Cambria Math" panose="02040503050406030204" pitchFamily="18" charset="0"/>
                      </a:rPr>
                      <m:t>𝑇</m:t>
                    </m:r>
                    <m:r>
                      <a:rPr lang="en-US" sz="1600" i="1">
                        <a:latin typeface="Cambria Math" panose="02040503050406030204" pitchFamily="18" charset="0"/>
                      </a:rPr>
                      <m:t>(</m:t>
                    </m:r>
                    <m:r>
                      <a:rPr lang="en-US" sz="1600" i="1">
                        <a:latin typeface="Cambria Math" panose="02040503050406030204" pitchFamily="18" charset="0"/>
                      </a:rPr>
                      <m:t>𝑛</m:t>
                    </m:r>
                    <m:r>
                      <a:rPr lang="en-US" sz="1600" i="1">
                        <a:latin typeface="Cambria Math" panose="02040503050406030204" pitchFamily="18" charset="0"/>
                      </a:rPr>
                      <m:t>)</m:t>
                    </m:r>
                  </m:oMath>
                </a14:m>
                <a:r>
                  <a:rPr lang="en-US" sz="1600" dirty="0"/>
                  <a:t> to be </a:t>
                </a:r>
                <a14:m>
                  <m:oMath xmlns:m="http://schemas.openxmlformats.org/officeDocument/2006/math">
                    <m:r>
                      <a:rPr lang="en-US" sz="1600" i="1">
                        <a:latin typeface="Cambria Math" panose="02040503050406030204" pitchFamily="18" charset="0"/>
                      </a:rPr>
                      <m:t>𝑇</m:t>
                    </m:r>
                    <m:d>
                      <m:dPr>
                        <m:ctrlPr>
                          <a:rPr lang="en-US" sz="1600" i="1">
                            <a:latin typeface="Cambria Math" panose="02040503050406030204" pitchFamily="18" charset="0"/>
                          </a:rPr>
                        </m:ctrlPr>
                      </m:dPr>
                      <m:e>
                        <m:r>
                          <a:rPr lang="en-US" sz="1600" b="0" i="1" smtClean="0">
                            <a:latin typeface="Cambria Math" panose="02040503050406030204" pitchFamily="18" charset="0"/>
                          </a:rPr>
                          <m:t>1</m:t>
                        </m:r>
                      </m:e>
                    </m:d>
                    <m:r>
                      <a:rPr lang="en-US" sz="1600" i="1">
                        <a:latin typeface="Cambria Math" panose="02040503050406030204" pitchFamily="18" charset="0"/>
                      </a:rPr>
                      <m:t>+</m:t>
                    </m:r>
                    <m:r>
                      <a:rPr lang="en-US" sz="1600" i="1">
                        <a:latin typeface="Cambria Math" panose="02040503050406030204" pitchFamily="18" charset="0"/>
                      </a:rPr>
                      <m:t>𝑇</m:t>
                    </m:r>
                    <m:d>
                      <m:dPr>
                        <m:ctrlPr>
                          <a:rPr lang="en-US" sz="1600" i="1">
                            <a:latin typeface="Cambria Math" panose="02040503050406030204" pitchFamily="18" charset="0"/>
                          </a:rPr>
                        </m:ctrlPr>
                      </m:dPr>
                      <m:e>
                        <m:r>
                          <a:rPr lang="en-US" sz="1600" i="1">
                            <a:latin typeface="Cambria Math" panose="02040503050406030204" pitchFamily="18" charset="0"/>
                          </a:rPr>
                          <m:t>𝑛</m:t>
                        </m:r>
                        <m:r>
                          <a:rPr lang="en-US" sz="1600" i="1">
                            <a:latin typeface="Cambria Math" panose="02040503050406030204" pitchFamily="18" charset="0"/>
                          </a:rPr>
                          <m:t>−2</m:t>
                        </m:r>
                      </m:e>
                    </m:d>
                    <m:r>
                      <a:rPr lang="en-US" sz="1600" i="1">
                        <a:latin typeface="Cambria Math" panose="02040503050406030204" pitchFamily="18" charset="0"/>
                      </a:rPr>
                      <m:t>+</m:t>
                    </m:r>
                    <m:r>
                      <a:rPr lang="en-US" sz="1600" i="1">
                        <a:latin typeface="Cambria Math" panose="02040503050406030204" pitchFamily="18" charset="0"/>
                      </a:rPr>
                      <m:t>𝑐𝑛</m:t>
                    </m:r>
                  </m:oMath>
                </a14:m>
                <a:r>
                  <a:rPr lang="en-US" sz="1600" dirty="0"/>
                  <a:t> (i.e., </a:t>
                </a:r>
                <a14:m>
                  <m:oMath xmlns:m="http://schemas.openxmlformats.org/officeDocument/2006/math">
                    <m:r>
                      <a:rPr lang="en-US" sz="1600" i="1">
                        <a:latin typeface="Cambria Math" panose="02040503050406030204" pitchFamily="18" charset="0"/>
                      </a:rPr>
                      <m:t>𝑖</m:t>
                    </m:r>
                    <m:r>
                      <a:rPr lang="en-US" sz="1600" i="1">
                        <a:latin typeface="Cambria Math" panose="02040503050406030204" pitchFamily="18" charset="0"/>
                      </a:rPr>
                      <m:t>=1</m:t>
                    </m:r>
                  </m:oMath>
                </a14:m>
                <a:r>
                  <a:rPr lang="en-US" sz="1600" dirty="0"/>
                  <a:t>) has probability </a:t>
                </a:r>
                <a14:m>
                  <m:oMath xmlns:m="http://schemas.openxmlformats.org/officeDocument/2006/math">
                    <m:f>
                      <m:fPr>
                        <m:ctrlPr>
                          <a:rPr lang="en-US" sz="1600" i="1" smtClean="0">
                            <a:latin typeface="Cambria Math" panose="02040503050406030204" pitchFamily="18" charset="0"/>
                          </a:rPr>
                        </m:ctrlPr>
                      </m:fPr>
                      <m:num>
                        <m:r>
                          <a:rPr lang="en-US" sz="1600" b="0" i="1" smtClean="0">
                            <a:latin typeface="Cambria Math" panose="02040503050406030204" pitchFamily="18" charset="0"/>
                          </a:rPr>
                          <m:t>1</m:t>
                        </m:r>
                      </m:num>
                      <m:den>
                        <m:r>
                          <a:rPr lang="en-US" sz="1600" b="0" i="1" smtClean="0">
                            <a:latin typeface="Cambria Math" panose="02040503050406030204" pitchFamily="18" charset="0"/>
                          </a:rPr>
                          <m:t>𝑛</m:t>
                        </m:r>
                      </m:den>
                    </m:f>
                  </m:oMath>
                </a14:m>
                <a:r>
                  <a:rPr lang="en-US" sz="1600" dirty="0"/>
                  <a:t> and so on</a:t>
                </a:r>
              </a:p>
              <a:p>
                <a:pPr>
                  <a:lnSpc>
                    <a:spcPct val="100000"/>
                  </a:lnSpc>
                  <a:spcBef>
                    <a:spcPts val="0"/>
                  </a:spcBef>
                </a:pPr>
                <a:r>
                  <a:rPr lang="en-US" sz="1600" dirty="0"/>
                  <a:t>So the expected value of </a:t>
                </a:r>
                <a14:m>
                  <m:oMath xmlns:m="http://schemas.openxmlformats.org/officeDocument/2006/math">
                    <m:r>
                      <a:rPr lang="en-US" sz="1600" b="0" i="1" smtClean="0">
                        <a:latin typeface="Cambria Math" panose="02040503050406030204" pitchFamily="18" charset="0"/>
                      </a:rPr>
                      <m:t>𝑇</m:t>
                    </m:r>
                    <m:r>
                      <a:rPr lang="en-US" sz="1600" b="0" i="1" smtClean="0">
                        <a:latin typeface="Cambria Math" panose="02040503050406030204" pitchFamily="18" charset="0"/>
                      </a:rPr>
                      <m:t>(</m:t>
                    </m:r>
                    <m:r>
                      <a:rPr lang="en-US" sz="1600" b="0" i="1" smtClean="0">
                        <a:latin typeface="Cambria Math" panose="02040503050406030204" pitchFamily="18" charset="0"/>
                      </a:rPr>
                      <m:t>𝑛</m:t>
                    </m:r>
                    <m:r>
                      <a:rPr lang="en-US" sz="1600" b="0" i="1" smtClean="0">
                        <a:latin typeface="Cambria Math" panose="02040503050406030204" pitchFamily="18" charset="0"/>
                      </a:rPr>
                      <m:t>)</m:t>
                    </m:r>
                  </m:oMath>
                </a14:m>
                <a:r>
                  <a:rPr lang="en-US" sz="1600" dirty="0"/>
                  <a:t> is given by,</a:t>
                </a:r>
              </a:p>
              <a:p>
                <a:pPr marL="0" indent="0">
                  <a:lnSpc>
                    <a:spcPct val="100000"/>
                  </a:lnSpc>
                  <a:spcBef>
                    <a:spcPts val="0"/>
                  </a:spcBef>
                  <a:buNone/>
                </a:pPr>
                <a14:m>
                  <m:oMathPara xmlns:m="http://schemas.openxmlformats.org/officeDocument/2006/math">
                    <m:oMathParaPr>
                      <m:jc m:val="center"/>
                    </m:oMathParaPr>
                    <m:oMath xmlns:m="http://schemas.openxmlformats.org/officeDocument/2006/math">
                      <m:r>
                        <a:rPr lang="en-US" sz="1500" b="0" i="1" smtClean="0">
                          <a:latin typeface="Cambria Math" panose="02040503050406030204" pitchFamily="18" charset="0"/>
                        </a:rPr>
                        <m:t>𝑇</m:t>
                      </m:r>
                      <m:d>
                        <m:dPr>
                          <m:ctrlPr>
                            <a:rPr lang="en-US" sz="1500" b="0" i="1" smtClean="0">
                              <a:latin typeface="Cambria Math" panose="02040503050406030204" pitchFamily="18" charset="0"/>
                            </a:rPr>
                          </m:ctrlPr>
                        </m:dPr>
                        <m:e>
                          <m:r>
                            <a:rPr lang="en-US" sz="1500" b="0" i="1" smtClean="0">
                              <a:latin typeface="Cambria Math" panose="02040503050406030204" pitchFamily="18" charset="0"/>
                            </a:rPr>
                            <m:t>𝑛</m:t>
                          </m:r>
                        </m:e>
                      </m:d>
                      <m:r>
                        <a:rPr lang="en-US" sz="1500" b="0" i="1" smtClean="0">
                          <a:latin typeface="Cambria Math" panose="02040503050406030204" pitchFamily="18" charset="0"/>
                        </a:rPr>
                        <m:t>= </m:t>
                      </m:r>
                      <m:f>
                        <m:fPr>
                          <m:ctrlPr>
                            <a:rPr lang="en-US" sz="1500" b="0" i="1" smtClean="0">
                              <a:latin typeface="Cambria Math" panose="02040503050406030204" pitchFamily="18" charset="0"/>
                            </a:rPr>
                          </m:ctrlPr>
                        </m:fPr>
                        <m:num>
                          <m:r>
                            <a:rPr lang="en-US" sz="1500" b="0" i="1" smtClean="0">
                              <a:latin typeface="Cambria Math" panose="02040503050406030204" pitchFamily="18" charset="0"/>
                            </a:rPr>
                            <m:t>1</m:t>
                          </m:r>
                        </m:num>
                        <m:den>
                          <m:r>
                            <a:rPr lang="en-US" sz="1500" b="0" i="1" smtClean="0">
                              <a:latin typeface="Cambria Math" panose="02040503050406030204" pitchFamily="18" charset="0"/>
                            </a:rPr>
                            <m:t>𝑛</m:t>
                          </m:r>
                        </m:den>
                      </m:f>
                      <m:nary>
                        <m:naryPr>
                          <m:chr m:val="∑"/>
                          <m:ctrlPr>
                            <a:rPr lang="en-US" sz="1500" b="0" i="1" smtClean="0">
                              <a:latin typeface="Cambria Math" panose="02040503050406030204" pitchFamily="18" charset="0"/>
                            </a:rPr>
                          </m:ctrlPr>
                        </m:naryPr>
                        <m:sub>
                          <m:r>
                            <m:rPr>
                              <m:brk m:alnAt="23"/>
                            </m:rPr>
                            <a:rPr lang="en-US" sz="1500" b="0" i="1" smtClean="0">
                              <a:latin typeface="Cambria Math" panose="02040503050406030204" pitchFamily="18" charset="0"/>
                            </a:rPr>
                            <m:t>𝑖</m:t>
                          </m:r>
                          <m:r>
                            <a:rPr lang="en-US" sz="1500" b="0" i="1" smtClean="0">
                              <a:latin typeface="Cambria Math" panose="02040503050406030204" pitchFamily="18" charset="0"/>
                            </a:rPr>
                            <m:t>=0</m:t>
                          </m:r>
                        </m:sub>
                        <m:sup>
                          <m:r>
                            <a:rPr lang="en-US" sz="1500" b="0" i="1" smtClean="0">
                              <a:latin typeface="Cambria Math" panose="02040503050406030204" pitchFamily="18" charset="0"/>
                            </a:rPr>
                            <m:t>𝑛</m:t>
                          </m:r>
                          <m:r>
                            <a:rPr lang="en-US" sz="1500" b="0" i="1" smtClean="0">
                              <a:latin typeface="Cambria Math" panose="02040503050406030204" pitchFamily="18" charset="0"/>
                            </a:rPr>
                            <m:t>−1</m:t>
                          </m:r>
                        </m:sup>
                        <m:e>
                          <m:d>
                            <m:dPr>
                              <m:ctrlPr>
                                <a:rPr lang="en-US" sz="1500" b="0" i="1" smtClean="0">
                                  <a:latin typeface="Cambria Math" panose="02040503050406030204" pitchFamily="18" charset="0"/>
                                </a:rPr>
                              </m:ctrlPr>
                            </m:dPr>
                            <m:e>
                              <m:r>
                                <a:rPr lang="en-US" sz="1500" b="0" i="1" smtClean="0">
                                  <a:latin typeface="Cambria Math" panose="02040503050406030204" pitchFamily="18" charset="0"/>
                                </a:rPr>
                                <m:t>𝑇</m:t>
                              </m:r>
                              <m:d>
                                <m:dPr>
                                  <m:ctrlPr>
                                    <a:rPr lang="en-US" sz="1500" b="0" i="1" smtClean="0">
                                      <a:latin typeface="Cambria Math" panose="02040503050406030204" pitchFamily="18" charset="0"/>
                                    </a:rPr>
                                  </m:ctrlPr>
                                </m:dPr>
                                <m:e>
                                  <m:r>
                                    <a:rPr lang="en-US" sz="1500" b="0" i="1" smtClean="0">
                                      <a:latin typeface="Cambria Math" panose="02040503050406030204" pitchFamily="18" charset="0"/>
                                    </a:rPr>
                                    <m:t>𝑖</m:t>
                                  </m:r>
                                </m:e>
                              </m:d>
                              <m:r>
                                <a:rPr lang="en-US" sz="1500" b="0" i="1" smtClean="0">
                                  <a:latin typeface="Cambria Math" panose="02040503050406030204" pitchFamily="18" charset="0"/>
                                </a:rPr>
                                <m:t>+</m:t>
                              </m:r>
                              <m:r>
                                <a:rPr lang="en-US" sz="1500" b="0" i="1" smtClean="0">
                                  <a:latin typeface="Cambria Math" panose="02040503050406030204" pitchFamily="18" charset="0"/>
                                </a:rPr>
                                <m:t>𝑇</m:t>
                              </m:r>
                              <m:d>
                                <m:dPr>
                                  <m:ctrlPr>
                                    <a:rPr lang="en-US" sz="1500" b="0" i="1" smtClean="0">
                                      <a:latin typeface="Cambria Math" panose="02040503050406030204" pitchFamily="18" charset="0"/>
                                    </a:rPr>
                                  </m:ctrlPr>
                                </m:dPr>
                                <m:e>
                                  <m:r>
                                    <a:rPr lang="en-US" sz="1500" b="0" i="1" smtClean="0">
                                      <a:latin typeface="Cambria Math" panose="02040503050406030204" pitchFamily="18" charset="0"/>
                                    </a:rPr>
                                    <m:t>𝑛</m:t>
                                  </m:r>
                                  <m:r>
                                    <a:rPr lang="en-US" sz="1500" b="0" i="1" smtClean="0">
                                      <a:latin typeface="Cambria Math" panose="02040503050406030204" pitchFamily="18" charset="0"/>
                                    </a:rPr>
                                    <m:t>−1−</m:t>
                                  </m:r>
                                  <m:r>
                                    <a:rPr lang="en-US" sz="1500" b="0" i="1" smtClean="0">
                                      <a:latin typeface="Cambria Math" panose="02040503050406030204" pitchFamily="18" charset="0"/>
                                    </a:rPr>
                                    <m:t>𝑖</m:t>
                                  </m:r>
                                </m:e>
                              </m:d>
                              <m:r>
                                <a:rPr lang="en-US" sz="1500" b="0" i="1" smtClean="0">
                                  <a:latin typeface="Cambria Math" panose="02040503050406030204" pitchFamily="18" charset="0"/>
                                </a:rPr>
                                <m:t>+</m:t>
                              </m:r>
                              <m:r>
                                <a:rPr lang="en-US" sz="1500" b="0" i="1" smtClean="0">
                                  <a:latin typeface="Cambria Math" panose="02040503050406030204" pitchFamily="18" charset="0"/>
                                </a:rPr>
                                <m:t>𝑐𝑛</m:t>
                              </m:r>
                            </m:e>
                          </m:d>
                          <m:r>
                            <a:rPr lang="en-US" sz="1500" b="0" i="1" smtClean="0">
                              <a:latin typeface="Cambria Math" panose="02040503050406030204" pitchFamily="18" charset="0"/>
                            </a:rPr>
                            <m:t>=</m:t>
                          </m:r>
                        </m:e>
                      </m:nary>
                      <m:f>
                        <m:fPr>
                          <m:ctrlPr>
                            <a:rPr lang="en-US" sz="1500" i="1">
                              <a:latin typeface="Cambria Math" panose="02040503050406030204" pitchFamily="18" charset="0"/>
                            </a:rPr>
                          </m:ctrlPr>
                        </m:fPr>
                        <m:num>
                          <m:r>
                            <a:rPr lang="en-US" sz="1500" i="1">
                              <a:latin typeface="Cambria Math" panose="02040503050406030204" pitchFamily="18" charset="0"/>
                            </a:rPr>
                            <m:t>1</m:t>
                          </m:r>
                        </m:num>
                        <m:den>
                          <m:r>
                            <a:rPr lang="en-US" sz="1500" i="1">
                              <a:latin typeface="Cambria Math" panose="02040503050406030204" pitchFamily="18" charset="0"/>
                            </a:rPr>
                            <m:t>𝑛</m:t>
                          </m:r>
                        </m:den>
                      </m:f>
                      <m:nary>
                        <m:naryPr>
                          <m:chr m:val="∑"/>
                          <m:ctrlPr>
                            <a:rPr lang="en-US" sz="1500" i="1" smtClean="0">
                              <a:latin typeface="Cambria Math" panose="02040503050406030204" pitchFamily="18" charset="0"/>
                            </a:rPr>
                          </m:ctrlPr>
                        </m:naryPr>
                        <m:sub>
                          <m:r>
                            <m:rPr>
                              <m:brk m:alnAt="23"/>
                            </m:rPr>
                            <a:rPr lang="en-US" sz="1500" b="0" i="1" smtClean="0">
                              <a:latin typeface="Cambria Math" panose="02040503050406030204" pitchFamily="18" charset="0"/>
                            </a:rPr>
                            <m:t>𝑖</m:t>
                          </m:r>
                          <m:r>
                            <a:rPr lang="en-US" sz="1500" b="0" i="1" smtClean="0">
                              <a:latin typeface="Cambria Math" panose="02040503050406030204" pitchFamily="18" charset="0"/>
                            </a:rPr>
                            <m:t>=0</m:t>
                          </m:r>
                        </m:sub>
                        <m:sup>
                          <m:r>
                            <a:rPr lang="en-US" sz="1500" b="0" i="1" smtClean="0">
                              <a:latin typeface="Cambria Math" panose="02040503050406030204" pitchFamily="18" charset="0"/>
                            </a:rPr>
                            <m:t>𝑛</m:t>
                          </m:r>
                          <m:r>
                            <a:rPr lang="en-US" sz="1500" b="0" i="1" smtClean="0">
                              <a:latin typeface="Cambria Math" panose="02040503050406030204" pitchFamily="18" charset="0"/>
                            </a:rPr>
                            <m:t>−1</m:t>
                          </m:r>
                        </m:sup>
                        <m:e>
                          <m:d>
                            <m:dPr>
                              <m:ctrlPr>
                                <a:rPr lang="en-US" sz="1500" b="0" i="1" smtClean="0">
                                  <a:latin typeface="Cambria Math" panose="02040503050406030204" pitchFamily="18" charset="0"/>
                                </a:rPr>
                              </m:ctrlPr>
                            </m:dPr>
                            <m:e>
                              <m:r>
                                <a:rPr lang="en-US" sz="1500" b="0" i="1" smtClean="0">
                                  <a:latin typeface="Cambria Math" panose="02040503050406030204" pitchFamily="18" charset="0"/>
                                </a:rPr>
                                <m:t>𝑇</m:t>
                              </m:r>
                              <m:d>
                                <m:dPr>
                                  <m:ctrlPr>
                                    <a:rPr lang="en-US" sz="1500" b="0" i="1" smtClean="0">
                                      <a:latin typeface="Cambria Math" panose="02040503050406030204" pitchFamily="18" charset="0"/>
                                    </a:rPr>
                                  </m:ctrlPr>
                                </m:dPr>
                                <m:e>
                                  <m:r>
                                    <a:rPr lang="en-US" sz="1500" b="0" i="1" smtClean="0">
                                      <a:latin typeface="Cambria Math" panose="02040503050406030204" pitchFamily="18" charset="0"/>
                                    </a:rPr>
                                    <m:t>𝑖</m:t>
                                  </m:r>
                                </m:e>
                              </m:d>
                              <m:r>
                                <a:rPr lang="en-US" sz="1500" b="0" i="1" smtClean="0">
                                  <a:latin typeface="Cambria Math" panose="02040503050406030204" pitchFamily="18" charset="0"/>
                                </a:rPr>
                                <m:t>+</m:t>
                              </m:r>
                              <m:r>
                                <a:rPr lang="en-US" sz="1500" b="0" i="1" smtClean="0">
                                  <a:latin typeface="Cambria Math" panose="02040503050406030204" pitchFamily="18" charset="0"/>
                                </a:rPr>
                                <m:t>𝑇</m:t>
                              </m:r>
                              <m:d>
                                <m:dPr>
                                  <m:ctrlPr>
                                    <a:rPr lang="en-US" sz="1500" b="0" i="1" smtClean="0">
                                      <a:latin typeface="Cambria Math" panose="02040503050406030204" pitchFamily="18" charset="0"/>
                                    </a:rPr>
                                  </m:ctrlPr>
                                </m:dPr>
                                <m:e>
                                  <m:r>
                                    <a:rPr lang="en-US" sz="1500" b="0" i="1" smtClean="0">
                                      <a:latin typeface="Cambria Math" panose="02040503050406030204" pitchFamily="18" charset="0"/>
                                    </a:rPr>
                                    <m:t>𝑛</m:t>
                                  </m:r>
                                  <m:r>
                                    <a:rPr lang="en-US" sz="1500" b="0" i="1" smtClean="0">
                                      <a:latin typeface="Cambria Math" panose="02040503050406030204" pitchFamily="18" charset="0"/>
                                    </a:rPr>
                                    <m:t>−1−</m:t>
                                  </m:r>
                                  <m:r>
                                    <a:rPr lang="en-US" sz="1500" b="0" i="1" smtClean="0">
                                      <a:latin typeface="Cambria Math" panose="02040503050406030204" pitchFamily="18" charset="0"/>
                                    </a:rPr>
                                    <m:t>𝑖</m:t>
                                  </m:r>
                                </m:e>
                              </m:d>
                            </m:e>
                          </m:d>
                          <m:r>
                            <a:rPr lang="en-US" sz="1500" b="0" i="1" smtClean="0">
                              <a:latin typeface="Cambria Math" panose="02040503050406030204" pitchFamily="18" charset="0"/>
                            </a:rPr>
                            <m:t>+</m:t>
                          </m:r>
                          <m:r>
                            <a:rPr lang="en-US" sz="1500" b="0" i="1" smtClean="0">
                              <a:latin typeface="Cambria Math" panose="02040503050406030204" pitchFamily="18" charset="0"/>
                            </a:rPr>
                            <m:t>𝑐𝑛</m:t>
                          </m:r>
                        </m:e>
                      </m:nary>
                    </m:oMath>
                  </m:oMathPara>
                </a14:m>
                <a:endParaRPr lang="en-US" sz="1500" dirty="0"/>
              </a:p>
              <a:p>
                <a:pPr>
                  <a:lnSpc>
                    <a:spcPts val="1700"/>
                  </a:lnSpc>
                  <a:spcBef>
                    <a:spcPts val="400"/>
                  </a:spcBef>
                </a:pPr>
                <a:endParaRPr lang="en-US" sz="1600" dirty="0"/>
              </a:p>
            </p:txBody>
          </p:sp>
        </mc:Choice>
        <mc:Fallback xmlns="">
          <p:sp>
            <p:nvSpPr>
              <p:cNvPr id="10" name="Content Placeholder 2">
                <a:extLst>
                  <a:ext uri="{FF2B5EF4-FFF2-40B4-BE49-F238E27FC236}">
                    <a16:creationId xmlns:a16="http://schemas.microsoft.com/office/drawing/2014/main" id="{AE96B8C5-4A69-FF43-58AE-D73837D0BA1B}"/>
                  </a:ext>
                </a:extLst>
              </p:cNvPr>
              <p:cNvSpPr txBox="1">
                <a:spLocks noRot="1" noChangeAspect="1" noMove="1" noResize="1" noEditPoints="1" noAdjustHandles="1" noChangeArrowheads="1" noChangeShapeType="1" noTextEdit="1"/>
              </p:cNvSpPr>
              <p:nvPr/>
            </p:nvSpPr>
            <p:spPr>
              <a:xfrm>
                <a:off x="218114" y="1097338"/>
                <a:ext cx="6424393" cy="3646868"/>
              </a:xfrm>
              <a:prstGeom prst="rect">
                <a:avLst/>
              </a:prstGeom>
              <a:blipFill>
                <a:blip r:embed="rId3"/>
                <a:stretch>
                  <a:fillRect l="-394" b="-32639"/>
                </a:stretch>
              </a:blipFill>
            </p:spPr>
            <p:txBody>
              <a:bodyPr/>
              <a:lstStyle/>
              <a:p>
                <a:r>
                  <a:rPr lang="en-US">
                    <a:noFill/>
                  </a:rPr>
                  <a:t> </a:t>
                </a:r>
              </a:p>
            </p:txBody>
          </p:sp>
        </mc:Fallback>
      </mc:AlternateContent>
      <p:grpSp>
        <p:nvGrpSpPr>
          <p:cNvPr id="14" name="Group 13">
            <a:extLst>
              <a:ext uri="{FF2B5EF4-FFF2-40B4-BE49-F238E27FC236}">
                <a16:creationId xmlns:a16="http://schemas.microsoft.com/office/drawing/2014/main" id="{B7C1DF77-5078-9A32-1DB8-E4521E88A5AE}"/>
              </a:ext>
            </a:extLst>
          </p:cNvPr>
          <p:cNvGrpSpPr/>
          <p:nvPr/>
        </p:nvGrpSpPr>
        <p:grpSpPr>
          <a:xfrm>
            <a:off x="1953000" y="1153587"/>
            <a:ext cx="2952000" cy="763523"/>
            <a:chOff x="1730719" y="2923213"/>
            <a:chExt cx="2952000" cy="763523"/>
          </a:xfrm>
        </p:grpSpPr>
        <p:sp>
          <p:nvSpPr>
            <p:cNvPr id="2" name="Rectangle 1">
              <a:extLst>
                <a:ext uri="{FF2B5EF4-FFF2-40B4-BE49-F238E27FC236}">
                  <a16:creationId xmlns:a16="http://schemas.microsoft.com/office/drawing/2014/main" id="{0AC93A4F-978B-82FB-B874-E85EFF02A16B}"/>
                </a:ext>
              </a:extLst>
            </p:cNvPr>
            <p:cNvSpPr/>
            <p:nvPr/>
          </p:nvSpPr>
          <p:spPr>
            <a:xfrm>
              <a:off x="1730719" y="2925013"/>
              <a:ext cx="2952000" cy="252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Oval 2">
              <a:extLst>
                <a:ext uri="{FF2B5EF4-FFF2-40B4-BE49-F238E27FC236}">
                  <a16:creationId xmlns:a16="http://schemas.microsoft.com/office/drawing/2014/main" id="{7D4A65D6-E83A-B8CA-4306-B8218E2A81C4}"/>
                </a:ext>
              </a:extLst>
            </p:cNvPr>
            <p:cNvSpPr/>
            <p:nvPr/>
          </p:nvSpPr>
          <p:spPr>
            <a:xfrm>
              <a:off x="2361070" y="2923213"/>
              <a:ext cx="255600" cy="255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33AA63A1-E6D2-3F00-A7D3-0799CA63F5B5}"/>
                    </a:ext>
                  </a:extLst>
                </p:cNvPr>
                <p:cNvSpPr txBox="1"/>
                <p:nvPr/>
              </p:nvSpPr>
              <p:spPr>
                <a:xfrm>
                  <a:off x="2421896" y="3177012"/>
                  <a:ext cx="11875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𝑖</m:t>
                        </m:r>
                      </m:oMath>
                    </m:oMathPara>
                  </a14:m>
                  <a:endParaRPr lang="en-US" sz="1600" dirty="0"/>
                </a:p>
              </p:txBody>
            </p:sp>
          </mc:Choice>
          <mc:Fallback xmlns="">
            <p:sp>
              <p:nvSpPr>
                <p:cNvPr id="6" name="TextBox 5">
                  <a:extLst>
                    <a:ext uri="{FF2B5EF4-FFF2-40B4-BE49-F238E27FC236}">
                      <a16:creationId xmlns:a16="http://schemas.microsoft.com/office/drawing/2014/main" id="{33AA63A1-E6D2-3F00-A7D3-0799CA63F5B5}"/>
                    </a:ext>
                  </a:extLst>
                </p:cNvPr>
                <p:cNvSpPr txBox="1">
                  <a:spLocks noRot="1" noChangeAspect="1" noMove="1" noResize="1" noEditPoints="1" noAdjustHandles="1" noChangeArrowheads="1" noChangeShapeType="1" noTextEdit="1"/>
                </p:cNvSpPr>
                <p:nvPr/>
              </p:nvSpPr>
              <p:spPr>
                <a:xfrm>
                  <a:off x="2421896" y="3177012"/>
                  <a:ext cx="118750" cy="246221"/>
                </a:xfrm>
                <a:prstGeom prst="rect">
                  <a:avLst/>
                </a:prstGeom>
                <a:blipFill>
                  <a:blip r:embed="rId4"/>
                  <a:stretch>
                    <a:fillRect l="-40000" r="-30000" b="-4762"/>
                  </a:stretch>
                </a:blipFill>
              </p:spPr>
              <p:txBody>
                <a:bodyPr/>
                <a:lstStyle/>
                <a:p>
                  <a:r>
                    <a:rPr lang="en-US">
                      <a:noFill/>
                    </a:rPr>
                    <a:t> </a:t>
                  </a:r>
                </a:p>
              </p:txBody>
            </p:sp>
          </mc:Fallback>
        </mc:AlternateContent>
        <p:sp>
          <p:nvSpPr>
            <p:cNvPr id="7" name="Left Brace 6">
              <a:extLst>
                <a:ext uri="{FF2B5EF4-FFF2-40B4-BE49-F238E27FC236}">
                  <a16:creationId xmlns:a16="http://schemas.microsoft.com/office/drawing/2014/main" id="{69170530-71B7-A5EF-D64C-21B41010217F}"/>
                </a:ext>
              </a:extLst>
            </p:cNvPr>
            <p:cNvSpPr/>
            <p:nvPr/>
          </p:nvSpPr>
          <p:spPr>
            <a:xfrm rot="16200000">
              <a:off x="1941951" y="3034891"/>
              <a:ext cx="207890" cy="630350"/>
            </a:xfrm>
            <a:prstGeom prst="leftBrace">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sp>
          <p:nvSpPr>
            <p:cNvPr id="8" name="Left Brace 7">
              <a:extLst>
                <a:ext uri="{FF2B5EF4-FFF2-40B4-BE49-F238E27FC236}">
                  <a16:creationId xmlns:a16="http://schemas.microsoft.com/office/drawing/2014/main" id="{60F4C8D5-9610-2918-1894-CF55A94E9886}"/>
                </a:ext>
              </a:extLst>
            </p:cNvPr>
            <p:cNvSpPr/>
            <p:nvPr/>
          </p:nvSpPr>
          <p:spPr>
            <a:xfrm rot="16200000">
              <a:off x="3545975" y="2317269"/>
              <a:ext cx="207437" cy="2066049"/>
            </a:xfrm>
            <a:prstGeom prst="leftBrace">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5DFD0E73-B9AF-2715-97D2-1B7A44B23AD2}"/>
                    </a:ext>
                  </a:extLst>
                </p:cNvPr>
                <p:cNvSpPr txBox="1"/>
                <p:nvPr/>
              </p:nvSpPr>
              <p:spPr>
                <a:xfrm>
                  <a:off x="1978922" y="3440515"/>
                  <a:ext cx="11875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𝑖</m:t>
                        </m:r>
                      </m:oMath>
                    </m:oMathPara>
                  </a14:m>
                  <a:endParaRPr lang="en-US" sz="1600" dirty="0"/>
                </a:p>
              </p:txBody>
            </p:sp>
          </mc:Choice>
          <mc:Fallback xmlns="">
            <p:sp>
              <p:nvSpPr>
                <p:cNvPr id="12" name="TextBox 11">
                  <a:extLst>
                    <a:ext uri="{FF2B5EF4-FFF2-40B4-BE49-F238E27FC236}">
                      <a16:creationId xmlns:a16="http://schemas.microsoft.com/office/drawing/2014/main" id="{5DFD0E73-B9AF-2715-97D2-1B7A44B23AD2}"/>
                    </a:ext>
                  </a:extLst>
                </p:cNvPr>
                <p:cNvSpPr txBox="1">
                  <a:spLocks noRot="1" noChangeAspect="1" noMove="1" noResize="1" noEditPoints="1" noAdjustHandles="1" noChangeArrowheads="1" noChangeShapeType="1" noTextEdit="1"/>
                </p:cNvSpPr>
                <p:nvPr/>
              </p:nvSpPr>
              <p:spPr>
                <a:xfrm>
                  <a:off x="1978922" y="3440515"/>
                  <a:ext cx="118750" cy="246221"/>
                </a:xfrm>
                <a:prstGeom prst="rect">
                  <a:avLst/>
                </a:prstGeom>
                <a:blipFill>
                  <a:blip r:embed="rId5"/>
                  <a:stretch>
                    <a:fillRect l="-40000" r="-30000" b="-1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A8E4070D-90C0-9B38-6A42-D11F8C3C2979}"/>
                    </a:ext>
                  </a:extLst>
                </p:cNvPr>
                <p:cNvSpPr txBox="1"/>
                <p:nvPr/>
              </p:nvSpPr>
              <p:spPr>
                <a:xfrm>
                  <a:off x="3222067" y="3440514"/>
                  <a:ext cx="843244"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𝑛</m:t>
                        </m:r>
                        <m:r>
                          <a:rPr lang="en-US" sz="1600" b="0" i="1" smtClean="0">
                            <a:latin typeface="Cambria Math" panose="02040503050406030204" pitchFamily="18" charset="0"/>
                          </a:rPr>
                          <m:t>−</m:t>
                        </m:r>
                        <m:r>
                          <a:rPr lang="en-US" sz="1600" b="0" i="1" smtClean="0">
                            <a:latin typeface="Cambria Math" panose="02040503050406030204" pitchFamily="18" charset="0"/>
                          </a:rPr>
                          <m:t>𝑖</m:t>
                        </m:r>
                        <m:r>
                          <a:rPr lang="en-US" sz="1600" b="0" i="1" smtClean="0">
                            <a:latin typeface="Cambria Math" panose="02040503050406030204" pitchFamily="18" charset="0"/>
                          </a:rPr>
                          <m:t>−1</m:t>
                        </m:r>
                      </m:oMath>
                    </m:oMathPara>
                  </a14:m>
                  <a:endParaRPr lang="en-US" sz="1600" dirty="0"/>
                </a:p>
              </p:txBody>
            </p:sp>
          </mc:Choice>
          <mc:Fallback xmlns="">
            <p:sp>
              <p:nvSpPr>
                <p:cNvPr id="13" name="TextBox 12">
                  <a:extLst>
                    <a:ext uri="{FF2B5EF4-FFF2-40B4-BE49-F238E27FC236}">
                      <a16:creationId xmlns:a16="http://schemas.microsoft.com/office/drawing/2014/main" id="{A8E4070D-90C0-9B38-6A42-D11F8C3C2979}"/>
                    </a:ext>
                  </a:extLst>
                </p:cNvPr>
                <p:cNvSpPr txBox="1">
                  <a:spLocks noRot="1" noChangeAspect="1" noMove="1" noResize="1" noEditPoints="1" noAdjustHandles="1" noChangeArrowheads="1" noChangeShapeType="1" noTextEdit="1"/>
                </p:cNvSpPr>
                <p:nvPr/>
              </p:nvSpPr>
              <p:spPr>
                <a:xfrm>
                  <a:off x="3222067" y="3440514"/>
                  <a:ext cx="843244" cy="246221"/>
                </a:xfrm>
                <a:prstGeom prst="rect">
                  <a:avLst/>
                </a:prstGeom>
                <a:blipFill>
                  <a:blip r:embed="rId6"/>
                  <a:stretch>
                    <a:fillRect l="-2985" r="-5970" b="-10000"/>
                  </a:stretch>
                </a:blipFill>
              </p:spPr>
              <p:txBody>
                <a:bodyPr/>
                <a:lstStyle/>
                <a:p>
                  <a:r>
                    <a:rPr lang="en-US">
                      <a:noFill/>
                    </a:rPr>
                    <a:t> </a:t>
                  </a:r>
                </a:p>
              </p:txBody>
            </p:sp>
          </mc:Fallback>
        </mc:AlternateContent>
      </p:grpSp>
      <p:sp>
        <p:nvSpPr>
          <p:cNvPr id="16" name="Footer Placeholder 14">
            <a:extLst>
              <a:ext uri="{FF2B5EF4-FFF2-40B4-BE49-F238E27FC236}">
                <a16:creationId xmlns:a16="http://schemas.microsoft.com/office/drawing/2014/main" id="{EA0B6B6C-DD8E-E937-5D0D-63103C38F127}"/>
              </a:ext>
            </a:extLst>
          </p:cNvPr>
          <p:cNvSpPr>
            <a:spLocks noGrp="1"/>
          </p:cNvSpPr>
          <p:nvPr>
            <p:ph type="ftr" sz="quarter" idx="11"/>
          </p:nvPr>
        </p:nvSpPr>
        <p:spPr>
          <a:xfrm>
            <a:off x="1131862" y="4869209"/>
            <a:ext cx="4594279" cy="273844"/>
          </a:xfrm>
        </p:spPr>
        <p:txBody>
          <a:bodyPr/>
          <a:lstStyle/>
          <a:p>
            <a:r>
              <a:rPr lang="en-US" dirty="0"/>
              <a:t>Algorithms - I | Divide and Conquer</a:t>
            </a:r>
          </a:p>
        </p:txBody>
      </p:sp>
    </p:spTree>
    <p:extLst>
      <p:ext uri="{BB962C8B-B14F-4D97-AF65-F5344CB8AC3E}">
        <p14:creationId xmlns:p14="http://schemas.microsoft.com/office/powerpoint/2010/main" val="38098880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39</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Quicksort – Runtime Analysis</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AE96B8C5-4A69-FF43-58AE-D73837D0BA1B}"/>
                  </a:ext>
                </a:extLst>
              </p:cNvPr>
              <p:cNvSpPr txBox="1">
                <a:spLocks/>
              </p:cNvSpPr>
              <p:nvPr/>
            </p:nvSpPr>
            <p:spPr>
              <a:xfrm>
                <a:off x="218114" y="900783"/>
                <a:ext cx="6424393" cy="3646868"/>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700"/>
                  </a:lnSpc>
                  <a:spcBef>
                    <a:spcPts val="400"/>
                  </a:spcBef>
                </a:pPr>
                <a:endParaRPr lang="en-US" sz="1600" dirty="0"/>
              </a:p>
              <a:p>
                <a:pPr>
                  <a:lnSpc>
                    <a:spcPts val="1700"/>
                  </a:lnSpc>
                  <a:spcBef>
                    <a:spcPts val="400"/>
                  </a:spcBef>
                </a:pPr>
                <a14:m>
                  <m:oMath xmlns:m="http://schemas.openxmlformats.org/officeDocument/2006/math">
                    <m:r>
                      <a:rPr lang="en-US" sz="1600" b="0" i="1" smtClean="0">
                        <a:latin typeface="Cambria Math" panose="02040503050406030204" pitchFamily="18" charset="0"/>
                      </a:rPr>
                      <m:t>𝑇</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𝑛</m:t>
                        </m:r>
                      </m:e>
                    </m:d>
                    <m:r>
                      <a:rPr lang="en-US" sz="1600" b="0" i="1" smtClean="0">
                        <a:latin typeface="Cambria Math" panose="02040503050406030204" pitchFamily="18" charset="0"/>
                      </a:rPr>
                      <m:t>= </m:t>
                    </m:r>
                    <m:f>
                      <m:fPr>
                        <m:ctrlPr>
                          <a:rPr lang="en-US" sz="1600" b="0" i="1" smtClean="0">
                            <a:latin typeface="Cambria Math" panose="02040503050406030204" pitchFamily="18" charset="0"/>
                          </a:rPr>
                        </m:ctrlPr>
                      </m:fPr>
                      <m:num>
                        <m:r>
                          <a:rPr lang="en-US" sz="1600" b="0" i="1" smtClean="0">
                            <a:latin typeface="Cambria Math" panose="02040503050406030204" pitchFamily="18" charset="0"/>
                          </a:rPr>
                          <m:t>1</m:t>
                        </m:r>
                      </m:num>
                      <m:den>
                        <m:r>
                          <a:rPr lang="en-US" sz="1600" b="0" i="1" smtClean="0">
                            <a:latin typeface="Cambria Math" panose="02040503050406030204" pitchFamily="18" charset="0"/>
                          </a:rPr>
                          <m:t>𝑛</m:t>
                        </m:r>
                      </m:den>
                    </m:f>
                    <m:nary>
                      <m:naryPr>
                        <m:chr m:val="∑"/>
                        <m:ctrlPr>
                          <a:rPr lang="en-US" sz="1600" b="0" i="1" smtClean="0">
                            <a:latin typeface="Cambria Math" panose="02040503050406030204" pitchFamily="18" charset="0"/>
                          </a:rPr>
                        </m:ctrlPr>
                      </m:naryPr>
                      <m:sub>
                        <m:r>
                          <m:rPr>
                            <m:brk m:alnAt="23"/>
                          </m:rPr>
                          <a:rPr lang="en-US" sz="1600" b="0" i="1" smtClean="0">
                            <a:latin typeface="Cambria Math" panose="02040503050406030204" pitchFamily="18" charset="0"/>
                          </a:rPr>
                          <m:t>𝑖</m:t>
                        </m:r>
                        <m:r>
                          <a:rPr lang="en-US" sz="1600" b="0" i="1" smtClean="0">
                            <a:latin typeface="Cambria Math" panose="02040503050406030204" pitchFamily="18" charset="0"/>
                          </a:rPr>
                          <m:t>=0</m:t>
                        </m:r>
                      </m:sub>
                      <m:sup>
                        <m:r>
                          <a:rPr lang="en-US" sz="1600" b="0" i="1" smtClean="0">
                            <a:latin typeface="Cambria Math" panose="02040503050406030204" pitchFamily="18" charset="0"/>
                          </a:rPr>
                          <m:t>𝑛</m:t>
                        </m:r>
                        <m:r>
                          <a:rPr lang="en-US" sz="1600" b="0" i="1" smtClean="0">
                            <a:latin typeface="Cambria Math" panose="02040503050406030204" pitchFamily="18" charset="0"/>
                          </a:rPr>
                          <m:t>−1</m:t>
                        </m:r>
                      </m:sup>
                      <m:e>
                        <m:r>
                          <a:rPr lang="en-US" sz="1600" b="0" i="1" smtClean="0">
                            <a:latin typeface="Cambria Math" panose="02040503050406030204" pitchFamily="18" charset="0"/>
                          </a:rPr>
                          <m:t>(</m:t>
                        </m:r>
                        <m:r>
                          <a:rPr lang="en-US" sz="1600" b="0" i="1" smtClean="0">
                            <a:latin typeface="Cambria Math" panose="02040503050406030204" pitchFamily="18" charset="0"/>
                          </a:rPr>
                          <m:t>𝑇</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𝑖</m:t>
                            </m:r>
                          </m:e>
                        </m:d>
                        <m:r>
                          <a:rPr lang="en-US" sz="1600" b="0" i="1" smtClean="0">
                            <a:latin typeface="Cambria Math" panose="02040503050406030204" pitchFamily="18" charset="0"/>
                          </a:rPr>
                          <m:t>+</m:t>
                        </m:r>
                        <m:r>
                          <a:rPr lang="en-US" sz="1600" b="0" i="1" smtClean="0">
                            <a:latin typeface="Cambria Math" panose="02040503050406030204" pitchFamily="18" charset="0"/>
                          </a:rPr>
                          <m:t>𝑇</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𝑛</m:t>
                            </m:r>
                            <m:r>
                              <a:rPr lang="en-US" sz="1600" b="0" i="1" smtClean="0">
                                <a:latin typeface="Cambria Math" panose="02040503050406030204" pitchFamily="18" charset="0"/>
                              </a:rPr>
                              <m:t>−1−</m:t>
                            </m:r>
                            <m:r>
                              <a:rPr lang="en-US" sz="1600" b="0" i="1" smtClean="0">
                                <a:latin typeface="Cambria Math" panose="02040503050406030204" pitchFamily="18" charset="0"/>
                              </a:rPr>
                              <m:t>𝑖</m:t>
                            </m:r>
                          </m:e>
                        </m:d>
                        <m:r>
                          <a:rPr lang="en-US" sz="1600" b="0" i="1" smtClean="0">
                            <a:latin typeface="Cambria Math" panose="02040503050406030204" pitchFamily="18" charset="0"/>
                          </a:rPr>
                          <m:t>)+</m:t>
                        </m:r>
                        <m:r>
                          <a:rPr lang="en-US" sz="1600" b="0" i="1" smtClean="0">
                            <a:latin typeface="Cambria Math" panose="02040503050406030204" pitchFamily="18" charset="0"/>
                          </a:rPr>
                          <m:t>𝑐𝑛</m:t>
                        </m:r>
                      </m:e>
                    </m:nary>
                  </m:oMath>
                </a14:m>
                <a:endParaRPr lang="en-US" sz="1600" dirty="0"/>
              </a:p>
              <a:p>
                <a:pPr>
                  <a:lnSpc>
                    <a:spcPts val="1700"/>
                  </a:lnSpc>
                  <a:spcBef>
                    <a:spcPts val="400"/>
                  </a:spcBef>
                </a:pPr>
                <a14:m>
                  <m:oMath xmlns:m="http://schemas.openxmlformats.org/officeDocument/2006/math">
                    <m:r>
                      <a:rPr lang="en-US" sz="1600" i="1">
                        <a:latin typeface="Cambria Math" panose="02040503050406030204" pitchFamily="18" charset="0"/>
                      </a:rPr>
                      <m:t>𝑇</m:t>
                    </m:r>
                    <m:d>
                      <m:dPr>
                        <m:ctrlPr>
                          <a:rPr lang="en-US" sz="1600" i="1">
                            <a:latin typeface="Cambria Math" panose="02040503050406030204" pitchFamily="18" charset="0"/>
                          </a:rPr>
                        </m:ctrlPr>
                      </m:dPr>
                      <m:e>
                        <m:r>
                          <a:rPr lang="en-US" sz="1600" b="0" i="1" smtClean="0">
                            <a:latin typeface="Cambria Math" panose="02040503050406030204" pitchFamily="18" charset="0"/>
                          </a:rPr>
                          <m:t>0</m:t>
                        </m:r>
                      </m:e>
                    </m:d>
                    <m:r>
                      <a:rPr lang="en-US" sz="1600" i="1">
                        <a:latin typeface="Cambria Math" panose="02040503050406030204" pitchFamily="18" charset="0"/>
                      </a:rPr>
                      <m:t>+</m:t>
                    </m:r>
                    <m:r>
                      <a:rPr lang="en-US" sz="1600" i="1">
                        <a:latin typeface="Cambria Math" panose="02040503050406030204" pitchFamily="18" charset="0"/>
                      </a:rPr>
                      <m:t>𝑇</m:t>
                    </m:r>
                    <m:d>
                      <m:dPr>
                        <m:ctrlPr>
                          <a:rPr lang="en-US" sz="1600" i="1">
                            <a:latin typeface="Cambria Math" panose="02040503050406030204" pitchFamily="18" charset="0"/>
                          </a:rPr>
                        </m:ctrlPr>
                      </m:dPr>
                      <m:e>
                        <m:r>
                          <a:rPr lang="en-US" sz="1600" i="1">
                            <a:latin typeface="Cambria Math" panose="02040503050406030204" pitchFamily="18" charset="0"/>
                          </a:rPr>
                          <m:t>𝑛</m:t>
                        </m:r>
                        <m:r>
                          <a:rPr lang="en-US" sz="1600" i="1">
                            <a:latin typeface="Cambria Math" panose="02040503050406030204" pitchFamily="18" charset="0"/>
                          </a:rPr>
                          <m:t>−1</m:t>
                        </m:r>
                      </m:e>
                    </m:d>
                    <m:r>
                      <a:rPr lang="en-US" sz="1600" b="0" i="1" smtClean="0">
                        <a:latin typeface="Cambria Math" panose="02040503050406030204" pitchFamily="18" charset="0"/>
                      </a:rPr>
                      <m:t>=</m:t>
                    </m:r>
                    <m:r>
                      <a:rPr lang="en-US" sz="1600" i="1">
                        <a:latin typeface="Cambria Math" panose="02040503050406030204" pitchFamily="18" charset="0"/>
                      </a:rPr>
                      <m:t>𝑇</m:t>
                    </m:r>
                    <m:d>
                      <m:dPr>
                        <m:ctrlPr>
                          <a:rPr lang="en-US" sz="1600" i="1">
                            <a:latin typeface="Cambria Math" panose="02040503050406030204" pitchFamily="18" charset="0"/>
                          </a:rPr>
                        </m:ctrlPr>
                      </m:dPr>
                      <m:e>
                        <m:r>
                          <a:rPr lang="en-US" sz="1600" b="0" i="1" smtClean="0">
                            <a:latin typeface="Cambria Math" panose="02040503050406030204" pitchFamily="18" charset="0"/>
                          </a:rPr>
                          <m:t>𝑛</m:t>
                        </m:r>
                        <m:r>
                          <a:rPr lang="en-US" sz="1600" b="0" i="1" smtClean="0">
                            <a:latin typeface="Cambria Math" panose="02040503050406030204" pitchFamily="18" charset="0"/>
                          </a:rPr>
                          <m:t>−1</m:t>
                        </m:r>
                      </m:e>
                    </m:d>
                    <m:r>
                      <a:rPr lang="en-US" sz="1600" i="1">
                        <a:latin typeface="Cambria Math" panose="02040503050406030204" pitchFamily="18" charset="0"/>
                      </a:rPr>
                      <m:t>+</m:t>
                    </m:r>
                    <m:r>
                      <a:rPr lang="en-US" sz="1600" i="1">
                        <a:latin typeface="Cambria Math" panose="02040503050406030204" pitchFamily="18" charset="0"/>
                      </a:rPr>
                      <m:t>𝑇</m:t>
                    </m:r>
                    <m:d>
                      <m:dPr>
                        <m:ctrlPr>
                          <a:rPr lang="en-US" sz="1600" i="1">
                            <a:latin typeface="Cambria Math" panose="02040503050406030204" pitchFamily="18" charset="0"/>
                          </a:rPr>
                        </m:ctrlPr>
                      </m:dPr>
                      <m:e>
                        <m:r>
                          <a:rPr lang="en-US" sz="1600" b="0" i="1" smtClean="0">
                            <a:latin typeface="Cambria Math" panose="02040503050406030204" pitchFamily="18" charset="0"/>
                          </a:rPr>
                          <m:t>0</m:t>
                        </m:r>
                      </m:e>
                    </m:d>
                    <m:r>
                      <a:rPr lang="en-US" sz="1600" b="0" i="1" smtClean="0">
                        <a:latin typeface="Cambria Math" panose="02040503050406030204" pitchFamily="18" charset="0"/>
                      </a:rPr>
                      <m:t> </m:t>
                    </m:r>
                    <m:r>
                      <a:rPr lang="en-US" sz="1600" b="0" i="1" smtClean="0">
                        <a:latin typeface="Cambria Math" panose="02040503050406030204" pitchFamily="18" charset="0"/>
                      </a:rPr>
                      <m:t>𝑓𝑜𝑟</m:t>
                    </m:r>
                    <m:r>
                      <a:rPr lang="en-US" sz="1600" b="0" i="1" smtClean="0">
                        <a:latin typeface="Cambria Math" panose="02040503050406030204" pitchFamily="18" charset="0"/>
                      </a:rPr>
                      <m:t> </m:t>
                    </m:r>
                    <m:r>
                      <a:rPr lang="en-US" sz="1600" b="0" i="1" smtClean="0">
                        <a:latin typeface="Cambria Math" panose="02040503050406030204" pitchFamily="18" charset="0"/>
                      </a:rPr>
                      <m:t>𝑖</m:t>
                    </m:r>
                    <m:r>
                      <a:rPr lang="en-US" sz="1600" b="0" i="1" smtClean="0">
                        <a:latin typeface="Cambria Math" panose="02040503050406030204" pitchFamily="18" charset="0"/>
                      </a:rPr>
                      <m:t>=0 </m:t>
                    </m:r>
                    <m:r>
                      <a:rPr lang="en-US" sz="1600" b="0" i="1" smtClean="0">
                        <a:latin typeface="Cambria Math" panose="02040503050406030204" pitchFamily="18" charset="0"/>
                      </a:rPr>
                      <m:t>𝑎𝑛𝑑</m:t>
                    </m:r>
                    <m:r>
                      <a:rPr lang="en-US" sz="1600" b="0" i="1" smtClean="0">
                        <a:latin typeface="Cambria Math" panose="02040503050406030204" pitchFamily="18" charset="0"/>
                      </a:rPr>
                      <m:t> </m:t>
                    </m:r>
                    <m:r>
                      <a:rPr lang="en-US" sz="1600" b="0" i="1" smtClean="0">
                        <a:latin typeface="Cambria Math" panose="02040503050406030204" pitchFamily="18" charset="0"/>
                      </a:rPr>
                      <m:t>𝑖</m:t>
                    </m:r>
                    <m:r>
                      <a:rPr lang="en-US" sz="1600" b="0" i="1" smtClean="0">
                        <a:latin typeface="Cambria Math" panose="02040503050406030204" pitchFamily="18" charset="0"/>
                      </a:rPr>
                      <m:t>=</m:t>
                    </m:r>
                    <m:r>
                      <a:rPr lang="en-US" sz="1600" b="0" i="1" smtClean="0">
                        <a:latin typeface="Cambria Math" panose="02040503050406030204" pitchFamily="18" charset="0"/>
                      </a:rPr>
                      <m:t>𝑛</m:t>
                    </m:r>
                    <m:r>
                      <a:rPr lang="en-US" sz="1600" b="0" i="1" smtClean="0">
                        <a:latin typeface="Cambria Math" panose="02040503050406030204" pitchFamily="18" charset="0"/>
                      </a:rPr>
                      <m:t>−1</m:t>
                    </m:r>
                  </m:oMath>
                </a14:m>
                <a:endParaRPr lang="en-US" sz="1600" dirty="0"/>
              </a:p>
              <a:p>
                <a:pPr>
                  <a:lnSpc>
                    <a:spcPts val="1700"/>
                  </a:lnSpc>
                  <a:spcBef>
                    <a:spcPts val="400"/>
                  </a:spcBef>
                </a:pPr>
                <a14:m>
                  <m:oMath xmlns:m="http://schemas.openxmlformats.org/officeDocument/2006/math">
                    <m:r>
                      <a:rPr lang="en-US" sz="1600" i="1">
                        <a:latin typeface="Cambria Math" panose="02040503050406030204" pitchFamily="18" charset="0"/>
                      </a:rPr>
                      <m:t>𝑇</m:t>
                    </m:r>
                    <m:d>
                      <m:dPr>
                        <m:ctrlPr>
                          <a:rPr lang="en-US" sz="1600" i="1">
                            <a:latin typeface="Cambria Math" panose="02040503050406030204" pitchFamily="18" charset="0"/>
                          </a:rPr>
                        </m:ctrlPr>
                      </m:dPr>
                      <m:e>
                        <m:r>
                          <a:rPr lang="en-US" sz="1600" b="0" i="1" smtClean="0">
                            <a:latin typeface="Cambria Math" panose="02040503050406030204" pitchFamily="18" charset="0"/>
                          </a:rPr>
                          <m:t>1</m:t>
                        </m:r>
                      </m:e>
                    </m:d>
                    <m:r>
                      <a:rPr lang="en-US" sz="1600" i="1">
                        <a:latin typeface="Cambria Math" panose="02040503050406030204" pitchFamily="18" charset="0"/>
                      </a:rPr>
                      <m:t>+</m:t>
                    </m:r>
                    <m:r>
                      <a:rPr lang="en-US" sz="1600" i="1">
                        <a:latin typeface="Cambria Math" panose="02040503050406030204" pitchFamily="18" charset="0"/>
                      </a:rPr>
                      <m:t>𝑇</m:t>
                    </m:r>
                    <m:d>
                      <m:dPr>
                        <m:ctrlPr>
                          <a:rPr lang="en-US" sz="1600" i="1">
                            <a:latin typeface="Cambria Math" panose="02040503050406030204" pitchFamily="18" charset="0"/>
                          </a:rPr>
                        </m:ctrlPr>
                      </m:dPr>
                      <m:e>
                        <m:r>
                          <a:rPr lang="en-US" sz="1600" i="1">
                            <a:latin typeface="Cambria Math" panose="02040503050406030204" pitchFamily="18" charset="0"/>
                          </a:rPr>
                          <m:t>𝑛</m:t>
                        </m:r>
                        <m:r>
                          <a:rPr lang="en-US" sz="1600" i="1">
                            <a:latin typeface="Cambria Math" panose="02040503050406030204" pitchFamily="18" charset="0"/>
                          </a:rPr>
                          <m:t>−2</m:t>
                        </m:r>
                      </m:e>
                    </m:d>
                    <m:r>
                      <a:rPr lang="en-US" sz="1600" i="1">
                        <a:latin typeface="Cambria Math" panose="02040503050406030204" pitchFamily="18" charset="0"/>
                      </a:rPr>
                      <m:t>=</m:t>
                    </m:r>
                    <m:r>
                      <a:rPr lang="en-US" sz="1600" i="1">
                        <a:latin typeface="Cambria Math" panose="02040503050406030204" pitchFamily="18" charset="0"/>
                      </a:rPr>
                      <m:t>𝑇</m:t>
                    </m:r>
                    <m:d>
                      <m:dPr>
                        <m:ctrlPr>
                          <a:rPr lang="en-US" sz="1600" i="1">
                            <a:latin typeface="Cambria Math" panose="02040503050406030204" pitchFamily="18" charset="0"/>
                          </a:rPr>
                        </m:ctrlPr>
                      </m:dPr>
                      <m:e>
                        <m:r>
                          <a:rPr lang="en-US" sz="1600" i="1">
                            <a:latin typeface="Cambria Math" panose="02040503050406030204" pitchFamily="18" charset="0"/>
                          </a:rPr>
                          <m:t>𝑛</m:t>
                        </m:r>
                        <m:r>
                          <a:rPr lang="en-US" sz="1600" i="1">
                            <a:latin typeface="Cambria Math" panose="02040503050406030204" pitchFamily="18" charset="0"/>
                          </a:rPr>
                          <m:t>−2</m:t>
                        </m:r>
                      </m:e>
                    </m:d>
                    <m:r>
                      <a:rPr lang="en-US" sz="1600" i="1">
                        <a:latin typeface="Cambria Math" panose="02040503050406030204" pitchFamily="18" charset="0"/>
                      </a:rPr>
                      <m:t>+</m:t>
                    </m:r>
                    <m:r>
                      <a:rPr lang="en-US" sz="1600" i="1">
                        <a:latin typeface="Cambria Math" panose="02040503050406030204" pitchFamily="18" charset="0"/>
                      </a:rPr>
                      <m:t>𝑇</m:t>
                    </m:r>
                    <m:d>
                      <m:dPr>
                        <m:ctrlPr>
                          <a:rPr lang="en-US" sz="1600" i="1">
                            <a:latin typeface="Cambria Math" panose="02040503050406030204" pitchFamily="18" charset="0"/>
                          </a:rPr>
                        </m:ctrlPr>
                      </m:dPr>
                      <m:e>
                        <m:r>
                          <a:rPr lang="en-US" sz="1600" b="0" i="1" smtClean="0">
                            <a:latin typeface="Cambria Math" panose="02040503050406030204" pitchFamily="18" charset="0"/>
                          </a:rPr>
                          <m:t>1</m:t>
                        </m:r>
                      </m:e>
                    </m:d>
                    <m:r>
                      <a:rPr lang="en-US" sz="1600" i="1">
                        <a:latin typeface="Cambria Math" panose="02040503050406030204" pitchFamily="18" charset="0"/>
                      </a:rPr>
                      <m:t> </m:t>
                    </m:r>
                    <m:r>
                      <a:rPr lang="en-US" sz="1600" i="1">
                        <a:latin typeface="Cambria Math" panose="02040503050406030204" pitchFamily="18" charset="0"/>
                      </a:rPr>
                      <m:t>𝑓𝑜𝑟</m:t>
                    </m:r>
                    <m:r>
                      <a:rPr lang="en-US" sz="1600" i="1">
                        <a:latin typeface="Cambria Math" panose="02040503050406030204" pitchFamily="18" charset="0"/>
                      </a:rPr>
                      <m:t> </m:t>
                    </m:r>
                    <m:r>
                      <a:rPr lang="en-US" sz="1600" i="1">
                        <a:latin typeface="Cambria Math" panose="02040503050406030204" pitchFamily="18" charset="0"/>
                      </a:rPr>
                      <m:t>𝑖</m:t>
                    </m:r>
                    <m:r>
                      <a:rPr lang="en-US" sz="1600" i="1">
                        <a:latin typeface="Cambria Math" panose="02040503050406030204" pitchFamily="18" charset="0"/>
                      </a:rPr>
                      <m:t>=1 </m:t>
                    </m:r>
                    <m:r>
                      <a:rPr lang="en-US" sz="1600" i="1">
                        <a:latin typeface="Cambria Math" panose="02040503050406030204" pitchFamily="18" charset="0"/>
                      </a:rPr>
                      <m:t>𝑎𝑛𝑑</m:t>
                    </m:r>
                    <m:r>
                      <a:rPr lang="en-US" sz="1600" i="1">
                        <a:latin typeface="Cambria Math" panose="02040503050406030204" pitchFamily="18" charset="0"/>
                      </a:rPr>
                      <m:t> </m:t>
                    </m:r>
                    <m:r>
                      <a:rPr lang="en-US" sz="1600" i="1">
                        <a:latin typeface="Cambria Math" panose="02040503050406030204" pitchFamily="18" charset="0"/>
                      </a:rPr>
                      <m:t>𝑖</m:t>
                    </m:r>
                    <m:r>
                      <a:rPr lang="en-US" sz="1600" i="1">
                        <a:latin typeface="Cambria Math" panose="02040503050406030204" pitchFamily="18" charset="0"/>
                      </a:rPr>
                      <m:t>=</m:t>
                    </m:r>
                    <m:r>
                      <a:rPr lang="en-US" sz="1600" i="1">
                        <a:latin typeface="Cambria Math" panose="02040503050406030204" pitchFamily="18" charset="0"/>
                      </a:rPr>
                      <m:t>𝑛</m:t>
                    </m:r>
                    <m:r>
                      <a:rPr lang="en-US" sz="1600" i="1">
                        <a:latin typeface="Cambria Math" panose="02040503050406030204" pitchFamily="18" charset="0"/>
                      </a:rPr>
                      <m:t>−2</m:t>
                    </m:r>
                  </m:oMath>
                </a14:m>
                <a:r>
                  <a:rPr lang="en-US" sz="1600" dirty="0"/>
                  <a:t> and so on</a:t>
                </a:r>
              </a:p>
              <a:p>
                <a:pPr>
                  <a:lnSpc>
                    <a:spcPts val="1700"/>
                  </a:lnSpc>
                  <a:spcBef>
                    <a:spcPts val="400"/>
                  </a:spcBef>
                </a:pPr>
                <a:endParaRPr lang="en-US" sz="1600" dirty="0"/>
              </a:p>
              <a:p>
                <a:pPr>
                  <a:lnSpc>
                    <a:spcPts val="1700"/>
                  </a:lnSpc>
                  <a:spcBef>
                    <a:spcPts val="400"/>
                  </a:spcBef>
                </a:pPr>
                <a:endParaRPr lang="en-US" sz="1600" dirty="0"/>
              </a:p>
              <a:p>
                <a:pPr>
                  <a:lnSpc>
                    <a:spcPts val="1700"/>
                  </a:lnSpc>
                  <a:spcBef>
                    <a:spcPts val="400"/>
                  </a:spcBef>
                </a:pPr>
                <a:endParaRPr lang="en-US" sz="1600" dirty="0"/>
              </a:p>
              <a:p>
                <a:pPr>
                  <a:lnSpc>
                    <a:spcPts val="1700"/>
                  </a:lnSpc>
                  <a:spcBef>
                    <a:spcPts val="400"/>
                  </a:spcBef>
                </a:pPr>
                <a:endParaRPr lang="en-US" sz="1600" dirty="0"/>
              </a:p>
              <a:p>
                <a:pPr>
                  <a:lnSpc>
                    <a:spcPts val="1700"/>
                  </a:lnSpc>
                  <a:spcBef>
                    <a:spcPts val="400"/>
                  </a:spcBef>
                </a:pPr>
                <a14:m>
                  <m:oMath xmlns:m="http://schemas.openxmlformats.org/officeDocument/2006/math">
                    <m:r>
                      <a:rPr lang="en-US" sz="1600" i="1">
                        <a:solidFill>
                          <a:prstClr val="black"/>
                        </a:solidFill>
                        <a:latin typeface="Cambria Math" panose="02040503050406030204" pitchFamily="18" charset="0"/>
                        <a:ea typeface="+mn-ea"/>
                        <a:cs typeface="+mn-cs"/>
                      </a:rPr>
                      <m:t>𝑇</m:t>
                    </m:r>
                    <m:d>
                      <m:dPr>
                        <m:ctrlPr>
                          <a:rPr lang="en-US" sz="1600" i="1">
                            <a:solidFill>
                              <a:prstClr val="black"/>
                            </a:solidFill>
                            <a:latin typeface="Cambria Math" panose="02040503050406030204" pitchFamily="18" charset="0"/>
                            <a:ea typeface="+mn-ea"/>
                            <a:cs typeface="+mn-cs"/>
                          </a:rPr>
                        </m:ctrlPr>
                      </m:dPr>
                      <m:e>
                        <m:r>
                          <a:rPr lang="en-US" sz="1600" i="1">
                            <a:solidFill>
                              <a:prstClr val="black"/>
                            </a:solidFill>
                            <a:latin typeface="Cambria Math" panose="02040503050406030204" pitchFamily="18" charset="0"/>
                            <a:ea typeface="+mn-ea"/>
                            <a:cs typeface="+mn-cs"/>
                          </a:rPr>
                          <m:t>𝑛</m:t>
                        </m:r>
                      </m:e>
                    </m:d>
                    <m:r>
                      <a:rPr lang="en-US" sz="1600" i="1">
                        <a:solidFill>
                          <a:prstClr val="black"/>
                        </a:solidFill>
                        <a:latin typeface="Cambria Math" panose="02040503050406030204" pitchFamily="18" charset="0"/>
                        <a:ea typeface="+mn-ea"/>
                        <a:cs typeface="+mn-cs"/>
                      </a:rPr>
                      <m:t>= </m:t>
                    </m:r>
                    <m:f>
                      <m:fPr>
                        <m:ctrlPr>
                          <a:rPr lang="en-US" sz="1600" i="1">
                            <a:solidFill>
                              <a:prstClr val="black"/>
                            </a:solidFill>
                            <a:latin typeface="Cambria Math" panose="02040503050406030204" pitchFamily="18" charset="0"/>
                            <a:ea typeface="+mn-ea"/>
                            <a:cs typeface="+mn-cs"/>
                          </a:rPr>
                        </m:ctrlPr>
                      </m:fPr>
                      <m:num>
                        <m:r>
                          <a:rPr lang="en-US" sz="1600" i="1">
                            <a:solidFill>
                              <a:prstClr val="black"/>
                            </a:solidFill>
                            <a:latin typeface="Cambria Math" panose="02040503050406030204" pitchFamily="18" charset="0"/>
                            <a:ea typeface="+mn-ea"/>
                            <a:cs typeface="+mn-cs"/>
                          </a:rPr>
                          <m:t>1</m:t>
                        </m:r>
                      </m:num>
                      <m:den>
                        <m:r>
                          <a:rPr lang="en-US" sz="1600" i="1">
                            <a:solidFill>
                              <a:prstClr val="black"/>
                            </a:solidFill>
                            <a:latin typeface="Cambria Math" panose="02040503050406030204" pitchFamily="18" charset="0"/>
                            <a:ea typeface="+mn-ea"/>
                            <a:cs typeface="+mn-cs"/>
                          </a:rPr>
                          <m:t>𝑛</m:t>
                        </m:r>
                      </m:den>
                    </m:f>
                    <m:nary>
                      <m:naryPr>
                        <m:chr m:val="∑"/>
                        <m:ctrlPr>
                          <a:rPr lang="en-US" sz="1600" i="1">
                            <a:solidFill>
                              <a:prstClr val="black"/>
                            </a:solidFill>
                            <a:latin typeface="Cambria Math" panose="02040503050406030204" pitchFamily="18" charset="0"/>
                            <a:ea typeface="+mn-ea"/>
                            <a:cs typeface="+mn-cs"/>
                          </a:rPr>
                        </m:ctrlPr>
                      </m:naryPr>
                      <m:sub>
                        <m:r>
                          <m:rPr>
                            <m:brk m:alnAt="23"/>
                          </m:rPr>
                          <a:rPr lang="en-US" sz="1600" i="1">
                            <a:solidFill>
                              <a:prstClr val="black"/>
                            </a:solidFill>
                            <a:latin typeface="Cambria Math" panose="02040503050406030204" pitchFamily="18" charset="0"/>
                            <a:ea typeface="+mn-ea"/>
                            <a:cs typeface="+mn-cs"/>
                          </a:rPr>
                          <m:t>𝑖</m:t>
                        </m:r>
                        <m:r>
                          <a:rPr lang="en-US" sz="1600" i="1">
                            <a:solidFill>
                              <a:prstClr val="black"/>
                            </a:solidFill>
                            <a:latin typeface="Cambria Math" panose="02040503050406030204" pitchFamily="18" charset="0"/>
                            <a:ea typeface="+mn-ea"/>
                            <a:cs typeface="+mn-cs"/>
                          </a:rPr>
                          <m:t>=0</m:t>
                        </m:r>
                      </m:sub>
                      <m:sup>
                        <m:r>
                          <a:rPr lang="en-US" sz="1600" i="1">
                            <a:solidFill>
                              <a:prstClr val="black"/>
                            </a:solidFill>
                            <a:latin typeface="Cambria Math" panose="02040503050406030204" pitchFamily="18" charset="0"/>
                            <a:ea typeface="+mn-ea"/>
                            <a:cs typeface="+mn-cs"/>
                          </a:rPr>
                          <m:t>𝑛</m:t>
                        </m:r>
                        <m:r>
                          <a:rPr lang="en-US" sz="1600" i="1">
                            <a:solidFill>
                              <a:prstClr val="black"/>
                            </a:solidFill>
                            <a:latin typeface="Cambria Math" panose="02040503050406030204" pitchFamily="18" charset="0"/>
                            <a:ea typeface="+mn-ea"/>
                            <a:cs typeface="+mn-cs"/>
                          </a:rPr>
                          <m:t>−1</m:t>
                        </m:r>
                      </m:sup>
                      <m:e>
                        <m:r>
                          <a:rPr lang="en-US" sz="1600" i="1">
                            <a:solidFill>
                              <a:prstClr val="black"/>
                            </a:solidFill>
                            <a:latin typeface="Cambria Math" panose="02040503050406030204" pitchFamily="18" charset="0"/>
                            <a:ea typeface="+mn-ea"/>
                            <a:cs typeface="+mn-cs"/>
                          </a:rPr>
                          <m:t>(</m:t>
                        </m:r>
                        <m:r>
                          <a:rPr lang="en-US" sz="1600" i="1">
                            <a:solidFill>
                              <a:prstClr val="black"/>
                            </a:solidFill>
                            <a:latin typeface="Cambria Math" panose="02040503050406030204" pitchFamily="18" charset="0"/>
                            <a:ea typeface="+mn-ea"/>
                            <a:cs typeface="+mn-cs"/>
                          </a:rPr>
                          <m:t>𝑇</m:t>
                        </m:r>
                        <m:d>
                          <m:dPr>
                            <m:ctrlPr>
                              <a:rPr lang="en-US" sz="1600" i="1">
                                <a:solidFill>
                                  <a:prstClr val="black"/>
                                </a:solidFill>
                                <a:latin typeface="Cambria Math" panose="02040503050406030204" pitchFamily="18" charset="0"/>
                                <a:ea typeface="+mn-ea"/>
                                <a:cs typeface="+mn-cs"/>
                              </a:rPr>
                            </m:ctrlPr>
                          </m:dPr>
                          <m:e>
                            <m:r>
                              <a:rPr lang="en-US" sz="1600" i="1">
                                <a:solidFill>
                                  <a:prstClr val="black"/>
                                </a:solidFill>
                                <a:latin typeface="Cambria Math" panose="02040503050406030204" pitchFamily="18" charset="0"/>
                                <a:ea typeface="+mn-ea"/>
                                <a:cs typeface="+mn-cs"/>
                              </a:rPr>
                              <m:t>𝑖</m:t>
                            </m:r>
                          </m:e>
                        </m:d>
                        <m:r>
                          <a:rPr lang="en-US" sz="1600" i="1">
                            <a:solidFill>
                              <a:prstClr val="black"/>
                            </a:solidFill>
                            <a:latin typeface="Cambria Math" panose="02040503050406030204" pitchFamily="18" charset="0"/>
                            <a:ea typeface="+mn-ea"/>
                            <a:cs typeface="+mn-cs"/>
                          </a:rPr>
                          <m:t>+</m:t>
                        </m:r>
                        <m:r>
                          <a:rPr lang="en-US" sz="1600" i="1">
                            <a:solidFill>
                              <a:prstClr val="black"/>
                            </a:solidFill>
                            <a:latin typeface="Cambria Math" panose="02040503050406030204" pitchFamily="18" charset="0"/>
                            <a:ea typeface="+mn-ea"/>
                            <a:cs typeface="+mn-cs"/>
                          </a:rPr>
                          <m:t>𝑇</m:t>
                        </m:r>
                        <m:d>
                          <m:dPr>
                            <m:ctrlPr>
                              <a:rPr lang="en-US" sz="1600" i="1">
                                <a:solidFill>
                                  <a:prstClr val="black"/>
                                </a:solidFill>
                                <a:latin typeface="Cambria Math" panose="02040503050406030204" pitchFamily="18" charset="0"/>
                                <a:ea typeface="+mn-ea"/>
                                <a:cs typeface="+mn-cs"/>
                              </a:rPr>
                            </m:ctrlPr>
                          </m:dPr>
                          <m:e>
                            <m:r>
                              <a:rPr lang="en-US" sz="1600" i="1">
                                <a:solidFill>
                                  <a:prstClr val="black"/>
                                </a:solidFill>
                                <a:latin typeface="Cambria Math" panose="02040503050406030204" pitchFamily="18" charset="0"/>
                                <a:ea typeface="+mn-ea"/>
                                <a:cs typeface="+mn-cs"/>
                              </a:rPr>
                              <m:t>𝑛</m:t>
                            </m:r>
                            <m:r>
                              <a:rPr lang="en-US" sz="1600" i="1">
                                <a:solidFill>
                                  <a:prstClr val="black"/>
                                </a:solidFill>
                                <a:latin typeface="Cambria Math" panose="02040503050406030204" pitchFamily="18" charset="0"/>
                                <a:ea typeface="+mn-ea"/>
                                <a:cs typeface="+mn-cs"/>
                              </a:rPr>
                              <m:t>−1−</m:t>
                            </m:r>
                            <m:r>
                              <a:rPr lang="en-US" sz="1600" i="1">
                                <a:solidFill>
                                  <a:prstClr val="black"/>
                                </a:solidFill>
                                <a:latin typeface="Cambria Math" panose="02040503050406030204" pitchFamily="18" charset="0"/>
                                <a:ea typeface="+mn-ea"/>
                                <a:cs typeface="+mn-cs"/>
                              </a:rPr>
                              <m:t>𝑖</m:t>
                            </m:r>
                          </m:e>
                        </m:d>
                        <m:r>
                          <a:rPr lang="en-US" sz="1600" b="0" i="1" smtClean="0">
                            <a:solidFill>
                              <a:prstClr val="black"/>
                            </a:solidFill>
                            <a:latin typeface="Cambria Math" panose="02040503050406030204" pitchFamily="18" charset="0"/>
                            <a:ea typeface="+mn-ea"/>
                            <a:cs typeface="+mn-cs"/>
                          </a:rPr>
                          <m:t>)</m:t>
                        </m:r>
                        <m:r>
                          <a:rPr lang="en-US" sz="1600" i="1">
                            <a:solidFill>
                              <a:prstClr val="black"/>
                            </a:solidFill>
                            <a:latin typeface="Cambria Math" panose="02040503050406030204" pitchFamily="18" charset="0"/>
                            <a:ea typeface="+mn-ea"/>
                            <a:cs typeface="+mn-cs"/>
                          </a:rPr>
                          <m:t>+</m:t>
                        </m:r>
                        <m:r>
                          <a:rPr lang="en-US" sz="1600" i="1">
                            <a:solidFill>
                              <a:prstClr val="black"/>
                            </a:solidFill>
                            <a:latin typeface="Cambria Math" panose="02040503050406030204" pitchFamily="18" charset="0"/>
                            <a:ea typeface="+mn-ea"/>
                            <a:cs typeface="+mn-cs"/>
                          </a:rPr>
                          <m:t>𝑐𝑛</m:t>
                        </m:r>
                      </m:e>
                    </m:nary>
                    <m:r>
                      <a:rPr lang="en-US" sz="1600" b="0" i="1" smtClean="0">
                        <a:solidFill>
                          <a:prstClr val="black"/>
                        </a:solidFill>
                        <a:latin typeface="Cambria Math" panose="02040503050406030204" pitchFamily="18" charset="0"/>
                        <a:ea typeface="+mn-ea"/>
                        <a:cs typeface="+mn-cs"/>
                      </a:rPr>
                      <m:t>=</m:t>
                    </m:r>
                    <m:f>
                      <m:fPr>
                        <m:ctrlPr>
                          <a:rPr lang="en-US" sz="1600" i="1">
                            <a:solidFill>
                              <a:prstClr val="black"/>
                            </a:solidFill>
                            <a:latin typeface="Cambria Math" panose="02040503050406030204" pitchFamily="18" charset="0"/>
                          </a:rPr>
                        </m:ctrlPr>
                      </m:fPr>
                      <m:num>
                        <m:r>
                          <a:rPr lang="en-US" sz="1600" b="0" i="1" smtClean="0">
                            <a:solidFill>
                              <a:prstClr val="black"/>
                            </a:solidFill>
                            <a:latin typeface="Cambria Math" panose="02040503050406030204" pitchFamily="18" charset="0"/>
                          </a:rPr>
                          <m:t>2</m:t>
                        </m:r>
                      </m:num>
                      <m:den>
                        <m:r>
                          <a:rPr lang="en-US" sz="1600" i="1">
                            <a:solidFill>
                              <a:prstClr val="black"/>
                            </a:solidFill>
                            <a:latin typeface="Cambria Math" panose="02040503050406030204" pitchFamily="18" charset="0"/>
                          </a:rPr>
                          <m:t>𝑛</m:t>
                        </m:r>
                      </m:den>
                    </m:f>
                    <m:nary>
                      <m:naryPr>
                        <m:chr m:val="∑"/>
                        <m:ctrlPr>
                          <a:rPr lang="en-US" sz="1600" i="1">
                            <a:solidFill>
                              <a:prstClr val="black"/>
                            </a:solidFill>
                            <a:latin typeface="Cambria Math" panose="02040503050406030204" pitchFamily="18" charset="0"/>
                          </a:rPr>
                        </m:ctrlPr>
                      </m:naryPr>
                      <m:sub>
                        <m:r>
                          <m:rPr>
                            <m:brk m:alnAt="23"/>
                          </m:rPr>
                          <a:rPr lang="en-US" sz="1600" i="1">
                            <a:solidFill>
                              <a:prstClr val="black"/>
                            </a:solidFill>
                            <a:latin typeface="Cambria Math" panose="02040503050406030204" pitchFamily="18" charset="0"/>
                          </a:rPr>
                          <m:t>𝑖</m:t>
                        </m:r>
                        <m:r>
                          <a:rPr lang="en-US" sz="1600" i="1">
                            <a:solidFill>
                              <a:prstClr val="black"/>
                            </a:solidFill>
                            <a:latin typeface="Cambria Math" panose="02040503050406030204" pitchFamily="18" charset="0"/>
                          </a:rPr>
                          <m:t>=0</m:t>
                        </m:r>
                      </m:sub>
                      <m:sup>
                        <m:r>
                          <a:rPr lang="en-US" sz="1600" i="1">
                            <a:solidFill>
                              <a:prstClr val="black"/>
                            </a:solidFill>
                            <a:latin typeface="Cambria Math" panose="02040503050406030204" pitchFamily="18" charset="0"/>
                          </a:rPr>
                          <m:t>𝑛</m:t>
                        </m:r>
                        <m:r>
                          <a:rPr lang="en-US" sz="1600" i="1">
                            <a:solidFill>
                              <a:prstClr val="black"/>
                            </a:solidFill>
                            <a:latin typeface="Cambria Math" panose="02040503050406030204" pitchFamily="18" charset="0"/>
                          </a:rPr>
                          <m:t>−1</m:t>
                        </m:r>
                      </m:sup>
                      <m:e>
                        <m:r>
                          <a:rPr lang="en-US" sz="1600" i="1">
                            <a:solidFill>
                              <a:prstClr val="black"/>
                            </a:solidFill>
                            <a:latin typeface="Cambria Math" panose="02040503050406030204" pitchFamily="18" charset="0"/>
                          </a:rPr>
                          <m:t>𝑇</m:t>
                        </m:r>
                        <m:d>
                          <m:dPr>
                            <m:ctrlPr>
                              <a:rPr lang="en-US" sz="1600" i="1">
                                <a:solidFill>
                                  <a:prstClr val="black"/>
                                </a:solidFill>
                                <a:latin typeface="Cambria Math" panose="02040503050406030204" pitchFamily="18" charset="0"/>
                              </a:rPr>
                            </m:ctrlPr>
                          </m:dPr>
                          <m:e>
                            <m:r>
                              <a:rPr lang="en-US" sz="1600" i="1">
                                <a:solidFill>
                                  <a:prstClr val="black"/>
                                </a:solidFill>
                                <a:latin typeface="Cambria Math" panose="02040503050406030204" pitchFamily="18" charset="0"/>
                              </a:rPr>
                              <m:t>𝑖</m:t>
                            </m:r>
                          </m:e>
                        </m:d>
                        <m:r>
                          <a:rPr lang="en-US" sz="1600" i="1">
                            <a:solidFill>
                              <a:prstClr val="black"/>
                            </a:solidFill>
                            <a:latin typeface="Cambria Math" panose="02040503050406030204" pitchFamily="18" charset="0"/>
                          </a:rPr>
                          <m:t>+</m:t>
                        </m:r>
                        <m:r>
                          <a:rPr lang="en-US" sz="1600" i="1">
                            <a:solidFill>
                              <a:prstClr val="black"/>
                            </a:solidFill>
                            <a:latin typeface="Cambria Math" panose="02040503050406030204" pitchFamily="18" charset="0"/>
                          </a:rPr>
                          <m:t>𝑐𝑛</m:t>
                        </m:r>
                      </m:e>
                    </m:nary>
                  </m:oMath>
                </a14:m>
                <a:endParaRPr lang="en-US" sz="1600" dirty="0"/>
              </a:p>
              <a:p>
                <a:pPr>
                  <a:lnSpc>
                    <a:spcPts val="1700"/>
                  </a:lnSpc>
                  <a:spcBef>
                    <a:spcPts val="400"/>
                  </a:spcBef>
                </a:pPr>
                <a:endParaRPr lang="en-US" sz="1600" dirty="0"/>
              </a:p>
              <a:p>
                <a:pPr>
                  <a:lnSpc>
                    <a:spcPts val="1700"/>
                  </a:lnSpc>
                  <a:spcBef>
                    <a:spcPts val="400"/>
                  </a:spcBef>
                </a:pPr>
                <a:r>
                  <a:rPr lang="en-US" sz="1600" dirty="0"/>
                  <a:t>Let us rewrite this as </a:t>
                </a:r>
                <a14:m>
                  <m:oMath xmlns:m="http://schemas.openxmlformats.org/officeDocument/2006/math">
                    <m:r>
                      <a:rPr lang="en-US" sz="1600" i="1">
                        <a:solidFill>
                          <a:prstClr val="black"/>
                        </a:solidFill>
                        <a:latin typeface="Cambria Math" panose="02040503050406030204" pitchFamily="18" charset="0"/>
                      </a:rPr>
                      <m:t>𝑛𝑇</m:t>
                    </m:r>
                    <m:d>
                      <m:dPr>
                        <m:ctrlPr>
                          <a:rPr lang="en-US" sz="1600" i="1">
                            <a:solidFill>
                              <a:prstClr val="black"/>
                            </a:solidFill>
                            <a:latin typeface="Cambria Math" panose="02040503050406030204" pitchFamily="18" charset="0"/>
                          </a:rPr>
                        </m:ctrlPr>
                      </m:dPr>
                      <m:e>
                        <m:r>
                          <a:rPr lang="en-US" sz="1600" i="1">
                            <a:solidFill>
                              <a:prstClr val="black"/>
                            </a:solidFill>
                            <a:latin typeface="Cambria Math" panose="02040503050406030204" pitchFamily="18" charset="0"/>
                          </a:rPr>
                          <m:t>𝑛</m:t>
                        </m:r>
                      </m:e>
                    </m:d>
                    <m:r>
                      <a:rPr lang="en-US" sz="1600" i="1">
                        <a:solidFill>
                          <a:prstClr val="black"/>
                        </a:solidFill>
                        <a:latin typeface="Cambria Math" panose="02040503050406030204" pitchFamily="18" charset="0"/>
                      </a:rPr>
                      <m:t>=</m:t>
                    </m:r>
                    <m:r>
                      <a:rPr lang="en-US" sz="1600" b="0" i="1" smtClean="0">
                        <a:solidFill>
                          <a:prstClr val="black"/>
                        </a:solidFill>
                        <a:latin typeface="Cambria Math" panose="02040503050406030204" pitchFamily="18" charset="0"/>
                      </a:rPr>
                      <m:t>2</m:t>
                    </m:r>
                    <m:nary>
                      <m:naryPr>
                        <m:chr m:val="∑"/>
                        <m:ctrlPr>
                          <a:rPr lang="en-US" sz="1600" i="1">
                            <a:solidFill>
                              <a:prstClr val="black"/>
                            </a:solidFill>
                            <a:latin typeface="Cambria Math" panose="02040503050406030204" pitchFamily="18" charset="0"/>
                          </a:rPr>
                        </m:ctrlPr>
                      </m:naryPr>
                      <m:sub>
                        <m:r>
                          <m:rPr>
                            <m:brk m:alnAt="23"/>
                          </m:rPr>
                          <a:rPr lang="en-US" sz="1600" i="1">
                            <a:solidFill>
                              <a:prstClr val="black"/>
                            </a:solidFill>
                            <a:latin typeface="Cambria Math" panose="02040503050406030204" pitchFamily="18" charset="0"/>
                          </a:rPr>
                          <m:t>𝑖</m:t>
                        </m:r>
                        <m:r>
                          <a:rPr lang="en-US" sz="1600" i="1">
                            <a:solidFill>
                              <a:prstClr val="black"/>
                            </a:solidFill>
                            <a:latin typeface="Cambria Math" panose="02040503050406030204" pitchFamily="18" charset="0"/>
                          </a:rPr>
                          <m:t>=0</m:t>
                        </m:r>
                      </m:sub>
                      <m:sup>
                        <m:r>
                          <a:rPr lang="en-US" sz="1600" i="1">
                            <a:solidFill>
                              <a:prstClr val="black"/>
                            </a:solidFill>
                            <a:latin typeface="Cambria Math" panose="02040503050406030204" pitchFamily="18" charset="0"/>
                          </a:rPr>
                          <m:t>𝑛</m:t>
                        </m:r>
                        <m:r>
                          <a:rPr lang="en-US" sz="1600" i="1">
                            <a:solidFill>
                              <a:prstClr val="black"/>
                            </a:solidFill>
                            <a:latin typeface="Cambria Math" panose="02040503050406030204" pitchFamily="18" charset="0"/>
                          </a:rPr>
                          <m:t>−1</m:t>
                        </m:r>
                      </m:sup>
                      <m:e>
                        <m:r>
                          <a:rPr lang="en-US" sz="1600" i="1">
                            <a:solidFill>
                              <a:prstClr val="black"/>
                            </a:solidFill>
                            <a:latin typeface="Cambria Math" panose="02040503050406030204" pitchFamily="18" charset="0"/>
                          </a:rPr>
                          <m:t>𝑇</m:t>
                        </m:r>
                        <m:d>
                          <m:dPr>
                            <m:ctrlPr>
                              <a:rPr lang="en-US" sz="1600" i="1">
                                <a:solidFill>
                                  <a:prstClr val="black"/>
                                </a:solidFill>
                                <a:latin typeface="Cambria Math" panose="02040503050406030204" pitchFamily="18" charset="0"/>
                              </a:rPr>
                            </m:ctrlPr>
                          </m:dPr>
                          <m:e>
                            <m:r>
                              <a:rPr lang="en-US" sz="1600" i="1">
                                <a:solidFill>
                                  <a:prstClr val="black"/>
                                </a:solidFill>
                                <a:latin typeface="Cambria Math" panose="02040503050406030204" pitchFamily="18" charset="0"/>
                              </a:rPr>
                              <m:t>𝑖</m:t>
                            </m:r>
                          </m:e>
                        </m:d>
                        <m:r>
                          <a:rPr lang="en-US" sz="1600" i="1">
                            <a:solidFill>
                              <a:prstClr val="black"/>
                            </a:solidFill>
                            <a:latin typeface="Cambria Math" panose="02040503050406030204" pitchFamily="18" charset="0"/>
                          </a:rPr>
                          <m:t>+</m:t>
                        </m:r>
                        <m:r>
                          <a:rPr lang="en-US" sz="1600" i="1">
                            <a:solidFill>
                              <a:prstClr val="black"/>
                            </a:solidFill>
                            <a:latin typeface="Cambria Math" panose="02040503050406030204" pitchFamily="18" charset="0"/>
                          </a:rPr>
                          <m:t>𝑐</m:t>
                        </m:r>
                        <m:sSup>
                          <m:sSupPr>
                            <m:ctrlPr>
                              <a:rPr lang="en-US" sz="1600" b="0" i="1" smtClean="0">
                                <a:solidFill>
                                  <a:prstClr val="black"/>
                                </a:solidFill>
                                <a:latin typeface="Cambria Math" panose="02040503050406030204" pitchFamily="18" charset="0"/>
                              </a:rPr>
                            </m:ctrlPr>
                          </m:sSupPr>
                          <m:e>
                            <m:r>
                              <a:rPr lang="en-US" sz="1600" i="1">
                                <a:solidFill>
                                  <a:prstClr val="black"/>
                                </a:solidFill>
                                <a:latin typeface="Cambria Math" panose="02040503050406030204" pitchFamily="18" charset="0"/>
                              </a:rPr>
                              <m:t>𝑛</m:t>
                            </m:r>
                          </m:e>
                          <m:sup>
                            <m:r>
                              <a:rPr lang="en-US" sz="1600" b="0" i="1" smtClean="0">
                                <a:solidFill>
                                  <a:prstClr val="black"/>
                                </a:solidFill>
                                <a:latin typeface="Cambria Math" panose="02040503050406030204" pitchFamily="18" charset="0"/>
                              </a:rPr>
                              <m:t>2</m:t>
                            </m:r>
                          </m:sup>
                        </m:sSup>
                      </m:e>
                    </m:nary>
                  </m:oMath>
                </a14:m>
                <a:endParaRPr lang="en-US" sz="1600" dirty="0"/>
              </a:p>
              <a:p>
                <a:pPr>
                  <a:lnSpc>
                    <a:spcPts val="1700"/>
                  </a:lnSpc>
                  <a:spcBef>
                    <a:spcPts val="400"/>
                  </a:spcBef>
                </a:pPr>
                <a:endParaRPr lang="en-US" sz="1600" dirty="0"/>
              </a:p>
            </p:txBody>
          </p:sp>
        </mc:Choice>
        <mc:Fallback xmlns="">
          <p:sp>
            <p:nvSpPr>
              <p:cNvPr id="10" name="Content Placeholder 2">
                <a:extLst>
                  <a:ext uri="{FF2B5EF4-FFF2-40B4-BE49-F238E27FC236}">
                    <a16:creationId xmlns:a16="http://schemas.microsoft.com/office/drawing/2014/main" id="{AE96B8C5-4A69-FF43-58AE-D73837D0BA1B}"/>
                  </a:ext>
                </a:extLst>
              </p:cNvPr>
              <p:cNvSpPr txBox="1">
                <a:spLocks noRot="1" noChangeAspect="1" noMove="1" noResize="1" noEditPoints="1" noAdjustHandles="1" noChangeArrowheads="1" noChangeShapeType="1" noTextEdit="1"/>
              </p:cNvSpPr>
              <p:nvPr/>
            </p:nvSpPr>
            <p:spPr>
              <a:xfrm>
                <a:off x="218114" y="900783"/>
                <a:ext cx="6424393" cy="3646868"/>
              </a:xfrm>
              <a:prstGeom prst="rect">
                <a:avLst/>
              </a:prstGeom>
              <a:blipFill>
                <a:blip r:embed="rId3"/>
                <a:stretch>
                  <a:fillRect l="-394" t="-4861" b="-4514"/>
                </a:stretch>
              </a:blipFill>
            </p:spPr>
            <p:txBody>
              <a:bodyPr/>
              <a:lstStyle/>
              <a:p>
                <a:r>
                  <a:rPr lang="en-US">
                    <a:noFill/>
                  </a:rPr>
                  <a:t> </a:t>
                </a:r>
              </a:p>
            </p:txBody>
          </p:sp>
        </mc:Fallback>
      </mc:AlternateContent>
      <p:grpSp>
        <p:nvGrpSpPr>
          <p:cNvPr id="15" name="Group 14">
            <a:extLst>
              <a:ext uri="{FF2B5EF4-FFF2-40B4-BE49-F238E27FC236}">
                <a16:creationId xmlns:a16="http://schemas.microsoft.com/office/drawing/2014/main" id="{14E1A1E0-3813-5C62-AC10-791255D4550F}"/>
              </a:ext>
            </a:extLst>
          </p:cNvPr>
          <p:cNvGrpSpPr/>
          <p:nvPr/>
        </p:nvGrpSpPr>
        <p:grpSpPr>
          <a:xfrm>
            <a:off x="471487" y="2326724"/>
            <a:ext cx="2952000" cy="763523"/>
            <a:chOff x="1730719" y="2923213"/>
            <a:chExt cx="2952000" cy="763523"/>
          </a:xfrm>
        </p:grpSpPr>
        <p:sp>
          <p:nvSpPr>
            <p:cNvPr id="16" name="Rectangle 15">
              <a:extLst>
                <a:ext uri="{FF2B5EF4-FFF2-40B4-BE49-F238E27FC236}">
                  <a16:creationId xmlns:a16="http://schemas.microsoft.com/office/drawing/2014/main" id="{F582A1CE-778A-F8BA-9CAE-091BDA95F401}"/>
                </a:ext>
              </a:extLst>
            </p:cNvPr>
            <p:cNvSpPr/>
            <p:nvPr/>
          </p:nvSpPr>
          <p:spPr>
            <a:xfrm>
              <a:off x="1730719" y="2925013"/>
              <a:ext cx="2952000" cy="252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id="{0EC9562B-2100-750B-BB94-75EA4D833307}"/>
                </a:ext>
              </a:extLst>
            </p:cNvPr>
            <p:cNvSpPr/>
            <p:nvPr/>
          </p:nvSpPr>
          <p:spPr>
            <a:xfrm>
              <a:off x="2361070" y="2923213"/>
              <a:ext cx="255600" cy="255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52023B12-85B8-6EB2-19E3-81BA53482648}"/>
                    </a:ext>
                  </a:extLst>
                </p:cNvPr>
                <p:cNvSpPr txBox="1"/>
                <p:nvPr/>
              </p:nvSpPr>
              <p:spPr>
                <a:xfrm>
                  <a:off x="2421896" y="3177012"/>
                  <a:ext cx="11875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𝑖</m:t>
                        </m:r>
                      </m:oMath>
                    </m:oMathPara>
                  </a14:m>
                  <a:endParaRPr lang="en-US" sz="1600" dirty="0"/>
                </a:p>
              </p:txBody>
            </p:sp>
          </mc:Choice>
          <mc:Fallback xmlns="">
            <p:sp>
              <p:nvSpPr>
                <p:cNvPr id="18" name="TextBox 17">
                  <a:extLst>
                    <a:ext uri="{FF2B5EF4-FFF2-40B4-BE49-F238E27FC236}">
                      <a16:creationId xmlns:a16="http://schemas.microsoft.com/office/drawing/2014/main" id="{52023B12-85B8-6EB2-19E3-81BA53482648}"/>
                    </a:ext>
                  </a:extLst>
                </p:cNvPr>
                <p:cNvSpPr txBox="1">
                  <a:spLocks noRot="1" noChangeAspect="1" noMove="1" noResize="1" noEditPoints="1" noAdjustHandles="1" noChangeArrowheads="1" noChangeShapeType="1" noTextEdit="1"/>
                </p:cNvSpPr>
                <p:nvPr/>
              </p:nvSpPr>
              <p:spPr>
                <a:xfrm>
                  <a:off x="2421896" y="3177012"/>
                  <a:ext cx="118750" cy="246221"/>
                </a:xfrm>
                <a:prstGeom prst="rect">
                  <a:avLst/>
                </a:prstGeom>
                <a:blipFill>
                  <a:blip r:embed="rId4"/>
                  <a:stretch>
                    <a:fillRect l="-40000" r="-40000" b="-10000"/>
                  </a:stretch>
                </a:blipFill>
              </p:spPr>
              <p:txBody>
                <a:bodyPr/>
                <a:lstStyle/>
                <a:p>
                  <a:r>
                    <a:rPr lang="en-US">
                      <a:noFill/>
                    </a:rPr>
                    <a:t> </a:t>
                  </a:r>
                </a:p>
              </p:txBody>
            </p:sp>
          </mc:Fallback>
        </mc:AlternateContent>
        <p:sp>
          <p:nvSpPr>
            <p:cNvPr id="19" name="Left Brace 18">
              <a:extLst>
                <a:ext uri="{FF2B5EF4-FFF2-40B4-BE49-F238E27FC236}">
                  <a16:creationId xmlns:a16="http://schemas.microsoft.com/office/drawing/2014/main" id="{3D24B33B-CF7D-6D9D-F8C3-9E079B64732A}"/>
                </a:ext>
              </a:extLst>
            </p:cNvPr>
            <p:cNvSpPr/>
            <p:nvPr/>
          </p:nvSpPr>
          <p:spPr>
            <a:xfrm rot="16200000">
              <a:off x="1941951" y="3034891"/>
              <a:ext cx="207890" cy="630350"/>
            </a:xfrm>
            <a:prstGeom prst="leftBrace">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sp>
          <p:nvSpPr>
            <p:cNvPr id="20" name="Left Brace 19">
              <a:extLst>
                <a:ext uri="{FF2B5EF4-FFF2-40B4-BE49-F238E27FC236}">
                  <a16:creationId xmlns:a16="http://schemas.microsoft.com/office/drawing/2014/main" id="{0F46C59D-2BAF-A326-72DC-44B5D28C9781}"/>
                </a:ext>
              </a:extLst>
            </p:cNvPr>
            <p:cNvSpPr/>
            <p:nvPr/>
          </p:nvSpPr>
          <p:spPr>
            <a:xfrm rot="16200000">
              <a:off x="3545975" y="2317269"/>
              <a:ext cx="207437" cy="2066049"/>
            </a:xfrm>
            <a:prstGeom prst="leftBrace">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45077274-4185-13C8-DD70-C0A002B49CCE}"/>
                    </a:ext>
                  </a:extLst>
                </p:cNvPr>
                <p:cNvSpPr txBox="1"/>
                <p:nvPr/>
              </p:nvSpPr>
              <p:spPr>
                <a:xfrm>
                  <a:off x="1978922" y="3440515"/>
                  <a:ext cx="11875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𝑖</m:t>
                        </m:r>
                      </m:oMath>
                    </m:oMathPara>
                  </a14:m>
                  <a:endParaRPr lang="en-US" sz="1600" dirty="0"/>
                </a:p>
              </p:txBody>
            </p:sp>
          </mc:Choice>
          <mc:Fallback xmlns="">
            <p:sp>
              <p:nvSpPr>
                <p:cNvPr id="21" name="TextBox 20">
                  <a:extLst>
                    <a:ext uri="{FF2B5EF4-FFF2-40B4-BE49-F238E27FC236}">
                      <a16:creationId xmlns:a16="http://schemas.microsoft.com/office/drawing/2014/main" id="{45077274-4185-13C8-DD70-C0A002B49CCE}"/>
                    </a:ext>
                  </a:extLst>
                </p:cNvPr>
                <p:cNvSpPr txBox="1">
                  <a:spLocks noRot="1" noChangeAspect="1" noMove="1" noResize="1" noEditPoints="1" noAdjustHandles="1" noChangeArrowheads="1" noChangeShapeType="1" noTextEdit="1"/>
                </p:cNvSpPr>
                <p:nvPr/>
              </p:nvSpPr>
              <p:spPr>
                <a:xfrm>
                  <a:off x="1978922" y="3440515"/>
                  <a:ext cx="118750" cy="246221"/>
                </a:xfrm>
                <a:prstGeom prst="rect">
                  <a:avLst/>
                </a:prstGeom>
                <a:blipFill>
                  <a:blip r:embed="rId5"/>
                  <a:stretch>
                    <a:fillRect l="-36364" r="-27273" b="-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88A5905B-1C90-2DE7-E7F2-ED75A8FEB254}"/>
                    </a:ext>
                  </a:extLst>
                </p:cNvPr>
                <p:cNvSpPr txBox="1"/>
                <p:nvPr/>
              </p:nvSpPr>
              <p:spPr>
                <a:xfrm>
                  <a:off x="3222067" y="3440514"/>
                  <a:ext cx="843244"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𝑛</m:t>
                        </m:r>
                        <m:r>
                          <a:rPr lang="en-US" sz="1600" b="0" i="1" smtClean="0">
                            <a:latin typeface="Cambria Math" panose="02040503050406030204" pitchFamily="18" charset="0"/>
                          </a:rPr>
                          <m:t>−</m:t>
                        </m:r>
                        <m:r>
                          <a:rPr lang="en-US" sz="1600" b="0" i="1" smtClean="0">
                            <a:latin typeface="Cambria Math" panose="02040503050406030204" pitchFamily="18" charset="0"/>
                          </a:rPr>
                          <m:t>𝑖</m:t>
                        </m:r>
                        <m:r>
                          <a:rPr lang="en-US" sz="1600" b="0" i="1" smtClean="0">
                            <a:latin typeface="Cambria Math" panose="02040503050406030204" pitchFamily="18" charset="0"/>
                          </a:rPr>
                          <m:t>−1</m:t>
                        </m:r>
                      </m:oMath>
                    </m:oMathPara>
                  </a14:m>
                  <a:endParaRPr lang="en-US" sz="1600" dirty="0"/>
                </a:p>
              </p:txBody>
            </p:sp>
          </mc:Choice>
          <mc:Fallback xmlns="">
            <p:sp>
              <p:nvSpPr>
                <p:cNvPr id="22" name="TextBox 21">
                  <a:extLst>
                    <a:ext uri="{FF2B5EF4-FFF2-40B4-BE49-F238E27FC236}">
                      <a16:creationId xmlns:a16="http://schemas.microsoft.com/office/drawing/2014/main" id="{88A5905B-1C90-2DE7-E7F2-ED75A8FEB254}"/>
                    </a:ext>
                  </a:extLst>
                </p:cNvPr>
                <p:cNvSpPr txBox="1">
                  <a:spLocks noRot="1" noChangeAspect="1" noMove="1" noResize="1" noEditPoints="1" noAdjustHandles="1" noChangeArrowheads="1" noChangeShapeType="1" noTextEdit="1"/>
                </p:cNvSpPr>
                <p:nvPr/>
              </p:nvSpPr>
              <p:spPr>
                <a:xfrm>
                  <a:off x="3222067" y="3440514"/>
                  <a:ext cx="843244" cy="246221"/>
                </a:xfrm>
                <a:prstGeom prst="rect">
                  <a:avLst/>
                </a:prstGeom>
                <a:blipFill>
                  <a:blip r:embed="rId6"/>
                  <a:stretch>
                    <a:fillRect l="-2985" r="-5970" b="-5000"/>
                  </a:stretch>
                </a:blipFill>
              </p:spPr>
              <p:txBody>
                <a:bodyPr/>
                <a:lstStyle/>
                <a:p>
                  <a:r>
                    <a:rPr lang="en-US">
                      <a:noFill/>
                    </a:rPr>
                    <a:t> </a:t>
                  </a:r>
                </a:p>
              </p:txBody>
            </p:sp>
          </mc:Fallback>
        </mc:AlternateContent>
      </p:grpSp>
      <p:grpSp>
        <p:nvGrpSpPr>
          <p:cNvPr id="31" name="Group 30">
            <a:extLst>
              <a:ext uri="{FF2B5EF4-FFF2-40B4-BE49-F238E27FC236}">
                <a16:creationId xmlns:a16="http://schemas.microsoft.com/office/drawing/2014/main" id="{F7743216-8901-708D-999F-62F91558018B}"/>
              </a:ext>
            </a:extLst>
          </p:cNvPr>
          <p:cNvGrpSpPr/>
          <p:nvPr/>
        </p:nvGrpSpPr>
        <p:grpSpPr>
          <a:xfrm>
            <a:off x="3634834" y="2321871"/>
            <a:ext cx="2953465" cy="775674"/>
            <a:chOff x="3634834" y="2185135"/>
            <a:chExt cx="2953465" cy="775674"/>
          </a:xfrm>
        </p:grpSpPr>
        <p:sp>
          <p:nvSpPr>
            <p:cNvPr id="24" name="Rectangle 23">
              <a:extLst>
                <a:ext uri="{FF2B5EF4-FFF2-40B4-BE49-F238E27FC236}">
                  <a16:creationId xmlns:a16="http://schemas.microsoft.com/office/drawing/2014/main" id="{DA00066E-C351-2581-CFAD-C99FA91E7478}"/>
                </a:ext>
              </a:extLst>
            </p:cNvPr>
            <p:cNvSpPr/>
            <p:nvPr/>
          </p:nvSpPr>
          <p:spPr>
            <a:xfrm>
              <a:off x="3636299" y="2186935"/>
              <a:ext cx="2952000" cy="252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Oval 24">
              <a:extLst>
                <a:ext uri="{FF2B5EF4-FFF2-40B4-BE49-F238E27FC236}">
                  <a16:creationId xmlns:a16="http://schemas.microsoft.com/office/drawing/2014/main" id="{644FA423-B2F0-3704-EDBE-9B60727DBAB0}"/>
                </a:ext>
              </a:extLst>
            </p:cNvPr>
            <p:cNvSpPr/>
            <p:nvPr/>
          </p:nvSpPr>
          <p:spPr>
            <a:xfrm>
              <a:off x="5702349" y="2185135"/>
              <a:ext cx="255600" cy="255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26B87F01-706B-D5AA-0129-C41A2EAB6E17}"/>
                    </a:ext>
                  </a:extLst>
                </p:cNvPr>
                <p:cNvSpPr txBox="1"/>
                <p:nvPr/>
              </p:nvSpPr>
              <p:spPr>
                <a:xfrm>
                  <a:off x="6218534" y="2703476"/>
                  <a:ext cx="11875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𝑖</m:t>
                        </m:r>
                      </m:oMath>
                    </m:oMathPara>
                  </a14:m>
                  <a:endParaRPr lang="en-US" sz="1600" dirty="0"/>
                </a:p>
              </p:txBody>
            </p:sp>
          </mc:Choice>
          <mc:Fallback xmlns="">
            <p:sp>
              <p:nvSpPr>
                <p:cNvPr id="26" name="TextBox 25">
                  <a:extLst>
                    <a:ext uri="{FF2B5EF4-FFF2-40B4-BE49-F238E27FC236}">
                      <a16:creationId xmlns:a16="http://schemas.microsoft.com/office/drawing/2014/main" id="{26B87F01-706B-D5AA-0129-C41A2EAB6E17}"/>
                    </a:ext>
                  </a:extLst>
                </p:cNvPr>
                <p:cNvSpPr txBox="1">
                  <a:spLocks noRot="1" noChangeAspect="1" noMove="1" noResize="1" noEditPoints="1" noAdjustHandles="1" noChangeArrowheads="1" noChangeShapeType="1" noTextEdit="1"/>
                </p:cNvSpPr>
                <p:nvPr/>
              </p:nvSpPr>
              <p:spPr>
                <a:xfrm>
                  <a:off x="6218534" y="2703476"/>
                  <a:ext cx="118750" cy="246221"/>
                </a:xfrm>
                <a:prstGeom prst="rect">
                  <a:avLst/>
                </a:prstGeom>
                <a:blipFill>
                  <a:blip r:embed="rId7"/>
                  <a:stretch>
                    <a:fillRect l="-36364" r="-27273" b="-10000"/>
                  </a:stretch>
                </a:blipFill>
              </p:spPr>
              <p:txBody>
                <a:bodyPr/>
                <a:lstStyle/>
                <a:p>
                  <a:r>
                    <a:rPr lang="en-US">
                      <a:noFill/>
                    </a:rPr>
                    <a:t> </a:t>
                  </a:r>
                </a:p>
              </p:txBody>
            </p:sp>
          </mc:Fallback>
        </mc:AlternateContent>
        <p:sp>
          <p:nvSpPr>
            <p:cNvPr id="27" name="Left Brace 26">
              <a:extLst>
                <a:ext uri="{FF2B5EF4-FFF2-40B4-BE49-F238E27FC236}">
                  <a16:creationId xmlns:a16="http://schemas.microsoft.com/office/drawing/2014/main" id="{14C3B98A-AC2A-64AE-DB11-F32C8B60D140}"/>
                </a:ext>
              </a:extLst>
            </p:cNvPr>
            <p:cNvSpPr/>
            <p:nvPr/>
          </p:nvSpPr>
          <p:spPr>
            <a:xfrm rot="16200000">
              <a:off x="6167711" y="2290258"/>
              <a:ext cx="207890" cy="630350"/>
            </a:xfrm>
            <a:prstGeom prst="leftBrace">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sp>
          <p:nvSpPr>
            <p:cNvPr id="28" name="Left Brace 27">
              <a:extLst>
                <a:ext uri="{FF2B5EF4-FFF2-40B4-BE49-F238E27FC236}">
                  <a16:creationId xmlns:a16="http://schemas.microsoft.com/office/drawing/2014/main" id="{3C1CF4DB-1A21-13EC-C83D-4CAD722D62DE}"/>
                </a:ext>
              </a:extLst>
            </p:cNvPr>
            <p:cNvSpPr/>
            <p:nvPr/>
          </p:nvSpPr>
          <p:spPr>
            <a:xfrm rot="16200000">
              <a:off x="4564140" y="1581428"/>
              <a:ext cx="207437" cy="2066049"/>
            </a:xfrm>
            <a:prstGeom prst="leftBrace">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61CEB6EE-9BB4-01F4-A28C-65C5C271BA81}"/>
                    </a:ext>
                  </a:extLst>
                </p:cNvPr>
                <p:cNvSpPr txBox="1"/>
                <p:nvPr/>
              </p:nvSpPr>
              <p:spPr>
                <a:xfrm>
                  <a:off x="5782055" y="2445588"/>
                  <a:ext cx="11875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𝑖</m:t>
                        </m:r>
                      </m:oMath>
                    </m:oMathPara>
                  </a14:m>
                  <a:endParaRPr lang="en-US" sz="1600" dirty="0"/>
                </a:p>
              </p:txBody>
            </p:sp>
          </mc:Choice>
          <mc:Fallback xmlns="">
            <p:sp>
              <p:nvSpPr>
                <p:cNvPr id="29" name="TextBox 28">
                  <a:extLst>
                    <a:ext uri="{FF2B5EF4-FFF2-40B4-BE49-F238E27FC236}">
                      <a16:creationId xmlns:a16="http://schemas.microsoft.com/office/drawing/2014/main" id="{61CEB6EE-9BB4-01F4-A28C-65C5C271BA81}"/>
                    </a:ext>
                  </a:extLst>
                </p:cNvPr>
                <p:cNvSpPr txBox="1">
                  <a:spLocks noRot="1" noChangeAspect="1" noMove="1" noResize="1" noEditPoints="1" noAdjustHandles="1" noChangeArrowheads="1" noChangeShapeType="1" noTextEdit="1"/>
                </p:cNvSpPr>
                <p:nvPr/>
              </p:nvSpPr>
              <p:spPr>
                <a:xfrm>
                  <a:off x="5782055" y="2445588"/>
                  <a:ext cx="118750" cy="246221"/>
                </a:xfrm>
                <a:prstGeom prst="rect">
                  <a:avLst/>
                </a:prstGeom>
                <a:blipFill>
                  <a:blip r:embed="rId8"/>
                  <a:stretch>
                    <a:fillRect l="-40000" r="-40000" b="-1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65AB0392-37AB-C530-B55F-8D16AD9A49C9}"/>
                    </a:ext>
                  </a:extLst>
                </p:cNvPr>
                <p:cNvSpPr txBox="1"/>
                <p:nvPr/>
              </p:nvSpPr>
              <p:spPr>
                <a:xfrm>
                  <a:off x="4251988" y="2714588"/>
                  <a:ext cx="843244"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𝑛</m:t>
                        </m:r>
                        <m:r>
                          <a:rPr lang="en-US" sz="1600" b="0" i="1" smtClean="0">
                            <a:latin typeface="Cambria Math" panose="02040503050406030204" pitchFamily="18" charset="0"/>
                          </a:rPr>
                          <m:t>−</m:t>
                        </m:r>
                        <m:r>
                          <a:rPr lang="en-US" sz="1600" b="0" i="1" smtClean="0">
                            <a:latin typeface="Cambria Math" panose="02040503050406030204" pitchFamily="18" charset="0"/>
                          </a:rPr>
                          <m:t>𝑖</m:t>
                        </m:r>
                        <m:r>
                          <a:rPr lang="en-US" sz="1600" b="0" i="1" smtClean="0">
                            <a:latin typeface="Cambria Math" panose="02040503050406030204" pitchFamily="18" charset="0"/>
                          </a:rPr>
                          <m:t>−1</m:t>
                        </m:r>
                      </m:oMath>
                    </m:oMathPara>
                  </a14:m>
                  <a:endParaRPr lang="en-US" sz="1600" dirty="0"/>
                </a:p>
              </p:txBody>
            </p:sp>
          </mc:Choice>
          <mc:Fallback xmlns="">
            <p:sp>
              <p:nvSpPr>
                <p:cNvPr id="30" name="TextBox 29">
                  <a:extLst>
                    <a:ext uri="{FF2B5EF4-FFF2-40B4-BE49-F238E27FC236}">
                      <a16:creationId xmlns:a16="http://schemas.microsoft.com/office/drawing/2014/main" id="{65AB0392-37AB-C530-B55F-8D16AD9A49C9}"/>
                    </a:ext>
                  </a:extLst>
                </p:cNvPr>
                <p:cNvSpPr txBox="1">
                  <a:spLocks noRot="1" noChangeAspect="1" noMove="1" noResize="1" noEditPoints="1" noAdjustHandles="1" noChangeArrowheads="1" noChangeShapeType="1" noTextEdit="1"/>
                </p:cNvSpPr>
                <p:nvPr/>
              </p:nvSpPr>
              <p:spPr>
                <a:xfrm>
                  <a:off x="4251988" y="2714588"/>
                  <a:ext cx="843244" cy="246221"/>
                </a:xfrm>
                <a:prstGeom prst="rect">
                  <a:avLst/>
                </a:prstGeom>
                <a:blipFill>
                  <a:blip r:embed="rId9"/>
                  <a:stretch>
                    <a:fillRect l="-4478" r="-4478" b="-10000"/>
                  </a:stretch>
                </a:blipFill>
              </p:spPr>
              <p:txBody>
                <a:bodyPr/>
                <a:lstStyle/>
                <a:p>
                  <a:r>
                    <a:rPr lang="en-US">
                      <a:noFill/>
                    </a:rPr>
                    <a:t> </a:t>
                  </a:r>
                </a:p>
              </p:txBody>
            </p:sp>
          </mc:Fallback>
        </mc:AlternateContent>
      </p:grpSp>
      <p:sp>
        <p:nvSpPr>
          <p:cNvPr id="2" name="Footer Placeholder 1">
            <a:extLst>
              <a:ext uri="{FF2B5EF4-FFF2-40B4-BE49-F238E27FC236}">
                <a16:creationId xmlns:a16="http://schemas.microsoft.com/office/drawing/2014/main" id="{3AD122AC-86A4-2494-9E7E-FFB5DFD4C5AA}"/>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1000519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
                                            <p:txEl>
                                              <p:pRg st="8" end="8"/>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4</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998290" y="721400"/>
            <a:ext cx="5570290"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Merge Sort</a:t>
            </a:r>
            <a:endParaRPr sz="2400" dirty="0"/>
          </a:p>
        </p:txBody>
      </p:sp>
      <p:grpSp>
        <p:nvGrpSpPr>
          <p:cNvPr id="19" name="Group 18">
            <a:extLst>
              <a:ext uri="{FF2B5EF4-FFF2-40B4-BE49-F238E27FC236}">
                <a16:creationId xmlns:a16="http://schemas.microsoft.com/office/drawing/2014/main" id="{2AF06BD9-02CD-1602-35CC-4BB135F4094E}"/>
              </a:ext>
            </a:extLst>
          </p:cNvPr>
          <p:cNvGrpSpPr/>
          <p:nvPr/>
        </p:nvGrpSpPr>
        <p:grpSpPr>
          <a:xfrm>
            <a:off x="2624188" y="1162902"/>
            <a:ext cx="2149952" cy="259989"/>
            <a:chOff x="2624188" y="1204847"/>
            <a:chExt cx="2149952" cy="259989"/>
          </a:xfrm>
        </p:grpSpPr>
        <p:sp>
          <p:nvSpPr>
            <p:cNvPr id="10" name="Rectangle 9">
              <a:extLst>
                <a:ext uri="{FF2B5EF4-FFF2-40B4-BE49-F238E27FC236}">
                  <a16:creationId xmlns:a16="http://schemas.microsoft.com/office/drawing/2014/main" id="{B2241E15-89F8-A655-670F-E55E84F49C01}"/>
                </a:ext>
              </a:extLst>
            </p:cNvPr>
            <p:cNvSpPr/>
            <p:nvPr/>
          </p:nvSpPr>
          <p:spPr>
            <a:xfrm>
              <a:off x="2624188" y="1204847"/>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8</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9B4D25DE-C2A0-8231-AA48-21FA53B4B91F}"/>
                </a:ext>
              </a:extLst>
            </p:cNvPr>
            <p:cNvSpPr/>
            <p:nvPr/>
          </p:nvSpPr>
          <p:spPr>
            <a:xfrm>
              <a:off x="2896662" y="1204847"/>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3</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F347B6F5-91FF-F250-4398-AD2898915F02}"/>
                </a:ext>
              </a:extLst>
            </p:cNvPr>
            <p:cNvSpPr/>
            <p:nvPr/>
          </p:nvSpPr>
          <p:spPr>
            <a:xfrm>
              <a:off x="3432372" y="1204847"/>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9</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5464CD7-0AB1-5C09-CA0E-6B84AD0CB765}"/>
                </a:ext>
              </a:extLst>
            </p:cNvPr>
            <p:cNvSpPr/>
            <p:nvPr/>
          </p:nvSpPr>
          <p:spPr>
            <a:xfrm>
              <a:off x="3164517" y="1204847"/>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2</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D43799EA-2C33-4606-4D10-240B558490BD}"/>
                </a:ext>
              </a:extLst>
            </p:cNvPr>
            <p:cNvSpPr/>
            <p:nvPr/>
          </p:nvSpPr>
          <p:spPr>
            <a:xfrm>
              <a:off x="3700227" y="1204847"/>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5</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21824AF3-13D4-5519-5642-F655D2DA71A6}"/>
                </a:ext>
              </a:extLst>
            </p:cNvPr>
            <p:cNvSpPr/>
            <p:nvPr/>
          </p:nvSpPr>
          <p:spPr>
            <a:xfrm>
              <a:off x="3965956" y="1206218"/>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1</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958670C4-A29F-6F0A-A5E3-7CE1A4B108DF}"/>
                </a:ext>
              </a:extLst>
            </p:cNvPr>
            <p:cNvSpPr/>
            <p:nvPr/>
          </p:nvSpPr>
          <p:spPr>
            <a:xfrm>
              <a:off x="4238430" y="1204847"/>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7</a:t>
              </a:r>
            </a:p>
          </p:txBody>
        </p:sp>
        <p:sp>
          <p:nvSpPr>
            <p:cNvPr id="17" name="Rectangle 16">
              <a:extLst>
                <a:ext uri="{FF2B5EF4-FFF2-40B4-BE49-F238E27FC236}">
                  <a16:creationId xmlns:a16="http://schemas.microsoft.com/office/drawing/2014/main" id="{84DF1AD9-1B24-1BE9-DAA3-EC32CE9AC0B5}"/>
                </a:ext>
              </a:extLst>
            </p:cNvPr>
            <p:cNvSpPr/>
            <p:nvPr/>
          </p:nvSpPr>
          <p:spPr>
            <a:xfrm>
              <a:off x="4506285" y="1204847"/>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4</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31" name="Group 30">
            <a:extLst>
              <a:ext uri="{FF2B5EF4-FFF2-40B4-BE49-F238E27FC236}">
                <a16:creationId xmlns:a16="http://schemas.microsoft.com/office/drawing/2014/main" id="{DBAE480D-A7E0-0816-6CB6-E7E153BE3E01}"/>
              </a:ext>
            </a:extLst>
          </p:cNvPr>
          <p:cNvGrpSpPr/>
          <p:nvPr/>
        </p:nvGrpSpPr>
        <p:grpSpPr>
          <a:xfrm>
            <a:off x="2021579" y="1785086"/>
            <a:ext cx="1076039" cy="258618"/>
            <a:chOff x="2021579" y="1827031"/>
            <a:chExt cx="1076039" cy="258618"/>
          </a:xfrm>
        </p:grpSpPr>
        <p:sp>
          <p:nvSpPr>
            <p:cNvPr id="20" name="Rectangle 19">
              <a:extLst>
                <a:ext uri="{FF2B5EF4-FFF2-40B4-BE49-F238E27FC236}">
                  <a16:creationId xmlns:a16="http://schemas.microsoft.com/office/drawing/2014/main" id="{6A8AF865-5343-A077-B891-D106887D2352}"/>
                </a:ext>
              </a:extLst>
            </p:cNvPr>
            <p:cNvSpPr/>
            <p:nvPr/>
          </p:nvSpPr>
          <p:spPr>
            <a:xfrm>
              <a:off x="2021579" y="1827031"/>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8</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E4D88141-2846-802C-3069-4D253FFB0569}"/>
                </a:ext>
              </a:extLst>
            </p:cNvPr>
            <p:cNvSpPr/>
            <p:nvPr/>
          </p:nvSpPr>
          <p:spPr>
            <a:xfrm>
              <a:off x="2294053" y="1827031"/>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3</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E984D13E-770B-4D42-BF16-927EFAFFBC43}"/>
                </a:ext>
              </a:extLst>
            </p:cNvPr>
            <p:cNvSpPr/>
            <p:nvPr/>
          </p:nvSpPr>
          <p:spPr>
            <a:xfrm>
              <a:off x="2829763" y="1827031"/>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9</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9CD85274-E3DE-446F-5ACE-1E3A10E82BD5}"/>
                </a:ext>
              </a:extLst>
            </p:cNvPr>
            <p:cNvSpPr/>
            <p:nvPr/>
          </p:nvSpPr>
          <p:spPr>
            <a:xfrm>
              <a:off x="2561908" y="1827031"/>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2</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32" name="Group 31">
            <a:extLst>
              <a:ext uri="{FF2B5EF4-FFF2-40B4-BE49-F238E27FC236}">
                <a16:creationId xmlns:a16="http://schemas.microsoft.com/office/drawing/2014/main" id="{B19079E6-109A-6E6A-83B2-D51CEF516476}"/>
              </a:ext>
            </a:extLst>
          </p:cNvPr>
          <p:cNvGrpSpPr/>
          <p:nvPr/>
        </p:nvGrpSpPr>
        <p:grpSpPr>
          <a:xfrm>
            <a:off x="4285542" y="1785086"/>
            <a:ext cx="1073913" cy="259989"/>
            <a:chOff x="4285542" y="1827031"/>
            <a:chExt cx="1073913" cy="259989"/>
          </a:xfrm>
        </p:grpSpPr>
        <p:sp>
          <p:nvSpPr>
            <p:cNvPr id="24" name="Rectangle 23">
              <a:extLst>
                <a:ext uri="{FF2B5EF4-FFF2-40B4-BE49-F238E27FC236}">
                  <a16:creationId xmlns:a16="http://schemas.microsoft.com/office/drawing/2014/main" id="{2131035E-3A17-2686-F6AA-0A69EC111BB7}"/>
                </a:ext>
              </a:extLst>
            </p:cNvPr>
            <p:cNvSpPr/>
            <p:nvPr/>
          </p:nvSpPr>
          <p:spPr>
            <a:xfrm>
              <a:off x="4285542" y="1827031"/>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5</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AD4F8A29-9AEC-B906-618D-90FEFCFEFCA6}"/>
                </a:ext>
              </a:extLst>
            </p:cNvPr>
            <p:cNvSpPr/>
            <p:nvPr/>
          </p:nvSpPr>
          <p:spPr>
            <a:xfrm>
              <a:off x="4551271" y="1828402"/>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1</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EAC98F4B-831D-738A-27BA-D204C430D1F3}"/>
                </a:ext>
              </a:extLst>
            </p:cNvPr>
            <p:cNvSpPr/>
            <p:nvPr/>
          </p:nvSpPr>
          <p:spPr>
            <a:xfrm>
              <a:off x="4823745" y="1827031"/>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7</a:t>
              </a:r>
            </a:p>
          </p:txBody>
        </p:sp>
        <p:sp>
          <p:nvSpPr>
            <p:cNvPr id="27" name="Rectangle 26">
              <a:extLst>
                <a:ext uri="{FF2B5EF4-FFF2-40B4-BE49-F238E27FC236}">
                  <a16:creationId xmlns:a16="http://schemas.microsoft.com/office/drawing/2014/main" id="{C556D313-38E6-113D-0CFE-A39B47FD3DBF}"/>
                </a:ext>
              </a:extLst>
            </p:cNvPr>
            <p:cNvSpPr/>
            <p:nvPr/>
          </p:nvSpPr>
          <p:spPr>
            <a:xfrm>
              <a:off x="5091600" y="1827031"/>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4</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cxnSp>
        <p:nvCxnSpPr>
          <p:cNvPr id="29" name="Straight Arrow Connector 28">
            <a:extLst>
              <a:ext uri="{FF2B5EF4-FFF2-40B4-BE49-F238E27FC236}">
                <a16:creationId xmlns:a16="http://schemas.microsoft.com/office/drawing/2014/main" id="{085DC690-8E1C-8945-1632-6CC4DF083BED}"/>
              </a:ext>
            </a:extLst>
          </p:cNvPr>
          <p:cNvCxnSpPr>
            <a:cxnSpLocks/>
          </p:cNvCxnSpPr>
          <p:nvPr/>
        </p:nvCxnSpPr>
        <p:spPr>
          <a:xfrm flipH="1">
            <a:off x="2558642" y="1421520"/>
            <a:ext cx="1138836" cy="373724"/>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cxnSp>
        <p:nvCxnSpPr>
          <p:cNvPr id="35" name="Straight Arrow Connector 34">
            <a:extLst>
              <a:ext uri="{FF2B5EF4-FFF2-40B4-BE49-F238E27FC236}">
                <a16:creationId xmlns:a16="http://schemas.microsoft.com/office/drawing/2014/main" id="{F2B47E26-26DD-E8E7-2616-B1AB52B9CC9A}"/>
              </a:ext>
            </a:extLst>
          </p:cNvPr>
          <p:cNvCxnSpPr>
            <a:cxnSpLocks/>
          </p:cNvCxnSpPr>
          <p:nvPr/>
        </p:nvCxnSpPr>
        <p:spPr>
          <a:xfrm>
            <a:off x="3709315" y="1422891"/>
            <a:ext cx="1138836" cy="373724"/>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sp>
        <p:nvSpPr>
          <p:cNvPr id="36" name="Rectangle 35">
            <a:extLst>
              <a:ext uri="{FF2B5EF4-FFF2-40B4-BE49-F238E27FC236}">
                <a16:creationId xmlns:a16="http://schemas.microsoft.com/office/drawing/2014/main" id="{28F0D7A0-5025-2F9A-BCCD-70355E927C9F}"/>
              </a:ext>
            </a:extLst>
          </p:cNvPr>
          <p:cNvSpPr/>
          <p:nvPr/>
        </p:nvSpPr>
        <p:spPr>
          <a:xfrm>
            <a:off x="1749105" y="2440337"/>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8</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C46ED8A1-8E5C-DD40-1C4B-1A24A956047F}"/>
              </a:ext>
            </a:extLst>
          </p:cNvPr>
          <p:cNvSpPr/>
          <p:nvPr/>
        </p:nvSpPr>
        <p:spPr>
          <a:xfrm>
            <a:off x="2021579" y="2440337"/>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3</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024A48BB-54E2-AFC5-F975-1E42FA595AAE}"/>
              </a:ext>
            </a:extLst>
          </p:cNvPr>
          <p:cNvSpPr/>
          <p:nvPr/>
        </p:nvSpPr>
        <p:spPr>
          <a:xfrm>
            <a:off x="3097618" y="2440337"/>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9</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ECF033E7-0EE6-6C83-0A34-CB6FFD2A17C2}"/>
              </a:ext>
            </a:extLst>
          </p:cNvPr>
          <p:cNvSpPr/>
          <p:nvPr/>
        </p:nvSpPr>
        <p:spPr>
          <a:xfrm>
            <a:off x="2829763" y="2440337"/>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2</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091123E1-AB46-3A76-7A60-107D5779633D}"/>
              </a:ext>
            </a:extLst>
          </p:cNvPr>
          <p:cNvSpPr/>
          <p:nvPr/>
        </p:nvSpPr>
        <p:spPr>
          <a:xfrm>
            <a:off x="4017687" y="2438966"/>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5</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5BA546E2-941A-EB4E-E889-6FA7DE7C84A0}"/>
              </a:ext>
            </a:extLst>
          </p:cNvPr>
          <p:cNvSpPr/>
          <p:nvPr/>
        </p:nvSpPr>
        <p:spPr>
          <a:xfrm>
            <a:off x="4283416" y="2440337"/>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1</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2A0B110A-FA0C-692C-ED45-0D5A5569E581}"/>
              </a:ext>
            </a:extLst>
          </p:cNvPr>
          <p:cNvSpPr/>
          <p:nvPr/>
        </p:nvSpPr>
        <p:spPr>
          <a:xfrm>
            <a:off x="5091600" y="2438966"/>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7</a:t>
            </a:r>
          </a:p>
        </p:txBody>
      </p:sp>
      <p:sp>
        <p:nvSpPr>
          <p:cNvPr id="43" name="Rectangle 42">
            <a:extLst>
              <a:ext uri="{FF2B5EF4-FFF2-40B4-BE49-F238E27FC236}">
                <a16:creationId xmlns:a16="http://schemas.microsoft.com/office/drawing/2014/main" id="{1C3E4771-3FCA-F936-73AF-F2841539508F}"/>
              </a:ext>
            </a:extLst>
          </p:cNvPr>
          <p:cNvSpPr/>
          <p:nvPr/>
        </p:nvSpPr>
        <p:spPr>
          <a:xfrm>
            <a:off x="5359455" y="2438966"/>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4</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44" name="Straight Arrow Connector 43">
            <a:extLst>
              <a:ext uri="{FF2B5EF4-FFF2-40B4-BE49-F238E27FC236}">
                <a16:creationId xmlns:a16="http://schemas.microsoft.com/office/drawing/2014/main" id="{022C8F4D-0119-BF71-4DF0-1D95CBD86091}"/>
              </a:ext>
            </a:extLst>
          </p:cNvPr>
          <p:cNvCxnSpPr>
            <a:cxnSpLocks/>
          </p:cNvCxnSpPr>
          <p:nvPr/>
        </p:nvCxnSpPr>
        <p:spPr>
          <a:xfrm flipH="1">
            <a:off x="2021747" y="2043704"/>
            <a:ext cx="540161" cy="405881"/>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cxnSp>
        <p:nvCxnSpPr>
          <p:cNvPr id="47" name="Straight Arrow Connector 46">
            <a:extLst>
              <a:ext uri="{FF2B5EF4-FFF2-40B4-BE49-F238E27FC236}">
                <a16:creationId xmlns:a16="http://schemas.microsoft.com/office/drawing/2014/main" id="{1A74834E-0ADA-A179-34CF-A97D2CBEE7C9}"/>
              </a:ext>
            </a:extLst>
          </p:cNvPr>
          <p:cNvCxnSpPr>
            <a:cxnSpLocks/>
          </p:cNvCxnSpPr>
          <p:nvPr/>
        </p:nvCxnSpPr>
        <p:spPr>
          <a:xfrm>
            <a:off x="2567031" y="2046914"/>
            <a:ext cx="545285" cy="419449"/>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cxnSp>
        <p:nvCxnSpPr>
          <p:cNvPr id="52" name="Straight Arrow Connector 51">
            <a:extLst>
              <a:ext uri="{FF2B5EF4-FFF2-40B4-BE49-F238E27FC236}">
                <a16:creationId xmlns:a16="http://schemas.microsoft.com/office/drawing/2014/main" id="{D9DB0E3D-E34F-4CE8-98EF-14DC2737A547}"/>
              </a:ext>
            </a:extLst>
          </p:cNvPr>
          <p:cNvCxnSpPr>
            <a:cxnSpLocks/>
          </p:cNvCxnSpPr>
          <p:nvPr/>
        </p:nvCxnSpPr>
        <p:spPr>
          <a:xfrm flipH="1">
            <a:off x="4278385" y="2053491"/>
            <a:ext cx="549948" cy="396094"/>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cxnSp>
        <p:nvCxnSpPr>
          <p:cNvPr id="53" name="Straight Arrow Connector 52">
            <a:extLst>
              <a:ext uri="{FF2B5EF4-FFF2-40B4-BE49-F238E27FC236}">
                <a16:creationId xmlns:a16="http://schemas.microsoft.com/office/drawing/2014/main" id="{7F30FAC9-2B7E-0E49-4FFC-F4BC4E4DF7B3}"/>
              </a:ext>
            </a:extLst>
          </p:cNvPr>
          <p:cNvCxnSpPr>
            <a:cxnSpLocks/>
          </p:cNvCxnSpPr>
          <p:nvPr/>
        </p:nvCxnSpPr>
        <p:spPr>
          <a:xfrm>
            <a:off x="4833456" y="2056701"/>
            <a:ext cx="535498" cy="401273"/>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sp>
        <p:nvSpPr>
          <p:cNvPr id="56" name="Rectangle 55">
            <a:extLst>
              <a:ext uri="{FF2B5EF4-FFF2-40B4-BE49-F238E27FC236}">
                <a16:creationId xmlns:a16="http://schemas.microsoft.com/office/drawing/2014/main" id="{9940736A-AA2B-FFFC-4605-07613D51D24F}"/>
              </a:ext>
            </a:extLst>
          </p:cNvPr>
          <p:cNvSpPr/>
          <p:nvPr/>
        </p:nvSpPr>
        <p:spPr>
          <a:xfrm>
            <a:off x="1548362" y="2966279"/>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8</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7" name="Rectangle 56">
            <a:extLst>
              <a:ext uri="{FF2B5EF4-FFF2-40B4-BE49-F238E27FC236}">
                <a16:creationId xmlns:a16="http://schemas.microsoft.com/office/drawing/2014/main" id="{4A41B299-7B3E-2725-B042-F6986AE91952}"/>
              </a:ext>
            </a:extLst>
          </p:cNvPr>
          <p:cNvSpPr/>
          <p:nvPr/>
        </p:nvSpPr>
        <p:spPr>
          <a:xfrm>
            <a:off x="2222322" y="2966279"/>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3</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8" name="Rectangle 57">
            <a:extLst>
              <a:ext uri="{FF2B5EF4-FFF2-40B4-BE49-F238E27FC236}">
                <a16:creationId xmlns:a16="http://schemas.microsoft.com/office/drawing/2014/main" id="{EEDC465A-D790-D9C4-3D69-C0D101FA137D}"/>
              </a:ext>
            </a:extLst>
          </p:cNvPr>
          <p:cNvSpPr/>
          <p:nvPr/>
        </p:nvSpPr>
        <p:spPr>
          <a:xfrm>
            <a:off x="2605374" y="2966279"/>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2</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9" name="Rectangle 58">
            <a:extLst>
              <a:ext uri="{FF2B5EF4-FFF2-40B4-BE49-F238E27FC236}">
                <a16:creationId xmlns:a16="http://schemas.microsoft.com/office/drawing/2014/main" id="{08C8408B-F3E5-9C60-3829-3229D7C4A237}"/>
              </a:ext>
            </a:extLst>
          </p:cNvPr>
          <p:cNvSpPr/>
          <p:nvPr/>
        </p:nvSpPr>
        <p:spPr>
          <a:xfrm>
            <a:off x="3331917" y="2966279"/>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9</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60" name="Straight Arrow Connector 59">
            <a:extLst>
              <a:ext uri="{FF2B5EF4-FFF2-40B4-BE49-F238E27FC236}">
                <a16:creationId xmlns:a16="http://schemas.microsoft.com/office/drawing/2014/main" id="{D617F2A1-BBC3-61CB-9DE3-7C84C01A7B79}"/>
              </a:ext>
            </a:extLst>
          </p:cNvPr>
          <p:cNvCxnSpPr>
            <a:cxnSpLocks/>
            <a:endCxn id="56" idx="0"/>
          </p:cNvCxnSpPr>
          <p:nvPr/>
        </p:nvCxnSpPr>
        <p:spPr>
          <a:xfrm flipH="1">
            <a:off x="1682290" y="2701255"/>
            <a:ext cx="339457" cy="265024"/>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cxnSp>
        <p:nvCxnSpPr>
          <p:cNvPr id="63" name="Straight Arrow Connector 62">
            <a:extLst>
              <a:ext uri="{FF2B5EF4-FFF2-40B4-BE49-F238E27FC236}">
                <a16:creationId xmlns:a16="http://schemas.microsoft.com/office/drawing/2014/main" id="{AFAA0D8A-6488-2540-35F1-D7FDC87B3D4D}"/>
              </a:ext>
            </a:extLst>
          </p:cNvPr>
          <p:cNvCxnSpPr>
            <a:cxnSpLocks/>
            <a:endCxn id="57" idx="0"/>
          </p:cNvCxnSpPr>
          <p:nvPr/>
        </p:nvCxnSpPr>
        <p:spPr>
          <a:xfrm>
            <a:off x="2016792" y="2695752"/>
            <a:ext cx="339458" cy="270527"/>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cxnSp>
        <p:nvCxnSpPr>
          <p:cNvPr id="66" name="Straight Arrow Connector 65">
            <a:extLst>
              <a:ext uri="{FF2B5EF4-FFF2-40B4-BE49-F238E27FC236}">
                <a16:creationId xmlns:a16="http://schemas.microsoft.com/office/drawing/2014/main" id="{B59058A9-1C9A-381B-3BF1-F8AA75EA38E1}"/>
              </a:ext>
            </a:extLst>
          </p:cNvPr>
          <p:cNvCxnSpPr>
            <a:cxnSpLocks/>
            <a:endCxn id="58" idx="0"/>
          </p:cNvCxnSpPr>
          <p:nvPr/>
        </p:nvCxnSpPr>
        <p:spPr>
          <a:xfrm flipH="1">
            <a:off x="2739302" y="2710670"/>
            <a:ext cx="356061" cy="255609"/>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cxnSp>
        <p:nvCxnSpPr>
          <p:cNvPr id="67" name="Straight Arrow Connector 66">
            <a:extLst>
              <a:ext uri="{FF2B5EF4-FFF2-40B4-BE49-F238E27FC236}">
                <a16:creationId xmlns:a16="http://schemas.microsoft.com/office/drawing/2014/main" id="{07771111-C4EB-DBB9-A32D-9FE59505E06C}"/>
              </a:ext>
            </a:extLst>
          </p:cNvPr>
          <p:cNvCxnSpPr>
            <a:cxnSpLocks/>
            <a:endCxn id="59" idx="0"/>
          </p:cNvCxnSpPr>
          <p:nvPr/>
        </p:nvCxnSpPr>
        <p:spPr>
          <a:xfrm>
            <a:off x="3090408" y="2705167"/>
            <a:ext cx="375437" cy="261112"/>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sp>
        <p:nvSpPr>
          <p:cNvPr id="70" name="Rectangle 69">
            <a:extLst>
              <a:ext uri="{FF2B5EF4-FFF2-40B4-BE49-F238E27FC236}">
                <a16:creationId xmlns:a16="http://schemas.microsoft.com/office/drawing/2014/main" id="{B8EB475F-4324-8167-8291-D07EBEC1A67A}"/>
              </a:ext>
            </a:extLst>
          </p:cNvPr>
          <p:cNvSpPr/>
          <p:nvPr/>
        </p:nvSpPr>
        <p:spPr>
          <a:xfrm>
            <a:off x="3800718" y="2966279"/>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5</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1" name="Rectangle 70">
            <a:extLst>
              <a:ext uri="{FF2B5EF4-FFF2-40B4-BE49-F238E27FC236}">
                <a16:creationId xmlns:a16="http://schemas.microsoft.com/office/drawing/2014/main" id="{8EC29345-78F2-D8EB-5800-27A5C87A73DF}"/>
              </a:ext>
            </a:extLst>
          </p:cNvPr>
          <p:cNvSpPr/>
          <p:nvPr/>
        </p:nvSpPr>
        <p:spPr>
          <a:xfrm>
            <a:off x="4500936" y="2961778"/>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1</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2" name="Rectangle 71">
            <a:extLst>
              <a:ext uri="{FF2B5EF4-FFF2-40B4-BE49-F238E27FC236}">
                <a16:creationId xmlns:a16="http://schemas.microsoft.com/office/drawing/2014/main" id="{A19FB253-4248-C477-12DC-09F60A4FFEEC}"/>
              </a:ext>
            </a:extLst>
          </p:cNvPr>
          <p:cNvSpPr/>
          <p:nvPr/>
        </p:nvSpPr>
        <p:spPr>
          <a:xfrm>
            <a:off x="4874079" y="2961778"/>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7</a:t>
            </a:r>
          </a:p>
        </p:txBody>
      </p:sp>
      <p:sp>
        <p:nvSpPr>
          <p:cNvPr id="73" name="Rectangle 72">
            <a:extLst>
              <a:ext uri="{FF2B5EF4-FFF2-40B4-BE49-F238E27FC236}">
                <a16:creationId xmlns:a16="http://schemas.microsoft.com/office/drawing/2014/main" id="{1024A83B-1152-FB82-878A-6AE19BDDAB8C}"/>
              </a:ext>
            </a:extLst>
          </p:cNvPr>
          <p:cNvSpPr/>
          <p:nvPr/>
        </p:nvSpPr>
        <p:spPr>
          <a:xfrm>
            <a:off x="5603846" y="2970217"/>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4</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75" name="Straight Arrow Connector 74">
            <a:extLst>
              <a:ext uri="{FF2B5EF4-FFF2-40B4-BE49-F238E27FC236}">
                <a16:creationId xmlns:a16="http://schemas.microsoft.com/office/drawing/2014/main" id="{3E116AF1-53C7-BD9C-C2B5-1AEAFBB17ACA}"/>
              </a:ext>
            </a:extLst>
          </p:cNvPr>
          <p:cNvCxnSpPr>
            <a:cxnSpLocks/>
            <a:endCxn id="70" idx="0"/>
          </p:cNvCxnSpPr>
          <p:nvPr/>
        </p:nvCxnSpPr>
        <p:spPr>
          <a:xfrm flipH="1">
            <a:off x="3934646" y="2701238"/>
            <a:ext cx="354034" cy="265041"/>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cxnSp>
        <p:nvCxnSpPr>
          <p:cNvPr id="76" name="Straight Arrow Connector 75">
            <a:extLst>
              <a:ext uri="{FF2B5EF4-FFF2-40B4-BE49-F238E27FC236}">
                <a16:creationId xmlns:a16="http://schemas.microsoft.com/office/drawing/2014/main" id="{A1A46859-39A7-9BC3-0BA3-0C8F561A28A4}"/>
              </a:ext>
            </a:extLst>
          </p:cNvPr>
          <p:cNvCxnSpPr>
            <a:cxnSpLocks/>
            <a:endCxn id="71" idx="0"/>
          </p:cNvCxnSpPr>
          <p:nvPr/>
        </p:nvCxnSpPr>
        <p:spPr>
          <a:xfrm>
            <a:off x="4283725" y="2695735"/>
            <a:ext cx="351139" cy="266043"/>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cxnSp>
        <p:nvCxnSpPr>
          <p:cNvPr id="79" name="Straight Arrow Connector 78">
            <a:extLst>
              <a:ext uri="{FF2B5EF4-FFF2-40B4-BE49-F238E27FC236}">
                <a16:creationId xmlns:a16="http://schemas.microsoft.com/office/drawing/2014/main" id="{42264315-6061-10E4-2BB0-C2C2B2B347F8}"/>
              </a:ext>
            </a:extLst>
          </p:cNvPr>
          <p:cNvCxnSpPr>
            <a:cxnSpLocks/>
            <a:endCxn id="72" idx="0"/>
          </p:cNvCxnSpPr>
          <p:nvPr/>
        </p:nvCxnSpPr>
        <p:spPr>
          <a:xfrm flipH="1">
            <a:off x="5008007" y="2710670"/>
            <a:ext cx="349822" cy="251108"/>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cxnSp>
        <p:nvCxnSpPr>
          <p:cNvPr id="80" name="Straight Arrow Connector 79">
            <a:extLst>
              <a:ext uri="{FF2B5EF4-FFF2-40B4-BE49-F238E27FC236}">
                <a16:creationId xmlns:a16="http://schemas.microsoft.com/office/drawing/2014/main" id="{00E6FC23-5E9A-D53B-D320-4AACBBEE13E0}"/>
              </a:ext>
            </a:extLst>
          </p:cNvPr>
          <p:cNvCxnSpPr>
            <a:cxnSpLocks/>
            <a:endCxn id="73" idx="0"/>
          </p:cNvCxnSpPr>
          <p:nvPr/>
        </p:nvCxnSpPr>
        <p:spPr>
          <a:xfrm>
            <a:off x="5352874" y="2705167"/>
            <a:ext cx="384900" cy="265050"/>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grpSp>
        <p:nvGrpSpPr>
          <p:cNvPr id="93" name="Group 92">
            <a:extLst>
              <a:ext uri="{FF2B5EF4-FFF2-40B4-BE49-F238E27FC236}">
                <a16:creationId xmlns:a16="http://schemas.microsoft.com/office/drawing/2014/main" id="{D3BFEE4D-1F0D-FAD2-EC1F-0FF2159E5359}"/>
              </a:ext>
            </a:extLst>
          </p:cNvPr>
          <p:cNvGrpSpPr/>
          <p:nvPr/>
        </p:nvGrpSpPr>
        <p:grpSpPr>
          <a:xfrm>
            <a:off x="1744318" y="3415908"/>
            <a:ext cx="540329" cy="258618"/>
            <a:chOff x="1744318" y="3457853"/>
            <a:chExt cx="540329" cy="258618"/>
          </a:xfrm>
        </p:grpSpPr>
        <p:sp>
          <p:nvSpPr>
            <p:cNvPr id="83" name="Rectangle 82">
              <a:extLst>
                <a:ext uri="{FF2B5EF4-FFF2-40B4-BE49-F238E27FC236}">
                  <a16:creationId xmlns:a16="http://schemas.microsoft.com/office/drawing/2014/main" id="{FA425AD8-DACA-8A28-8E37-3C35C58E8032}"/>
                </a:ext>
              </a:extLst>
            </p:cNvPr>
            <p:cNvSpPr/>
            <p:nvPr/>
          </p:nvSpPr>
          <p:spPr>
            <a:xfrm>
              <a:off x="1744318" y="3457853"/>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noProof="0" dirty="0">
                  <a:solidFill>
                    <a:prstClr val="black"/>
                  </a:solidFill>
                  <a:latin typeface="Calibri" panose="020F0502020204030204"/>
                </a:rPr>
                <a:t>3</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4" name="Rectangle 83">
              <a:extLst>
                <a:ext uri="{FF2B5EF4-FFF2-40B4-BE49-F238E27FC236}">
                  <a16:creationId xmlns:a16="http://schemas.microsoft.com/office/drawing/2014/main" id="{B96262A7-A547-B36D-CBCD-B8EC94CF4250}"/>
                </a:ext>
              </a:extLst>
            </p:cNvPr>
            <p:cNvSpPr/>
            <p:nvPr/>
          </p:nvSpPr>
          <p:spPr>
            <a:xfrm>
              <a:off x="2016792" y="3457853"/>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noProof="0" dirty="0">
                  <a:solidFill>
                    <a:prstClr val="black"/>
                  </a:solidFill>
                  <a:latin typeface="Calibri" panose="020F0502020204030204"/>
                </a:rPr>
                <a:t>8</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cxnSp>
        <p:nvCxnSpPr>
          <p:cNvPr id="85" name="Straight Arrow Connector 84">
            <a:extLst>
              <a:ext uri="{FF2B5EF4-FFF2-40B4-BE49-F238E27FC236}">
                <a16:creationId xmlns:a16="http://schemas.microsoft.com/office/drawing/2014/main" id="{39E5F0A9-201C-E4C6-BE0A-4EC8A75A926E}"/>
              </a:ext>
            </a:extLst>
          </p:cNvPr>
          <p:cNvCxnSpPr>
            <a:cxnSpLocks/>
            <a:stCxn id="56" idx="2"/>
          </p:cNvCxnSpPr>
          <p:nvPr/>
        </p:nvCxnSpPr>
        <p:spPr>
          <a:xfrm>
            <a:off x="1682290" y="3224897"/>
            <a:ext cx="351138" cy="198885"/>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cxnSp>
        <p:nvCxnSpPr>
          <p:cNvPr id="88" name="Straight Arrow Connector 87">
            <a:extLst>
              <a:ext uri="{FF2B5EF4-FFF2-40B4-BE49-F238E27FC236}">
                <a16:creationId xmlns:a16="http://schemas.microsoft.com/office/drawing/2014/main" id="{64897FD0-8A1A-FE47-D4FE-CA8E429AA752}"/>
              </a:ext>
            </a:extLst>
          </p:cNvPr>
          <p:cNvCxnSpPr>
            <a:cxnSpLocks/>
            <a:stCxn id="57" idx="2"/>
          </p:cNvCxnSpPr>
          <p:nvPr/>
        </p:nvCxnSpPr>
        <p:spPr>
          <a:xfrm flipH="1">
            <a:off x="2000188" y="3224897"/>
            <a:ext cx="356062" cy="198885"/>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grpSp>
        <p:nvGrpSpPr>
          <p:cNvPr id="94" name="Group 93">
            <a:extLst>
              <a:ext uri="{FF2B5EF4-FFF2-40B4-BE49-F238E27FC236}">
                <a16:creationId xmlns:a16="http://schemas.microsoft.com/office/drawing/2014/main" id="{05EAD43A-5982-FF46-3E42-5A351D06F6DC}"/>
              </a:ext>
            </a:extLst>
          </p:cNvPr>
          <p:cNvGrpSpPr/>
          <p:nvPr/>
        </p:nvGrpSpPr>
        <p:grpSpPr>
          <a:xfrm>
            <a:off x="2853661" y="3415908"/>
            <a:ext cx="535710" cy="258618"/>
            <a:chOff x="2853661" y="3457853"/>
            <a:chExt cx="535710" cy="258618"/>
          </a:xfrm>
        </p:grpSpPr>
        <p:sp>
          <p:nvSpPr>
            <p:cNvPr id="91" name="Rectangle 90">
              <a:extLst>
                <a:ext uri="{FF2B5EF4-FFF2-40B4-BE49-F238E27FC236}">
                  <a16:creationId xmlns:a16="http://schemas.microsoft.com/office/drawing/2014/main" id="{C0E1BD4E-1B79-0731-F2A5-6650B7FEA9E1}"/>
                </a:ext>
              </a:extLst>
            </p:cNvPr>
            <p:cNvSpPr/>
            <p:nvPr/>
          </p:nvSpPr>
          <p:spPr>
            <a:xfrm>
              <a:off x="3121516" y="3457853"/>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9</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2" name="Rectangle 91">
              <a:extLst>
                <a:ext uri="{FF2B5EF4-FFF2-40B4-BE49-F238E27FC236}">
                  <a16:creationId xmlns:a16="http://schemas.microsoft.com/office/drawing/2014/main" id="{1E82A3FF-BA45-9FB0-31F0-5D94E9FF4725}"/>
                </a:ext>
              </a:extLst>
            </p:cNvPr>
            <p:cNvSpPr/>
            <p:nvPr/>
          </p:nvSpPr>
          <p:spPr>
            <a:xfrm>
              <a:off x="2853661" y="3457853"/>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2</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cxnSp>
        <p:nvCxnSpPr>
          <p:cNvPr id="95" name="Straight Arrow Connector 94">
            <a:extLst>
              <a:ext uri="{FF2B5EF4-FFF2-40B4-BE49-F238E27FC236}">
                <a16:creationId xmlns:a16="http://schemas.microsoft.com/office/drawing/2014/main" id="{18263E04-8A96-5676-E9AA-D3018569296F}"/>
              </a:ext>
            </a:extLst>
          </p:cNvPr>
          <p:cNvCxnSpPr>
            <a:cxnSpLocks/>
            <a:stCxn id="58" idx="2"/>
          </p:cNvCxnSpPr>
          <p:nvPr/>
        </p:nvCxnSpPr>
        <p:spPr>
          <a:xfrm>
            <a:off x="2739302" y="3224897"/>
            <a:ext cx="389792" cy="206200"/>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cxnSp>
        <p:nvCxnSpPr>
          <p:cNvPr id="98" name="Straight Arrow Connector 97">
            <a:extLst>
              <a:ext uri="{FF2B5EF4-FFF2-40B4-BE49-F238E27FC236}">
                <a16:creationId xmlns:a16="http://schemas.microsoft.com/office/drawing/2014/main" id="{188A385A-932C-4548-F846-4732AFA36560}"/>
              </a:ext>
            </a:extLst>
          </p:cNvPr>
          <p:cNvCxnSpPr>
            <a:cxnSpLocks/>
            <a:stCxn id="59" idx="2"/>
          </p:cNvCxnSpPr>
          <p:nvPr/>
        </p:nvCxnSpPr>
        <p:spPr>
          <a:xfrm flipH="1">
            <a:off x="3112316" y="3224897"/>
            <a:ext cx="353529" cy="206200"/>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grpSp>
        <p:nvGrpSpPr>
          <p:cNvPr id="102" name="Group 101">
            <a:extLst>
              <a:ext uri="{FF2B5EF4-FFF2-40B4-BE49-F238E27FC236}">
                <a16:creationId xmlns:a16="http://schemas.microsoft.com/office/drawing/2014/main" id="{AF196D5C-CEBB-9143-E054-EEA47BB30754}"/>
              </a:ext>
            </a:extLst>
          </p:cNvPr>
          <p:cNvGrpSpPr/>
          <p:nvPr/>
        </p:nvGrpSpPr>
        <p:grpSpPr>
          <a:xfrm>
            <a:off x="4010942" y="3417054"/>
            <a:ext cx="540329" cy="258618"/>
            <a:chOff x="1744318" y="3457853"/>
            <a:chExt cx="540329" cy="258618"/>
          </a:xfrm>
        </p:grpSpPr>
        <p:sp>
          <p:nvSpPr>
            <p:cNvPr id="103" name="Rectangle 102">
              <a:extLst>
                <a:ext uri="{FF2B5EF4-FFF2-40B4-BE49-F238E27FC236}">
                  <a16:creationId xmlns:a16="http://schemas.microsoft.com/office/drawing/2014/main" id="{AF944794-472A-7BDD-2307-1EDE04A291EB}"/>
                </a:ext>
              </a:extLst>
            </p:cNvPr>
            <p:cNvSpPr/>
            <p:nvPr/>
          </p:nvSpPr>
          <p:spPr>
            <a:xfrm>
              <a:off x="1744318" y="3457853"/>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dirty="0">
                  <a:ln>
                    <a:noFill/>
                  </a:ln>
                  <a:solidFill>
                    <a:prstClr val="black"/>
                  </a:solidFill>
                  <a:effectLst/>
                  <a:uLnTx/>
                  <a:uFillTx/>
                  <a:latin typeface="Calibri" panose="020F0502020204030204"/>
                  <a:ea typeface="+mn-ea"/>
                  <a:cs typeface="+mn-cs"/>
                </a:rPr>
                <a:t>1</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4" name="Rectangle 103">
              <a:extLst>
                <a:ext uri="{FF2B5EF4-FFF2-40B4-BE49-F238E27FC236}">
                  <a16:creationId xmlns:a16="http://schemas.microsoft.com/office/drawing/2014/main" id="{90B5F9FF-23D9-5241-7942-ECE228B68EC7}"/>
                </a:ext>
              </a:extLst>
            </p:cNvPr>
            <p:cNvSpPr/>
            <p:nvPr/>
          </p:nvSpPr>
          <p:spPr>
            <a:xfrm>
              <a:off x="2016792" y="3457853"/>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dirty="0">
                  <a:ln>
                    <a:noFill/>
                  </a:ln>
                  <a:solidFill>
                    <a:prstClr val="black"/>
                  </a:solidFill>
                  <a:effectLst/>
                  <a:uLnTx/>
                  <a:uFillTx/>
                  <a:latin typeface="Calibri" panose="020F0502020204030204"/>
                  <a:ea typeface="+mn-ea"/>
                  <a:cs typeface="+mn-cs"/>
                </a:rPr>
                <a:t>5</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cxnSp>
        <p:nvCxnSpPr>
          <p:cNvPr id="105" name="Straight Arrow Connector 104">
            <a:extLst>
              <a:ext uri="{FF2B5EF4-FFF2-40B4-BE49-F238E27FC236}">
                <a16:creationId xmlns:a16="http://schemas.microsoft.com/office/drawing/2014/main" id="{B6C1DF55-E628-C4B9-7EA4-A74161E4F39B}"/>
              </a:ext>
            </a:extLst>
          </p:cNvPr>
          <p:cNvCxnSpPr>
            <a:cxnSpLocks/>
            <a:stCxn id="70" idx="2"/>
          </p:cNvCxnSpPr>
          <p:nvPr/>
        </p:nvCxnSpPr>
        <p:spPr>
          <a:xfrm>
            <a:off x="3934646" y="3224897"/>
            <a:ext cx="352128" cy="197811"/>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cxnSp>
        <p:nvCxnSpPr>
          <p:cNvPr id="108" name="Straight Arrow Connector 107">
            <a:extLst>
              <a:ext uri="{FF2B5EF4-FFF2-40B4-BE49-F238E27FC236}">
                <a16:creationId xmlns:a16="http://schemas.microsoft.com/office/drawing/2014/main" id="{AAD37AAC-A30B-41D3-5096-50E118137C57}"/>
              </a:ext>
            </a:extLst>
          </p:cNvPr>
          <p:cNvCxnSpPr>
            <a:cxnSpLocks/>
            <a:stCxn id="71" idx="2"/>
          </p:cNvCxnSpPr>
          <p:nvPr/>
        </p:nvCxnSpPr>
        <p:spPr>
          <a:xfrm flipH="1">
            <a:off x="4253218" y="3220396"/>
            <a:ext cx="381646" cy="210701"/>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grpSp>
        <p:nvGrpSpPr>
          <p:cNvPr id="111" name="Group 110">
            <a:extLst>
              <a:ext uri="{FF2B5EF4-FFF2-40B4-BE49-F238E27FC236}">
                <a16:creationId xmlns:a16="http://schemas.microsoft.com/office/drawing/2014/main" id="{CFA7DE6E-845E-0F2C-B79A-87F39F96DFC3}"/>
              </a:ext>
            </a:extLst>
          </p:cNvPr>
          <p:cNvGrpSpPr/>
          <p:nvPr/>
        </p:nvGrpSpPr>
        <p:grpSpPr>
          <a:xfrm>
            <a:off x="5101205" y="3410039"/>
            <a:ext cx="540329" cy="258618"/>
            <a:chOff x="1744318" y="3457853"/>
            <a:chExt cx="540329" cy="258618"/>
          </a:xfrm>
        </p:grpSpPr>
        <p:sp>
          <p:nvSpPr>
            <p:cNvPr id="112" name="Rectangle 111">
              <a:extLst>
                <a:ext uri="{FF2B5EF4-FFF2-40B4-BE49-F238E27FC236}">
                  <a16:creationId xmlns:a16="http://schemas.microsoft.com/office/drawing/2014/main" id="{DB98AB86-25AA-A5BA-5613-2B9F7B26A8CA}"/>
                </a:ext>
              </a:extLst>
            </p:cNvPr>
            <p:cNvSpPr/>
            <p:nvPr/>
          </p:nvSpPr>
          <p:spPr>
            <a:xfrm>
              <a:off x="1744318" y="3457853"/>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noProof="0" dirty="0">
                  <a:solidFill>
                    <a:prstClr val="black"/>
                  </a:solidFill>
                  <a:latin typeface="Calibri" panose="020F0502020204030204"/>
                </a:rPr>
                <a:t>4</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3" name="Rectangle 112">
              <a:extLst>
                <a:ext uri="{FF2B5EF4-FFF2-40B4-BE49-F238E27FC236}">
                  <a16:creationId xmlns:a16="http://schemas.microsoft.com/office/drawing/2014/main" id="{8719D340-BC6F-4C7A-535F-38BE3569FEBB}"/>
                </a:ext>
              </a:extLst>
            </p:cNvPr>
            <p:cNvSpPr/>
            <p:nvPr/>
          </p:nvSpPr>
          <p:spPr>
            <a:xfrm>
              <a:off x="2016792" y="3457853"/>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noProof="0" dirty="0">
                  <a:solidFill>
                    <a:prstClr val="black"/>
                  </a:solidFill>
                  <a:latin typeface="Calibri" panose="020F0502020204030204"/>
                </a:rPr>
                <a:t>7</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cxnSp>
        <p:nvCxnSpPr>
          <p:cNvPr id="114" name="Straight Arrow Connector 113">
            <a:extLst>
              <a:ext uri="{FF2B5EF4-FFF2-40B4-BE49-F238E27FC236}">
                <a16:creationId xmlns:a16="http://schemas.microsoft.com/office/drawing/2014/main" id="{016CDBDD-5DBD-1EC8-9A34-7B28D854923E}"/>
              </a:ext>
            </a:extLst>
          </p:cNvPr>
          <p:cNvCxnSpPr>
            <a:cxnSpLocks/>
            <a:stCxn id="72" idx="2"/>
          </p:cNvCxnSpPr>
          <p:nvPr/>
        </p:nvCxnSpPr>
        <p:spPr>
          <a:xfrm>
            <a:off x="5008007" y="3220396"/>
            <a:ext cx="360947" cy="189643"/>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cxnSp>
        <p:nvCxnSpPr>
          <p:cNvPr id="118" name="Straight Arrow Connector 117">
            <a:extLst>
              <a:ext uri="{FF2B5EF4-FFF2-40B4-BE49-F238E27FC236}">
                <a16:creationId xmlns:a16="http://schemas.microsoft.com/office/drawing/2014/main" id="{A67D9380-95DD-6BB7-C13A-B98C4F8DCF23}"/>
              </a:ext>
            </a:extLst>
          </p:cNvPr>
          <p:cNvCxnSpPr>
            <a:cxnSpLocks/>
            <a:stCxn id="73" idx="2"/>
          </p:cNvCxnSpPr>
          <p:nvPr/>
        </p:nvCxnSpPr>
        <p:spPr>
          <a:xfrm flipH="1">
            <a:off x="5343787" y="3228835"/>
            <a:ext cx="393987" cy="177095"/>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grpSp>
        <p:nvGrpSpPr>
          <p:cNvPr id="124" name="Group 123">
            <a:extLst>
              <a:ext uri="{FF2B5EF4-FFF2-40B4-BE49-F238E27FC236}">
                <a16:creationId xmlns:a16="http://schemas.microsoft.com/office/drawing/2014/main" id="{626FEC59-7C45-1E93-2711-5C330C77014E}"/>
              </a:ext>
            </a:extLst>
          </p:cNvPr>
          <p:cNvGrpSpPr/>
          <p:nvPr/>
        </p:nvGrpSpPr>
        <p:grpSpPr>
          <a:xfrm>
            <a:off x="2005911" y="3918019"/>
            <a:ext cx="1076039" cy="258618"/>
            <a:chOff x="2021579" y="1827031"/>
            <a:chExt cx="1076039" cy="258618"/>
          </a:xfrm>
        </p:grpSpPr>
        <p:sp>
          <p:nvSpPr>
            <p:cNvPr id="125" name="Rectangle 124">
              <a:extLst>
                <a:ext uri="{FF2B5EF4-FFF2-40B4-BE49-F238E27FC236}">
                  <a16:creationId xmlns:a16="http://schemas.microsoft.com/office/drawing/2014/main" id="{677AAF4F-366B-C2AE-1019-2DE43A25C11F}"/>
                </a:ext>
              </a:extLst>
            </p:cNvPr>
            <p:cNvSpPr/>
            <p:nvPr/>
          </p:nvSpPr>
          <p:spPr>
            <a:xfrm>
              <a:off x="2021579" y="1827031"/>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2</a:t>
              </a:r>
            </a:p>
          </p:txBody>
        </p:sp>
        <p:sp>
          <p:nvSpPr>
            <p:cNvPr id="126" name="Rectangle 125">
              <a:extLst>
                <a:ext uri="{FF2B5EF4-FFF2-40B4-BE49-F238E27FC236}">
                  <a16:creationId xmlns:a16="http://schemas.microsoft.com/office/drawing/2014/main" id="{D7EFBD2B-194D-6BAF-46BC-DF99DF021FC9}"/>
                </a:ext>
              </a:extLst>
            </p:cNvPr>
            <p:cNvSpPr/>
            <p:nvPr/>
          </p:nvSpPr>
          <p:spPr>
            <a:xfrm>
              <a:off x="2294053" y="1827031"/>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3</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7" name="Rectangle 126">
              <a:extLst>
                <a:ext uri="{FF2B5EF4-FFF2-40B4-BE49-F238E27FC236}">
                  <a16:creationId xmlns:a16="http://schemas.microsoft.com/office/drawing/2014/main" id="{ACF2C52A-9EB9-F4CF-04DA-2FF5C27C5902}"/>
                </a:ext>
              </a:extLst>
            </p:cNvPr>
            <p:cNvSpPr/>
            <p:nvPr/>
          </p:nvSpPr>
          <p:spPr>
            <a:xfrm>
              <a:off x="2829763" y="1827031"/>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9</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8" name="Rectangle 127">
              <a:extLst>
                <a:ext uri="{FF2B5EF4-FFF2-40B4-BE49-F238E27FC236}">
                  <a16:creationId xmlns:a16="http://schemas.microsoft.com/office/drawing/2014/main" id="{055FFBB7-49C6-943F-351D-4A60D4D24F13}"/>
                </a:ext>
              </a:extLst>
            </p:cNvPr>
            <p:cNvSpPr/>
            <p:nvPr/>
          </p:nvSpPr>
          <p:spPr>
            <a:xfrm>
              <a:off x="2561908" y="1827031"/>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8</a:t>
              </a:r>
            </a:p>
          </p:txBody>
        </p:sp>
      </p:grpSp>
      <p:grpSp>
        <p:nvGrpSpPr>
          <p:cNvPr id="129" name="Group 128">
            <a:extLst>
              <a:ext uri="{FF2B5EF4-FFF2-40B4-BE49-F238E27FC236}">
                <a16:creationId xmlns:a16="http://schemas.microsoft.com/office/drawing/2014/main" id="{C535D37B-DC62-E201-24A9-C8B25162B168}"/>
              </a:ext>
            </a:extLst>
          </p:cNvPr>
          <p:cNvGrpSpPr/>
          <p:nvPr/>
        </p:nvGrpSpPr>
        <p:grpSpPr>
          <a:xfrm>
            <a:off x="4269874" y="3918019"/>
            <a:ext cx="1073913" cy="259989"/>
            <a:chOff x="4285542" y="1827031"/>
            <a:chExt cx="1073913" cy="259989"/>
          </a:xfrm>
        </p:grpSpPr>
        <p:sp>
          <p:nvSpPr>
            <p:cNvPr id="130" name="Rectangle 129">
              <a:extLst>
                <a:ext uri="{FF2B5EF4-FFF2-40B4-BE49-F238E27FC236}">
                  <a16:creationId xmlns:a16="http://schemas.microsoft.com/office/drawing/2014/main" id="{2AE8096E-C6D3-8D3C-F5E7-630E456ADDC6}"/>
                </a:ext>
              </a:extLst>
            </p:cNvPr>
            <p:cNvSpPr/>
            <p:nvPr/>
          </p:nvSpPr>
          <p:spPr>
            <a:xfrm>
              <a:off x="4285542" y="1827031"/>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131" name="Rectangle 130">
              <a:extLst>
                <a:ext uri="{FF2B5EF4-FFF2-40B4-BE49-F238E27FC236}">
                  <a16:creationId xmlns:a16="http://schemas.microsoft.com/office/drawing/2014/main" id="{4A8A0B7E-73C4-B6EE-0A68-E6099187D00D}"/>
                </a:ext>
              </a:extLst>
            </p:cNvPr>
            <p:cNvSpPr/>
            <p:nvPr/>
          </p:nvSpPr>
          <p:spPr>
            <a:xfrm>
              <a:off x="4551271" y="1828402"/>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4</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2" name="Rectangle 131">
              <a:extLst>
                <a:ext uri="{FF2B5EF4-FFF2-40B4-BE49-F238E27FC236}">
                  <a16:creationId xmlns:a16="http://schemas.microsoft.com/office/drawing/2014/main" id="{F3334D45-94E2-9C78-C7B8-44F6D93DC355}"/>
                </a:ext>
              </a:extLst>
            </p:cNvPr>
            <p:cNvSpPr/>
            <p:nvPr/>
          </p:nvSpPr>
          <p:spPr>
            <a:xfrm>
              <a:off x="4823745" y="1827031"/>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5</a:t>
              </a:r>
            </a:p>
          </p:txBody>
        </p:sp>
        <p:sp>
          <p:nvSpPr>
            <p:cNvPr id="133" name="Rectangle 132">
              <a:extLst>
                <a:ext uri="{FF2B5EF4-FFF2-40B4-BE49-F238E27FC236}">
                  <a16:creationId xmlns:a16="http://schemas.microsoft.com/office/drawing/2014/main" id="{0EDD2297-7E6B-B865-78C4-B62518001321}"/>
                </a:ext>
              </a:extLst>
            </p:cNvPr>
            <p:cNvSpPr/>
            <p:nvPr/>
          </p:nvSpPr>
          <p:spPr>
            <a:xfrm>
              <a:off x="5091600" y="1827031"/>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7</a:t>
              </a:r>
            </a:p>
          </p:txBody>
        </p:sp>
      </p:grpSp>
      <p:cxnSp>
        <p:nvCxnSpPr>
          <p:cNvPr id="134" name="Straight Arrow Connector 133">
            <a:extLst>
              <a:ext uri="{FF2B5EF4-FFF2-40B4-BE49-F238E27FC236}">
                <a16:creationId xmlns:a16="http://schemas.microsoft.com/office/drawing/2014/main" id="{FC1F191B-AE20-9307-FAD2-8DB15682339E}"/>
              </a:ext>
            </a:extLst>
          </p:cNvPr>
          <p:cNvCxnSpPr>
            <a:cxnSpLocks/>
          </p:cNvCxnSpPr>
          <p:nvPr/>
        </p:nvCxnSpPr>
        <p:spPr>
          <a:xfrm>
            <a:off x="2000188" y="3667275"/>
            <a:ext cx="546052" cy="250744"/>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cxnSp>
        <p:nvCxnSpPr>
          <p:cNvPr id="137" name="Straight Arrow Connector 136">
            <a:extLst>
              <a:ext uri="{FF2B5EF4-FFF2-40B4-BE49-F238E27FC236}">
                <a16:creationId xmlns:a16="http://schemas.microsoft.com/office/drawing/2014/main" id="{A568C1F0-3CC0-9068-FE55-62B1246A8A8F}"/>
              </a:ext>
            </a:extLst>
          </p:cNvPr>
          <p:cNvCxnSpPr>
            <a:cxnSpLocks/>
          </p:cNvCxnSpPr>
          <p:nvPr/>
        </p:nvCxnSpPr>
        <p:spPr>
          <a:xfrm flipH="1">
            <a:off x="2539495" y="3674526"/>
            <a:ext cx="588565" cy="243493"/>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cxnSp>
        <p:nvCxnSpPr>
          <p:cNvPr id="140" name="Straight Arrow Connector 139">
            <a:extLst>
              <a:ext uri="{FF2B5EF4-FFF2-40B4-BE49-F238E27FC236}">
                <a16:creationId xmlns:a16="http://schemas.microsoft.com/office/drawing/2014/main" id="{75B93D3F-FC41-B2A0-C760-05DB1C8A18EB}"/>
              </a:ext>
            </a:extLst>
          </p:cNvPr>
          <p:cNvCxnSpPr>
            <a:cxnSpLocks/>
          </p:cNvCxnSpPr>
          <p:nvPr/>
        </p:nvCxnSpPr>
        <p:spPr>
          <a:xfrm>
            <a:off x="4276096" y="3675311"/>
            <a:ext cx="546052" cy="250744"/>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cxnSp>
        <p:nvCxnSpPr>
          <p:cNvPr id="141" name="Straight Arrow Connector 140">
            <a:extLst>
              <a:ext uri="{FF2B5EF4-FFF2-40B4-BE49-F238E27FC236}">
                <a16:creationId xmlns:a16="http://schemas.microsoft.com/office/drawing/2014/main" id="{5A4445AD-D253-9344-AD12-D5596D0B0EBD}"/>
              </a:ext>
            </a:extLst>
          </p:cNvPr>
          <p:cNvCxnSpPr>
            <a:cxnSpLocks/>
          </p:cNvCxnSpPr>
          <p:nvPr/>
        </p:nvCxnSpPr>
        <p:spPr>
          <a:xfrm flipH="1">
            <a:off x="4780389" y="3676165"/>
            <a:ext cx="588565" cy="243493"/>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grpSp>
        <p:nvGrpSpPr>
          <p:cNvPr id="142" name="Group 141">
            <a:extLst>
              <a:ext uri="{FF2B5EF4-FFF2-40B4-BE49-F238E27FC236}">
                <a16:creationId xmlns:a16="http://schemas.microsoft.com/office/drawing/2014/main" id="{47B4825F-6611-83EA-9D9B-3BA4E39437B8}"/>
              </a:ext>
            </a:extLst>
          </p:cNvPr>
          <p:cNvGrpSpPr/>
          <p:nvPr/>
        </p:nvGrpSpPr>
        <p:grpSpPr>
          <a:xfrm>
            <a:off x="2618839" y="4398238"/>
            <a:ext cx="2149952" cy="259989"/>
            <a:chOff x="2624188" y="1204847"/>
            <a:chExt cx="2149952" cy="259989"/>
          </a:xfrm>
        </p:grpSpPr>
        <p:sp>
          <p:nvSpPr>
            <p:cNvPr id="143" name="Rectangle 142">
              <a:extLst>
                <a:ext uri="{FF2B5EF4-FFF2-40B4-BE49-F238E27FC236}">
                  <a16:creationId xmlns:a16="http://schemas.microsoft.com/office/drawing/2014/main" id="{2A544CD3-B22D-3F61-4E6B-25AB70CB8047}"/>
                </a:ext>
              </a:extLst>
            </p:cNvPr>
            <p:cNvSpPr/>
            <p:nvPr/>
          </p:nvSpPr>
          <p:spPr>
            <a:xfrm>
              <a:off x="2624188" y="1204847"/>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144" name="Rectangle 143">
              <a:extLst>
                <a:ext uri="{FF2B5EF4-FFF2-40B4-BE49-F238E27FC236}">
                  <a16:creationId xmlns:a16="http://schemas.microsoft.com/office/drawing/2014/main" id="{12B21163-9CDB-C815-A944-B94623C44B4C}"/>
                </a:ext>
              </a:extLst>
            </p:cNvPr>
            <p:cNvSpPr/>
            <p:nvPr/>
          </p:nvSpPr>
          <p:spPr>
            <a:xfrm>
              <a:off x="2896662" y="1204847"/>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2</a:t>
              </a:r>
            </a:p>
          </p:txBody>
        </p:sp>
        <p:sp>
          <p:nvSpPr>
            <p:cNvPr id="145" name="Rectangle 144">
              <a:extLst>
                <a:ext uri="{FF2B5EF4-FFF2-40B4-BE49-F238E27FC236}">
                  <a16:creationId xmlns:a16="http://schemas.microsoft.com/office/drawing/2014/main" id="{F2CF59E0-5BB7-C4B1-5850-713D7251A37D}"/>
                </a:ext>
              </a:extLst>
            </p:cNvPr>
            <p:cNvSpPr/>
            <p:nvPr/>
          </p:nvSpPr>
          <p:spPr>
            <a:xfrm>
              <a:off x="3432372" y="1204847"/>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4</a:t>
              </a:r>
            </a:p>
          </p:txBody>
        </p:sp>
        <p:sp>
          <p:nvSpPr>
            <p:cNvPr id="146" name="Rectangle 145">
              <a:extLst>
                <a:ext uri="{FF2B5EF4-FFF2-40B4-BE49-F238E27FC236}">
                  <a16:creationId xmlns:a16="http://schemas.microsoft.com/office/drawing/2014/main" id="{1CFF8373-EC06-4814-818E-819DD1883FED}"/>
                </a:ext>
              </a:extLst>
            </p:cNvPr>
            <p:cNvSpPr/>
            <p:nvPr/>
          </p:nvSpPr>
          <p:spPr>
            <a:xfrm>
              <a:off x="3164517" y="1204847"/>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147" name="Rectangle 146">
              <a:extLst>
                <a:ext uri="{FF2B5EF4-FFF2-40B4-BE49-F238E27FC236}">
                  <a16:creationId xmlns:a16="http://schemas.microsoft.com/office/drawing/2014/main" id="{0CD85FE2-2BEF-5C1B-5312-463134584084}"/>
                </a:ext>
              </a:extLst>
            </p:cNvPr>
            <p:cNvSpPr/>
            <p:nvPr/>
          </p:nvSpPr>
          <p:spPr>
            <a:xfrm>
              <a:off x="3700227" y="1204847"/>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5</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8" name="Rectangle 147">
              <a:extLst>
                <a:ext uri="{FF2B5EF4-FFF2-40B4-BE49-F238E27FC236}">
                  <a16:creationId xmlns:a16="http://schemas.microsoft.com/office/drawing/2014/main" id="{3147C280-EF66-AD67-CE62-0EFEFA1DC915}"/>
                </a:ext>
              </a:extLst>
            </p:cNvPr>
            <p:cNvSpPr/>
            <p:nvPr/>
          </p:nvSpPr>
          <p:spPr>
            <a:xfrm>
              <a:off x="3965956" y="1206218"/>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7</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9" name="Rectangle 148">
              <a:extLst>
                <a:ext uri="{FF2B5EF4-FFF2-40B4-BE49-F238E27FC236}">
                  <a16:creationId xmlns:a16="http://schemas.microsoft.com/office/drawing/2014/main" id="{73A90A52-9819-90D6-A2C3-E47F177096D2}"/>
                </a:ext>
              </a:extLst>
            </p:cNvPr>
            <p:cNvSpPr/>
            <p:nvPr/>
          </p:nvSpPr>
          <p:spPr>
            <a:xfrm>
              <a:off x="4238430" y="1204847"/>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8</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0" name="Rectangle 149">
              <a:extLst>
                <a:ext uri="{FF2B5EF4-FFF2-40B4-BE49-F238E27FC236}">
                  <a16:creationId xmlns:a16="http://schemas.microsoft.com/office/drawing/2014/main" id="{49B910EF-C428-AEA4-8F50-0D0591296456}"/>
                </a:ext>
              </a:extLst>
            </p:cNvPr>
            <p:cNvSpPr/>
            <p:nvPr/>
          </p:nvSpPr>
          <p:spPr>
            <a:xfrm>
              <a:off x="4506285" y="1204847"/>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9</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cxnSp>
        <p:nvCxnSpPr>
          <p:cNvPr id="151" name="Straight Arrow Connector 150">
            <a:extLst>
              <a:ext uri="{FF2B5EF4-FFF2-40B4-BE49-F238E27FC236}">
                <a16:creationId xmlns:a16="http://schemas.microsoft.com/office/drawing/2014/main" id="{D9311104-9CBC-1B81-5FED-1CCC7A97FA10}"/>
              </a:ext>
            </a:extLst>
          </p:cNvPr>
          <p:cNvCxnSpPr>
            <a:cxnSpLocks/>
          </p:cNvCxnSpPr>
          <p:nvPr/>
        </p:nvCxnSpPr>
        <p:spPr>
          <a:xfrm>
            <a:off x="2541069" y="4183969"/>
            <a:ext cx="1150948" cy="214269"/>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cxnSp>
        <p:nvCxnSpPr>
          <p:cNvPr id="153" name="Straight Arrow Connector 152">
            <a:extLst>
              <a:ext uri="{FF2B5EF4-FFF2-40B4-BE49-F238E27FC236}">
                <a16:creationId xmlns:a16="http://schemas.microsoft.com/office/drawing/2014/main" id="{FE6E3946-98D5-FB1D-7B4A-0F54F5F66A52}"/>
              </a:ext>
            </a:extLst>
          </p:cNvPr>
          <p:cNvCxnSpPr>
            <a:cxnSpLocks/>
          </p:cNvCxnSpPr>
          <p:nvPr/>
        </p:nvCxnSpPr>
        <p:spPr>
          <a:xfrm flipH="1">
            <a:off x="3691156" y="4183969"/>
            <a:ext cx="1119581" cy="220251"/>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sp>
        <p:nvSpPr>
          <p:cNvPr id="2" name="Footer Placeholder 1">
            <a:extLst>
              <a:ext uri="{FF2B5EF4-FFF2-40B4-BE49-F238E27FC236}">
                <a16:creationId xmlns:a16="http://schemas.microsoft.com/office/drawing/2014/main" id="{D15CFD31-8BFD-F312-4647-D7268D5EFD11}"/>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2635335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57"/>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58"/>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59"/>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60"/>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63"/>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66"/>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67"/>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70"/>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71"/>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72"/>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73"/>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75"/>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76"/>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79"/>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80"/>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85"/>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88"/>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95"/>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98"/>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93"/>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94"/>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102"/>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105"/>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108"/>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111"/>
                                        </p:tgtEl>
                                        <p:attrNameLst>
                                          <p:attrName>style.visibility</p:attrName>
                                        </p:attrNameLst>
                                      </p:cBhvr>
                                      <p:to>
                                        <p:strVal val="visible"/>
                                      </p:to>
                                    </p:set>
                                  </p:childTnLst>
                                </p:cTn>
                              </p:par>
                              <p:par>
                                <p:cTn id="95" presetID="1" presetClass="entr" presetSubtype="0" fill="hold" nodeType="withEffect">
                                  <p:stCondLst>
                                    <p:cond delay="0"/>
                                  </p:stCondLst>
                                  <p:childTnLst>
                                    <p:set>
                                      <p:cBhvr>
                                        <p:cTn id="96" dur="1" fill="hold">
                                          <p:stCondLst>
                                            <p:cond delay="0"/>
                                          </p:stCondLst>
                                        </p:cTn>
                                        <p:tgtEl>
                                          <p:spTgt spid="114"/>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118"/>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nodeType="clickEffect">
                                  <p:stCondLst>
                                    <p:cond delay="0"/>
                                  </p:stCondLst>
                                  <p:childTnLst>
                                    <p:set>
                                      <p:cBhvr>
                                        <p:cTn id="102" dur="1" fill="hold">
                                          <p:stCondLst>
                                            <p:cond delay="0"/>
                                          </p:stCondLst>
                                        </p:cTn>
                                        <p:tgtEl>
                                          <p:spTgt spid="124"/>
                                        </p:tgtEl>
                                        <p:attrNameLst>
                                          <p:attrName>style.visibility</p:attrName>
                                        </p:attrNameLst>
                                      </p:cBhvr>
                                      <p:to>
                                        <p:strVal val="visible"/>
                                      </p:to>
                                    </p:set>
                                  </p:childTnLst>
                                </p:cTn>
                              </p:par>
                              <p:par>
                                <p:cTn id="103" presetID="1" presetClass="entr" presetSubtype="0" fill="hold" nodeType="withEffect">
                                  <p:stCondLst>
                                    <p:cond delay="0"/>
                                  </p:stCondLst>
                                  <p:childTnLst>
                                    <p:set>
                                      <p:cBhvr>
                                        <p:cTn id="104" dur="1" fill="hold">
                                          <p:stCondLst>
                                            <p:cond delay="0"/>
                                          </p:stCondLst>
                                        </p:cTn>
                                        <p:tgtEl>
                                          <p:spTgt spid="129"/>
                                        </p:tgtEl>
                                        <p:attrNameLst>
                                          <p:attrName>style.visibility</p:attrName>
                                        </p:attrNameLst>
                                      </p:cBhvr>
                                      <p:to>
                                        <p:strVal val="visible"/>
                                      </p:to>
                                    </p:set>
                                  </p:childTnLst>
                                </p:cTn>
                              </p:par>
                              <p:par>
                                <p:cTn id="105" presetID="1" presetClass="entr" presetSubtype="0" fill="hold" nodeType="withEffect">
                                  <p:stCondLst>
                                    <p:cond delay="0"/>
                                  </p:stCondLst>
                                  <p:childTnLst>
                                    <p:set>
                                      <p:cBhvr>
                                        <p:cTn id="106" dur="1" fill="hold">
                                          <p:stCondLst>
                                            <p:cond delay="0"/>
                                          </p:stCondLst>
                                        </p:cTn>
                                        <p:tgtEl>
                                          <p:spTgt spid="134"/>
                                        </p:tgtEl>
                                        <p:attrNameLst>
                                          <p:attrName>style.visibility</p:attrName>
                                        </p:attrNameLst>
                                      </p:cBhvr>
                                      <p:to>
                                        <p:strVal val="visible"/>
                                      </p:to>
                                    </p:set>
                                  </p:childTnLst>
                                </p:cTn>
                              </p:par>
                              <p:par>
                                <p:cTn id="107" presetID="1" presetClass="entr" presetSubtype="0" fill="hold" nodeType="withEffect">
                                  <p:stCondLst>
                                    <p:cond delay="0"/>
                                  </p:stCondLst>
                                  <p:childTnLst>
                                    <p:set>
                                      <p:cBhvr>
                                        <p:cTn id="108" dur="1" fill="hold">
                                          <p:stCondLst>
                                            <p:cond delay="0"/>
                                          </p:stCondLst>
                                        </p:cTn>
                                        <p:tgtEl>
                                          <p:spTgt spid="137"/>
                                        </p:tgtEl>
                                        <p:attrNameLst>
                                          <p:attrName>style.visibility</p:attrName>
                                        </p:attrNameLst>
                                      </p:cBhvr>
                                      <p:to>
                                        <p:strVal val="visible"/>
                                      </p:to>
                                    </p:set>
                                  </p:childTnLst>
                                </p:cTn>
                              </p:par>
                              <p:par>
                                <p:cTn id="109" presetID="1" presetClass="entr" presetSubtype="0" fill="hold" nodeType="withEffect">
                                  <p:stCondLst>
                                    <p:cond delay="0"/>
                                  </p:stCondLst>
                                  <p:childTnLst>
                                    <p:set>
                                      <p:cBhvr>
                                        <p:cTn id="110" dur="1" fill="hold">
                                          <p:stCondLst>
                                            <p:cond delay="0"/>
                                          </p:stCondLst>
                                        </p:cTn>
                                        <p:tgtEl>
                                          <p:spTgt spid="140"/>
                                        </p:tgtEl>
                                        <p:attrNameLst>
                                          <p:attrName>style.visibility</p:attrName>
                                        </p:attrNameLst>
                                      </p:cBhvr>
                                      <p:to>
                                        <p:strVal val="visible"/>
                                      </p:to>
                                    </p:set>
                                  </p:childTnLst>
                                </p:cTn>
                              </p:par>
                              <p:par>
                                <p:cTn id="111" presetID="1" presetClass="entr" presetSubtype="0" fill="hold" nodeType="withEffect">
                                  <p:stCondLst>
                                    <p:cond delay="0"/>
                                  </p:stCondLst>
                                  <p:childTnLst>
                                    <p:set>
                                      <p:cBhvr>
                                        <p:cTn id="112" dur="1" fill="hold">
                                          <p:stCondLst>
                                            <p:cond delay="0"/>
                                          </p:stCondLst>
                                        </p:cTn>
                                        <p:tgtEl>
                                          <p:spTgt spid="141"/>
                                        </p:tgtEl>
                                        <p:attrNameLst>
                                          <p:attrName>style.visibility</p:attrName>
                                        </p:attrNameLst>
                                      </p:cBhvr>
                                      <p:to>
                                        <p:strVal val="visible"/>
                                      </p:to>
                                    </p:set>
                                  </p:childTnLst>
                                </p:cTn>
                              </p:par>
                            </p:childTnLst>
                          </p:cTn>
                        </p:par>
                      </p:childTnLst>
                    </p:cTn>
                  </p:par>
                  <p:par>
                    <p:cTn id="113" fill="hold">
                      <p:stCondLst>
                        <p:cond delay="indefinite"/>
                      </p:stCondLst>
                      <p:childTnLst>
                        <p:par>
                          <p:cTn id="114" fill="hold">
                            <p:stCondLst>
                              <p:cond delay="0"/>
                            </p:stCondLst>
                            <p:childTnLst>
                              <p:par>
                                <p:cTn id="115" presetID="1" presetClass="entr" presetSubtype="0" fill="hold" nodeType="clickEffect">
                                  <p:stCondLst>
                                    <p:cond delay="0"/>
                                  </p:stCondLst>
                                  <p:childTnLst>
                                    <p:set>
                                      <p:cBhvr>
                                        <p:cTn id="116" dur="1" fill="hold">
                                          <p:stCondLst>
                                            <p:cond delay="0"/>
                                          </p:stCondLst>
                                        </p:cTn>
                                        <p:tgtEl>
                                          <p:spTgt spid="142"/>
                                        </p:tgtEl>
                                        <p:attrNameLst>
                                          <p:attrName>style.visibility</p:attrName>
                                        </p:attrNameLst>
                                      </p:cBhvr>
                                      <p:to>
                                        <p:strVal val="visible"/>
                                      </p:to>
                                    </p:set>
                                  </p:childTnLst>
                                </p:cTn>
                              </p:par>
                              <p:par>
                                <p:cTn id="117" presetID="1" presetClass="entr" presetSubtype="0" fill="hold" nodeType="withEffect">
                                  <p:stCondLst>
                                    <p:cond delay="0"/>
                                  </p:stCondLst>
                                  <p:childTnLst>
                                    <p:set>
                                      <p:cBhvr>
                                        <p:cTn id="118" dur="1" fill="hold">
                                          <p:stCondLst>
                                            <p:cond delay="0"/>
                                          </p:stCondLst>
                                        </p:cTn>
                                        <p:tgtEl>
                                          <p:spTgt spid="151"/>
                                        </p:tgtEl>
                                        <p:attrNameLst>
                                          <p:attrName>style.visibility</p:attrName>
                                        </p:attrNameLst>
                                      </p:cBhvr>
                                      <p:to>
                                        <p:strVal val="visible"/>
                                      </p:to>
                                    </p:set>
                                  </p:childTnLst>
                                </p:cTn>
                              </p:par>
                              <p:par>
                                <p:cTn id="119" presetID="1" presetClass="entr" presetSubtype="0" fill="hold" nodeType="withEffect">
                                  <p:stCondLst>
                                    <p:cond delay="0"/>
                                  </p:stCondLst>
                                  <p:childTnLst>
                                    <p:set>
                                      <p:cBhvr>
                                        <p:cTn id="120" dur="1" fill="hold">
                                          <p:stCondLst>
                                            <p:cond delay="0"/>
                                          </p:stCondLst>
                                        </p:cTn>
                                        <p:tgtEl>
                                          <p:spTgt spid="1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7" grpId="0" animBg="1"/>
      <p:bldP spid="38" grpId="0" animBg="1"/>
      <p:bldP spid="39" grpId="0" animBg="1"/>
      <p:bldP spid="40" grpId="0" animBg="1"/>
      <p:bldP spid="41" grpId="0" animBg="1"/>
      <p:bldP spid="42" grpId="0" animBg="1"/>
      <p:bldP spid="43" grpId="0" animBg="1"/>
      <p:bldP spid="56" grpId="0" animBg="1"/>
      <p:bldP spid="57" grpId="0" animBg="1"/>
      <p:bldP spid="58" grpId="0" animBg="1"/>
      <p:bldP spid="59" grpId="0" animBg="1"/>
      <p:bldP spid="70" grpId="0" animBg="1"/>
      <p:bldP spid="71" grpId="0" animBg="1"/>
      <p:bldP spid="72" grpId="0" animBg="1"/>
      <p:bldP spid="73"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40</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Quicksort – Runtime Analysis</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AE96B8C5-4A69-FF43-58AE-D73837D0BA1B}"/>
                  </a:ext>
                </a:extLst>
              </p:cNvPr>
              <p:cNvSpPr txBox="1">
                <a:spLocks/>
              </p:cNvSpPr>
              <p:nvPr/>
            </p:nvSpPr>
            <p:spPr>
              <a:xfrm>
                <a:off x="218114" y="900783"/>
                <a:ext cx="6424393" cy="3646868"/>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ts val="1700"/>
                  </a:lnSpc>
                  <a:spcBef>
                    <a:spcPts val="400"/>
                  </a:spcBef>
                  <a:buNone/>
                </a:pPr>
                <a:endParaRPr lang="en-US" sz="1600" dirty="0"/>
              </a:p>
              <a:p>
                <a:pPr>
                  <a:lnSpc>
                    <a:spcPts val="1700"/>
                  </a:lnSpc>
                  <a:spcBef>
                    <a:spcPts val="400"/>
                  </a:spcBef>
                </a:pPr>
                <a14:m>
                  <m:oMath xmlns:m="http://schemas.openxmlformats.org/officeDocument/2006/math">
                    <m:r>
                      <a:rPr lang="en-US" sz="1600" i="1">
                        <a:solidFill>
                          <a:prstClr val="black"/>
                        </a:solidFill>
                        <a:latin typeface="Cambria Math" panose="02040503050406030204" pitchFamily="18" charset="0"/>
                      </a:rPr>
                      <m:t>𝑛𝑇</m:t>
                    </m:r>
                    <m:d>
                      <m:dPr>
                        <m:ctrlPr>
                          <a:rPr lang="en-US" sz="1600" i="1">
                            <a:solidFill>
                              <a:prstClr val="black"/>
                            </a:solidFill>
                            <a:latin typeface="Cambria Math" panose="02040503050406030204" pitchFamily="18" charset="0"/>
                          </a:rPr>
                        </m:ctrlPr>
                      </m:dPr>
                      <m:e>
                        <m:r>
                          <a:rPr lang="en-US" sz="1600" i="1">
                            <a:solidFill>
                              <a:prstClr val="black"/>
                            </a:solidFill>
                            <a:latin typeface="Cambria Math" panose="02040503050406030204" pitchFamily="18" charset="0"/>
                          </a:rPr>
                          <m:t>𝑛</m:t>
                        </m:r>
                      </m:e>
                    </m:d>
                    <m:r>
                      <a:rPr lang="en-US" sz="1600" i="1">
                        <a:solidFill>
                          <a:prstClr val="black"/>
                        </a:solidFill>
                        <a:latin typeface="Cambria Math" panose="02040503050406030204" pitchFamily="18" charset="0"/>
                      </a:rPr>
                      <m:t>=</m:t>
                    </m:r>
                    <m:r>
                      <a:rPr lang="en-US" sz="1600" b="0" i="1" smtClean="0">
                        <a:solidFill>
                          <a:prstClr val="black"/>
                        </a:solidFill>
                        <a:latin typeface="Cambria Math" panose="02040503050406030204" pitchFamily="18" charset="0"/>
                      </a:rPr>
                      <m:t>2</m:t>
                    </m:r>
                    <m:nary>
                      <m:naryPr>
                        <m:chr m:val="∑"/>
                        <m:ctrlPr>
                          <a:rPr lang="en-US" sz="1600" i="1">
                            <a:solidFill>
                              <a:prstClr val="black"/>
                            </a:solidFill>
                            <a:latin typeface="Cambria Math" panose="02040503050406030204" pitchFamily="18" charset="0"/>
                          </a:rPr>
                        </m:ctrlPr>
                      </m:naryPr>
                      <m:sub>
                        <m:r>
                          <m:rPr>
                            <m:brk m:alnAt="23"/>
                          </m:rPr>
                          <a:rPr lang="en-US" sz="1600" i="1">
                            <a:solidFill>
                              <a:prstClr val="black"/>
                            </a:solidFill>
                            <a:latin typeface="Cambria Math" panose="02040503050406030204" pitchFamily="18" charset="0"/>
                          </a:rPr>
                          <m:t>𝑖</m:t>
                        </m:r>
                        <m:r>
                          <a:rPr lang="en-US" sz="1600" i="1">
                            <a:solidFill>
                              <a:prstClr val="black"/>
                            </a:solidFill>
                            <a:latin typeface="Cambria Math" panose="02040503050406030204" pitchFamily="18" charset="0"/>
                          </a:rPr>
                          <m:t>=0</m:t>
                        </m:r>
                      </m:sub>
                      <m:sup>
                        <m:r>
                          <a:rPr lang="en-US" sz="1600" i="1">
                            <a:solidFill>
                              <a:prstClr val="black"/>
                            </a:solidFill>
                            <a:latin typeface="Cambria Math" panose="02040503050406030204" pitchFamily="18" charset="0"/>
                          </a:rPr>
                          <m:t>𝑛</m:t>
                        </m:r>
                        <m:r>
                          <a:rPr lang="en-US" sz="1600" i="1">
                            <a:solidFill>
                              <a:prstClr val="black"/>
                            </a:solidFill>
                            <a:latin typeface="Cambria Math" panose="02040503050406030204" pitchFamily="18" charset="0"/>
                          </a:rPr>
                          <m:t>−1</m:t>
                        </m:r>
                      </m:sup>
                      <m:e>
                        <m:r>
                          <a:rPr lang="en-US" sz="1600" i="1">
                            <a:solidFill>
                              <a:prstClr val="black"/>
                            </a:solidFill>
                            <a:latin typeface="Cambria Math" panose="02040503050406030204" pitchFamily="18" charset="0"/>
                          </a:rPr>
                          <m:t>𝑇</m:t>
                        </m:r>
                        <m:d>
                          <m:dPr>
                            <m:ctrlPr>
                              <a:rPr lang="en-US" sz="1600" i="1">
                                <a:solidFill>
                                  <a:prstClr val="black"/>
                                </a:solidFill>
                                <a:latin typeface="Cambria Math" panose="02040503050406030204" pitchFamily="18" charset="0"/>
                              </a:rPr>
                            </m:ctrlPr>
                          </m:dPr>
                          <m:e>
                            <m:r>
                              <a:rPr lang="en-US" sz="1600" i="1">
                                <a:solidFill>
                                  <a:prstClr val="black"/>
                                </a:solidFill>
                                <a:latin typeface="Cambria Math" panose="02040503050406030204" pitchFamily="18" charset="0"/>
                              </a:rPr>
                              <m:t>𝑖</m:t>
                            </m:r>
                          </m:e>
                        </m:d>
                        <m:r>
                          <a:rPr lang="en-US" sz="1600" i="1">
                            <a:solidFill>
                              <a:prstClr val="black"/>
                            </a:solidFill>
                            <a:latin typeface="Cambria Math" panose="02040503050406030204" pitchFamily="18" charset="0"/>
                          </a:rPr>
                          <m:t>+</m:t>
                        </m:r>
                        <m:r>
                          <a:rPr lang="en-US" sz="1600" i="1">
                            <a:solidFill>
                              <a:prstClr val="black"/>
                            </a:solidFill>
                            <a:latin typeface="Cambria Math" panose="02040503050406030204" pitchFamily="18" charset="0"/>
                          </a:rPr>
                          <m:t>𝑐</m:t>
                        </m:r>
                        <m:sSup>
                          <m:sSupPr>
                            <m:ctrlPr>
                              <a:rPr lang="en-US" sz="1600" b="0" i="1" smtClean="0">
                                <a:solidFill>
                                  <a:prstClr val="black"/>
                                </a:solidFill>
                                <a:latin typeface="Cambria Math" panose="02040503050406030204" pitchFamily="18" charset="0"/>
                              </a:rPr>
                            </m:ctrlPr>
                          </m:sSupPr>
                          <m:e>
                            <m:r>
                              <a:rPr lang="en-US" sz="1600" i="1">
                                <a:solidFill>
                                  <a:prstClr val="black"/>
                                </a:solidFill>
                                <a:latin typeface="Cambria Math" panose="02040503050406030204" pitchFamily="18" charset="0"/>
                              </a:rPr>
                              <m:t>𝑛</m:t>
                            </m:r>
                          </m:e>
                          <m:sup>
                            <m:r>
                              <a:rPr lang="en-US" sz="1600" b="0" i="1" smtClean="0">
                                <a:solidFill>
                                  <a:prstClr val="black"/>
                                </a:solidFill>
                                <a:latin typeface="Cambria Math" panose="02040503050406030204" pitchFamily="18" charset="0"/>
                              </a:rPr>
                              <m:t>2</m:t>
                            </m:r>
                          </m:sup>
                        </m:sSup>
                      </m:e>
                    </m:nary>
                  </m:oMath>
                </a14:m>
                <a:endParaRPr lang="en-US" sz="1600" dirty="0"/>
              </a:p>
              <a:p>
                <a:pPr>
                  <a:lnSpc>
                    <a:spcPts val="1700"/>
                  </a:lnSpc>
                  <a:spcBef>
                    <a:spcPts val="400"/>
                  </a:spcBef>
                </a:pPr>
                <a:r>
                  <a:rPr lang="en-US" sz="1600" dirty="0"/>
                  <a:t>Replace </a:t>
                </a:r>
                <a14:m>
                  <m:oMath xmlns:m="http://schemas.openxmlformats.org/officeDocument/2006/math">
                    <m:r>
                      <a:rPr lang="en-US" sz="1600" b="0" i="1" smtClean="0">
                        <a:latin typeface="Cambria Math" panose="02040503050406030204" pitchFamily="18" charset="0"/>
                      </a:rPr>
                      <m:t>𝑛</m:t>
                    </m:r>
                  </m:oMath>
                </a14:m>
                <a:r>
                  <a:rPr lang="en-US" sz="1600" dirty="0"/>
                  <a:t> by </a:t>
                </a:r>
                <a14:m>
                  <m:oMath xmlns:m="http://schemas.openxmlformats.org/officeDocument/2006/math">
                    <m:r>
                      <a:rPr lang="en-US" sz="1600" b="0" i="1" smtClean="0">
                        <a:latin typeface="Cambria Math" panose="02040503050406030204" pitchFamily="18" charset="0"/>
                      </a:rPr>
                      <m:t>𝑛</m:t>
                    </m:r>
                    <m:r>
                      <a:rPr lang="en-US" sz="1600" b="0" i="1" smtClean="0">
                        <a:latin typeface="Cambria Math" panose="02040503050406030204" pitchFamily="18" charset="0"/>
                      </a:rPr>
                      <m:t>−1</m:t>
                    </m:r>
                  </m:oMath>
                </a14:m>
                <a:r>
                  <a:rPr lang="en-US" sz="1600" dirty="0"/>
                  <a:t> and subtract from the above</a:t>
                </a:r>
              </a:p>
              <a:p>
                <a:pPr>
                  <a:lnSpc>
                    <a:spcPts val="1700"/>
                  </a:lnSpc>
                  <a:spcBef>
                    <a:spcPts val="400"/>
                  </a:spcBef>
                </a:pPr>
                <a:endParaRPr lang="en-US" sz="1600" dirty="0"/>
              </a:p>
              <a:p>
                <a:pPr>
                  <a:lnSpc>
                    <a:spcPts val="1700"/>
                  </a:lnSpc>
                  <a:spcBef>
                    <a:spcPts val="400"/>
                  </a:spcBef>
                </a:pPr>
                <a:r>
                  <a:rPr lang="en-US" sz="1400" b="0" dirty="0"/>
                  <a:t>                </a:t>
                </a:r>
                <a14:m>
                  <m:oMath xmlns:m="http://schemas.openxmlformats.org/officeDocument/2006/math">
                    <m:r>
                      <a:rPr lang="en-US" sz="1400" b="0" i="1" smtClean="0">
                        <a:latin typeface="Cambria Math" panose="02040503050406030204" pitchFamily="18" charset="0"/>
                      </a:rPr>
                      <m:t>𝑛𝑇</m:t>
                    </m:r>
                    <m:d>
                      <m:dPr>
                        <m:ctrlPr>
                          <a:rPr lang="en-US" sz="1400" b="0" i="1" smtClean="0">
                            <a:latin typeface="Cambria Math" panose="02040503050406030204" pitchFamily="18" charset="0"/>
                          </a:rPr>
                        </m:ctrlPr>
                      </m:dPr>
                      <m:e>
                        <m:r>
                          <a:rPr lang="en-US" sz="1400" b="0" i="1" smtClean="0">
                            <a:latin typeface="Cambria Math" panose="02040503050406030204" pitchFamily="18" charset="0"/>
                          </a:rPr>
                          <m:t>𝑛</m:t>
                        </m:r>
                      </m:e>
                    </m:d>
                    <m:r>
                      <a:rPr lang="en-US" sz="1400" b="0" i="1" smtClean="0">
                        <a:latin typeface="Cambria Math" panose="02040503050406030204" pitchFamily="18" charset="0"/>
                      </a:rPr>
                      <m:t>=2</m:t>
                    </m:r>
                    <m:d>
                      <m:dPr>
                        <m:ctrlPr>
                          <a:rPr lang="en-US" sz="1400" b="0" i="1" smtClean="0">
                            <a:latin typeface="Cambria Math" panose="02040503050406030204" pitchFamily="18" charset="0"/>
                          </a:rPr>
                        </m:ctrlPr>
                      </m:dPr>
                      <m:e>
                        <m:r>
                          <a:rPr lang="en-US" sz="1400" b="0" i="1" smtClean="0">
                            <a:latin typeface="Cambria Math" panose="02040503050406030204" pitchFamily="18" charset="0"/>
                          </a:rPr>
                          <m:t>𝑇</m:t>
                        </m:r>
                        <m:d>
                          <m:dPr>
                            <m:ctrlPr>
                              <a:rPr lang="en-US" sz="1400" b="0" i="1" smtClean="0">
                                <a:latin typeface="Cambria Math" panose="02040503050406030204" pitchFamily="18" charset="0"/>
                              </a:rPr>
                            </m:ctrlPr>
                          </m:dPr>
                          <m:e>
                            <m:r>
                              <a:rPr lang="en-US" sz="1400" b="0" i="1" smtClean="0">
                                <a:latin typeface="Cambria Math" panose="02040503050406030204" pitchFamily="18" charset="0"/>
                              </a:rPr>
                              <m:t>0</m:t>
                            </m:r>
                          </m:e>
                        </m:d>
                        <m:r>
                          <a:rPr lang="en-US" sz="1400" b="0" i="1" smtClean="0">
                            <a:latin typeface="Cambria Math" panose="02040503050406030204" pitchFamily="18" charset="0"/>
                          </a:rPr>
                          <m:t>+</m:t>
                        </m:r>
                        <m:r>
                          <a:rPr lang="en-US" sz="1400" b="0" i="1" smtClean="0">
                            <a:latin typeface="Cambria Math" panose="02040503050406030204" pitchFamily="18" charset="0"/>
                          </a:rPr>
                          <m:t>𝑇</m:t>
                        </m:r>
                        <m:d>
                          <m:dPr>
                            <m:ctrlPr>
                              <a:rPr lang="en-US" sz="1400" b="0" i="1" smtClean="0">
                                <a:latin typeface="Cambria Math" panose="02040503050406030204" pitchFamily="18" charset="0"/>
                              </a:rPr>
                            </m:ctrlPr>
                          </m:dPr>
                          <m:e>
                            <m:r>
                              <a:rPr lang="en-US" sz="1400" b="0" i="1" smtClean="0">
                                <a:latin typeface="Cambria Math" panose="02040503050406030204" pitchFamily="18" charset="0"/>
                              </a:rPr>
                              <m:t>1</m:t>
                            </m:r>
                          </m:e>
                        </m:d>
                        <m:r>
                          <a:rPr lang="en-US" sz="1400" b="0" i="1" smtClean="0">
                            <a:latin typeface="Cambria Math" panose="02040503050406030204" pitchFamily="18" charset="0"/>
                          </a:rPr>
                          <m:t>+…</m:t>
                        </m:r>
                        <m:r>
                          <a:rPr lang="en-US" sz="1400" b="0" i="1" smtClean="0">
                            <a:latin typeface="Cambria Math" panose="02040503050406030204" pitchFamily="18" charset="0"/>
                          </a:rPr>
                          <m:t>𝑇</m:t>
                        </m:r>
                        <m:d>
                          <m:dPr>
                            <m:ctrlPr>
                              <a:rPr lang="en-US" sz="1400" b="0" i="1" smtClean="0">
                                <a:latin typeface="Cambria Math" panose="02040503050406030204" pitchFamily="18" charset="0"/>
                              </a:rPr>
                            </m:ctrlPr>
                          </m:dPr>
                          <m:e>
                            <m:r>
                              <a:rPr lang="en-US" sz="1400" b="0" i="1" smtClean="0">
                                <a:latin typeface="Cambria Math" panose="02040503050406030204" pitchFamily="18" charset="0"/>
                              </a:rPr>
                              <m:t>𝑛</m:t>
                            </m:r>
                            <m:r>
                              <a:rPr lang="en-US" sz="1400" b="0" i="1" smtClean="0">
                                <a:latin typeface="Cambria Math" panose="02040503050406030204" pitchFamily="18" charset="0"/>
                              </a:rPr>
                              <m:t>−2</m:t>
                            </m:r>
                          </m:e>
                        </m:d>
                        <m:r>
                          <a:rPr lang="en-US" sz="1400" b="0" i="1" smtClean="0">
                            <a:latin typeface="Cambria Math" panose="02040503050406030204" pitchFamily="18" charset="0"/>
                          </a:rPr>
                          <m:t>+</m:t>
                        </m:r>
                        <m:r>
                          <a:rPr lang="en-US" sz="1400" b="0" i="1" smtClean="0">
                            <a:latin typeface="Cambria Math" panose="02040503050406030204" pitchFamily="18" charset="0"/>
                          </a:rPr>
                          <m:t>𝑇</m:t>
                        </m:r>
                        <m:d>
                          <m:dPr>
                            <m:ctrlPr>
                              <a:rPr lang="en-US" sz="1400" b="0" i="1" smtClean="0">
                                <a:latin typeface="Cambria Math" panose="02040503050406030204" pitchFamily="18" charset="0"/>
                              </a:rPr>
                            </m:ctrlPr>
                          </m:dPr>
                          <m:e>
                            <m:r>
                              <a:rPr lang="en-US" sz="1400" b="0" i="1" smtClean="0">
                                <a:latin typeface="Cambria Math" panose="02040503050406030204" pitchFamily="18" charset="0"/>
                              </a:rPr>
                              <m:t>𝑛</m:t>
                            </m:r>
                            <m:r>
                              <a:rPr lang="en-US" sz="1400" b="0" i="1" smtClean="0">
                                <a:latin typeface="Cambria Math" panose="02040503050406030204" pitchFamily="18" charset="0"/>
                              </a:rPr>
                              <m:t>−1</m:t>
                            </m:r>
                          </m:e>
                        </m:d>
                      </m:e>
                    </m:d>
                    <m:r>
                      <a:rPr lang="en-US" sz="1400" b="0" i="1" smtClean="0">
                        <a:latin typeface="Cambria Math" panose="02040503050406030204" pitchFamily="18" charset="0"/>
                      </a:rPr>
                      <m:t>+</m:t>
                    </m:r>
                    <m:r>
                      <a:rPr lang="en-US" sz="1400" b="0" i="1" smtClean="0">
                        <a:latin typeface="Cambria Math" panose="02040503050406030204" pitchFamily="18" charset="0"/>
                      </a:rPr>
                      <m:t>𝑐</m:t>
                    </m:r>
                    <m:sSup>
                      <m:sSupPr>
                        <m:ctrlPr>
                          <a:rPr lang="en-US" sz="1400" b="0" i="1" smtClean="0">
                            <a:latin typeface="Cambria Math" panose="02040503050406030204" pitchFamily="18" charset="0"/>
                          </a:rPr>
                        </m:ctrlPr>
                      </m:sSupPr>
                      <m:e>
                        <m:r>
                          <a:rPr lang="en-US" sz="1400" b="0" i="1" smtClean="0">
                            <a:latin typeface="Cambria Math" panose="02040503050406030204" pitchFamily="18" charset="0"/>
                          </a:rPr>
                          <m:t>𝑛</m:t>
                        </m:r>
                      </m:e>
                      <m:sup>
                        <m:r>
                          <a:rPr lang="en-US" sz="1400" b="0" i="1" smtClean="0">
                            <a:latin typeface="Cambria Math" panose="02040503050406030204" pitchFamily="18" charset="0"/>
                          </a:rPr>
                          <m:t>2</m:t>
                        </m:r>
                      </m:sup>
                    </m:sSup>
                  </m:oMath>
                </a14:m>
                <a:br>
                  <a:rPr lang="en-US" sz="1400" dirty="0"/>
                </a:br>
                <a14:m>
                  <m:oMath xmlns:m="http://schemas.openxmlformats.org/officeDocument/2006/math">
                    <m:d>
                      <m:dPr>
                        <m:ctrlPr>
                          <a:rPr lang="en-US" sz="1400" b="0" i="1" smtClean="0">
                            <a:latin typeface="Cambria Math" panose="02040503050406030204" pitchFamily="18" charset="0"/>
                          </a:rPr>
                        </m:ctrlPr>
                      </m:dPr>
                      <m:e>
                        <m:r>
                          <a:rPr lang="en-US" sz="1400" b="0" i="1" smtClean="0">
                            <a:latin typeface="Cambria Math" panose="02040503050406030204" pitchFamily="18" charset="0"/>
                          </a:rPr>
                          <m:t>𝑛</m:t>
                        </m:r>
                        <m:r>
                          <a:rPr lang="en-US" sz="1400" b="0" i="1" smtClean="0">
                            <a:latin typeface="Cambria Math" panose="02040503050406030204" pitchFamily="18" charset="0"/>
                          </a:rPr>
                          <m:t>−1</m:t>
                        </m:r>
                      </m:e>
                    </m:d>
                    <m:r>
                      <a:rPr lang="en-US" sz="1400" b="0" i="1" smtClean="0">
                        <a:latin typeface="Cambria Math" panose="02040503050406030204" pitchFamily="18" charset="0"/>
                      </a:rPr>
                      <m:t>𝑇</m:t>
                    </m:r>
                    <m:d>
                      <m:dPr>
                        <m:ctrlPr>
                          <a:rPr lang="en-US" sz="1400" b="0" i="1" smtClean="0">
                            <a:latin typeface="Cambria Math" panose="02040503050406030204" pitchFamily="18" charset="0"/>
                          </a:rPr>
                        </m:ctrlPr>
                      </m:dPr>
                      <m:e>
                        <m:r>
                          <a:rPr lang="en-US" sz="1400" b="0" i="1" smtClean="0">
                            <a:latin typeface="Cambria Math" panose="02040503050406030204" pitchFamily="18" charset="0"/>
                          </a:rPr>
                          <m:t>𝑛</m:t>
                        </m:r>
                        <m:r>
                          <a:rPr lang="en-US" sz="1400" b="0" i="1" smtClean="0">
                            <a:latin typeface="Cambria Math" panose="02040503050406030204" pitchFamily="18" charset="0"/>
                          </a:rPr>
                          <m:t>−1</m:t>
                        </m:r>
                      </m:e>
                    </m:d>
                    <m:r>
                      <a:rPr lang="en-US" sz="1400" b="0" i="1" smtClean="0">
                        <a:latin typeface="Cambria Math" panose="02040503050406030204" pitchFamily="18" charset="0"/>
                      </a:rPr>
                      <m:t>=2</m:t>
                    </m:r>
                    <m:d>
                      <m:dPr>
                        <m:ctrlPr>
                          <a:rPr lang="en-US" sz="1400" b="0" i="1" smtClean="0">
                            <a:latin typeface="Cambria Math" panose="02040503050406030204" pitchFamily="18" charset="0"/>
                          </a:rPr>
                        </m:ctrlPr>
                      </m:dPr>
                      <m:e>
                        <m:r>
                          <a:rPr lang="en-US" sz="1400" b="0" i="1" smtClean="0">
                            <a:latin typeface="Cambria Math" panose="02040503050406030204" pitchFamily="18" charset="0"/>
                          </a:rPr>
                          <m:t>𝑇</m:t>
                        </m:r>
                        <m:d>
                          <m:dPr>
                            <m:ctrlPr>
                              <a:rPr lang="en-US" sz="1400" b="0" i="1" smtClean="0">
                                <a:latin typeface="Cambria Math" panose="02040503050406030204" pitchFamily="18" charset="0"/>
                              </a:rPr>
                            </m:ctrlPr>
                          </m:dPr>
                          <m:e>
                            <m:r>
                              <a:rPr lang="en-US" sz="1400" b="0" i="1" smtClean="0">
                                <a:latin typeface="Cambria Math" panose="02040503050406030204" pitchFamily="18" charset="0"/>
                              </a:rPr>
                              <m:t>0</m:t>
                            </m:r>
                          </m:e>
                        </m:d>
                        <m:r>
                          <a:rPr lang="en-US" sz="1400" b="0" i="1" smtClean="0">
                            <a:latin typeface="Cambria Math" panose="02040503050406030204" pitchFamily="18" charset="0"/>
                          </a:rPr>
                          <m:t>+</m:t>
                        </m:r>
                        <m:r>
                          <a:rPr lang="en-US" sz="1400" b="0" i="1" smtClean="0">
                            <a:latin typeface="Cambria Math" panose="02040503050406030204" pitchFamily="18" charset="0"/>
                          </a:rPr>
                          <m:t>𝑇</m:t>
                        </m:r>
                        <m:d>
                          <m:dPr>
                            <m:ctrlPr>
                              <a:rPr lang="en-US" sz="1400" b="0" i="1" smtClean="0">
                                <a:latin typeface="Cambria Math" panose="02040503050406030204" pitchFamily="18" charset="0"/>
                              </a:rPr>
                            </m:ctrlPr>
                          </m:dPr>
                          <m:e>
                            <m:r>
                              <a:rPr lang="en-US" sz="1400" b="0" i="1" smtClean="0">
                                <a:latin typeface="Cambria Math" panose="02040503050406030204" pitchFamily="18" charset="0"/>
                              </a:rPr>
                              <m:t>1</m:t>
                            </m:r>
                          </m:e>
                        </m:d>
                        <m:r>
                          <a:rPr lang="en-US" sz="1400" b="0" i="1" smtClean="0">
                            <a:latin typeface="Cambria Math" panose="02040503050406030204" pitchFamily="18" charset="0"/>
                          </a:rPr>
                          <m:t>+…+</m:t>
                        </m:r>
                        <m:r>
                          <a:rPr lang="en-US" sz="1400" b="0" i="1" smtClean="0">
                            <a:latin typeface="Cambria Math" panose="02040503050406030204" pitchFamily="18" charset="0"/>
                          </a:rPr>
                          <m:t>𝑇</m:t>
                        </m:r>
                        <m:d>
                          <m:dPr>
                            <m:ctrlPr>
                              <a:rPr lang="en-US" sz="1400" b="0" i="1" smtClean="0">
                                <a:latin typeface="Cambria Math" panose="02040503050406030204" pitchFamily="18" charset="0"/>
                              </a:rPr>
                            </m:ctrlPr>
                          </m:dPr>
                          <m:e>
                            <m:r>
                              <a:rPr lang="en-US" sz="1400" b="0" i="1" smtClean="0">
                                <a:latin typeface="Cambria Math" panose="02040503050406030204" pitchFamily="18" charset="0"/>
                              </a:rPr>
                              <m:t>𝑛</m:t>
                            </m:r>
                            <m:r>
                              <a:rPr lang="en-US" sz="1400" b="0" i="1" smtClean="0">
                                <a:latin typeface="Cambria Math" panose="02040503050406030204" pitchFamily="18" charset="0"/>
                              </a:rPr>
                              <m:t>−3</m:t>
                            </m:r>
                          </m:e>
                        </m:d>
                        <m:r>
                          <a:rPr lang="en-US" sz="1400" b="0" i="1" smtClean="0">
                            <a:latin typeface="Cambria Math" panose="02040503050406030204" pitchFamily="18" charset="0"/>
                          </a:rPr>
                          <m:t>+</m:t>
                        </m:r>
                        <m:r>
                          <a:rPr lang="en-US" sz="1400" b="0" i="1" smtClean="0">
                            <a:latin typeface="Cambria Math" panose="02040503050406030204" pitchFamily="18" charset="0"/>
                          </a:rPr>
                          <m:t>𝑇</m:t>
                        </m:r>
                        <m:r>
                          <a:rPr lang="en-US" sz="1400" b="0" i="1" smtClean="0">
                            <a:latin typeface="Cambria Math" panose="02040503050406030204" pitchFamily="18" charset="0"/>
                          </a:rPr>
                          <m:t>(</m:t>
                        </m:r>
                        <m:r>
                          <a:rPr lang="en-US" sz="1400" b="0" i="1" smtClean="0">
                            <a:latin typeface="Cambria Math" panose="02040503050406030204" pitchFamily="18" charset="0"/>
                          </a:rPr>
                          <m:t>𝑛</m:t>
                        </m:r>
                        <m:r>
                          <a:rPr lang="en-US" sz="1400" b="0" i="1" smtClean="0">
                            <a:latin typeface="Cambria Math" panose="02040503050406030204" pitchFamily="18" charset="0"/>
                          </a:rPr>
                          <m:t>−2)</m:t>
                        </m:r>
                      </m:e>
                    </m:d>
                    <m:r>
                      <a:rPr lang="en-US" sz="1400" b="0" i="1" smtClean="0">
                        <a:latin typeface="Cambria Math" panose="02040503050406030204" pitchFamily="18" charset="0"/>
                      </a:rPr>
                      <m:t>+</m:t>
                    </m:r>
                    <m:r>
                      <a:rPr lang="en-US" sz="1400" b="0" i="1" smtClean="0">
                        <a:latin typeface="Cambria Math" panose="02040503050406030204" pitchFamily="18" charset="0"/>
                      </a:rPr>
                      <m:t>𝑐</m:t>
                    </m:r>
                    <m:sSup>
                      <m:sSupPr>
                        <m:ctrlPr>
                          <a:rPr lang="en-US" sz="1400" b="0" i="1" smtClean="0">
                            <a:latin typeface="Cambria Math" panose="02040503050406030204" pitchFamily="18" charset="0"/>
                          </a:rPr>
                        </m:ctrlPr>
                      </m:sSupPr>
                      <m:e>
                        <m:d>
                          <m:dPr>
                            <m:ctrlPr>
                              <a:rPr lang="en-US" sz="1400" b="0" i="1" smtClean="0">
                                <a:latin typeface="Cambria Math" panose="02040503050406030204" pitchFamily="18" charset="0"/>
                              </a:rPr>
                            </m:ctrlPr>
                          </m:dPr>
                          <m:e>
                            <m:r>
                              <a:rPr lang="en-US" sz="1400" b="0" i="1" smtClean="0">
                                <a:latin typeface="Cambria Math" panose="02040503050406030204" pitchFamily="18" charset="0"/>
                              </a:rPr>
                              <m:t>𝑛</m:t>
                            </m:r>
                            <m:r>
                              <a:rPr lang="en-US" sz="1400" b="0" i="1" smtClean="0">
                                <a:latin typeface="Cambria Math" panose="02040503050406030204" pitchFamily="18" charset="0"/>
                              </a:rPr>
                              <m:t>−1</m:t>
                            </m:r>
                          </m:e>
                        </m:d>
                      </m:e>
                      <m:sup>
                        <m:r>
                          <a:rPr lang="en-US" sz="1400" b="0" i="1" smtClean="0">
                            <a:latin typeface="Cambria Math" panose="02040503050406030204" pitchFamily="18" charset="0"/>
                          </a:rPr>
                          <m:t>2</m:t>
                        </m:r>
                      </m:sup>
                    </m:sSup>
                  </m:oMath>
                </a14:m>
                <a:endParaRPr lang="en-US" sz="1400" dirty="0"/>
              </a:p>
              <a:p>
                <a:pPr>
                  <a:lnSpc>
                    <a:spcPts val="1700"/>
                  </a:lnSpc>
                  <a:spcBef>
                    <a:spcPts val="400"/>
                  </a:spcBef>
                </a:pPr>
                <a:endParaRPr lang="en-US" sz="1600" dirty="0"/>
              </a:p>
              <a:p>
                <a:pPr>
                  <a:lnSpc>
                    <a:spcPts val="1700"/>
                  </a:lnSpc>
                  <a:spcBef>
                    <a:spcPts val="400"/>
                  </a:spcBef>
                </a:pPr>
                <a14:m>
                  <m:oMath xmlns:m="http://schemas.openxmlformats.org/officeDocument/2006/math">
                    <m:r>
                      <a:rPr lang="en-US" sz="1600" b="0" i="1" smtClean="0">
                        <a:latin typeface="Cambria Math" panose="02040503050406030204" pitchFamily="18" charset="0"/>
                      </a:rPr>
                      <m:t>𝑛𝑇</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𝑛</m:t>
                        </m:r>
                      </m:e>
                    </m:d>
                    <m:r>
                      <a:rPr lang="en-US" sz="1600" b="0" i="1" smtClean="0">
                        <a:latin typeface="Cambria Math" panose="02040503050406030204" pitchFamily="18" charset="0"/>
                      </a:rPr>
                      <m:t>−</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𝑛</m:t>
                        </m:r>
                        <m:r>
                          <a:rPr lang="en-US" sz="1600" b="0" i="1" smtClean="0">
                            <a:latin typeface="Cambria Math" panose="02040503050406030204" pitchFamily="18" charset="0"/>
                          </a:rPr>
                          <m:t>−1</m:t>
                        </m:r>
                      </m:e>
                    </m:d>
                    <m:r>
                      <a:rPr lang="en-US" sz="1600" b="0" i="1" smtClean="0">
                        <a:latin typeface="Cambria Math" panose="02040503050406030204" pitchFamily="18" charset="0"/>
                      </a:rPr>
                      <m:t>𝑇</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𝑛</m:t>
                        </m:r>
                        <m:r>
                          <a:rPr lang="en-US" sz="1600" b="0" i="1" smtClean="0">
                            <a:latin typeface="Cambria Math" panose="02040503050406030204" pitchFamily="18" charset="0"/>
                          </a:rPr>
                          <m:t>−1</m:t>
                        </m:r>
                      </m:e>
                    </m:d>
                    <m:r>
                      <a:rPr lang="en-US" sz="1600" b="0" i="1" smtClean="0">
                        <a:latin typeface="Cambria Math" panose="02040503050406030204" pitchFamily="18" charset="0"/>
                      </a:rPr>
                      <m:t>=2</m:t>
                    </m:r>
                    <m:r>
                      <a:rPr lang="en-US" sz="1600" b="0" i="1" smtClean="0">
                        <a:latin typeface="Cambria Math" panose="02040503050406030204" pitchFamily="18" charset="0"/>
                      </a:rPr>
                      <m:t>𝑇</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𝑛</m:t>
                        </m:r>
                        <m:r>
                          <a:rPr lang="en-US" sz="1600" b="0" i="1" smtClean="0">
                            <a:latin typeface="Cambria Math" panose="02040503050406030204" pitchFamily="18" charset="0"/>
                          </a:rPr>
                          <m:t>−1</m:t>
                        </m:r>
                      </m:e>
                    </m:d>
                    <m:r>
                      <a:rPr lang="en-US" sz="1600" b="0" i="1" smtClean="0">
                        <a:latin typeface="Cambria Math" panose="02040503050406030204" pitchFamily="18" charset="0"/>
                      </a:rPr>
                      <m:t>+</m:t>
                    </m:r>
                    <m:r>
                      <a:rPr lang="en-US" sz="1600" b="0" i="1" smtClean="0">
                        <a:latin typeface="Cambria Math" panose="02040503050406030204" pitchFamily="18" charset="0"/>
                      </a:rPr>
                      <m:t>𝑐</m:t>
                    </m:r>
                    <m:d>
                      <m:dPr>
                        <m:ctrlPr>
                          <a:rPr lang="en-US" sz="1600" b="0" i="1" smtClean="0">
                            <a:latin typeface="Cambria Math" panose="02040503050406030204" pitchFamily="18" charset="0"/>
                          </a:rPr>
                        </m:ctrlPr>
                      </m:dPr>
                      <m:e>
                        <m:sSup>
                          <m:sSupPr>
                            <m:ctrlPr>
                              <a:rPr lang="en-US" sz="1600" b="0" i="1" smtClean="0">
                                <a:latin typeface="Cambria Math" panose="02040503050406030204" pitchFamily="18" charset="0"/>
                              </a:rPr>
                            </m:ctrlPr>
                          </m:sSupPr>
                          <m:e>
                            <m:r>
                              <a:rPr lang="en-US" sz="1600" b="0" i="1" smtClean="0">
                                <a:latin typeface="Cambria Math" panose="02040503050406030204" pitchFamily="18" charset="0"/>
                              </a:rPr>
                              <m:t>𝑛</m:t>
                            </m:r>
                          </m:e>
                          <m:sup>
                            <m:r>
                              <a:rPr lang="en-US" sz="1600" b="0" i="1" smtClean="0">
                                <a:latin typeface="Cambria Math" panose="02040503050406030204" pitchFamily="18" charset="0"/>
                              </a:rPr>
                              <m:t>2</m:t>
                            </m:r>
                          </m:sup>
                        </m:sSup>
                        <m:r>
                          <a:rPr lang="en-US" sz="1600" b="0" i="1" smtClean="0">
                            <a:latin typeface="Cambria Math" panose="02040503050406030204" pitchFamily="18" charset="0"/>
                          </a:rPr>
                          <m:t>−</m:t>
                        </m:r>
                        <m:sSup>
                          <m:sSupPr>
                            <m:ctrlPr>
                              <a:rPr lang="en-US" sz="1600" b="0" i="1" smtClean="0">
                                <a:latin typeface="Cambria Math" panose="02040503050406030204" pitchFamily="18" charset="0"/>
                              </a:rPr>
                            </m:ctrlPr>
                          </m:sSupPr>
                          <m:e>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𝑛</m:t>
                                </m:r>
                                <m:r>
                                  <a:rPr lang="en-US" sz="1600" b="0" i="1" smtClean="0">
                                    <a:latin typeface="Cambria Math" panose="02040503050406030204" pitchFamily="18" charset="0"/>
                                  </a:rPr>
                                  <m:t>−1</m:t>
                                </m:r>
                              </m:e>
                            </m:d>
                          </m:e>
                          <m:sup>
                            <m:r>
                              <a:rPr lang="en-US" sz="1600" b="0" i="1" smtClean="0">
                                <a:latin typeface="Cambria Math" panose="02040503050406030204" pitchFamily="18" charset="0"/>
                              </a:rPr>
                              <m:t>2</m:t>
                            </m:r>
                          </m:sup>
                        </m:sSup>
                      </m:e>
                    </m:d>
                  </m:oMath>
                </a14:m>
                <a:endParaRPr lang="en-US" sz="1600" dirty="0"/>
              </a:p>
              <a:p>
                <a:pPr>
                  <a:lnSpc>
                    <a:spcPts val="1700"/>
                  </a:lnSpc>
                  <a:spcBef>
                    <a:spcPts val="400"/>
                  </a:spcBef>
                </a:pPr>
                <a14:m>
                  <m:oMath xmlns:m="http://schemas.openxmlformats.org/officeDocument/2006/math">
                    <m:r>
                      <a:rPr lang="en-US" sz="1600" b="0" i="1" smtClean="0">
                        <a:latin typeface="Cambria Math" panose="02040503050406030204" pitchFamily="18" charset="0"/>
                      </a:rPr>
                      <m:t>𝑛𝑇</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𝑛</m:t>
                        </m:r>
                      </m:e>
                    </m:d>
                    <m:r>
                      <a:rPr lang="en-US" sz="1600" b="0" i="1" smtClean="0">
                        <a:latin typeface="Cambria Math" panose="02040503050406030204" pitchFamily="18" charset="0"/>
                      </a:rPr>
                      <m:t>=</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𝑛</m:t>
                        </m:r>
                        <m:r>
                          <a:rPr lang="en-US" sz="1600" b="0" i="1" smtClean="0">
                            <a:latin typeface="Cambria Math" panose="02040503050406030204" pitchFamily="18" charset="0"/>
                          </a:rPr>
                          <m:t>+1</m:t>
                        </m:r>
                      </m:e>
                    </m:d>
                    <m:r>
                      <a:rPr lang="en-US" sz="1600" b="0" i="1" smtClean="0">
                        <a:latin typeface="Cambria Math" panose="02040503050406030204" pitchFamily="18" charset="0"/>
                      </a:rPr>
                      <m:t>𝑇</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𝑛</m:t>
                        </m:r>
                        <m:r>
                          <a:rPr lang="en-US" sz="1600" b="0" i="1" smtClean="0">
                            <a:latin typeface="Cambria Math" panose="02040503050406030204" pitchFamily="18" charset="0"/>
                          </a:rPr>
                          <m:t>−1</m:t>
                        </m:r>
                      </m:e>
                    </m:d>
                    <m:r>
                      <a:rPr lang="en-US" sz="1600" b="0" i="1" smtClean="0">
                        <a:latin typeface="Cambria Math" panose="02040503050406030204" pitchFamily="18" charset="0"/>
                      </a:rPr>
                      <m:t>+</m:t>
                    </m:r>
                    <m:r>
                      <a:rPr lang="en-US" sz="1600" b="0" i="1" smtClean="0">
                        <a:latin typeface="Cambria Math" panose="02040503050406030204" pitchFamily="18" charset="0"/>
                      </a:rPr>
                      <m:t>𝑐</m:t>
                    </m:r>
                    <m:r>
                      <a:rPr lang="en-US" sz="1600" b="0" i="1" smtClean="0">
                        <a:latin typeface="Cambria Math" panose="02040503050406030204" pitchFamily="18" charset="0"/>
                      </a:rPr>
                      <m:t>(2</m:t>
                    </m:r>
                    <m:r>
                      <a:rPr lang="en-US" sz="1600" b="0" i="1" smtClean="0">
                        <a:latin typeface="Cambria Math" panose="02040503050406030204" pitchFamily="18" charset="0"/>
                      </a:rPr>
                      <m:t>𝑛</m:t>
                    </m:r>
                    <m:r>
                      <a:rPr lang="en-US" sz="1600" b="0" i="1" smtClean="0">
                        <a:latin typeface="Cambria Math" panose="02040503050406030204" pitchFamily="18" charset="0"/>
                      </a:rPr>
                      <m:t>−1)</m:t>
                    </m:r>
                  </m:oMath>
                </a14:m>
                <a:endParaRPr lang="en-US" sz="1600" dirty="0"/>
              </a:p>
              <a:p>
                <a:pPr>
                  <a:lnSpc>
                    <a:spcPts val="1700"/>
                  </a:lnSpc>
                  <a:spcBef>
                    <a:spcPts val="400"/>
                  </a:spcBef>
                </a:pPr>
                <a:r>
                  <a:rPr lang="en-US" sz="1600" dirty="0"/>
                  <a:t>Divide everything by </a:t>
                </a:r>
                <a14:m>
                  <m:oMath xmlns:m="http://schemas.openxmlformats.org/officeDocument/2006/math">
                    <m:r>
                      <a:rPr lang="en-US" sz="1600" b="0" i="1" smtClean="0">
                        <a:latin typeface="Cambria Math" panose="02040503050406030204" pitchFamily="18" charset="0"/>
                      </a:rPr>
                      <m:t>𝑛</m:t>
                    </m:r>
                    <m:r>
                      <a:rPr lang="en-US" sz="1600" b="0" i="1" smtClean="0">
                        <a:latin typeface="Cambria Math" panose="02040503050406030204" pitchFamily="18" charset="0"/>
                      </a:rPr>
                      <m:t>(</m:t>
                    </m:r>
                    <m:r>
                      <a:rPr lang="en-US" sz="1600" b="0" i="1" smtClean="0">
                        <a:latin typeface="Cambria Math" panose="02040503050406030204" pitchFamily="18" charset="0"/>
                      </a:rPr>
                      <m:t>𝑛</m:t>
                    </m:r>
                    <m:r>
                      <a:rPr lang="en-US" sz="1600" b="0" i="1" smtClean="0">
                        <a:latin typeface="Cambria Math" panose="02040503050406030204" pitchFamily="18" charset="0"/>
                      </a:rPr>
                      <m:t>+1)</m:t>
                    </m:r>
                  </m:oMath>
                </a14:m>
                <a:endParaRPr lang="en-US" sz="1600" dirty="0"/>
              </a:p>
              <a:p>
                <a:pPr>
                  <a:lnSpc>
                    <a:spcPts val="1700"/>
                  </a:lnSpc>
                  <a:spcBef>
                    <a:spcPts val="400"/>
                  </a:spcBef>
                </a:pPr>
                <a:endParaRPr lang="en-US" sz="1600" dirty="0"/>
              </a:p>
              <a:p>
                <a:pPr>
                  <a:lnSpc>
                    <a:spcPts val="1700"/>
                  </a:lnSpc>
                  <a:spcBef>
                    <a:spcPts val="400"/>
                  </a:spcBef>
                </a:pPr>
                <a14:m>
                  <m:oMath xmlns:m="http://schemas.openxmlformats.org/officeDocument/2006/math">
                    <m:f>
                      <m:fPr>
                        <m:ctrlPr>
                          <a:rPr lang="en-US" sz="1600" i="1" smtClean="0">
                            <a:latin typeface="Cambria Math" panose="02040503050406030204" pitchFamily="18" charset="0"/>
                          </a:rPr>
                        </m:ctrlPr>
                      </m:fPr>
                      <m:num>
                        <m:r>
                          <a:rPr lang="en-US" sz="1600" b="0" i="1" smtClean="0">
                            <a:latin typeface="Cambria Math" panose="02040503050406030204" pitchFamily="18" charset="0"/>
                          </a:rPr>
                          <m:t>𝑇</m:t>
                        </m:r>
                        <m:r>
                          <a:rPr lang="en-US" sz="1600" b="0" i="1" smtClean="0">
                            <a:latin typeface="Cambria Math" panose="02040503050406030204" pitchFamily="18" charset="0"/>
                          </a:rPr>
                          <m:t>(</m:t>
                        </m:r>
                        <m:r>
                          <a:rPr lang="en-US" sz="1600" b="0" i="1" smtClean="0">
                            <a:latin typeface="Cambria Math" panose="02040503050406030204" pitchFamily="18" charset="0"/>
                          </a:rPr>
                          <m:t>𝑛</m:t>
                        </m:r>
                        <m:r>
                          <a:rPr lang="en-US" sz="1600" b="0" i="1" smtClean="0">
                            <a:latin typeface="Cambria Math" panose="02040503050406030204" pitchFamily="18" charset="0"/>
                          </a:rPr>
                          <m:t>)</m:t>
                        </m:r>
                      </m:num>
                      <m:den>
                        <m:r>
                          <a:rPr lang="en-US" sz="1600" b="0" i="1" smtClean="0">
                            <a:latin typeface="Cambria Math" panose="02040503050406030204" pitchFamily="18" charset="0"/>
                          </a:rPr>
                          <m:t>𝑛</m:t>
                        </m:r>
                        <m:r>
                          <a:rPr lang="en-US" sz="1600" b="0" i="1" smtClean="0">
                            <a:latin typeface="Cambria Math" panose="02040503050406030204" pitchFamily="18" charset="0"/>
                          </a:rPr>
                          <m:t>+1</m:t>
                        </m:r>
                      </m:den>
                    </m:f>
                    <m:r>
                      <a:rPr lang="en-US" sz="1600" b="0" i="1" smtClean="0">
                        <a:latin typeface="Cambria Math" panose="02040503050406030204" pitchFamily="18" charset="0"/>
                      </a:rPr>
                      <m:t>=</m:t>
                    </m:r>
                    <m:f>
                      <m:fPr>
                        <m:ctrlPr>
                          <a:rPr lang="en-US" sz="1600" b="0" i="1" smtClean="0">
                            <a:latin typeface="Cambria Math" panose="02040503050406030204" pitchFamily="18" charset="0"/>
                          </a:rPr>
                        </m:ctrlPr>
                      </m:fPr>
                      <m:num>
                        <m:r>
                          <a:rPr lang="en-US" sz="1600" b="0" i="1" smtClean="0">
                            <a:latin typeface="Cambria Math" panose="02040503050406030204" pitchFamily="18" charset="0"/>
                          </a:rPr>
                          <m:t>𝑇</m:t>
                        </m:r>
                        <m:r>
                          <a:rPr lang="en-US" sz="1600" b="0" i="1" smtClean="0">
                            <a:latin typeface="Cambria Math" panose="02040503050406030204" pitchFamily="18" charset="0"/>
                          </a:rPr>
                          <m:t>(</m:t>
                        </m:r>
                        <m:r>
                          <a:rPr lang="en-US" sz="1600" b="0" i="1" smtClean="0">
                            <a:latin typeface="Cambria Math" panose="02040503050406030204" pitchFamily="18" charset="0"/>
                          </a:rPr>
                          <m:t>𝑛</m:t>
                        </m:r>
                        <m:r>
                          <a:rPr lang="en-US" sz="1600" b="0" i="1" smtClean="0">
                            <a:latin typeface="Cambria Math" panose="02040503050406030204" pitchFamily="18" charset="0"/>
                          </a:rPr>
                          <m:t>−1)</m:t>
                        </m:r>
                      </m:num>
                      <m:den>
                        <m:r>
                          <a:rPr lang="en-US" sz="1600" b="0" i="1" smtClean="0">
                            <a:latin typeface="Cambria Math" panose="02040503050406030204" pitchFamily="18" charset="0"/>
                          </a:rPr>
                          <m:t>𝑛</m:t>
                        </m:r>
                      </m:den>
                    </m:f>
                    <m:r>
                      <a:rPr lang="en-US" sz="1600" b="0" i="1" smtClean="0">
                        <a:latin typeface="Cambria Math" panose="02040503050406030204" pitchFamily="18" charset="0"/>
                      </a:rPr>
                      <m:t>+</m:t>
                    </m:r>
                    <m:r>
                      <a:rPr lang="en-US" sz="1600" b="0" i="1" smtClean="0">
                        <a:latin typeface="Cambria Math" panose="02040503050406030204" pitchFamily="18" charset="0"/>
                      </a:rPr>
                      <m:t>𝑐</m:t>
                    </m:r>
                    <m:f>
                      <m:fPr>
                        <m:ctrlPr>
                          <a:rPr lang="en-US" sz="1600" b="0" i="1" smtClean="0">
                            <a:latin typeface="Cambria Math" panose="02040503050406030204" pitchFamily="18" charset="0"/>
                          </a:rPr>
                        </m:ctrlPr>
                      </m:fPr>
                      <m:num>
                        <m:r>
                          <a:rPr lang="en-US" sz="1600" b="0" i="1" smtClean="0">
                            <a:latin typeface="Cambria Math" panose="02040503050406030204" pitchFamily="18" charset="0"/>
                          </a:rPr>
                          <m:t>2</m:t>
                        </m:r>
                        <m:r>
                          <a:rPr lang="en-US" sz="1600" b="0" i="1" smtClean="0">
                            <a:latin typeface="Cambria Math" panose="02040503050406030204" pitchFamily="18" charset="0"/>
                          </a:rPr>
                          <m:t>𝑛</m:t>
                        </m:r>
                        <m:r>
                          <a:rPr lang="en-US" sz="1600" b="0" i="1" smtClean="0">
                            <a:latin typeface="Cambria Math" panose="02040503050406030204" pitchFamily="18" charset="0"/>
                          </a:rPr>
                          <m:t>−1</m:t>
                        </m:r>
                      </m:num>
                      <m:den>
                        <m:r>
                          <a:rPr lang="en-US" sz="1600" b="0" i="1" smtClean="0">
                            <a:latin typeface="Cambria Math" panose="02040503050406030204" pitchFamily="18" charset="0"/>
                          </a:rPr>
                          <m:t>𝑛</m:t>
                        </m:r>
                        <m:r>
                          <a:rPr lang="en-US" sz="1600" b="0" i="1" smtClean="0">
                            <a:latin typeface="Cambria Math" panose="02040503050406030204" pitchFamily="18" charset="0"/>
                          </a:rPr>
                          <m:t>(</m:t>
                        </m:r>
                        <m:r>
                          <a:rPr lang="en-US" sz="1600" b="0" i="1" smtClean="0">
                            <a:latin typeface="Cambria Math" panose="02040503050406030204" pitchFamily="18" charset="0"/>
                          </a:rPr>
                          <m:t>𝑛</m:t>
                        </m:r>
                        <m:r>
                          <a:rPr lang="en-US" sz="1600" b="0" i="1" smtClean="0">
                            <a:latin typeface="Cambria Math" panose="02040503050406030204" pitchFamily="18" charset="0"/>
                          </a:rPr>
                          <m:t>+1)</m:t>
                        </m:r>
                      </m:den>
                    </m:f>
                    <m:r>
                      <a:rPr lang="en-US" sz="1600" b="0" i="1" smtClean="0">
                        <a:latin typeface="Cambria Math" panose="02040503050406030204" pitchFamily="18" charset="0"/>
                      </a:rPr>
                      <m:t>=</m:t>
                    </m:r>
                    <m:f>
                      <m:fPr>
                        <m:ctrlPr>
                          <a:rPr lang="en-US" sz="1600" b="0" i="1" smtClean="0">
                            <a:latin typeface="Cambria Math" panose="02040503050406030204" pitchFamily="18" charset="0"/>
                          </a:rPr>
                        </m:ctrlPr>
                      </m:fPr>
                      <m:num>
                        <m:r>
                          <a:rPr lang="en-US" sz="1600" b="0" i="1" smtClean="0">
                            <a:latin typeface="Cambria Math" panose="02040503050406030204" pitchFamily="18" charset="0"/>
                          </a:rPr>
                          <m:t>𝑇</m:t>
                        </m:r>
                        <m:r>
                          <a:rPr lang="en-US" sz="1600" b="0" i="1" smtClean="0">
                            <a:latin typeface="Cambria Math" panose="02040503050406030204" pitchFamily="18" charset="0"/>
                          </a:rPr>
                          <m:t>(</m:t>
                        </m:r>
                        <m:r>
                          <a:rPr lang="en-US" sz="1600" b="0" i="1" smtClean="0">
                            <a:latin typeface="Cambria Math" panose="02040503050406030204" pitchFamily="18" charset="0"/>
                          </a:rPr>
                          <m:t>𝑛</m:t>
                        </m:r>
                        <m:r>
                          <a:rPr lang="en-US" sz="1600" b="0" i="1" smtClean="0">
                            <a:latin typeface="Cambria Math" panose="02040503050406030204" pitchFamily="18" charset="0"/>
                          </a:rPr>
                          <m:t>−1)</m:t>
                        </m:r>
                      </m:num>
                      <m:den>
                        <m:r>
                          <a:rPr lang="en-US" sz="1600" b="0" i="1" smtClean="0">
                            <a:latin typeface="Cambria Math" panose="02040503050406030204" pitchFamily="18" charset="0"/>
                          </a:rPr>
                          <m:t>𝑛</m:t>
                        </m:r>
                      </m:den>
                    </m:f>
                    <m:r>
                      <a:rPr lang="en-US" sz="1600" b="0" i="1" smtClean="0">
                        <a:latin typeface="Cambria Math" panose="02040503050406030204" pitchFamily="18" charset="0"/>
                      </a:rPr>
                      <m:t>+</m:t>
                    </m:r>
                    <m:r>
                      <a:rPr lang="en-US" sz="1600" b="0" i="1" smtClean="0">
                        <a:latin typeface="Cambria Math" panose="02040503050406030204" pitchFamily="18" charset="0"/>
                      </a:rPr>
                      <m:t>𝑐</m:t>
                    </m:r>
                    <m:d>
                      <m:dPr>
                        <m:ctrlPr>
                          <a:rPr lang="en-US" sz="1600" b="0" i="1" smtClean="0">
                            <a:latin typeface="Cambria Math" panose="02040503050406030204" pitchFamily="18" charset="0"/>
                          </a:rPr>
                        </m:ctrlPr>
                      </m:dPr>
                      <m:e>
                        <m:f>
                          <m:fPr>
                            <m:ctrlPr>
                              <a:rPr lang="en-US" sz="1600" b="0" i="1" smtClean="0">
                                <a:latin typeface="Cambria Math" panose="02040503050406030204" pitchFamily="18" charset="0"/>
                              </a:rPr>
                            </m:ctrlPr>
                          </m:fPr>
                          <m:num>
                            <m:r>
                              <a:rPr lang="en-US" sz="1600" b="0" i="1" smtClean="0">
                                <a:latin typeface="Cambria Math" panose="02040503050406030204" pitchFamily="18" charset="0"/>
                              </a:rPr>
                              <m:t>3</m:t>
                            </m:r>
                          </m:num>
                          <m:den>
                            <m:r>
                              <a:rPr lang="en-US" sz="1600" b="0" i="1" smtClean="0">
                                <a:latin typeface="Cambria Math" panose="02040503050406030204" pitchFamily="18" charset="0"/>
                              </a:rPr>
                              <m:t>𝑛</m:t>
                            </m:r>
                            <m:r>
                              <a:rPr lang="en-US" sz="1600" b="0" i="1" smtClean="0">
                                <a:latin typeface="Cambria Math" panose="02040503050406030204" pitchFamily="18" charset="0"/>
                              </a:rPr>
                              <m:t>+1</m:t>
                            </m:r>
                          </m:den>
                        </m:f>
                        <m:r>
                          <a:rPr lang="en-US" sz="1600" b="0" i="1" smtClean="0">
                            <a:latin typeface="Cambria Math" panose="02040503050406030204" pitchFamily="18" charset="0"/>
                          </a:rPr>
                          <m:t>−</m:t>
                        </m:r>
                        <m:f>
                          <m:fPr>
                            <m:ctrlPr>
                              <a:rPr lang="en-US" sz="1600" b="0" i="1" smtClean="0">
                                <a:latin typeface="Cambria Math" panose="02040503050406030204" pitchFamily="18" charset="0"/>
                              </a:rPr>
                            </m:ctrlPr>
                          </m:fPr>
                          <m:num>
                            <m:r>
                              <a:rPr lang="en-US" sz="1600" b="0" i="1" smtClean="0">
                                <a:latin typeface="Cambria Math" panose="02040503050406030204" pitchFamily="18" charset="0"/>
                              </a:rPr>
                              <m:t>1</m:t>
                            </m:r>
                          </m:num>
                          <m:den>
                            <m:r>
                              <a:rPr lang="en-US" sz="1600" b="0" i="1" smtClean="0">
                                <a:latin typeface="Cambria Math" panose="02040503050406030204" pitchFamily="18" charset="0"/>
                              </a:rPr>
                              <m:t>𝑛</m:t>
                            </m:r>
                          </m:den>
                        </m:f>
                      </m:e>
                    </m:d>
                  </m:oMath>
                </a14:m>
                <a:r>
                  <a:rPr lang="en-US" sz="1600" dirty="0"/>
                  <a:t> </a:t>
                </a:r>
              </a:p>
              <a:p>
                <a:pPr>
                  <a:lnSpc>
                    <a:spcPts val="1700"/>
                  </a:lnSpc>
                  <a:spcBef>
                    <a:spcPts val="400"/>
                  </a:spcBef>
                </a:pPr>
                <a:endParaRPr lang="en-US" sz="1600" dirty="0"/>
              </a:p>
              <a:p>
                <a:pPr>
                  <a:lnSpc>
                    <a:spcPts val="1700"/>
                  </a:lnSpc>
                  <a:spcBef>
                    <a:spcPts val="400"/>
                  </a:spcBef>
                </a:pPr>
                <a:r>
                  <a:rPr lang="en-US" sz="1600" dirty="0"/>
                  <a:t>Last term uses partial fraction decomposition</a:t>
                </a:r>
              </a:p>
            </p:txBody>
          </p:sp>
        </mc:Choice>
        <mc:Fallback xmlns="">
          <p:sp>
            <p:nvSpPr>
              <p:cNvPr id="10" name="Content Placeholder 2">
                <a:extLst>
                  <a:ext uri="{FF2B5EF4-FFF2-40B4-BE49-F238E27FC236}">
                    <a16:creationId xmlns:a16="http://schemas.microsoft.com/office/drawing/2014/main" id="{AE96B8C5-4A69-FF43-58AE-D73837D0BA1B}"/>
                  </a:ext>
                </a:extLst>
              </p:cNvPr>
              <p:cNvSpPr txBox="1">
                <a:spLocks noRot="1" noChangeAspect="1" noMove="1" noResize="1" noEditPoints="1" noAdjustHandles="1" noChangeArrowheads="1" noChangeShapeType="1" noTextEdit="1"/>
              </p:cNvSpPr>
              <p:nvPr/>
            </p:nvSpPr>
            <p:spPr>
              <a:xfrm>
                <a:off x="218114" y="900783"/>
                <a:ext cx="6424393" cy="3646868"/>
              </a:xfrm>
              <a:prstGeom prst="rect">
                <a:avLst/>
              </a:prstGeom>
              <a:blipFill>
                <a:blip r:embed="rId3"/>
                <a:stretch>
                  <a:fillRect l="-394" t="-4167" b="-4167"/>
                </a:stretch>
              </a:blipFill>
            </p:spPr>
            <p:txBody>
              <a:bodyPr/>
              <a:lstStyle/>
              <a:p>
                <a:r>
                  <a:rPr lang="en-US">
                    <a:noFill/>
                  </a:rPr>
                  <a:t> </a:t>
                </a:r>
              </a:p>
            </p:txBody>
          </p:sp>
        </mc:Fallback>
      </mc:AlternateContent>
      <p:sp>
        <p:nvSpPr>
          <p:cNvPr id="2" name="Footer Placeholder 1">
            <a:extLst>
              <a:ext uri="{FF2B5EF4-FFF2-40B4-BE49-F238E27FC236}">
                <a16:creationId xmlns:a16="http://schemas.microsoft.com/office/drawing/2014/main" id="{798CCCD8-EF8E-5264-133E-580F63B75C9A}"/>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2154863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xEl>
                                              <p:pRg st="10" end="1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41</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Quicksort – Runtime Analysis</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AE96B8C5-4A69-FF43-58AE-D73837D0BA1B}"/>
                  </a:ext>
                </a:extLst>
              </p:cNvPr>
              <p:cNvSpPr txBox="1">
                <a:spLocks/>
              </p:cNvSpPr>
              <p:nvPr/>
            </p:nvSpPr>
            <p:spPr>
              <a:xfrm>
                <a:off x="218114" y="943513"/>
                <a:ext cx="6424393" cy="3646868"/>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700"/>
                  </a:lnSpc>
                  <a:spcBef>
                    <a:spcPts val="400"/>
                  </a:spcBef>
                </a:pPr>
                <a:endParaRPr lang="en-US" sz="1600" dirty="0"/>
              </a:p>
              <a:p>
                <a:pPr>
                  <a:lnSpc>
                    <a:spcPts val="1700"/>
                  </a:lnSpc>
                  <a:spcBef>
                    <a:spcPts val="400"/>
                  </a:spcBef>
                </a:pPr>
                <a14:m>
                  <m:oMath xmlns:m="http://schemas.openxmlformats.org/officeDocument/2006/math">
                    <m:f>
                      <m:fPr>
                        <m:ctrlPr>
                          <a:rPr lang="en-US" sz="1600" i="1" smtClean="0">
                            <a:latin typeface="Cambria Math" panose="02040503050406030204" pitchFamily="18" charset="0"/>
                          </a:rPr>
                        </m:ctrlPr>
                      </m:fPr>
                      <m:num>
                        <m:r>
                          <a:rPr lang="en-US" sz="1600" b="0" i="1" smtClean="0">
                            <a:latin typeface="Cambria Math" panose="02040503050406030204" pitchFamily="18" charset="0"/>
                          </a:rPr>
                          <m:t>𝑇</m:t>
                        </m:r>
                        <m:r>
                          <a:rPr lang="en-US" sz="1600" b="0" i="1" smtClean="0">
                            <a:latin typeface="Cambria Math" panose="02040503050406030204" pitchFamily="18" charset="0"/>
                          </a:rPr>
                          <m:t>(</m:t>
                        </m:r>
                        <m:r>
                          <a:rPr lang="en-US" sz="1600" b="0" i="1" smtClean="0">
                            <a:latin typeface="Cambria Math" panose="02040503050406030204" pitchFamily="18" charset="0"/>
                          </a:rPr>
                          <m:t>𝑛</m:t>
                        </m:r>
                        <m:r>
                          <a:rPr lang="en-US" sz="1600" b="0" i="1" smtClean="0">
                            <a:latin typeface="Cambria Math" panose="02040503050406030204" pitchFamily="18" charset="0"/>
                          </a:rPr>
                          <m:t>)</m:t>
                        </m:r>
                      </m:num>
                      <m:den>
                        <m:r>
                          <a:rPr lang="en-US" sz="1600" b="0" i="1" smtClean="0">
                            <a:latin typeface="Cambria Math" panose="02040503050406030204" pitchFamily="18" charset="0"/>
                          </a:rPr>
                          <m:t>𝑛</m:t>
                        </m:r>
                        <m:r>
                          <a:rPr lang="en-US" sz="1600" b="0" i="1" smtClean="0">
                            <a:latin typeface="Cambria Math" panose="02040503050406030204" pitchFamily="18" charset="0"/>
                          </a:rPr>
                          <m:t>+1</m:t>
                        </m:r>
                      </m:den>
                    </m:f>
                    <m:r>
                      <a:rPr lang="en-US" sz="1600" b="0" i="1" smtClean="0">
                        <a:latin typeface="Cambria Math" panose="02040503050406030204" pitchFamily="18" charset="0"/>
                      </a:rPr>
                      <m:t>=</m:t>
                    </m:r>
                    <m:f>
                      <m:fPr>
                        <m:ctrlPr>
                          <a:rPr lang="en-US" sz="1600" b="0" i="1" smtClean="0">
                            <a:latin typeface="Cambria Math" panose="02040503050406030204" pitchFamily="18" charset="0"/>
                          </a:rPr>
                        </m:ctrlPr>
                      </m:fPr>
                      <m:num>
                        <m:r>
                          <a:rPr lang="en-US" sz="1600" b="0" i="1" smtClean="0">
                            <a:latin typeface="Cambria Math" panose="02040503050406030204" pitchFamily="18" charset="0"/>
                          </a:rPr>
                          <m:t>𝑇</m:t>
                        </m:r>
                        <m:r>
                          <a:rPr lang="en-US" sz="1600" b="0" i="1" smtClean="0">
                            <a:latin typeface="Cambria Math" panose="02040503050406030204" pitchFamily="18" charset="0"/>
                          </a:rPr>
                          <m:t>(</m:t>
                        </m:r>
                        <m:r>
                          <a:rPr lang="en-US" sz="1600" b="0" i="1" smtClean="0">
                            <a:latin typeface="Cambria Math" panose="02040503050406030204" pitchFamily="18" charset="0"/>
                          </a:rPr>
                          <m:t>𝑛</m:t>
                        </m:r>
                        <m:r>
                          <a:rPr lang="en-US" sz="1600" b="0" i="1" smtClean="0">
                            <a:latin typeface="Cambria Math" panose="02040503050406030204" pitchFamily="18" charset="0"/>
                          </a:rPr>
                          <m:t>−1)</m:t>
                        </m:r>
                      </m:num>
                      <m:den>
                        <m:r>
                          <a:rPr lang="en-US" sz="1600" b="0" i="1" smtClean="0">
                            <a:latin typeface="Cambria Math" panose="02040503050406030204" pitchFamily="18" charset="0"/>
                          </a:rPr>
                          <m:t>𝑛</m:t>
                        </m:r>
                      </m:den>
                    </m:f>
                    <m:r>
                      <a:rPr lang="en-US" sz="1600" b="0" i="1" smtClean="0">
                        <a:latin typeface="Cambria Math" panose="02040503050406030204" pitchFamily="18" charset="0"/>
                      </a:rPr>
                      <m:t>+</m:t>
                    </m:r>
                    <m:r>
                      <a:rPr lang="en-US" sz="1600" b="0" i="1" smtClean="0">
                        <a:latin typeface="Cambria Math" panose="02040503050406030204" pitchFamily="18" charset="0"/>
                      </a:rPr>
                      <m:t>𝑐</m:t>
                    </m:r>
                    <m:f>
                      <m:fPr>
                        <m:ctrlPr>
                          <a:rPr lang="en-US" sz="1600" b="0" i="1" smtClean="0">
                            <a:latin typeface="Cambria Math" panose="02040503050406030204" pitchFamily="18" charset="0"/>
                          </a:rPr>
                        </m:ctrlPr>
                      </m:fPr>
                      <m:num>
                        <m:r>
                          <a:rPr lang="en-US" sz="1600" b="0" i="1" smtClean="0">
                            <a:latin typeface="Cambria Math" panose="02040503050406030204" pitchFamily="18" charset="0"/>
                          </a:rPr>
                          <m:t>2</m:t>
                        </m:r>
                        <m:r>
                          <a:rPr lang="en-US" sz="1600" b="0" i="1" smtClean="0">
                            <a:latin typeface="Cambria Math" panose="02040503050406030204" pitchFamily="18" charset="0"/>
                          </a:rPr>
                          <m:t>𝑛</m:t>
                        </m:r>
                        <m:r>
                          <a:rPr lang="en-US" sz="1600" b="0" i="1" smtClean="0">
                            <a:latin typeface="Cambria Math" panose="02040503050406030204" pitchFamily="18" charset="0"/>
                          </a:rPr>
                          <m:t>−1</m:t>
                        </m:r>
                      </m:num>
                      <m:den>
                        <m:r>
                          <a:rPr lang="en-US" sz="1600" b="0" i="1" smtClean="0">
                            <a:latin typeface="Cambria Math" panose="02040503050406030204" pitchFamily="18" charset="0"/>
                          </a:rPr>
                          <m:t>𝑛</m:t>
                        </m:r>
                        <m:r>
                          <a:rPr lang="en-US" sz="1600" b="0" i="1" smtClean="0">
                            <a:latin typeface="Cambria Math" panose="02040503050406030204" pitchFamily="18" charset="0"/>
                          </a:rPr>
                          <m:t>(</m:t>
                        </m:r>
                        <m:r>
                          <a:rPr lang="en-US" sz="1600" b="0" i="1" smtClean="0">
                            <a:latin typeface="Cambria Math" panose="02040503050406030204" pitchFamily="18" charset="0"/>
                          </a:rPr>
                          <m:t>𝑛</m:t>
                        </m:r>
                        <m:r>
                          <a:rPr lang="en-US" sz="1600" b="0" i="1" smtClean="0">
                            <a:latin typeface="Cambria Math" panose="02040503050406030204" pitchFamily="18" charset="0"/>
                          </a:rPr>
                          <m:t>+1)</m:t>
                        </m:r>
                      </m:den>
                    </m:f>
                    <m:r>
                      <a:rPr lang="en-US" sz="1600" b="0" i="1" smtClean="0">
                        <a:latin typeface="Cambria Math" panose="02040503050406030204" pitchFamily="18" charset="0"/>
                      </a:rPr>
                      <m:t>=</m:t>
                    </m:r>
                    <m:f>
                      <m:fPr>
                        <m:ctrlPr>
                          <a:rPr lang="en-US" sz="1600" b="0" i="1" smtClean="0">
                            <a:latin typeface="Cambria Math" panose="02040503050406030204" pitchFamily="18" charset="0"/>
                          </a:rPr>
                        </m:ctrlPr>
                      </m:fPr>
                      <m:num>
                        <m:r>
                          <a:rPr lang="en-US" sz="1600" b="0" i="1" smtClean="0">
                            <a:latin typeface="Cambria Math" panose="02040503050406030204" pitchFamily="18" charset="0"/>
                          </a:rPr>
                          <m:t>𝑇</m:t>
                        </m:r>
                        <m:r>
                          <a:rPr lang="en-US" sz="1600" b="0" i="1" smtClean="0">
                            <a:latin typeface="Cambria Math" panose="02040503050406030204" pitchFamily="18" charset="0"/>
                          </a:rPr>
                          <m:t>(</m:t>
                        </m:r>
                        <m:r>
                          <a:rPr lang="en-US" sz="1600" b="0" i="1" smtClean="0">
                            <a:latin typeface="Cambria Math" panose="02040503050406030204" pitchFamily="18" charset="0"/>
                          </a:rPr>
                          <m:t>𝑛</m:t>
                        </m:r>
                        <m:r>
                          <a:rPr lang="en-US" sz="1600" b="0" i="1" smtClean="0">
                            <a:latin typeface="Cambria Math" panose="02040503050406030204" pitchFamily="18" charset="0"/>
                          </a:rPr>
                          <m:t>−1)</m:t>
                        </m:r>
                      </m:num>
                      <m:den>
                        <m:r>
                          <a:rPr lang="en-US" sz="1600" b="0" i="1" smtClean="0">
                            <a:latin typeface="Cambria Math" panose="02040503050406030204" pitchFamily="18" charset="0"/>
                          </a:rPr>
                          <m:t>𝑛</m:t>
                        </m:r>
                      </m:den>
                    </m:f>
                    <m:r>
                      <a:rPr lang="en-US" sz="1600" b="0" i="1" smtClean="0">
                        <a:latin typeface="Cambria Math" panose="02040503050406030204" pitchFamily="18" charset="0"/>
                      </a:rPr>
                      <m:t>+</m:t>
                    </m:r>
                    <m:r>
                      <a:rPr lang="en-US" sz="1600" b="0" i="1" smtClean="0">
                        <a:latin typeface="Cambria Math" panose="02040503050406030204" pitchFamily="18" charset="0"/>
                      </a:rPr>
                      <m:t>𝑐</m:t>
                    </m:r>
                    <m:d>
                      <m:dPr>
                        <m:ctrlPr>
                          <a:rPr lang="en-US" sz="1600" b="0" i="1" smtClean="0">
                            <a:latin typeface="Cambria Math" panose="02040503050406030204" pitchFamily="18" charset="0"/>
                          </a:rPr>
                        </m:ctrlPr>
                      </m:dPr>
                      <m:e>
                        <m:f>
                          <m:fPr>
                            <m:ctrlPr>
                              <a:rPr lang="en-US" sz="1600" b="0" i="1" smtClean="0">
                                <a:latin typeface="Cambria Math" panose="02040503050406030204" pitchFamily="18" charset="0"/>
                              </a:rPr>
                            </m:ctrlPr>
                          </m:fPr>
                          <m:num>
                            <m:r>
                              <a:rPr lang="en-US" sz="1600" b="0" i="1" smtClean="0">
                                <a:latin typeface="Cambria Math" panose="02040503050406030204" pitchFamily="18" charset="0"/>
                              </a:rPr>
                              <m:t>3</m:t>
                            </m:r>
                          </m:num>
                          <m:den>
                            <m:r>
                              <a:rPr lang="en-US" sz="1600" b="0" i="1" smtClean="0">
                                <a:latin typeface="Cambria Math" panose="02040503050406030204" pitchFamily="18" charset="0"/>
                              </a:rPr>
                              <m:t>𝑛</m:t>
                            </m:r>
                            <m:r>
                              <a:rPr lang="en-US" sz="1600" b="0" i="1" smtClean="0">
                                <a:latin typeface="Cambria Math" panose="02040503050406030204" pitchFamily="18" charset="0"/>
                              </a:rPr>
                              <m:t>+1</m:t>
                            </m:r>
                          </m:den>
                        </m:f>
                        <m:r>
                          <a:rPr lang="en-US" sz="1600" b="0" i="1" smtClean="0">
                            <a:latin typeface="Cambria Math" panose="02040503050406030204" pitchFamily="18" charset="0"/>
                          </a:rPr>
                          <m:t>−</m:t>
                        </m:r>
                        <m:f>
                          <m:fPr>
                            <m:ctrlPr>
                              <a:rPr lang="en-US" sz="1600" b="0" i="1" smtClean="0">
                                <a:latin typeface="Cambria Math" panose="02040503050406030204" pitchFamily="18" charset="0"/>
                              </a:rPr>
                            </m:ctrlPr>
                          </m:fPr>
                          <m:num>
                            <m:r>
                              <a:rPr lang="en-US" sz="1600" b="0" i="1" smtClean="0">
                                <a:latin typeface="Cambria Math" panose="02040503050406030204" pitchFamily="18" charset="0"/>
                              </a:rPr>
                              <m:t>1</m:t>
                            </m:r>
                          </m:num>
                          <m:den>
                            <m:r>
                              <a:rPr lang="en-US" sz="1600" b="0" i="1" smtClean="0">
                                <a:latin typeface="Cambria Math" panose="02040503050406030204" pitchFamily="18" charset="0"/>
                              </a:rPr>
                              <m:t>𝑛</m:t>
                            </m:r>
                          </m:den>
                        </m:f>
                      </m:e>
                    </m:d>
                  </m:oMath>
                </a14:m>
                <a:r>
                  <a:rPr lang="en-US" sz="1600" dirty="0"/>
                  <a:t> </a:t>
                </a:r>
              </a:p>
              <a:p>
                <a:pPr>
                  <a:lnSpc>
                    <a:spcPts val="1700"/>
                  </a:lnSpc>
                  <a:spcBef>
                    <a:spcPts val="400"/>
                  </a:spcBef>
                </a:pPr>
                <a:r>
                  <a:rPr lang="en-US" sz="1600" dirty="0"/>
                  <a:t>Lets put </a:t>
                </a:r>
                <a14:m>
                  <m:oMath xmlns:m="http://schemas.openxmlformats.org/officeDocument/2006/math">
                    <m:r>
                      <a:rPr lang="en-US" sz="1600" b="0" i="1" smtClean="0">
                        <a:latin typeface="Cambria Math" panose="02040503050406030204" pitchFamily="18" charset="0"/>
                      </a:rPr>
                      <m:t>𝑛</m:t>
                    </m:r>
                    <m:r>
                      <a:rPr lang="en-US" sz="1600" b="0" i="1" smtClean="0">
                        <a:latin typeface="Cambria Math" panose="02040503050406030204" pitchFamily="18" charset="0"/>
                      </a:rPr>
                      <m:t>=1, 2,3,…</m:t>
                    </m:r>
                    <m:r>
                      <a:rPr lang="en-US" sz="1600" b="0" i="1" smtClean="0">
                        <a:latin typeface="Cambria Math" panose="02040503050406030204" pitchFamily="18" charset="0"/>
                      </a:rPr>
                      <m:t>𝑛</m:t>
                    </m:r>
                  </m:oMath>
                </a14:m>
                <a:endParaRPr lang="en-US" sz="1600" dirty="0"/>
              </a:p>
              <a:p>
                <a:pPr>
                  <a:lnSpc>
                    <a:spcPts val="1700"/>
                  </a:lnSpc>
                  <a:spcBef>
                    <a:spcPts val="400"/>
                  </a:spcBef>
                </a:pPr>
                <a:endParaRPr lang="en-US" sz="1600" dirty="0"/>
              </a:p>
              <a:p>
                <a:pPr>
                  <a:lnSpc>
                    <a:spcPts val="1700"/>
                  </a:lnSpc>
                  <a:spcBef>
                    <a:spcPts val="400"/>
                  </a:spcBef>
                </a:pPr>
                <a14:m>
                  <m:oMath xmlns:m="http://schemas.openxmlformats.org/officeDocument/2006/math">
                    <m:f>
                      <m:fPr>
                        <m:ctrlPr>
                          <a:rPr lang="en-US" sz="1600" i="1">
                            <a:latin typeface="Cambria Math" panose="02040503050406030204" pitchFamily="18" charset="0"/>
                          </a:rPr>
                        </m:ctrlPr>
                      </m:fPr>
                      <m:num>
                        <m:r>
                          <a:rPr lang="en-US" sz="1600" i="1">
                            <a:latin typeface="Cambria Math" panose="02040503050406030204" pitchFamily="18" charset="0"/>
                          </a:rPr>
                          <m:t>𝑇</m:t>
                        </m:r>
                        <m:r>
                          <a:rPr lang="en-US" sz="1600" i="1">
                            <a:latin typeface="Cambria Math" panose="02040503050406030204" pitchFamily="18" charset="0"/>
                          </a:rPr>
                          <m:t>(1)</m:t>
                        </m:r>
                      </m:num>
                      <m:den>
                        <m:r>
                          <a:rPr lang="en-US" sz="1600" b="0" i="1" smtClean="0">
                            <a:latin typeface="Cambria Math" panose="02040503050406030204" pitchFamily="18" charset="0"/>
                          </a:rPr>
                          <m:t>2</m:t>
                        </m:r>
                      </m:den>
                    </m:f>
                    <m:r>
                      <a:rPr lang="en-US" sz="1600" i="1">
                        <a:latin typeface="Cambria Math" panose="02040503050406030204" pitchFamily="18" charset="0"/>
                      </a:rPr>
                      <m:t>=</m:t>
                    </m:r>
                    <m:f>
                      <m:fPr>
                        <m:ctrlPr>
                          <a:rPr lang="en-US" sz="1600" i="1">
                            <a:latin typeface="Cambria Math" panose="02040503050406030204" pitchFamily="18" charset="0"/>
                          </a:rPr>
                        </m:ctrlPr>
                      </m:fPr>
                      <m:num>
                        <m:r>
                          <a:rPr lang="en-US" sz="1600" i="1">
                            <a:latin typeface="Cambria Math" panose="02040503050406030204" pitchFamily="18" charset="0"/>
                          </a:rPr>
                          <m:t>𝑇</m:t>
                        </m:r>
                        <m:r>
                          <a:rPr lang="en-US" sz="1600" i="1">
                            <a:latin typeface="Cambria Math" panose="02040503050406030204" pitchFamily="18" charset="0"/>
                          </a:rPr>
                          <m:t>(0)</m:t>
                        </m:r>
                      </m:num>
                      <m:den>
                        <m:r>
                          <a:rPr lang="en-US" sz="1600" b="0" i="1" smtClean="0">
                            <a:latin typeface="Cambria Math" panose="02040503050406030204" pitchFamily="18" charset="0"/>
                          </a:rPr>
                          <m:t>1</m:t>
                        </m:r>
                      </m:den>
                    </m:f>
                    <m:r>
                      <a:rPr lang="en-US" sz="1600" i="1">
                        <a:latin typeface="Cambria Math" panose="02040503050406030204" pitchFamily="18" charset="0"/>
                      </a:rPr>
                      <m:t>+</m:t>
                    </m:r>
                    <m:f>
                      <m:fPr>
                        <m:ctrlPr>
                          <a:rPr lang="en-US" sz="1600" i="1">
                            <a:latin typeface="Cambria Math" panose="02040503050406030204" pitchFamily="18" charset="0"/>
                          </a:rPr>
                        </m:ctrlPr>
                      </m:fPr>
                      <m:num>
                        <m:r>
                          <a:rPr lang="en-US" sz="1600" b="0" i="1" smtClean="0">
                            <a:latin typeface="Cambria Math" panose="02040503050406030204" pitchFamily="18" charset="0"/>
                          </a:rPr>
                          <m:t>3</m:t>
                        </m:r>
                        <m:r>
                          <a:rPr lang="en-US" sz="1600" b="0" i="1" smtClean="0">
                            <a:latin typeface="Cambria Math" panose="02040503050406030204" pitchFamily="18" charset="0"/>
                          </a:rPr>
                          <m:t>𝑐</m:t>
                        </m:r>
                      </m:num>
                      <m:den>
                        <m:r>
                          <a:rPr lang="en-US" sz="1600" b="0" i="1" smtClean="0">
                            <a:latin typeface="Cambria Math" panose="02040503050406030204" pitchFamily="18" charset="0"/>
                          </a:rPr>
                          <m:t>2</m:t>
                        </m:r>
                      </m:den>
                    </m:f>
                    <m:r>
                      <a:rPr lang="en-US" sz="1600" b="0" i="1" smtClean="0">
                        <a:latin typeface="Cambria Math" panose="02040503050406030204" pitchFamily="18" charset="0"/>
                      </a:rPr>
                      <m:t>− </m:t>
                    </m:r>
                    <m:f>
                      <m:fPr>
                        <m:ctrlPr>
                          <a:rPr lang="en-US" sz="1600" b="0" i="1" smtClean="0">
                            <a:latin typeface="Cambria Math" panose="02040503050406030204" pitchFamily="18" charset="0"/>
                          </a:rPr>
                        </m:ctrlPr>
                      </m:fPr>
                      <m:num>
                        <m:r>
                          <a:rPr lang="en-US" sz="1600" b="0" i="1" smtClean="0">
                            <a:latin typeface="Cambria Math" panose="02040503050406030204" pitchFamily="18" charset="0"/>
                          </a:rPr>
                          <m:t>𝑐</m:t>
                        </m:r>
                      </m:num>
                      <m:den>
                        <m:r>
                          <a:rPr lang="en-US" sz="1600" b="0" i="1" smtClean="0">
                            <a:latin typeface="Cambria Math" panose="02040503050406030204" pitchFamily="18" charset="0"/>
                          </a:rPr>
                          <m:t>1</m:t>
                        </m:r>
                      </m:den>
                    </m:f>
                  </m:oMath>
                </a14:m>
                <a:endParaRPr lang="en-US" sz="1600" dirty="0"/>
              </a:p>
              <a:p>
                <a:pPr>
                  <a:lnSpc>
                    <a:spcPts val="1700"/>
                  </a:lnSpc>
                  <a:spcBef>
                    <a:spcPts val="400"/>
                  </a:spcBef>
                </a:pPr>
                <a:endParaRPr lang="en-US" sz="1600" dirty="0"/>
              </a:p>
              <a:p>
                <a:pPr>
                  <a:lnSpc>
                    <a:spcPts val="1700"/>
                  </a:lnSpc>
                  <a:spcBef>
                    <a:spcPts val="400"/>
                  </a:spcBef>
                </a:pPr>
                <a14:m>
                  <m:oMath xmlns:m="http://schemas.openxmlformats.org/officeDocument/2006/math">
                    <m:f>
                      <m:fPr>
                        <m:ctrlPr>
                          <a:rPr lang="en-US" sz="1600" i="1">
                            <a:latin typeface="Cambria Math" panose="02040503050406030204" pitchFamily="18" charset="0"/>
                          </a:rPr>
                        </m:ctrlPr>
                      </m:fPr>
                      <m:num>
                        <m:r>
                          <a:rPr lang="en-US" sz="1600" i="1">
                            <a:latin typeface="Cambria Math" panose="02040503050406030204" pitchFamily="18" charset="0"/>
                          </a:rPr>
                          <m:t>𝑇</m:t>
                        </m:r>
                        <m:r>
                          <a:rPr lang="en-US" sz="1600" i="1">
                            <a:latin typeface="Cambria Math" panose="02040503050406030204" pitchFamily="18" charset="0"/>
                          </a:rPr>
                          <m:t>(2)</m:t>
                        </m:r>
                      </m:num>
                      <m:den>
                        <m:r>
                          <a:rPr lang="en-US" sz="1600" b="0" i="1" smtClean="0">
                            <a:latin typeface="Cambria Math" panose="02040503050406030204" pitchFamily="18" charset="0"/>
                          </a:rPr>
                          <m:t>3</m:t>
                        </m:r>
                      </m:den>
                    </m:f>
                    <m:r>
                      <a:rPr lang="en-US" sz="1600" i="1">
                        <a:latin typeface="Cambria Math" panose="02040503050406030204" pitchFamily="18" charset="0"/>
                      </a:rPr>
                      <m:t>=</m:t>
                    </m:r>
                    <m:f>
                      <m:fPr>
                        <m:ctrlPr>
                          <a:rPr lang="en-US" sz="1600" i="1">
                            <a:latin typeface="Cambria Math" panose="02040503050406030204" pitchFamily="18" charset="0"/>
                          </a:rPr>
                        </m:ctrlPr>
                      </m:fPr>
                      <m:num>
                        <m:r>
                          <a:rPr lang="en-US" sz="1600" i="1">
                            <a:latin typeface="Cambria Math" panose="02040503050406030204" pitchFamily="18" charset="0"/>
                          </a:rPr>
                          <m:t>𝑇</m:t>
                        </m:r>
                        <m:r>
                          <a:rPr lang="en-US" sz="1600" i="1">
                            <a:latin typeface="Cambria Math" panose="02040503050406030204" pitchFamily="18" charset="0"/>
                          </a:rPr>
                          <m:t>(1)</m:t>
                        </m:r>
                      </m:num>
                      <m:den>
                        <m:r>
                          <a:rPr lang="en-US" sz="1600" b="0" i="1" smtClean="0">
                            <a:latin typeface="Cambria Math" panose="02040503050406030204" pitchFamily="18" charset="0"/>
                          </a:rPr>
                          <m:t>2</m:t>
                        </m:r>
                      </m:den>
                    </m:f>
                    <m:r>
                      <a:rPr lang="en-US" sz="1600" i="1">
                        <a:latin typeface="Cambria Math" panose="02040503050406030204" pitchFamily="18" charset="0"/>
                      </a:rPr>
                      <m:t>+</m:t>
                    </m:r>
                    <m:f>
                      <m:fPr>
                        <m:ctrlPr>
                          <a:rPr lang="en-US" sz="1600" i="1">
                            <a:latin typeface="Cambria Math" panose="02040503050406030204" pitchFamily="18" charset="0"/>
                          </a:rPr>
                        </m:ctrlPr>
                      </m:fPr>
                      <m:num>
                        <m:r>
                          <a:rPr lang="en-US" sz="1600" i="1">
                            <a:latin typeface="Cambria Math" panose="02040503050406030204" pitchFamily="18" charset="0"/>
                          </a:rPr>
                          <m:t>3</m:t>
                        </m:r>
                        <m:r>
                          <a:rPr lang="en-US" sz="1600" i="1">
                            <a:latin typeface="Cambria Math" panose="02040503050406030204" pitchFamily="18" charset="0"/>
                          </a:rPr>
                          <m:t>𝑐</m:t>
                        </m:r>
                      </m:num>
                      <m:den>
                        <m:r>
                          <a:rPr lang="en-US" sz="1600" b="0" i="1" smtClean="0">
                            <a:latin typeface="Cambria Math" panose="02040503050406030204" pitchFamily="18" charset="0"/>
                          </a:rPr>
                          <m:t>3</m:t>
                        </m:r>
                      </m:den>
                    </m:f>
                    <m:r>
                      <a:rPr lang="en-US" sz="1600" b="0" i="1" smtClean="0">
                        <a:latin typeface="Cambria Math" panose="02040503050406030204" pitchFamily="18" charset="0"/>
                      </a:rPr>
                      <m:t>−</m:t>
                    </m:r>
                    <m:r>
                      <a:rPr lang="en-US" sz="1600" i="1">
                        <a:latin typeface="Cambria Math" panose="02040503050406030204" pitchFamily="18" charset="0"/>
                      </a:rPr>
                      <m:t> </m:t>
                    </m:r>
                    <m:f>
                      <m:fPr>
                        <m:ctrlPr>
                          <a:rPr lang="en-US" sz="1600" i="1">
                            <a:latin typeface="Cambria Math" panose="02040503050406030204" pitchFamily="18" charset="0"/>
                          </a:rPr>
                        </m:ctrlPr>
                      </m:fPr>
                      <m:num>
                        <m:r>
                          <a:rPr lang="en-US" sz="1600" i="1">
                            <a:latin typeface="Cambria Math" panose="02040503050406030204" pitchFamily="18" charset="0"/>
                          </a:rPr>
                          <m:t>𝑐</m:t>
                        </m:r>
                      </m:num>
                      <m:den>
                        <m:r>
                          <a:rPr lang="en-US" sz="1600" b="0" i="1" smtClean="0">
                            <a:latin typeface="Cambria Math" panose="02040503050406030204" pitchFamily="18" charset="0"/>
                          </a:rPr>
                          <m:t>2</m:t>
                        </m:r>
                      </m:den>
                    </m:f>
                  </m:oMath>
                </a14:m>
                <a:endParaRPr lang="en-US" sz="1600" dirty="0"/>
              </a:p>
              <a:p>
                <a:pPr>
                  <a:lnSpc>
                    <a:spcPts val="1700"/>
                  </a:lnSpc>
                  <a:spcBef>
                    <a:spcPts val="400"/>
                  </a:spcBef>
                </a:pPr>
                <a:endParaRPr lang="en-US" sz="1600" dirty="0"/>
              </a:p>
              <a:p>
                <a:pPr>
                  <a:lnSpc>
                    <a:spcPts val="1700"/>
                  </a:lnSpc>
                  <a:spcBef>
                    <a:spcPts val="400"/>
                  </a:spcBef>
                </a:pPr>
                <a14:m>
                  <m:oMath xmlns:m="http://schemas.openxmlformats.org/officeDocument/2006/math">
                    <m:f>
                      <m:fPr>
                        <m:ctrlPr>
                          <a:rPr lang="en-US" sz="1600" i="1">
                            <a:latin typeface="Cambria Math" panose="02040503050406030204" pitchFamily="18" charset="0"/>
                          </a:rPr>
                        </m:ctrlPr>
                      </m:fPr>
                      <m:num>
                        <m:r>
                          <a:rPr lang="en-US" sz="1600" i="1">
                            <a:latin typeface="Cambria Math" panose="02040503050406030204" pitchFamily="18" charset="0"/>
                          </a:rPr>
                          <m:t>𝑇</m:t>
                        </m:r>
                        <m:r>
                          <a:rPr lang="en-US" sz="1600" i="1">
                            <a:latin typeface="Cambria Math" panose="02040503050406030204" pitchFamily="18" charset="0"/>
                          </a:rPr>
                          <m:t>(3)</m:t>
                        </m:r>
                      </m:num>
                      <m:den>
                        <m:r>
                          <a:rPr lang="en-US" sz="1600" b="0" i="1" smtClean="0">
                            <a:latin typeface="Cambria Math" panose="02040503050406030204" pitchFamily="18" charset="0"/>
                          </a:rPr>
                          <m:t>4</m:t>
                        </m:r>
                      </m:den>
                    </m:f>
                    <m:r>
                      <a:rPr lang="en-US" sz="1600" i="1">
                        <a:latin typeface="Cambria Math" panose="02040503050406030204" pitchFamily="18" charset="0"/>
                      </a:rPr>
                      <m:t>=</m:t>
                    </m:r>
                    <m:f>
                      <m:fPr>
                        <m:ctrlPr>
                          <a:rPr lang="en-US" sz="1600" i="1">
                            <a:latin typeface="Cambria Math" panose="02040503050406030204" pitchFamily="18" charset="0"/>
                          </a:rPr>
                        </m:ctrlPr>
                      </m:fPr>
                      <m:num>
                        <m:r>
                          <a:rPr lang="en-US" sz="1600" i="1">
                            <a:latin typeface="Cambria Math" panose="02040503050406030204" pitchFamily="18" charset="0"/>
                          </a:rPr>
                          <m:t>𝑇</m:t>
                        </m:r>
                        <m:r>
                          <a:rPr lang="en-US" sz="1600" i="1">
                            <a:latin typeface="Cambria Math" panose="02040503050406030204" pitchFamily="18" charset="0"/>
                          </a:rPr>
                          <m:t>(2)</m:t>
                        </m:r>
                      </m:num>
                      <m:den>
                        <m:r>
                          <a:rPr lang="en-US" sz="1600" b="0" i="1" smtClean="0">
                            <a:latin typeface="Cambria Math" panose="02040503050406030204" pitchFamily="18" charset="0"/>
                          </a:rPr>
                          <m:t>3</m:t>
                        </m:r>
                      </m:den>
                    </m:f>
                    <m:r>
                      <a:rPr lang="en-US" sz="1600" i="1">
                        <a:latin typeface="Cambria Math" panose="02040503050406030204" pitchFamily="18" charset="0"/>
                      </a:rPr>
                      <m:t>+</m:t>
                    </m:r>
                    <m:f>
                      <m:fPr>
                        <m:ctrlPr>
                          <a:rPr lang="en-US" sz="1600" i="1">
                            <a:latin typeface="Cambria Math" panose="02040503050406030204" pitchFamily="18" charset="0"/>
                          </a:rPr>
                        </m:ctrlPr>
                      </m:fPr>
                      <m:num>
                        <m:r>
                          <a:rPr lang="en-US" sz="1600" i="1">
                            <a:latin typeface="Cambria Math" panose="02040503050406030204" pitchFamily="18" charset="0"/>
                          </a:rPr>
                          <m:t>3</m:t>
                        </m:r>
                        <m:r>
                          <a:rPr lang="en-US" sz="1600" i="1">
                            <a:latin typeface="Cambria Math" panose="02040503050406030204" pitchFamily="18" charset="0"/>
                          </a:rPr>
                          <m:t>𝑐</m:t>
                        </m:r>
                      </m:num>
                      <m:den>
                        <m:r>
                          <a:rPr lang="en-US" sz="1600" b="0" i="1" smtClean="0">
                            <a:latin typeface="Cambria Math" panose="02040503050406030204" pitchFamily="18" charset="0"/>
                          </a:rPr>
                          <m:t>4</m:t>
                        </m:r>
                      </m:den>
                    </m:f>
                    <m:r>
                      <a:rPr lang="en-US" sz="1600" b="0" i="1" smtClean="0">
                        <a:latin typeface="Cambria Math" panose="02040503050406030204" pitchFamily="18" charset="0"/>
                      </a:rPr>
                      <m:t>−</m:t>
                    </m:r>
                    <m:r>
                      <a:rPr lang="en-US" sz="1600" i="1">
                        <a:latin typeface="Cambria Math" panose="02040503050406030204" pitchFamily="18" charset="0"/>
                      </a:rPr>
                      <m:t> </m:t>
                    </m:r>
                    <m:f>
                      <m:fPr>
                        <m:ctrlPr>
                          <a:rPr lang="en-US" sz="1600" i="1">
                            <a:latin typeface="Cambria Math" panose="02040503050406030204" pitchFamily="18" charset="0"/>
                          </a:rPr>
                        </m:ctrlPr>
                      </m:fPr>
                      <m:num>
                        <m:r>
                          <a:rPr lang="en-US" sz="1600" i="1">
                            <a:latin typeface="Cambria Math" panose="02040503050406030204" pitchFamily="18" charset="0"/>
                          </a:rPr>
                          <m:t>𝑐</m:t>
                        </m:r>
                      </m:num>
                      <m:den>
                        <m:r>
                          <a:rPr lang="en-US" sz="1600" b="0" i="1" smtClean="0">
                            <a:latin typeface="Cambria Math" panose="02040503050406030204" pitchFamily="18" charset="0"/>
                          </a:rPr>
                          <m:t>3</m:t>
                        </m:r>
                      </m:den>
                    </m:f>
                  </m:oMath>
                </a14:m>
                <a:endParaRPr lang="en-US" sz="1600" dirty="0"/>
              </a:p>
              <a:p>
                <a:pPr>
                  <a:lnSpc>
                    <a:spcPts val="1700"/>
                  </a:lnSpc>
                  <a:spcBef>
                    <a:spcPts val="400"/>
                  </a:spcBef>
                </a:pPr>
                <a:endParaRPr lang="en-US" sz="1600" dirty="0"/>
              </a:p>
              <a:p>
                <a:pPr>
                  <a:lnSpc>
                    <a:spcPts val="1700"/>
                  </a:lnSpc>
                  <a:spcBef>
                    <a:spcPts val="400"/>
                  </a:spcBef>
                </a:pPr>
                <a14:m>
                  <m:oMath xmlns:m="http://schemas.openxmlformats.org/officeDocument/2006/math">
                    <m:f>
                      <m:fPr>
                        <m:ctrlPr>
                          <a:rPr lang="en-US" sz="1600" i="1">
                            <a:latin typeface="Cambria Math" panose="02040503050406030204" pitchFamily="18" charset="0"/>
                          </a:rPr>
                        </m:ctrlPr>
                      </m:fPr>
                      <m:num>
                        <m:r>
                          <a:rPr lang="en-US" sz="1600" i="1">
                            <a:latin typeface="Cambria Math" panose="02040503050406030204" pitchFamily="18" charset="0"/>
                          </a:rPr>
                          <m:t>𝑇</m:t>
                        </m:r>
                        <m:r>
                          <a:rPr lang="en-US" sz="1600" i="1">
                            <a:latin typeface="Cambria Math" panose="02040503050406030204" pitchFamily="18" charset="0"/>
                          </a:rPr>
                          <m:t>(</m:t>
                        </m:r>
                        <m:r>
                          <a:rPr lang="en-US" sz="1600" b="0" i="1" smtClean="0">
                            <a:latin typeface="Cambria Math" panose="02040503050406030204" pitchFamily="18" charset="0"/>
                          </a:rPr>
                          <m:t>𝑛</m:t>
                        </m:r>
                        <m:r>
                          <a:rPr lang="en-US" sz="1600" i="1">
                            <a:latin typeface="Cambria Math" panose="02040503050406030204" pitchFamily="18" charset="0"/>
                          </a:rPr>
                          <m:t>)</m:t>
                        </m:r>
                      </m:num>
                      <m:den>
                        <m:r>
                          <a:rPr lang="en-US" sz="1600" b="0" i="1" smtClean="0">
                            <a:latin typeface="Cambria Math" panose="02040503050406030204" pitchFamily="18" charset="0"/>
                          </a:rPr>
                          <m:t>𝑛</m:t>
                        </m:r>
                        <m:r>
                          <a:rPr lang="en-US" sz="1600" b="0" i="1" smtClean="0">
                            <a:latin typeface="Cambria Math" panose="02040503050406030204" pitchFamily="18" charset="0"/>
                          </a:rPr>
                          <m:t>+1</m:t>
                        </m:r>
                      </m:den>
                    </m:f>
                    <m:r>
                      <a:rPr lang="en-US" sz="1600" i="1">
                        <a:latin typeface="Cambria Math" panose="02040503050406030204" pitchFamily="18" charset="0"/>
                      </a:rPr>
                      <m:t>=</m:t>
                    </m:r>
                    <m:f>
                      <m:fPr>
                        <m:ctrlPr>
                          <a:rPr lang="en-US" sz="1600" i="1">
                            <a:latin typeface="Cambria Math" panose="02040503050406030204" pitchFamily="18" charset="0"/>
                          </a:rPr>
                        </m:ctrlPr>
                      </m:fPr>
                      <m:num>
                        <m:r>
                          <a:rPr lang="en-US" sz="1600" i="1">
                            <a:latin typeface="Cambria Math" panose="02040503050406030204" pitchFamily="18" charset="0"/>
                          </a:rPr>
                          <m:t>𝑇</m:t>
                        </m:r>
                        <m:r>
                          <a:rPr lang="en-US" sz="1600" i="1">
                            <a:latin typeface="Cambria Math" panose="02040503050406030204" pitchFamily="18" charset="0"/>
                          </a:rPr>
                          <m:t>(</m:t>
                        </m:r>
                        <m:r>
                          <a:rPr lang="en-US" sz="1600" b="0" i="1" smtClean="0">
                            <a:latin typeface="Cambria Math" panose="02040503050406030204" pitchFamily="18" charset="0"/>
                          </a:rPr>
                          <m:t>𝑛</m:t>
                        </m:r>
                        <m:r>
                          <a:rPr lang="en-US" sz="1600" b="0" i="1" smtClean="0">
                            <a:latin typeface="Cambria Math" panose="02040503050406030204" pitchFamily="18" charset="0"/>
                          </a:rPr>
                          <m:t>−1)</m:t>
                        </m:r>
                      </m:num>
                      <m:den>
                        <m:r>
                          <a:rPr lang="en-US" sz="1600" b="0" i="1" smtClean="0">
                            <a:latin typeface="Cambria Math" panose="02040503050406030204" pitchFamily="18" charset="0"/>
                          </a:rPr>
                          <m:t>𝑛</m:t>
                        </m:r>
                      </m:den>
                    </m:f>
                    <m:r>
                      <a:rPr lang="en-US" sz="1600" i="1">
                        <a:latin typeface="Cambria Math" panose="02040503050406030204" pitchFamily="18" charset="0"/>
                      </a:rPr>
                      <m:t>+</m:t>
                    </m:r>
                    <m:f>
                      <m:fPr>
                        <m:ctrlPr>
                          <a:rPr lang="en-US" sz="1600" i="1">
                            <a:latin typeface="Cambria Math" panose="02040503050406030204" pitchFamily="18" charset="0"/>
                          </a:rPr>
                        </m:ctrlPr>
                      </m:fPr>
                      <m:num>
                        <m:r>
                          <a:rPr lang="en-US" sz="1600" i="1">
                            <a:latin typeface="Cambria Math" panose="02040503050406030204" pitchFamily="18" charset="0"/>
                          </a:rPr>
                          <m:t>3</m:t>
                        </m:r>
                        <m:r>
                          <a:rPr lang="en-US" sz="1600" i="1">
                            <a:latin typeface="Cambria Math" panose="02040503050406030204" pitchFamily="18" charset="0"/>
                          </a:rPr>
                          <m:t>𝑐</m:t>
                        </m:r>
                      </m:num>
                      <m:den>
                        <m:r>
                          <a:rPr lang="en-US" sz="1600" b="0" i="1" smtClean="0">
                            <a:latin typeface="Cambria Math" panose="02040503050406030204" pitchFamily="18" charset="0"/>
                          </a:rPr>
                          <m:t>𝑛</m:t>
                        </m:r>
                        <m:r>
                          <a:rPr lang="en-US" sz="1600" b="0" i="1" smtClean="0">
                            <a:latin typeface="Cambria Math" panose="02040503050406030204" pitchFamily="18" charset="0"/>
                          </a:rPr>
                          <m:t>+1</m:t>
                        </m:r>
                      </m:den>
                    </m:f>
                    <m:r>
                      <a:rPr lang="en-US" sz="1600" b="0" i="1" smtClean="0">
                        <a:latin typeface="Cambria Math" panose="02040503050406030204" pitchFamily="18" charset="0"/>
                      </a:rPr>
                      <m:t>−</m:t>
                    </m:r>
                    <m:r>
                      <a:rPr lang="en-US" sz="1600" i="1">
                        <a:latin typeface="Cambria Math" panose="02040503050406030204" pitchFamily="18" charset="0"/>
                      </a:rPr>
                      <m:t> </m:t>
                    </m:r>
                    <m:f>
                      <m:fPr>
                        <m:ctrlPr>
                          <a:rPr lang="en-US" sz="1600" i="1">
                            <a:latin typeface="Cambria Math" panose="02040503050406030204" pitchFamily="18" charset="0"/>
                          </a:rPr>
                        </m:ctrlPr>
                      </m:fPr>
                      <m:num>
                        <m:r>
                          <a:rPr lang="en-US" sz="1600" i="1">
                            <a:latin typeface="Cambria Math" panose="02040503050406030204" pitchFamily="18" charset="0"/>
                          </a:rPr>
                          <m:t>𝑐</m:t>
                        </m:r>
                      </m:num>
                      <m:den>
                        <m:r>
                          <a:rPr lang="en-US" sz="1600" b="0" i="1" smtClean="0">
                            <a:latin typeface="Cambria Math" panose="02040503050406030204" pitchFamily="18" charset="0"/>
                          </a:rPr>
                          <m:t>𝑛</m:t>
                        </m:r>
                      </m:den>
                    </m:f>
                  </m:oMath>
                </a14:m>
                <a:endParaRPr lang="en-US" sz="1600" dirty="0"/>
              </a:p>
              <a:p>
                <a:pPr>
                  <a:lnSpc>
                    <a:spcPts val="1700"/>
                  </a:lnSpc>
                  <a:spcBef>
                    <a:spcPts val="400"/>
                  </a:spcBef>
                </a:pPr>
                <a:endParaRPr lang="en-US" sz="1600" dirty="0"/>
              </a:p>
              <a:p>
                <a:pPr>
                  <a:lnSpc>
                    <a:spcPts val="1700"/>
                  </a:lnSpc>
                  <a:spcBef>
                    <a:spcPts val="400"/>
                  </a:spcBef>
                </a:pPr>
                <a14:m>
                  <m:oMath xmlns:m="http://schemas.openxmlformats.org/officeDocument/2006/math">
                    <m:f>
                      <m:fPr>
                        <m:ctrlPr>
                          <a:rPr lang="en-US" sz="1600" i="1">
                            <a:latin typeface="Cambria Math" panose="02040503050406030204" pitchFamily="18" charset="0"/>
                          </a:rPr>
                        </m:ctrlPr>
                      </m:fPr>
                      <m:num>
                        <m:r>
                          <a:rPr lang="en-US" sz="1600" i="1">
                            <a:latin typeface="Cambria Math" panose="02040503050406030204" pitchFamily="18" charset="0"/>
                          </a:rPr>
                          <m:t>𝑇</m:t>
                        </m:r>
                        <m:r>
                          <a:rPr lang="en-US" sz="1600" i="1">
                            <a:latin typeface="Cambria Math" panose="02040503050406030204" pitchFamily="18" charset="0"/>
                          </a:rPr>
                          <m:t>(</m:t>
                        </m:r>
                        <m:r>
                          <a:rPr lang="en-US" sz="1600" b="0" i="1" smtClean="0">
                            <a:latin typeface="Cambria Math" panose="02040503050406030204" pitchFamily="18" charset="0"/>
                          </a:rPr>
                          <m:t>𝑛</m:t>
                        </m:r>
                        <m:r>
                          <a:rPr lang="en-US" sz="1600" i="1">
                            <a:latin typeface="Cambria Math" panose="02040503050406030204" pitchFamily="18" charset="0"/>
                          </a:rPr>
                          <m:t>)</m:t>
                        </m:r>
                      </m:num>
                      <m:den>
                        <m:r>
                          <a:rPr lang="en-US" sz="1600" b="0" i="1" smtClean="0">
                            <a:latin typeface="Cambria Math" panose="02040503050406030204" pitchFamily="18" charset="0"/>
                          </a:rPr>
                          <m:t>𝑛</m:t>
                        </m:r>
                        <m:r>
                          <a:rPr lang="en-US" sz="1600" b="0" i="1" smtClean="0">
                            <a:latin typeface="Cambria Math" panose="02040503050406030204" pitchFamily="18" charset="0"/>
                          </a:rPr>
                          <m:t>+1</m:t>
                        </m:r>
                      </m:den>
                    </m:f>
                    <m:r>
                      <a:rPr lang="en-US" sz="1600" i="1">
                        <a:latin typeface="Cambria Math" panose="02040503050406030204" pitchFamily="18" charset="0"/>
                      </a:rPr>
                      <m:t>=</m:t>
                    </m:r>
                    <m:f>
                      <m:fPr>
                        <m:ctrlPr>
                          <a:rPr lang="en-US" sz="1600" i="1">
                            <a:latin typeface="Cambria Math" panose="02040503050406030204" pitchFamily="18" charset="0"/>
                          </a:rPr>
                        </m:ctrlPr>
                      </m:fPr>
                      <m:num>
                        <m:r>
                          <a:rPr lang="en-US" sz="1600" i="1">
                            <a:latin typeface="Cambria Math" panose="02040503050406030204" pitchFamily="18" charset="0"/>
                          </a:rPr>
                          <m:t>𝑇</m:t>
                        </m:r>
                        <m:r>
                          <a:rPr lang="en-US" sz="1600" i="1">
                            <a:latin typeface="Cambria Math" panose="02040503050406030204" pitchFamily="18" charset="0"/>
                          </a:rPr>
                          <m:t>(0)</m:t>
                        </m:r>
                      </m:num>
                      <m:den>
                        <m:r>
                          <a:rPr lang="en-US" sz="1600" b="0" i="1" smtClean="0">
                            <a:latin typeface="Cambria Math" panose="02040503050406030204" pitchFamily="18" charset="0"/>
                          </a:rPr>
                          <m:t>1</m:t>
                        </m:r>
                      </m:den>
                    </m:f>
                    <m:r>
                      <a:rPr lang="en-US" sz="1600" i="1">
                        <a:latin typeface="Cambria Math" panose="02040503050406030204" pitchFamily="18" charset="0"/>
                      </a:rPr>
                      <m:t>+</m:t>
                    </m:r>
                    <m:r>
                      <a:rPr lang="en-US" sz="1600" b="0" i="1" smtClean="0">
                        <a:latin typeface="Cambria Math" panose="02040503050406030204" pitchFamily="18" charset="0"/>
                      </a:rPr>
                      <m:t>3</m:t>
                    </m:r>
                    <m:r>
                      <a:rPr lang="en-US" sz="1600" b="0" i="1" smtClean="0">
                        <a:latin typeface="Cambria Math" panose="02040503050406030204" pitchFamily="18" charset="0"/>
                      </a:rPr>
                      <m:t>𝑐</m:t>
                    </m:r>
                    <m:d>
                      <m:dPr>
                        <m:ctrlPr>
                          <a:rPr lang="en-US" sz="1600" b="0" i="1" smtClean="0">
                            <a:latin typeface="Cambria Math" panose="02040503050406030204" pitchFamily="18" charset="0"/>
                          </a:rPr>
                        </m:ctrlPr>
                      </m:dPr>
                      <m:e>
                        <m:f>
                          <m:fPr>
                            <m:ctrlPr>
                              <a:rPr lang="en-US" sz="1600" i="1">
                                <a:latin typeface="Cambria Math" panose="02040503050406030204" pitchFamily="18" charset="0"/>
                              </a:rPr>
                            </m:ctrlPr>
                          </m:fPr>
                          <m:num>
                            <m:r>
                              <a:rPr lang="en-US" sz="1600" b="0" i="1" smtClean="0">
                                <a:latin typeface="Cambria Math" panose="02040503050406030204" pitchFamily="18" charset="0"/>
                              </a:rPr>
                              <m:t>1</m:t>
                            </m:r>
                          </m:num>
                          <m:den>
                            <m:r>
                              <a:rPr lang="en-US" sz="1600" b="0" i="1" smtClean="0">
                                <a:latin typeface="Cambria Math" panose="02040503050406030204" pitchFamily="18" charset="0"/>
                              </a:rPr>
                              <m:t>2</m:t>
                            </m:r>
                          </m:den>
                        </m:f>
                        <m:r>
                          <a:rPr lang="en-US" sz="1600" i="1">
                            <a:latin typeface="Cambria Math" panose="02040503050406030204" pitchFamily="18" charset="0"/>
                          </a:rPr>
                          <m:t>+ </m:t>
                        </m:r>
                        <m:f>
                          <m:fPr>
                            <m:ctrlPr>
                              <a:rPr lang="en-US" sz="1600" i="1">
                                <a:latin typeface="Cambria Math" panose="02040503050406030204" pitchFamily="18" charset="0"/>
                              </a:rPr>
                            </m:ctrlPr>
                          </m:fPr>
                          <m:num>
                            <m:r>
                              <a:rPr lang="en-US" sz="1600" b="0" i="1" smtClean="0">
                                <a:latin typeface="Cambria Math" panose="02040503050406030204" pitchFamily="18" charset="0"/>
                              </a:rPr>
                              <m:t>1</m:t>
                            </m:r>
                          </m:num>
                          <m:den>
                            <m:r>
                              <a:rPr lang="en-US" sz="1600" b="0" i="1" smtClean="0">
                                <a:latin typeface="Cambria Math" panose="02040503050406030204" pitchFamily="18" charset="0"/>
                              </a:rPr>
                              <m:t>3</m:t>
                            </m:r>
                          </m:den>
                        </m:f>
                        <m:r>
                          <a:rPr lang="en-US" sz="1600" b="0" i="1" smtClean="0">
                            <a:latin typeface="Cambria Math" panose="02040503050406030204" pitchFamily="18" charset="0"/>
                          </a:rPr>
                          <m:t>+</m:t>
                        </m:r>
                        <m:f>
                          <m:fPr>
                            <m:ctrlPr>
                              <a:rPr lang="en-US" sz="1600" b="0" i="1" smtClean="0">
                                <a:latin typeface="Cambria Math" panose="02040503050406030204" pitchFamily="18" charset="0"/>
                              </a:rPr>
                            </m:ctrlPr>
                          </m:fPr>
                          <m:num>
                            <m:r>
                              <a:rPr lang="en-US" sz="1600" b="0" i="1" smtClean="0">
                                <a:latin typeface="Cambria Math" panose="02040503050406030204" pitchFamily="18" charset="0"/>
                              </a:rPr>
                              <m:t>1</m:t>
                            </m:r>
                          </m:num>
                          <m:den>
                            <m:r>
                              <a:rPr lang="en-US" sz="1600" b="0" i="1" smtClean="0">
                                <a:latin typeface="Cambria Math" panose="02040503050406030204" pitchFamily="18" charset="0"/>
                              </a:rPr>
                              <m:t>4</m:t>
                            </m:r>
                          </m:den>
                        </m:f>
                        <m:r>
                          <a:rPr lang="en-US" sz="1600" b="0" i="1" smtClean="0">
                            <a:latin typeface="Cambria Math" panose="02040503050406030204" pitchFamily="18" charset="0"/>
                          </a:rPr>
                          <m:t>+…+</m:t>
                        </m:r>
                        <m:f>
                          <m:fPr>
                            <m:ctrlPr>
                              <a:rPr lang="en-US" sz="1600" b="0" i="1" smtClean="0">
                                <a:latin typeface="Cambria Math" panose="02040503050406030204" pitchFamily="18" charset="0"/>
                              </a:rPr>
                            </m:ctrlPr>
                          </m:fPr>
                          <m:num>
                            <m:r>
                              <a:rPr lang="en-US" sz="1600" b="0" i="1" smtClean="0">
                                <a:latin typeface="Cambria Math" panose="02040503050406030204" pitchFamily="18" charset="0"/>
                              </a:rPr>
                              <m:t>1</m:t>
                            </m:r>
                          </m:num>
                          <m:den>
                            <m:r>
                              <a:rPr lang="en-US" sz="1600" b="0" i="1" smtClean="0">
                                <a:latin typeface="Cambria Math" panose="02040503050406030204" pitchFamily="18" charset="0"/>
                              </a:rPr>
                              <m:t>𝑛</m:t>
                            </m:r>
                            <m:r>
                              <a:rPr lang="en-US" sz="1600" b="0" i="1" smtClean="0">
                                <a:latin typeface="Cambria Math" panose="02040503050406030204" pitchFamily="18" charset="0"/>
                              </a:rPr>
                              <m:t>+1</m:t>
                            </m:r>
                          </m:den>
                        </m:f>
                      </m:e>
                    </m:d>
                    <m:r>
                      <a:rPr lang="en-US" sz="1600" b="0" i="1" smtClean="0">
                        <a:latin typeface="Cambria Math" panose="02040503050406030204" pitchFamily="18" charset="0"/>
                      </a:rPr>
                      <m:t>−</m:t>
                    </m:r>
                    <m:r>
                      <a:rPr lang="en-US" sz="1600" b="0" i="1" smtClean="0">
                        <a:latin typeface="Cambria Math" panose="02040503050406030204" pitchFamily="18" charset="0"/>
                      </a:rPr>
                      <m:t>𝑐</m:t>
                    </m:r>
                    <m:d>
                      <m:dPr>
                        <m:ctrlPr>
                          <a:rPr lang="en-US" sz="1600" b="0" i="1" smtClean="0">
                            <a:latin typeface="Cambria Math" panose="02040503050406030204" pitchFamily="18" charset="0"/>
                          </a:rPr>
                        </m:ctrlPr>
                      </m:dPr>
                      <m:e>
                        <m:f>
                          <m:fPr>
                            <m:ctrlPr>
                              <a:rPr lang="en-US" sz="1600" b="0" i="1" smtClean="0">
                                <a:latin typeface="Cambria Math" panose="02040503050406030204" pitchFamily="18" charset="0"/>
                              </a:rPr>
                            </m:ctrlPr>
                          </m:fPr>
                          <m:num>
                            <m:r>
                              <a:rPr lang="en-US" sz="1600" b="0" i="1" smtClean="0">
                                <a:latin typeface="Cambria Math" panose="02040503050406030204" pitchFamily="18" charset="0"/>
                              </a:rPr>
                              <m:t>1</m:t>
                            </m:r>
                          </m:num>
                          <m:den>
                            <m:r>
                              <a:rPr lang="en-US" sz="1600" b="0" i="1" smtClean="0">
                                <a:latin typeface="Cambria Math" panose="02040503050406030204" pitchFamily="18" charset="0"/>
                              </a:rPr>
                              <m:t>1</m:t>
                            </m:r>
                          </m:den>
                        </m:f>
                        <m:r>
                          <a:rPr lang="en-US" sz="1600" b="0" i="1" smtClean="0">
                            <a:latin typeface="Cambria Math" panose="02040503050406030204" pitchFamily="18" charset="0"/>
                          </a:rPr>
                          <m:t>+</m:t>
                        </m:r>
                        <m:f>
                          <m:fPr>
                            <m:ctrlPr>
                              <a:rPr lang="en-US" sz="1600" b="0" i="1" smtClean="0">
                                <a:latin typeface="Cambria Math" panose="02040503050406030204" pitchFamily="18" charset="0"/>
                              </a:rPr>
                            </m:ctrlPr>
                          </m:fPr>
                          <m:num>
                            <m:r>
                              <a:rPr lang="en-US" sz="1600" b="0" i="1" smtClean="0">
                                <a:latin typeface="Cambria Math" panose="02040503050406030204" pitchFamily="18" charset="0"/>
                              </a:rPr>
                              <m:t>1</m:t>
                            </m:r>
                          </m:num>
                          <m:den>
                            <m:r>
                              <a:rPr lang="en-US" sz="1600" b="0" i="1" smtClean="0">
                                <a:latin typeface="Cambria Math" panose="02040503050406030204" pitchFamily="18" charset="0"/>
                              </a:rPr>
                              <m:t>2</m:t>
                            </m:r>
                          </m:den>
                        </m:f>
                        <m:r>
                          <a:rPr lang="en-US" sz="1600" b="0" i="1" smtClean="0">
                            <a:latin typeface="Cambria Math" panose="02040503050406030204" pitchFamily="18" charset="0"/>
                          </a:rPr>
                          <m:t>+</m:t>
                        </m:r>
                        <m:f>
                          <m:fPr>
                            <m:ctrlPr>
                              <a:rPr lang="en-US" sz="1600" b="0" i="1" smtClean="0">
                                <a:latin typeface="Cambria Math" panose="02040503050406030204" pitchFamily="18" charset="0"/>
                              </a:rPr>
                            </m:ctrlPr>
                          </m:fPr>
                          <m:num>
                            <m:r>
                              <a:rPr lang="en-US" sz="1600" b="0" i="1" smtClean="0">
                                <a:latin typeface="Cambria Math" panose="02040503050406030204" pitchFamily="18" charset="0"/>
                              </a:rPr>
                              <m:t>1</m:t>
                            </m:r>
                          </m:num>
                          <m:den>
                            <m:r>
                              <a:rPr lang="en-US" sz="1600" b="0" i="1" smtClean="0">
                                <a:latin typeface="Cambria Math" panose="02040503050406030204" pitchFamily="18" charset="0"/>
                              </a:rPr>
                              <m:t>3</m:t>
                            </m:r>
                          </m:den>
                        </m:f>
                        <m:r>
                          <a:rPr lang="en-US" sz="1600" b="0" i="1" smtClean="0">
                            <a:latin typeface="Cambria Math" panose="02040503050406030204" pitchFamily="18" charset="0"/>
                          </a:rPr>
                          <m:t>+…+</m:t>
                        </m:r>
                        <m:f>
                          <m:fPr>
                            <m:ctrlPr>
                              <a:rPr lang="en-US" sz="1600" b="0" i="1" smtClean="0">
                                <a:latin typeface="Cambria Math" panose="02040503050406030204" pitchFamily="18" charset="0"/>
                              </a:rPr>
                            </m:ctrlPr>
                          </m:fPr>
                          <m:num>
                            <m:r>
                              <a:rPr lang="en-US" sz="1600" b="0" i="1" smtClean="0">
                                <a:latin typeface="Cambria Math" panose="02040503050406030204" pitchFamily="18" charset="0"/>
                              </a:rPr>
                              <m:t>1</m:t>
                            </m:r>
                          </m:num>
                          <m:den>
                            <m:r>
                              <a:rPr lang="en-US" sz="1600" b="0" i="1" smtClean="0">
                                <a:latin typeface="Cambria Math" panose="02040503050406030204" pitchFamily="18" charset="0"/>
                              </a:rPr>
                              <m:t>𝑛</m:t>
                            </m:r>
                          </m:den>
                        </m:f>
                      </m:e>
                    </m:d>
                  </m:oMath>
                </a14:m>
                <a:endParaRPr lang="en-US" sz="1600" dirty="0"/>
              </a:p>
              <a:p>
                <a:pPr>
                  <a:lnSpc>
                    <a:spcPts val="1700"/>
                  </a:lnSpc>
                  <a:spcBef>
                    <a:spcPts val="400"/>
                  </a:spcBef>
                </a:pPr>
                <a:endParaRPr lang="en-US" sz="1600" dirty="0"/>
              </a:p>
            </p:txBody>
          </p:sp>
        </mc:Choice>
        <mc:Fallback xmlns="">
          <p:sp>
            <p:nvSpPr>
              <p:cNvPr id="10" name="Content Placeholder 2">
                <a:extLst>
                  <a:ext uri="{FF2B5EF4-FFF2-40B4-BE49-F238E27FC236}">
                    <a16:creationId xmlns:a16="http://schemas.microsoft.com/office/drawing/2014/main" id="{AE96B8C5-4A69-FF43-58AE-D73837D0BA1B}"/>
                  </a:ext>
                </a:extLst>
              </p:cNvPr>
              <p:cNvSpPr txBox="1">
                <a:spLocks noRot="1" noChangeAspect="1" noMove="1" noResize="1" noEditPoints="1" noAdjustHandles="1" noChangeArrowheads="1" noChangeShapeType="1" noTextEdit="1"/>
              </p:cNvSpPr>
              <p:nvPr/>
            </p:nvSpPr>
            <p:spPr>
              <a:xfrm>
                <a:off x="218114" y="943513"/>
                <a:ext cx="6424393" cy="3646868"/>
              </a:xfrm>
              <a:prstGeom prst="rect">
                <a:avLst/>
              </a:prstGeom>
              <a:blipFill>
                <a:blip r:embed="rId3"/>
                <a:stretch>
                  <a:fillRect l="-394"/>
                </a:stretch>
              </a:blipFill>
            </p:spPr>
            <p:txBody>
              <a:bodyPr/>
              <a:lstStyle/>
              <a:p>
                <a:r>
                  <a:rPr lang="en-US">
                    <a:noFill/>
                  </a:rPr>
                  <a:t> </a:t>
                </a:r>
              </a:p>
            </p:txBody>
          </p:sp>
        </mc:Fallback>
      </mc:AlternateContent>
      <p:cxnSp>
        <p:nvCxnSpPr>
          <p:cNvPr id="3" name="Straight Connector 2">
            <a:extLst>
              <a:ext uri="{FF2B5EF4-FFF2-40B4-BE49-F238E27FC236}">
                <a16:creationId xmlns:a16="http://schemas.microsoft.com/office/drawing/2014/main" id="{F29EE4B8-8868-D580-4A2E-57F4EAD6340F}"/>
              </a:ext>
            </a:extLst>
          </p:cNvPr>
          <p:cNvCxnSpPr/>
          <p:nvPr/>
        </p:nvCxnSpPr>
        <p:spPr>
          <a:xfrm flipH="1">
            <a:off x="539855" y="1948441"/>
            <a:ext cx="360000" cy="360000"/>
          </a:xfrm>
          <a:prstGeom prst="line">
            <a:avLst/>
          </a:prstGeom>
          <a:ln w="9525">
            <a:solidFill>
              <a:srgbClr val="C00000"/>
            </a:solidFill>
          </a:ln>
        </p:spPr>
        <p:style>
          <a:lnRef idx="1">
            <a:schemeClr val="dk1"/>
          </a:lnRef>
          <a:fillRef idx="0">
            <a:schemeClr val="dk1"/>
          </a:fillRef>
          <a:effectRef idx="0">
            <a:schemeClr val="dk1"/>
          </a:effectRef>
          <a:fontRef idx="minor">
            <a:schemeClr val="tx1"/>
          </a:fontRef>
        </p:style>
      </p:cxnSp>
      <p:cxnSp>
        <p:nvCxnSpPr>
          <p:cNvPr id="6" name="Straight Connector 5">
            <a:extLst>
              <a:ext uri="{FF2B5EF4-FFF2-40B4-BE49-F238E27FC236}">
                <a16:creationId xmlns:a16="http://schemas.microsoft.com/office/drawing/2014/main" id="{BEE96CE5-88A0-947F-838F-87A4B7B11CA5}"/>
              </a:ext>
            </a:extLst>
          </p:cNvPr>
          <p:cNvCxnSpPr/>
          <p:nvPr/>
        </p:nvCxnSpPr>
        <p:spPr>
          <a:xfrm flipH="1">
            <a:off x="1070448" y="2483666"/>
            <a:ext cx="360000" cy="360000"/>
          </a:xfrm>
          <a:prstGeom prst="line">
            <a:avLst/>
          </a:prstGeom>
          <a:ln w="9525">
            <a:solidFill>
              <a:srgbClr val="C00000"/>
            </a:solidFill>
          </a:ln>
        </p:spPr>
        <p:style>
          <a:lnRef idx="1">
            <a:schemeClr val="dk1"/>
          </a:lnRef>
          <a:fillRef idx="0">
            <a:schemeClr val="dk1"/>
          </a:fillRef>
          <a:effectRef idx="0">
            <a:schemeClr val="dk1"/>
          </a:effectRef>
          <a:fontRef idx="minor">
            <a:schemeClr val="tx1"/>
          </a:fontRef>
        </p:style>
      </p:cxnSp>
      <p:cxnSp>
        <p:nvCxnSpPr>
          <p:cNvPr id="7" name="Straight Connector 6">
            <a:extLst>
              <a:ext uri="{FF2B5EF4-FFF2-40B4-BE49-F238E27FC236}">
                <a16:creationId xmlns:a16="http://schemas.microsoft.com/office/drawing/2014/main" id="{A2054403-94F9-02A1-3279-3C50F07308D7}"/>
              </a:ext>
            </a:extLst>
          </p:cNvPr>
          <p:cNvCxnSpPr/>
          <p:nvPr/>
        </p:nvCxnSpPr>
        <p:spPr>
          <a:xfrm flipH="1">
            <a:off x="1114188" y="3533153"/>
            <a:ext cx="360000" cy="360000"/>
          </a:xfrm>
          <a:prstGeom prst="line">
            <a:avLst/>
          </a:prstGeom>
          <a:ln w="9525">
            <a:solidFill>
              <a:srgbClr val="C00000"/>
            </a:solidFill>
          </a:ln>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34D29714-46E8-58E2-931F-6FAA2E4461CF}"/>
              </a:ext>
            </a:extLst>
          </p:cNvPr>
          <p:cNvCxnSpPr/>
          <p:nvPr/>
        </p:nvCxnSpPr>
        <p:spPr>
          <a:xfrm flipH="1">
            <a:off x="1078994" y="2951040"/>
            <a:ext cx="360000" cy="360000"/>
          </a:xfrm>
          <a:prstGeom prst="line">
            <a:avLst/>
          </a:prstGeom>
          <a:ln w="9525">
            <a:solidFill>
              <a:srgbClr val="C00000"/>
            </a:solidFill>
          </a:ln>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9D94FA23-5583-BFD0-7791-56656EE3717A}"/>
              </a:ext>
            </a:extLst>
          </p:cNvPr>
          <p:cNvCxnSpPr/>
          <p:nvPr/>
        </p:nvCxnSpPr>
        <p:spPr>
          <a:xfrm flipH="1">
            <a:off x="539855" y="3011301"/>
            <a:ext cx="360000" cy="360000"/>
          </a:xfrm>
          <a:prstGeom prst="line">
            <a:avLst/>
          </a:prstGeom>
          <a:ln w="9525">
            <a:solidFill>
              <a:srgbClr val="C00000"/>
            </a:solidFill>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1318E2EE-CB61-D226-3BA0-14550FDEFF32}"/>
              </a:ext>
            </a:extLst>
          </p:cNvPr>
          <p:cNvCxnSpPr/>
          <p:nvPr/>
        </p:nvCxnSpPr>
        <p:spPr>
          <a:xfrm flipH="1">
            <a:off x="539855" y="2476137"/>
            <a:ext cx="360000" cy="360000"/>
          </a:xfrm>
          <a:prstGeom prst="line">
            <a:avLst/>
          </a:prstGeom>
          <a:ln w="9525">
            <a:solidFill>
              <a:srgbClr val="C00000"/>
            </a:solidFill>
          </a:ln>
        </p:spPr>
        <p:style>
          <a:lnRef idx="1">
            <a:schemeClr val="dk1"/>
          </a:lnRef>
          <a:fillRef idx="0">
            <a:schemeClr val="dk1"/>
          </a:fillRef>
          <a:effectRef idx="0">
            <a:schemeClr val="dk1"/>
          </a:effectRef>
          <a:fontRef idx="minor">
            <a:schemeClr val="tx1"/>
          </a:fontRef>
        </p:style>
      </p:cxnSp>
      <p:sp>
        <p:nvSpPr>
          <p:cNvPr id="2" name="Footer Placeholder 1">
            <a:extLst>
              <a:ext uri="{FF2B5EF4-FFF2-40B4-BE49-F238E27FC236}">
                <a16:creationId xmlns:a16="http://schemas.microsoft.com/office/drawing/2014/main" id="{CDBA4A67-4D8F-B75C-420A-2F29FA0D070C}"/>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1409848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xEl>
                                              <p:pRg st="10" end="1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0">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42</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Quicksort – Runtime Analysis</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AE96B8C5-4A69-FF43-58AE-D73837D0BA1B}"/>
                  </a:ext>
                </a:extLst>
              </p:cNvPr>
              <p:cNvSpPr txBox="1">
                <a:spLocks/>
              </p:cNvSpPr>
              <p:nvPr/>
            </p:nvSpPr>
            <p:spPr>
              <a:xfrm>
                <a:off x="153826" y="943513"/>
                <a:ext cx="6539957" cy="3646868"/>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ts val="1700"/>
                  </a:lnSpc>
                  <a:spcBef>
                    <a:spcPts val="400"/>
                  </a:spcBef>
                  <a:buNone/>
                </a:pPr>
                <a:endParaRPr lang="en-US" sz="1600" dirty="0"/>
              </a:p>
              <a:p>
                <a:pPr>
                  <a:lnSpc>
                    <a:spcPts val="1700"/>
                  </a:lnSpc>
                  <a:spcBef>
                    <a:spcPts val="400"/>
                  </a:spcBef>
                </a:pPr>
                <a14:m>
                  <m:oMath xmlns:m="http://schemas.openxmlformats.org/officeDocument/2006/math">
                    <m:f>
                      <m:fPr>
                        <m:ctrlPr>
                          <a:rPr lang="en-US" sz="1600" i="1">
                            <a:latin typeface="Cambria Math" panose="02040503050406030204" pitchFamily="18" charset="0"/>
                          </a:rPr>
                        </m:ctrlPr>
                      </m:fPr>
                      <m:num>
                        <m:r>
                          <a:rPr lang="en-US" sz="1600" i="1">
                            <a:latin typeface="Cambria Math" panose="02040503050406030204" pitchFamily="18" charset="0"/>
                          </a:rPr>
                          <m:t>𝑇</m:t>
                        </m:r>
                        <m:r>
                          <a:rPr lang="en-US" sz="1600" i="1">
                            <a:latin typeface="Cambria Math" panose="02040503050406030204" pitchFamily="18" charset="0"/>
                          </a:rPr>
                          <m:t>(</m:t>
                        </m:r>
                        <m:r>
                          <a:rPr lang="en-US" sz="1600" b="0" i="1" smtClean="0">
                            <a:latin typeface="Cambria Math" panose="02040503050406030204" pitchFamily="18" charset="0"/>
                          </a:rPr>
                          <m:t>𝑛</m:t>
                        </m:r>
                        <m:r>
                          <a:rPr lang="en-US" sz="1600" i="1">
                            <a:latin typeface="Cambria Math" panose="02040503050406030204" pitchFamily="18" charset="0"/>
                          </a:rPr>
                          <m:t>)</m:t>
                        </m:r>
                      </m:num>
                      <m:den>
                        <m:r>
                          <a:rPr lang="en-US" sz="1600" b="0" i="1" smtClean="0">
                            <a:latin typeface="Cambria Math" panose="02040503050406030204" pitchFamily="18" charset="0"/>
                          </a:rPr>
                          <m:t>𝑛</m:t>
                        </m:r>
                        <m:r>
                          <a:rPr lang="en-US" sz="1600" b="0" i="1" smtClean="0">
                            <a:latin typeface="Cambria Math" panose="02040503050406030204" pitchFamily="18" charset="0"/>
                          </a:rPr>
                          <m:t>+1</m:t>
                        </m:r>
                      </m:den>
                    </m:f>
                    <m:r>
                      <a:rPr lang="en-US" sz="1600" i="1">
                        <a:latin typeface="Cambria Math" panose="02040503050406030204" pitchFamily="18" charset="0"/>
                      </a:rPr>
                      <m:t>=</m:t>
                    </m:r>
                    <m:f>
                      <m:fPr>
                        <m:ctrlPr>
                          <a:rPr lang="en-US" sz="1600" i="1">
                            <a:latin typeface="Cambria Math" panose="02040503050406030204" pitchFamily="18" charset="0"/>
                          </a:rPr>
                        </m:ctrlPr>
                      </m:fPr>
                      <m:num>
                        <m:r>
                          <a:rPr lang="en-US" sz="1600" i="1">
                            <a:latin typeface="Cambria Math" panose="02040503050406030204" pitchFamily="18" charset="0"/>
                          </a:rPr>
                          <m:t>𝑇</m:t>
                        </m:r>
                        <m:r>
                          <a:rPr lang="en-US" sz="1600" i="1">
                            <a:latin typeface="Cambria Math" panose="02040503050406030204" pitchFamily="18" charset="0"/>
                          </a:rPr>
                          <m:t>(0)</m:t>
                        </m:r>
                      </m:num>
                      <m:den>
                        <m:r>
                          <a:rPr lang="en-US" sz="1600" b="0" i="1" smtClean="0">
                            <a:latin typeface="Cambria Math" panose="02040503050406030204" pitchFamily="18" charset="0"/>
                          </a:rPr>
                          <m:t>1</m:t>
                        </m:r>
                      </m:den>
                    </m:f>
                    <m:r>
                      <a:rPr lang="en-US" sz="1600" i="1">
                        <a:latin typeface="Cambria Math" panose="02040503050406030204" pitchFamily="18" charset="0"/>
                      </a:rPr>
                      <m:t>+</m:t>
                    </m:r>
                    <m:r>
                      <a:rPr lang="en-US" sz="1600" b="0" i="1" smtClean="0">
                        <a:latin typeface="Cambria Math" panose="02040503050406030204" pitchFamily="18" charset="0"/>
                      </a:rPr>
                      <m:t>3</m:t>
                    </m:r>
                    <m:r>
                      <a:rPr lang="en-US" sz="1600" b="0" i="1" smtClean="0">
                        <a:latin typeface="Cambria Math" panose="02040503050406030204" pitchFamily="18" charset="0"/>
                      </a:rPr>
                      <m:t>𝑐</m:t>
                    </m:r>
                    <m:d>
                      <m:dPr>
                        <m:ctrlPr>
                          <a:rPr lang="en-US" sz="1600" b="0" i="1" smtClean="0">
                            <a:latin typeface="Cambria Math" panose="02040503050406030204" pitchFamily="18" charset="0"/>
                          </a:rPr>
                        </m:ctrlPr>
                      </m:dPr>
                      <m:e>
                        <m:f>
                          <m:fPr>
                            <m:ctrlPr>
                              <a:rPr lang="en-US" sz="1600" i="1">
                                <a:latin typeface="Cambria Math" panose="02040503050406030204" pitchFamily="18" charset="0"/>
                              </a:rPr>
                            </m:ctrlPr>
                          </m:fPr>
                          <m:num>
                            <m:r>
                              <a:rPr lang="en-US" sz="1600" b="0" i="1" smtClean="0">
                                <a:latin typeface="Cambria Math" panose="02040503050406030204" pitchFamily="18" charset="0"/>
                              </a:rPr>
                              <m:t>1</m:t>
                            </m:r>
                          </m:num>
                          <m:den>
                            <m:r>
                              <a:rPr lang="en-US" sz="1600" b="0" i="1" smtClean="0">
                                <a:latin typeface="Cambria Math" panose="02040503050406030204" pitchFamily="18" charset="0"/>
                              </a:rPr>
                              <m:t>2</m:t>
                            </m:r>
                          </m:den>
                        </m:f>
                        <m:r>
                          <a:rPr lang="en-US" sz="1600" i="1">
                            <a:latin typeface="Cambria Math" panose="02040503050406030204" pitchFamily="18" charset="0"/>
                          </a:rPr>
                          <m:t>+ </m:t>
                        </m:r>
                        <m:f>
                          <m:fPr>
                            <m:ctrlPr>
                              <a:rPr lang="en-US" sz="1600" i="1">
                                <a:latin typeface="Cambria Math" panose="02040503050406030204" pitchFamily="18" charset="0"/>
                              </a:rPr>
                            </m:ctrlPr>
                          </m:fPr>
                          <m:num>
                            <m:r>
                              <a:rPr lang="en-US" sz="1600" b="0" i="1" smtClean="0">
                                <a:latin typeface="Cambria Math" panose="02040503050406030204" pitchFamily="18" charset="0"/>
                              </a:rPr>
                              <m:t>1</m:t>
                            </m:r>
                          </m:num>
                          <m:den>
                            <m:r>
                              <a:rPr lang="en-US" sz="1600" b="0" i="1" smtClean="0">
                                <a:latin typeface="Cambria Math" panose="02040503050406030204" pitchFamily="18" charset="0"/>
                              </a:rPr>
                              <m:t>3</m:t>
                            </m:r>
                          </m:den>
                        </m:f>
                        <m:r>
                          <a:rPr lang="en-US" sz="1600" b="0" i="1" smtClean="0">
                            <a:latin typeface="Cambria Math" panose="02040503050406030204" pitchFamily="18" charset="0"/>
                          </a:rPr>
                          <m:t>+</m:t>
                        </m:r>
                        <m:f>
                          <m:fPr>
                            <m:ctrlPr>
                              <a:rPr lang="en-US" sz="1600" b="0" i="1" smtClean="0">
                                <a:latin typeface="Cambria Math" panose="02040503050406030204" pitchFamily="18" charset="0"/>
                              </a:rPr>
                            </m:ctrlPr>
                          </m:fPr>
                          <m:num>
                            <m:r>
                              <a:rPr lang="en-US" sz="1600" b="0" i="1" smtClean="0">
                                <a:latin typeface="Cambria Math" panose="02040503050406030204" pitchFamily="18" charset="0"/>
                              </a:rPr>
                              <m:t>1</m:t>
                            </m:r>
                          </m:num>
                          <m:den>
                            <m:r>
                              <a:rPr lang="en-US" sz="1600" b="0" i="1" smtClean="0">
                                <a:latin typeface="Cambria Math" panose="02040503050406030204" pitchFamily="18" charset="0"/>
                              </a:rPr>
                              <m:t>4</m:t>
                            </m:r>
                          </m:den>
                        </m:f>
                        <m:r>
                          <a:rPr lang="en-US" sz="1600" b="0" i="1" smtClean="0">
                            <a:latin typeface="Cambria Math" panose="02040503050406030204" pitchFamily="18" charset="0"/>
                          </a:rPr>
                          <m:t>+…+</m:t>
                        </m:r>
                        <m:f>
                          <m:fPr>
                            <m:ctrlPr>
                              <a:rPr lang="en-US" sz="1600" b="0" i="1" smtClean="0">
                                <a:latin typeface="Cambria Math" panose="02040503050406030204" pitchFamily="18" charset="0"/>
                              </a:rPr>
                            </m:ctrlPr>
                          </m:fPr>
                          <m:num>
                            <m:r>
                              <a:rPr lang="en-US" sz="1600" b="0" i="1" smtClean="0">
                                <a:latin typeface="Cambria Math" panose="02040503050406030204" pitchFamily="18" charset="0"/>
                              </a:rPr>
                              <m:t>1</m:t>
                            </m:r>
                          </m:num>
                          <m:den>
                            <m:r>
                              <a:rPr lang="en-US" sz="1600" b="0" i="1" smtClean="0">
                                <a:latin typeface="Cambria Math" panose="02040503050406030204" pitchFamily="18" charset="0"/>
                              </a:rPr>
                              <m:t>𝑛</m:t>
                            </m:r>
                            <m:r>
                              <a:rPr lang="en-US" sz="1600" b="0" i="1" smtClean="0">
                                <a:latin typeface="Cambria Math" panose="02040503050406030204" pitchFamily="18" charset="0"/>
                              </a:rPr>
                              <m:t>+1</m:t>
                            </m:r>
                          </m:den>
                        </m:f>
                      </m:e>
                    </m:d>
                    <m:r>
                      <a:rPr lang="en-US" sz="1600" b="0" i="1" smtClean="0">
                        <a:latin typeface="Cambria Math" panose="02040503050406030204" pitchFamily="18" charset="0"/>
                      </a:rPr>
                      <m:t>−</m:t>
                    </m:r>
                    <m:r>
                      <a:rPr lang="en-US" sz="1600" b="0" i="1" smtClean="0">
                        <a:latin typeface="Cambria Math" panose="02040503050406030204" pitchFamily="18" charset="0"/>
                      </a:rPr>
                      <m:t>𝑐</m:t>
                    </m:r>
                    <m:d>
                      <m:dPr>
                        <m:ctrlPr>
                          <a:rPr lang="en-US" sz="1600" b="0" i="1" smtClean="0">
                            <a:latin typeface="Cambria Math" panose="02040503050406030204" pitchFamily="18" charset="0"/>
                          </a:rPr>
                        </m:ctrlPr>
                      </m:dPr>
                      <m:e>
                        <m:f>
                          <m:fPr>
                            <m:ctrlPr>
                              <a:rPr lang="en-US" sz="1600" b="0" i="1" smtClean="0">
                                <a:latin typeface="Cambria Math" panose="02040503050406030204" pitchFamily="18" charset="0"/>
                              </a:rPr>
                            </m:ctrlPr>
                          </m:fPr>
                          <m:num>
                            <m:r>
                              <a:rPr lang="en-US" sz="1600" b="0" i="1" smtClean="0">
                                <a:latin typeface="Cambria Math" panose="02040503050406030204" pitchFamily="18" charset="0"/>
                              </a:rPr>
                              <m:t>1</m:t>
                            </m:r>
                          </m:num>
                          <m:den>
                            <m:r>
                              <a:rPr lang="en-US" sz="1600" b="0" i="1" smtClean="0">
                                <a:latin typeface="Cambria Math" panose="02040503050406030204" pitchFamily="18" charset="0"/>
                              </a:rPr>
                              <m:t>1</m:t>
                            </m:r>
                          </m:den>
                        </m:f>
                        <m:r>
                          <a:rPr lang="en-US" sz="1600" b="0" i="1" smtClean="0">
                            <a:latin typeface="Cambria Math" panose="02040503050406030204" pitchFamily="18" charset="0"/>
                          </a:rPr>
                          <m:t>+</m:t>
                        </m:r>
                        <m:f>
                          <m:fPr>
                            <m:ctrlPr>
                              <a:rPr lang="en-US" sz="1600" b="0" i="1" smtClean="0">
                                <a:latin typeface="Cambria Math" panose="02040503050406030204" pitchFamily="18" charset="0"/>
                              </a:rPr>
                            </m:ctrlPr>
                          </m:fPr>
                          <m:num>
                            <m:r>
                              <a:rPr lang="en-US" sz="1600" b="0" i="1" smtClean="0">
                                <a:latin typeface="Cambria Math" panose="02040503050406030204" pitchFamily="18" charset="0"/>
                              </a:rPr>
                              <m:t>1</m:t>
                            </m:r>
                          </m:num>
                          <m:den>
                            <m:r>
                              <a:rPr lang="en-US" sz="1600" b="0" i="1" smtClean="0">
                                <a:latin typeface="Cambria Math" panose="02040503050406030204" pitchFamily="18" charset="0"/>
                              </a:rPr>
                              <m:t>2</m:t>
                            </m:r>
                          </m:den>
                        </m:f>
                        <m:r>
                          <a:rPr lang="en-US" sz="1600" b="0" i="1" smtClean="0">
                            <a:latin typeface="Cambria Math" panose="02040503050406030204" pitchFamily="18" charset="0"/>
                          </a:rPr>
                          <m:t>+</m:t>
                        </m:r>
                        <m:f>
                          <m:fPr>
                            <m:ctrlPr>
                              <a:rPr lang="en-US" sz="1600" b="0" i="1" smtClean="0">
                                <a:latin typeface="Cambria Math" panose="02040503050406030204" pitchFamily="18" charset="0"/>
                              </a:rPr>
                            </m:ctrlPr>
                          </m:fPr>
                          <m:num>
                            <m:r>
                              <a:rPr lang="en-US" sz="1600" b="0" i="1" smtClean="0">
                                <a:latin typeface="Cambria Math" panose="02040503050406030204" pitchFamily="18" charset="0"/>
                              </a:rPr>
                              <m:t>1</m:t>
                            </m:r>
                          </m:num>
                          <m:den>
                            <m:r>
                              <a:rPr lang="en-US" sz="1600" b="0" i="1" smtClean="0">
                                <a:latin typeface="Cambria Math" panose="02040503050406030204" pitchFamily="18" charset="0"/>
                              </a:rPr>
                              <m:t>3</m:t>
                            </m:r>
                          </m:den>
                        </m:f>
                        <m:r>
                          <a:rPr lang="en-US" sz="1600" b="0" i="1" smtClean="0">
                            <a:latin typeface="Cambria Math" panose="02040503050406030204" pitchFamily="18" charset="0"/>
                          </a:rPr>
                          <m:t>+…+</m:t>
                        </m:r>
                        <m:f>
                          <m:fPr>
                            <m:ctrlPr>
                              <a:rPr lang="en-US" sz="1600" b="0" i="1" smtClean="0">
                                <a:latin typeface="Cambria Math" panose="02040503050406030204" pitchFamily="18" charset="0"/>
                              </a:rPr>
                            </m:ctrlPr>
                          </m:fPr>
                          <m:num>
                            <m:r>
                              <a:rPr lang="en-US" sz="1600" b="0" i="1" smtClean="0">
                                <a:latin typeface="Cambria Math" panose="02040503050406030204" pitchFamily="18" charset="0"/>
                              </a:rPr>
                              <m:t>1</m:t>
                            </m:r>
                          </m:num>
                          <m:den>
                            <m:r>
                              <a:rPr lang="en-US" sz="1600" b="0" i="1" smtClean="0">
                                <a:latin typeface="Cambria Math" panose="02040503050406030204" pitchFamily="18" charset="0"/>
                              </a:rPr>
                              <m:t>𝑛</m:t>
                            </m:r>
                          </m:den>
                        </m:f>
                      </m:e>
                    </m:d>
                  </m:oMath>
                </a14:m>
                <a:endParaRPr lang="en-US" sz="1600" b="0" dirty="0"/>
              </a:p>
              <a:p>
                <a:pPr>
                  <a:lnSpc>
                    <a:spcPts val="1700"/>
                  </a:lnSpc>
                  <a:spcBef>
                    <a:spcPts val="400"/>
                  </a:spcBef>
                </a:pPr>
                <a:endParaRPr lang="en-US" sz="1600" dirty="0"/>
              </a:p>
              <a:p>
                <a:pPr>
                  <a:lnSpc>
                    <a:spcPts val="1700"/>
                  </a:lnSpc>
                  <a:spcBef>
                    <a:spcPts val="400"/>
                  </a:spcBef>
                </a:pPr>
                <a14:m>
                  <m:oMath xmlns:m="http://schemas.openxmlformats.org/officeDocument/2006/math">
                    <m:f>
                      <m:fPr>
                        <m:ctrlPr>
                          <a:rPr lang="en-US" sz="1500" i="1">
                            <a:latin typeface="Cambria Math" panose="02040503050406030204" pitchFamily="18" charset="0"/>
                          </a:rPr>
                        </m:ctrlPr>
                      </m:fPr>
                      <m:num>
                        <m:r>
                          <a:rPr lang="en-US" sz="1500" i="1">
                            <a:latin typeface="Cambria Math" panose="02040503050406030204" pitchFamily="18" charset="0"/>
                          </a:rPr>
                          <m:t>𝑇</m:t>
                        </m:r>
                        <m:r>
                          <a:rPr lang="en-US" sz="1500" i="1">
                            <a:latin typeface="Cambria Math" panose="02040503050406030204" pitchFamily="18" charset="0"/>
                          </a:rPr>
                          <m:t>(</m:t>
                        </m:r>
                        <m:r>
                          <a:rPr lang="en-US" sz="1500" i="1">
                            <a:latin typeface="Cambria Math" panose="02040503050406030204" pitchFamily="18" charset="0"/>
                          </a:rPr>
                          <m:t>𝑛</m:t>
                        </m:r>
                        <m:r>
                          <a:rPr lang="en-US" sz="1500" i="1">
                            <a:latin typeface="Cambria Math" panose="02040503050406030204" pitchFamily="18" charset="0"/>
                          </a:rPr>
                          <m:t>)</m:t>
                        </m:r>
                      </m:num>
                      <m:den>
                        <m:r>
                          <a:rPr lang="en-US" sz="1500" i="1">
                            <a:latin typeface="Cambria Math" panose="02040503050406030204" pitchFamily="18" charset="0"/>
                          </a:rPr>
                          <m:t>𝑛</m:t>
                        </m:r>
                        <m:r>
                          <a:rPr lang="en-US" sz="1500" i="1">
                            <a:latin typeface="Cambria Math" panose="02040503050406030204" pitchFamily="18" charset="0"/>
                          </a:rPr>
                          <m:t>+1</m:t>
                        </m:r>
                      </m:den>
                    </m:f>
                    <m:r>
                      <a:rPr lang="en-US" sz="1500" i="1">
                        <a:latin typeface="Cambria Math" panose="02040503050406030204" pitchFamily="18" charset="0"/>
                      </a:rPr>
                      <m:t>=</m:t>
                    </m:r>
                    <m:f>
                      <m:fPr>
                        <m:ctrlPr>
                          <a:rPr lang="en-US" sz="1500" i="1">
                            <a:latin typeface="Cambria Math" panose="02040503050406030204" pitchFamily="18" charset="0"/>
                          </a:rPr>
                        </m:ctrlPr>
                      </m:fPr>
                      <m:num>
                        <m:r>
                          <a:rPr lang="en-US" sz="1500" i="1">
                            <a:latin typeface="Cambria Math" panose="02040503050406030204" pitchFamily="18" charset="0"/>
                          </a:rPr>
                          <m:t>𝑇</m:t>
                        </m:r>
                        <m:r>
                          <a:rPr lang="en-US" sz="1500" i="1">
                            <a:latin typeface="Cambria Math" panose="02040503050406030204" pitchFamily="18" charset="0"/>
                          </a:rPr>
                          <m:t>(0)</m:t>
                        </m:r>
                      </m:num>
                      <m:den>
                        <m:r>
                          <a:rPr lang="en-US" sz="1500" i="1">
                            <a:latin typeface="Cambria Math" panose="02040503050406030204" pitchFamily="18" charset="0"/>
                          </a:rPr>
                          <m:t>1</m:t>
                        </m:r>
                      </m:den>
                    </m:f>
                    <m:r>
                      <a:rPr lang="en-US" sz="1500" b="0" i="1" smtClean="0">
                        <a:latin typeface="Cambria Math" panose="02040503050406030204" pitchFamily="18" charset="0"/>
                      </a:rPr>
                      <m:t>−</m:t>
                    </m:r>
                    <m:r>
                      <a:rPr lang="en-US" sz="1500" b="0" i="1" smtClean="0">
                        <a:latin typeface="Cambria Math" panose="02040503050406030204" pitchFamily="18" charset="0"/>
                      </a:rPr>
                      <m:t>𝑐</m:t>
                    </m:r>
                    <m:r>
                      <a:rPr lang="en-US" sz="1500" i="1">
                        <a:latin typeface="Cambria Math" panose="02040503050406030204" pitchFamily="18" charset="0"/>
                      </a:rPr>
                      <m:t>+</m:t>
                    </m:r>
                    <m:f>
                      <m:fPr>
                        <m:ctrlPr>
                          <a:rPr lang="en-US" sz="1500" i="1" smtClean="0">
                            <a:latin typeface="Cambria Math" panose="02040503050406030204" pitchFamily="18" charset="0"/>
                          </a:rPr>
                        </m:ctrlPr>
                      </m:fPr>
                      <m:num>
                        <m:r>
                          <a:rPr lang="en-US" sz="1500" b="0" i="1" smtClean="0">
                            <a:latin typeface="Cambria Math" panose="02040503050406030204" pitchFamily="18" charset="0"/>
                          </a:rPr>
                          <m:t>3</m:t>
                        </m:r>
                        <m:r>
                          <a:rPr lang="en-US" sz="1500" b="0" i="1" smtClean="0">
                            <a:latin typeface="Cambria Math" panose="02040503050406030204" pitchFamily="18" charset="0"/>
                          </a:rPr>
                          <m:t>𝑐</m:t>
                        </m:r>
                      </m:num>
                      <m:den>
                        <m:r>
                          <a:rPr lang="en-US" sz="1500" b="0" i="1" smtClean="0">
                            <a:latin typeface="Cambria Math" panose="02040503050406030204" pitchFamily="18" charset="0"/>
                          </a:rPr>
                          <m:t>𝑛</m:t>
                        </m:r>
                        <m:r>
                          <a:rPr lang="en-US" sz="1500" b="0" i="1" smtClean="0">
                            <a:latin typeface="Cambria Math" panose="02040503050406030204" pitchFamily="18" charset="0"/>
                          </a:rPr>
                          <m:t>+1</m:t>
                        </m:r>
                      </m:den>
                    </m:f>
                    <m:r>
                      <a:rPr lang="en-US" sz="1500" b="0" i="1" smtClean="0">
                        <a:latin typeface="Cambria Math" panose="02040503050406030204" pitchFamily="18" charset="0"/>
                      </a:rPr>
                      <m:t>+2</m:t>
                    </m:r>
                    <m:r>
                      <a:rPr lang="en-US" sz="1500" i="1">
                        <a:latin typeface="Cambria Math" panose="02040503050406030204" pitchFamily="18" charset="0"/>
                      </a:rPr>
                      <m:t>𝑐</m:t>
                    </m:r>
                    <m:d>
                      <m:dPr>
                        <m:ctrlPr>
                          <a:rPr lang="en-US" sz="1500" i="1">
                            <a:latin typeface="Cambria Math" panose="02040503050406030204" pitchFamily="18" charset="0"/>
                          </a:rPr>
                        </m:ctrlPr>
                      </m:dPr>
                      <m:e>
                        <m:f>
                          <m:fPr>
                            <m:ctrlPr>
                              <a:rPr lang="en-US" sz="1500" i="1">
                                <a:latin typeface="Cambria Math" panose="02040503050406030204" pitchFamily="18" charset="0"/>
                              </a:rPr>
                            </m:ctrlPr>
                          </m:fPr>
                          <m:num>
                            <m:r>
                              <a:rPr lang="en-US" sz="1500" i="1">
                                <a:latin typeface="Cambria Math" panose="02040503050406030204" pitchFamily="18" charset="0"/>
                              </a:rPr>
                              <m:t>1</m:t>
                            </m:r>
                          </m:num>
                          <m:den>
                            <m:r>
                              <a:rPr lang="en-US" sz="1500" i="1">
                                <a:latin typeface="Cambria Math" panose="02040503050406030204" pitchFamily="18" charset="0"/>
                              </a:rPr>
                              <m:t>2</m:t>
                            </m:r>
                          </m:den>
                        </m:f>
                        <m:r>
                          <a:rPr lang="en-US" sz="1500" i="1">
                            <a:latin typeface="Cambria Math" panose="02040503050406030204" pitchFamily="18" charset="0"/>
                          </a:rPr>
                          <m:t>+ </m:t>
                        </m:r>
                        <m:f>
                          <m:fPr>
                            <m:ctrlPr>
                              <a:rPr lang="en-US" sz="1500" i="1">
                                <a:latin typeface="Cambria Math" panose="02040503050406030204" pitchFamily="18" charset="0"/>
                              </a:rPr>
                            </m:ctrlPr>
                          </m:fPr>
                          <m:num>
                            <m:r>
                              <a:rPr lang="en-US" sz="1500" i="1">
                                <a:latin typeface="Cambria Math" panose="02040503050406030204" pitchFamily="18" charset="0"/>
                              </a:rPr>
                              <m:t>1</m:t>
                            </m:r>
                          </m:num>
                          <m:den>
                            <m:r>
                              <a:rPr lang="en-US" sz="1500" i="1">
                                <a:latin typeface="Cambria Math" panose="02040503050406030204" pitchFamily="18" charset="0"/>
                              </a:rPr>
                              <m:t>3</m:t>
                            </m:r>
                          </m:den>
                        </m:f>
                        <m:r>
                          <a:rPr lang="en-US" sz="1500" i="1">
                            <a:latin typeface="Cambria Math" panose="02040503050406030204" pitchFamily="18" charset="0"/>
                          </a:rPr>
                          <m:t>+</m:t>
                        </m:r>
                        <m:f>
                          <m:fPr>
                            <m:ctrlPr>
                              <a:rPr lang="en-US" sz="1500" i="1">
                                <a:latin typeface="Cambria Math" panose="02040503050406030204" pitchFamily="18" charset="0"/>
                              </a:rPr>
                            </m:ctrlPr>
                          </m:fPr>
                          <m:num>
                            <m:r>
                              <a:rPr lang="en-US" sz="1500" i="1">
                                <a:latin typeface="Cambria Math" panose="02040503050406030204" pitchFamily="18" charset="0"/>
                              </a:rPr>
                              <m:t>1</m:t>
                            </m:r>
                          </m:num>
                          <m:den>
                            <m:r>
                              <a:rPr lang="en-US" sz="1500" i="1">
                                <a:latin typeface="Cambria Math" panose="02040503050406030204" pitchFamily="18" charset="0"/>
                              </a:rPr>
                              <m:t>4</m:t>
                            </m:r>
                          </m:den>
                        </m:f>
                        <m:r>
                          <a:rPr lang="en-US" sz="1500" i="1">
                            <a:latin typeface="Cambria Math" panose="02040503050406030204" pitchFamily="18" charset="0"/>
                          </a:rPr>
                          <m:t>+…+</m:t>
                        </m:r>
                        <m:f>
                          <m:fPr>
                            <m:ctrlPr>
                              <a:rPr lang="en-US" sz="1500" i="1">
                                <a:latin typeface="Cambria Math" panose="02040503050406030204" pitchFamily="18" charset="0"/>
                              </a:rPr>
                            </m:ctrlPr>
                          </m:fPr>
                          <m:num>
                            <m:r>
                              <a:rPr lang="en-US" sz="1500" i="1">
                                <a:latin typeface="Cambria Math" panose="02040503050406030204" pitchFamily="18" charset="0"/>
                              </a:rPr>
                              <m:t>1</m:t>
                            </m:r>
                          </m:num>
                          <m:den>
                            <m:r>
                              <a:rPr lang="en-US" sz="1500" i="1">
                                <a:latin typeface="Cambria Math" panose="02040503050406030204" pitchFamily="18" charset="0"/>
                              </a:rPr>
                              <m:t>𝑛</m:t>
                            </m:r>
                          </m:den>
                        </m:f>
                      </m:e>
                    </m:d>
                    <m:r>
                      <a:rPr lang="en-US" sz="1500" b="0" i="1" smtClean="0">
                        <a:latin typeface="Cambria Math" panose="02040503050406030204" pitchFamily="18" charset="0"/>
                      </a:rPr>
                      <m:t>=</m:t>
                    </m:r>
                    <m:r>
                      <a:rPr lang="en-US" sz="1500" b="0" i="1" smtClean="0">
                        <a:latin typeface="Cambria Math" panose="02040503050406030204" pitchFamily="18" charset="0"/>
                      </a:rPr>
                      <m:t>𝑑</m:t>
                    </m:r>
                    <m:r>
                      <a:rPr lang="en-US" sz="1500" b="0" i="1" smtClean="0">
                        <a:latin typeface="Cambria Math" panose="02040503050406030204" pitchFamily="18" charset="0"/>
                      </a:rPr>
                      <m:t>−</m:t>
                    </m:r>
                    <m:r>
                      <a:rPr lang="en-US" sz="1500" b="0" i="1" smtClean="0">
                        <a:latin typeface="Cambria Math" panose="02040503050406030204" pitchFamily="18" charset="0"/>
                      </a:rPr>
                      <m:t>𝑐</m:t>
                    </m:r>
                    <m:r>
                      <a:rPr lang="en-US" sz="1500" i="1">
                        <a:latin typeface="Cambria Math" panose="02040503050406030204" pitchFamily="18" charset="0"/>
                      </a:rPr>
                      <m:t>+</m:t>
                    </m:r>
                    <m:f>
                      <m:fPr>
                        <m:ctrlPr>
                          <a:rPr lang="en-US" sz="1500" i="1">
                            <a:latin typeface="Cambria Math" panose="02040503050406030204" pitchFamily="18" charset="0"/>
                          </a:rPr>
                        </m:ctrlPr>
                      </m:fPr>
                      <m:num>
                        <m:r>
                          <a:rPr lang="en-US" sz="1500" i="1">
                            <a:latin typeface="Cambria Math" panose="02040503050406030204" pitchFamily="18" charset="0"/>
                          </a:rPr>
                          <m:t>3</m:t>
                        </m:r>
                        <m:r>
                          <a:rPr lang="en-US" sz="1500" i="1">
                            <a:latin typeface="Cambria Math" panose="02040503050406030204" pitchFamily="18" charset="0"/>
                          </a:rPr>
                          <m:t>𝑐</m:t>
                        </m:r>
                      </m:num>
                      <m:den>
                        <m:r>
                          <a:rPr lang="en-US" sz="1500" i="1">
                            <a:latin typeface="Cambria Math" panose="02040503050406030204" pitchFamily="18" charset="0"/>
                          </a:rPr>
                          <m:t>𝑛</m:t>
                        </m:r>
                        <m:r>
                          <a:rPr lang="en-US" sz="1500" i="1">
                            <a:latin typeface="Cambria Math" panose="02040503050406030204" pitchFamily="18" charset="0"/>
                          </a:rPr>
                          <m:t>+1</m:t>
                        </m:r>
                      </m:den>
                    </m:f>
                    <m:r>
                      <a:rPr lang="en-US" sz="1500" b="0" i="1" smtClean="0">
                        <a:latin typeface="Cambria Math" panose="02040503050406030204" pitchFamily="18" charset="0"/>
                      </a:rPr>
                      <m:t>+2</m:t>
                    </m:r>
                    <m:r>
                      <a:rPr lang="en-US" sz="1500" b="0" i="1" smtClean="0">
                        <a:latin typeface="Cambria Math" panose="02040503050406030204" pitchFamily="18" charset="0"/>
                      </a:rPr>
                      <m:t>𝑐</m:t>
                    </m:r>
                    <m:r>
                      <a:rPr lang="en-US" sz="1500" b="0" i="1" smtClean="0">
                        <a:latin typeface="Cambria Math" panose="02040503050406030204" pitchFamily="18" charset="0"/>
                      </a:rPr>
                      <m:t>(</m:t>
                    </m:r>
                    <m:sSub>
                      <m:sSubPr>
                        <m:ctrlPr>
                          <a:rPr lang="en-US" sz="1500" b="0" i="1" smtClean="0">
                            <a:latin typeface="Cambria Math" panose="02040503050406030204" pitchFamily="18" charset="0"/>
                          </a:rPr>
                        </m:ctrlPr>
                      </m:sSubPr>
                      <m:e>
                        <m:r>
                          <a:rPr lang="en-US" sz="1500" b="0" i="1" smtClean="0">
                            <a:latin typeface="Cambria Math" panose="02040503050406030204" pitchFamily="18" charset="0"/>
                          </a:rPr>
                          <m:t>𝐻</m:t>
                        </m:r>
                      </m:e>
                      <m:sub>
                        <m:r>
                          <a:rPr lang="en-US" sz="1500" b="0" i="1" smtClean="0">
                            <a:latin typeface="Cambria Math" panose="02040503050406030204" pitchFamily="18" charset="0"/>
                          </a:rPr>
                          <m:t>𝑛</m:t>
                        </m:r>
                      </m:sub>
                    </m:sSub>
                    <m:r>
                      <a:rPr lang="en-US" sz="1500" b="0" i="1" smtClean="0">
                        <a:latin typeface="Cambria Math" panose="02040503050406030204" pitchFamily="18" charset="0"/>
                      </a:rPr>
                      <m:t>−1)</m:t>
                    </m:r>
                  </m:oMath>
                </a14:m>
                <a:endParaRPr lang="en-US" sz="1500" b="0" dirty="0"/>
              </a:p>
              <a:p>
                <a:pPr>
                  <a:lnSpc>
                    <a:spcPts val="1700"/>
                  </a:lnSpc>
                  <a:spcBef>
                    <a:spcPts val="400"/>
                  </a:spcBef>
                </a:pPr>
                <a:endParaRPr lang="en-US" sz="1500" dirty="0"/>
              </a:p>
              <a:p>
                <a:pPr>
                  <a:lnSpc>
                    <a:spcPts val="1700"/>
                  </a:lnSpc>
                  <a:spcBef>
                    <a:spcPts val="400"/>
                  </a:spcBef>
                </a:pPr>
                <a14:m>
                  <m:oMath xmlns:m="http://schemas.openxmlformats.org/officeDocument/2006/math">
                    <m:sSub>
                      <m:sSubPr>
                        <m:ctrlPr>
                          <a:rPr lang="en-US" sz="1600" i="1">
                            <a:latin typeface="Cambria Math" panose="02040503050406030204" pitchFamily="18" charset="0"/>
                          </a:rPr>
                        </m:ctrlPr>
                      </m:sSubPr>
                      <m:e>
                        <m:r>
                          <a:rPr lang="en-US" sz="1600" i="1">
                            <a:latin typeface="Cambria Math" panose="02040503050406030204" pitchFamily="18" charset="0"/>
                          </a:rPr>
                          <m:t>𝐻</m:t>
                        </m:r>
                      </m:e>
                      <m:sub>
                        <m:r>
                          <a:rPr lang="en-US" sz="1600" i="1">
                            <a:latin typeface="Cambria Math" panose="02040503050406030204" pitchFamily="18" charset="0"/>
                          </a:rPr>
                          <m:t>𝑛</m:t>
                        </m:r>
                      </m:sub>
                    </m:sSub>
                    <m:r>
                      <a:rPr lang="en-US" sz="1600" i="1">
                        <a:latin typeface="Cambria Math" panose="02040503050406030204" pitchFamily="18" charset="0"/>
                      </a:rPr>
                      <m:t>=1+</m:t>
                    </m:r>
                    <m:f>
                      <m:fPr>
                        <m:ctrlPr>
                          <a:rPr lang="en-US" sz="1600" i="1">
                            <a:latin typeface="Cambria Math" panose="02040503050406030204" pitchFamily="18" charset="0"/>
                          </a:rPr>
                        </m:ctrlPr>
                      </m:fPr>
                      <m:num>
                        <m:r>
                          <a:rPr lang="en-US" sz="1600" i="1">
                            <a:latin typeface="Cambria Math" panose="02040503050406030204" pitchFamily="18" charset="0"/>
                          </a:rPr>
                          <m:t>1</m:t>
                        </m:r>
                      </m:num>
                      <m:den>
                        <m:r>
                          <a:rPr lang="en-US" sz="1600" i="1">
                            <a:latin typeface="Cambria Math" panose="02040503050406030204" pitchFamily="18" charset="0"/>
                          </a:rPr>
                          <m:t>2</m:t>
                        </m:r>
                      </m:den>
                    </m:f>
                    <m:r>
                      <a:rPr lang="en-US" sz="1600" i="1">
                        <a:latin typeface="Cambria Math" panose="02040503050406030204" pitchFamily="18" charset="0"/>
                      </a:rPr>
                      <m:t>+</m:t>
                    </m:r>
                    <m:f>
                      <m:fPr>
                        <m:ctrlPr>
                          <a:rPr lang="en-US" sz="1600" i="1">
                            <a:latin typeface="Cambria Math" panose="02040503050406030204" pitchFamily="18" charset="0"/>
                          </a:rPr>
                        </m:ctrlPr>
                      </m:fPr>
                      <m:num>
                        <m:r>
                          <a:rPr lang="en-US" sz="1600" i="1">
                            <a:latin typeface="Cambria Math" panose="02040503050406030204" pitchFamily="18" charset="0"/>
                          </a:rPr>
                          <m:t>1</m:t>
                        </m:r>
                      </m:num>
                      <m:den>
                        <m:r>
                          <a:rPr lang="en-US" sz="1600" i="1">
                            <a:latin typeface="Cambria Math" panose="02040503050406030204" pitchFamily="18" charset="0"/>
                          </a:rPr>
                          <m:t>3</m:t>
                        </m:r>
                      </m:den>
                    </m:f>
                    <m:r>
                      <a:rPr lang="en-US" sz="1600" i="1">
                        <a:latin typeface="Cambria Math" panose="02040503050406030204" pitchFamily="18" charset="0"/>
                      </a:rPr>
                      <m:t>+…+</m:t>
                    </m:r>
                    <m:f>
                      <m:fPr>
                        <m:ctrlPr>
                          <a:rPr lang="en-US" sz="1600" i="1">
                            <a:latin typeface="Cambria Math" panose="02040503050406030204" pitchFamily="18" charset="0"/>
                          </a:rPr>
                        </m:ctrlPr>
                      </m:fPr>
                      <m:num>
                        <m:r>
                          <a:rPr lang="en-US" sz="1600" i="1">
                            <a:latin typeface="Cambria Math" panose="02040503050406030204" pitchFamily="18" charset="0"/>
                          </a:rPr>
                          <m:t>1</m:t>
                        </m:r>
                      </m:num>
                      <m:den>
                        <m:r>
                          <a:rPr lang="en-US" sz="1600" i="1">
                            <a:latin typeface="Cambria Math" panose="02040503050406030204" pitchFamily="18" charset="0"/>
                          </a:rPr>
                          <m:t>𝑛</m:t>
                        </m:r>
                      </m:den>
                    </m:f>
                  </m:oMath>
                </a14:m>
                <a:r>
                  <a:rPr lang="en-US" sz="1600" b="0" dirty="0"/>
                  <a:t> </a:t>
                </a:r>
                <a14:m>
                  <m:oMath xmlns:m="http://schemas.openxmlformats.org/officeDocument/2006/math">
                    <m:r>
                      <a:rPr lang="en-US" sz="1600" b="0" i="1" smtClean="0">
                        <a:latin typeface="Cambria Math" panose="02040503050406030204" pitchFamily="18" charset="0"/>
                      </a:rPr>
                      <m:t>;</m:t>
                    </m:r>
                    <m:r>
                      <a:rPr lang="en-US" sz="1600" b="0" i="1" smtClean="0">
                        <a:latin typeface="Cambria Math" panose="02040503050406030204" pitchFamily="18" charset="0"/>
                      </a:rPr>
                      <m:t>𝑑</m:t>
                    </m:r>
                    <m:r>
                      <a:rPr lang="en-US" sz="1600" b="0" i="1" smtClean="0">
                        <a:latin typeface="Cambria Math" panose="02040503050406030204" pitchFamily="18" charset="0"/>
                      </a:rPr>
                      <m:t>=</m:t>
                    </m:r>
                    <m:r>
                      <a:rPr lang="en-US" sz="1600" b="0" i="1" smtClean="0">
                        <a:latin typeface="Cambria Math" panose="02040503050406030204" pitchFamily="18" charset="0"/>
                      </a:rPr>
                      <m:t>𝑇</m:t>
                    </m:r>
                    <m:r>
                      <a:rPr lang="en-US" sz="1600" b="0" i="1" smtClean="0">
                        <a:latin typeface="Cambria Math" panose="02040503050406030204" pitchFamily="18" charset="0"/>
                      </a:rPr>
                      <m:t>(0)</m:t>
                    </m:r>
                  </m:oMath>
                </a14:m>
                <a:endParaRPr lang="en-US" sz="1600" b="0" dirty="0"/>
              </a:p>
              <a:p>
                <a:pPr>
                  <a:lnSpc>
                    <a:spcPts val="1700"/>
                  </a:lnSpc>
                  <a:spcBef>
                    <a:spcPts val="400"/>
                  </a:spcBef>
                </a:pPr>
                <a:endParaRPr lang="en-US" sz="1600" dirty="0"/>
              </a:p>
              <a:p>
                <a:pPr>
                  <a:lnSpc>
                    <a:spcPts val="1700"/>
                  </a:lnSpc>
                  <a:spcBef>
                    <a:spcPts val="400"/>
                  </a:spcBef>
                </a:pPr>
                <a14:m>
                  <m:oMath xmlns:m="http://schemas.openxmlformats.org/officeDocument/2006/math">
                    <m:r>
                      <a:rPr lang="en-US" sz="1600" b="0" i="1" smtClean="0">
                        <a:latin typeface="Cambria Math" panose="02040503050406030204" pitchFamily="18" charset="0"/>
                      </a:rPr>
                      <m:t>𝑇</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𝑛</m:t>
                        </m:r>
                      </m:e>
                    </m:d>
                    <m:r>
                      <a:rPr lang="en-US" sz="1600" i="1">
                        <a:latin typeface="Cambria Math" panose="02040503050406030204" pitchFamily="18" charset="0"/>
                      </a:rPr>
                      <m:t>=</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𝑑</m:t>
                        </m:r>
                        <m:r>
                          <a:rPr lang="en-US" sz="1600" b="0" i="1" smtClean="0">
                            <a:latin typeface="Cambria Math" panose="02040503050406030204" pitchFamily="18" charset="0"/>
                          </a:rPr>
                          <m:t>−</m:t>
                        </m:r>
                        <m:r>
                          <a:rPr lang="en-US" sz="1600" b="0" i="1" smtClean="0">
                            <a:latin typeface="Cambria Math" panose="02040503050406030204" pitchFamily="18" charset="0"/>
                          </a:rPr>
                          <m:t>𝑐</m:t>
                        </m:r>
                      </m:e>
                    </m:d>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𝑛</m:t>
                        </m:r>
                        <m:r>
                          <a:rPr lang="en-US" sz="1600" b="0" i="1" smtClean="0">
                            <a:latin typeface="Cambria Math" panose="02040503050406030204" pitchFamily="18" charset="0"/>
                          </a:rPr>
                          <m:t>+1</m:t>
                        </m:r>
                      </m:e>
                    </m:d>
                    <m:r>
                      <a:rPr lang="en-US" sz="1600" b="0" i="1" smtClean="0">
                        <a:latin typeface="Cambria Math" panose="02040503050406030204" pitchFamily="18" charset="0"/>
                      </a:rPr>
                      <m:t>+3</m:t>
                    </m:r>
                    <m:r>
                      <a:rPr lang="en-US" sz="1600" b="0" i="1" smtClean="0">
                        <a:latin typeface="Cambria Math" panose="02040503050406030204" pitchFamily="18" charset="0"/>
                      </a:rPr>
                      <m:t>𝑐</m:t>
                    </m:r>
                    <m:r>
                      <a:rPr lang="en-US" sz="1600" b="0" i="1" smtClean="0">
                        <a:latin typeface="Cambria Math" panose="02040503050406030204" pitchFamily="18" charset="0"/>
                      </a:rPr>
                      <m:t>+2</m:t>
                    </m:r>
                    <m:r>
                      <a:rPr lang="en-US" sz="1600" b="0" i="1" smtClean="0">
                        <a:latin typeface="Cambria Math" panose="02040503050406030204" pitchFamily="18" charset="0"/>
                      </a:rPr>
                      <m:t>𝑐</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𝑛</m:t>
                        </m:r>
                        <m:r>
                          <a:rPr lang="en-US" sz="1600" b="0" i="1" smtClean="0">
                            <a:latin typeface="Cambria Math" panose="02040503050406030204" pitchFamily="18" charset="0"/>
                          </a:rPr>
                          <m:t>+1</m:t>
                        </m:r>
                      </m:e>
                    </m:d>
                    <m:d>
                      <m:dPr>
                        <m:ctrlPr>
                          <a:rPr lang="en-US" sz="1600" b="0" i="1" smtClean="0">
                            <a:latin typeface="Cambria Math" panose="02040503050406030204" pitchFamily="18" charset="0"/>
                          </a:rPr>
                        </m:ctrlPr>
                      </m:dPr>
                      <m:e>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𝐻</m:t>
                            </m:r>
                          </m:e>
                          <m:sub>
                            <m:r>
                              <a:rPr lang="en-US" sz="1600" b="0" i="1" smtClean="0">
                                <a:latin typeface="Cambria Math" panose="02040503050406030204" pitchFamily="18" charset="0"/>
                              </a:rPr>
                              <m:t>𝑛</m:t>
                            </m:r>
                          </m:sub>
                        </m:sSub>
                        <m:r>
                          <a:rPr lang="en-US" sz="1600" b="0" i="1" smtClean="0">
                            <a:latin typeface="Cambria Math" panose="02040503050406030204" pitchFamily="18" charset="0"/>
                          </a:rPr>
                          <m:t>−1</m:t>
                        </m:r>
                      </m:e>
                    </m:d>
                  </m:oMath>
                </a14:m>
                <a:endParaRPr lang="en-US" sz="1600" b="0" dirty="0"/>
              </a:p>
              <a:p>
                <a:pPr>
                  <a:lnSpc>
                    <a:spcPts val="1700"/>
                  </a:lnSpc>
                  <a:spcBef>
                    <a:spcPts val="400"/>
                  </a:spcBef>
                </a:pPr>
                <a14:m>
                  <m:oMath xmlns:m="http://schemas.openxmlformats.org/officeDocument/2006/math">
                    <m:r>
                      <a:rPr lang="en-US" sz="1600" b="0" i="1" smtClean="0">
                        <a:latin typeface="Cambria Math" panose="02040503050406030204" pitchFamily="18" charset="0"/>
                      </a:rPr>
                      <m:t>           =</m:t>
                    </m:r>
                    <m:r>
                      <a:rPr lang="en-US" sz="1600" b="0" i="1" smtClean="0">
                        <a:latin typeface="Cambria Math" panose="02040503050406030204" pitchFamily="18" charset="0"/>
                      </a:rPr>
                      <m:t>𝑑</m:t>
                    </m:r>
                    <m:r>
                      <a:rPr lang="en-US" sz="1600" b="0" i="1" smtClean="0">
                        <a:latin typeface="Cambria Math" panose="02040503050406030204" pitchFamily="18" charset="0"/>
                      </a:rPr>
                      <m:t>+</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𝑑</m:t>
                        </m:r>
                        <m:r>
                          <a:rPr lang="en-US" sz="1600" b="0" i="1" smtClean="0">
                            <a:latin typeface="Cambria Math" panose="02040503050406030204" pitchFamily="18" charset="0"/>
                          </a:rPr>
                          <m:t>−3</m:t>
                        </m:r>
                        <m:r>
                          <a:rPr lang="en-US" sz="1600" b="0" i="1" smtClean="0">
                            <a:latin typeface="Cambria Math" panose="02040503050406030204" pitchFamily="18" charset="0"/>
                          </a:rPr>
                          <m:t>𝑐</m:t>
                        </m:r>
                      </m:e>
                    </m:d>
                    <m:r>
                      <a:rPr lang="en-US" sz="1600" b="0" i="1" smtClean="0">
                        <a:latin typeface="Cambria Math" panose="02040503050406030204" pitchFamily="18" charset="0"/>
                      </a:rPr>
                      <m:t>𝑛</m:t>
                    </m:r>
                    <m:r>
                      <a:rPr lang="en-US" sz="1600" b="0" i="1" smtClean="0">
                        <a:latin typeface="Cambria Math" panose="02040503050406030204" pitchFamily="18" charset="0"/>
                      </a:rPr>
                      <m:t>+2</m:t>
                    </m:r>
                    <m:r>
                      <a:rPr lang="en-US" sz="1600" b="0" i="1" smtClean="0">
                        <a:latin typeface="Cambria Math" panose="02040503050406030204" pitchFamily="18" charset="0"/>
                      </a:rPr>
                      <m:t>𝑐</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𝐻</m:t>
                        </m:r>
                      </m:e>
                      <m:sub>
                        <m:r>
                          <a:rPr lang="en-US" sz="1600" b="0" i="1" smtClean="0">
                            <a:latin typeface="Cambria Math" panose="02040503050406030204" pitchFamily="18" charset="0"/>
                          </a:rPr>
                          <m:t>𝑛</m:t>
                        </m:r>
                      </m:sub>
                    </m:sSub>
                    <m:r>
                      <a:rPr lang="en-US" sz="1600" b="0" i="1" smtClean="0">
                        <a:latin typeface="Cambria Math" panose="02040503050406030204" pitchFamily="18" charset="0"/>
                      </a:rPr>
                      <m:t>+2</m:t>
                    </m:r>
                    <m:r>
                      <a:rPr lang="en-US" sz="1600" b="0" i="1" smtClean="0">
                        <a:latin typeface="Cambria Math" panose="02040503050406030204" pitchFamily="18" charset="0"/>
                      </a:rPr>
                      <m:t>𝑐𝑛</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𝐻</m:t>
                        </m:r>
                      </m:e>
                      <m:sub>
                        <m:r>
                          <a:rPr lang="en-US" sz="1600" b="0" i="1" smtClean="0">
                            <a:latin typeface="Cambria Math" panose="02040503050406030204" pitchFamily="18" charset="0"/>
                          </a:rPr>
                          <m:t>𝑛</m:t>
                        </m:r>
                      </m:sub>
                    </m:sSub>
                  </m:oMath>
                </a14:m>
                <a:endParaRPr lang="en-US" sz="1600" b="0" dirty="0"/>
              </a:p>
              <a:p>
                <a:pPr>
                  <a:lnSpc>
                    <a:spcPts val="1700"/>
                  </a:lnSpc>
                  <a:spcBef>
                    <a:spcPts val="400"/>
                  </a:spcBef>
                </a:pPr>
                <a:endParaRPr lang="en-US" sz="1600" dirty="0"/>
              </a:p>
              <a:p>
                <a:pPr>
                  <a:lnSpc>
                    <a:spcPts val="1700"/>
                  </a:lnSpc>
                  <a:spcBef>
                    <a:spcPts val="400"/>
                  </a:spcBef>
                </a:pPr>
                <a:r>
                  <a:rPr lang="en-US" sz="1600" b="0" dirty="0"/>
                  <a:t>Using a result </a:t>
                </a:r>
                <a14:m>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𝐻</m:t>
                        </m:r>
                      </m:e>
                      <m:sub>
                        <m:r>
                          <a:rPr lang="en-US" sz="1600" b="0" i="1" smtClean="0">
                            <a:latin typeface="Cambria Math" panose="02040503050406030204" pitchFamily="18" charset="0"/>
                          </a:rPr>
                          <m:t>𝑛</m:t>
                        </m:r>
                      </m:sub>
                    </m:sSub>
                    <m:r>
                      <a:rPr lang="en-US" sz="1600" b="0" i="1" smtClean="0">
                        <a:latin typeface="Cambria Math" panose="02040503050406030204" pitchFamily="18" charset="0"/>
                      </a:rPr>
                      <m:t>=</m:t>
                    </m:r>
                    <m:r>
                      <m:rPr>
                        <m:sty m:val="p"/>
                      </m:rPr>
                      <a:rPr lang="el-GR" sz="1600" b="0" i="1" smtClean="0">
                        <a:latin typeface="Cambria Math" panose="02040503050406030204" pitchFamily="18" charset="0"/>
                        <a:ea typeface="Cambria Math" panose="02040503050406030204" pitchFamily="18" charset="0"/>
                      </a:rPr>
                      <m:t>Θ</m:t>
                    </m:r>
                    <m:r>
                      <a:rPr lang="en-US" sz="1600" b="0" i="1" smtClean="0">
                        <a:latin typeface="Cambria Math" panose="02040503050406030204" pitchFamily="18" charset="0"/>
                        <a:ea typeface="Cambria Math" panose="02040503050406030204" pitchFamily="18" charset="0"/>
                      </a:rPr>
                      <m:t>(</m:t>
                    </m:r>
                    <m:func>
                      <m:funcPr>
                        <m:ctrlPr>
                          <a:rPr lang="en-US" sz="1600" b="0" i="1" smtClean="0">
                            <a:latin typeface="Cambria Math" panose="02040503050406030204" pitchFamily="18" charset="0"/>
                            <a:ea typeface="Cambria Math" panose="02040503050406030204" pitchFamily="18" charset="0"/>
                          </a:rPr>
                        </m:ctrlPr>
                      </m:funcPr>
                      <m:fName>
                        <m:r>
                          <m:rPr>
                            <m:sty m:val="p"/>
                          </m:rPr>
                          <a:rPr lang="en-US" sz="1600" b="0" i="0" smtClean="0">
                            <a:latin typeface="Cambria Math" panose="02040503050406030204" pitchFamily="18" charset="0"/>
                            <a:ea typeface="Cambria Math" panose="02040503050406030204" pitchFamily="18" charset="0"/>
                          </a:rPr>
                          <m:t>log</m:t>
                        </m:r>
                      </m:fName>
                      <m:e>
                        <m:r>
                          <a:rPr lang="en-US" sz="1600" b="0" i="1" smtClean="0">
                            <a:latin typeface="Cambria Math" panose="02040503050406030204" pitchFamily="18" charset="0"/>
                            <a:ea typeface="Cambria Math" panose="02040503050406030204" pitchFamily="18" charset="0"/>
                          </a:rPr>
                          <m:t>𝑛</m:t>
                        </m:r>
                      </m:e>
                    </m:func>
                    <m:r>
                      <a:rPr lang="en-US" sz="1600" b="0" i="1" smtClean="0">
                        <a:latin typeface="Cambria Math" panose="02040503050406030204" pitchFamily="18" charset="0"/>
                        <a:ea typeface="Cambria Math" panose="02040503050406030204" pitchFamily="18" charset="0"/>
                      </a:rPr>
                      <m:t>)</m:t>
                    </m:r>
                  </m:oMath>
                </a14:m>
                <a:r>
                  <a:rPr lang="en-US" sz="1600" b="0" dirty="0"/>
                  <a:t>, we can write</a:t>
                </a:r>
              </a:p>
              <a:p>
                <a:pPr>
                  <a:lnSpc>
                    <a:spcPts val="1700"/>
                  </a:lnSpc>
                  <a:spcBef>
                    <a:spcPts val="400"/>
                  </a:spcBef>
                </a:pPr>
                <a14:m>
                  <m:oMath xmlns:m="http://schemas.openxmlformats.org/officeDocument/2006/math">
                    <m:r>
                      <a:rPr lang="en-US" sz="1600" b="0" i="1" smtClean="0">
                        <a:latin typeface="Cambria Math" panose="02040503050406030204" pitchFamily="18" charset="0"/>
                      </a:rPr>
                      <m:t>𝑇</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𝑛</m:t>
                        </m:r>
                      </m:e>
                    </m:d>
                    <m:r>
                      <a:rPr lang="en-US" sz="1600" b="0" i="1" smtClean="0">
                        <a:latin typeface="Cambria Math" panose="02040503050406030204" pitchFamily="18" charset="0"/>
                      </a:rPr>
                      <m:t>=</m:t>
                    </m:r>
                    <m:r>
                      <a:rPr lang="en-US" sz="1600" b="0" i="1" smtClean="0">
                        <a:latin typeface="Cambria Math" panose="02040503050406030204" pitchFamily="18" charset="0"/>
                      </a:rPr>
                      <m:t>𝑑</m:t>
                    </m:r>
                    <m:r>
                      <a:rPr lang="en-US" sz="1600" b="0" i="1" smtClean="0">
                        <a:latin typeface="Cambria Math" panose="02040503050406030204" pitchFamily="18" charset="0"/>
                      </a:rPr>
                      <m:t>+</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𝑑</m:t>
                        </m:r>
                        <m:r>
                          <a:rPr lang="en-US" sz="1600" b="0" i="1" smtClean="0">
                            <a:latin typeface="Cambria Math" panose="02040503050406030204" pitchFamily="18" charset="0"/>
                          </a:rPr>
                          <m:t>−3</m:t>
                        </m:r>
                        <m:r>
                          <a:rPr lang="en-US" sz="1600" b="0" i="1" smtClean="0">
                            <a:latin typeface="Cambria Math" panose="02040503050406030204" pitchFamily="18" charset="0"/>
                          </a:rPr>
                          <m:t>𝑐</m:t>
                        </m:r>
                      </m:e>
                    </m:d>
                    <m:r>
                      <a:rPr lang="en-US" sz="1600" b="0" i="1" smtClean="0">
                        <a:latin typeface="Cambria Math" panose="02040503050406030204" pitchFamily="18" charset="0"/>
                      </a:rPr>
                      <m:t>𝑛</m:t>
                    </m:r>
                    <m:r>
                      <a:rPr lang="en-US" sz="1600" b="0" i="1" smtClean="0">
                        <a:latin typeface="Cambria Math" panose="02040503050406030204" pitchFamily="18" charset="0"/>
                      </a:rPr>
                      <m:t>+2</m:t>
                    </m:r>
                    <m:r>
                      <a:rPr lang="en-US" sz="1600" b="0" i="1" smtClean="0">
                        <a:latin typeface="Cambria Math" panose="02040503050406030204" pitchFamily="18" charset="0"/>
                      </a:rPr>
                      <m:t>𝑐</m:t>
                    </m:r>
                    <m:r>
                      <m:rPr>
                        <m:sty m:val="p"/>
                      </m:rPr>
                      <a:rPr lang="el-GR" sz="1600" i="1">
                        <a:latin typeface="Cambria Math" panose="02040503050406030204" pitchFamily="18" charset="0"/>
                        <a:ea typeface="Cambria Math" panose="02040503050406030204" pitchFamily="18" charset="0"/>
                      </a:rPr>
                      <m:t>Θ</m:t>
                    </m:r>
                    <m:d>
                      <m:dPr>
                        <m:ctrlPr>
                          <a:rPr lang="en-US" sz="1600" i="1">
                            <a:latin typeface="Cambria Math" panose="02040503050406030204" pitchFamily="18" charset="0"/>
                            <a:ea typeface="Cambria Math" panose="02040503050406030204" pitchFamily="18" charset="0"/>
                          </a:rPr>
                        </m:ctrlPr>
                      </m:dPr>
                      <m:e>
                        <m:func>
                          <m:funcPr>
                            <m:ctrlPr>
                              <a:rPr lang="en-US" sz="1600" i="1">
                                <a:latin typeface="Cambria Math" panose="02040503050406030204" pitchFamily="18" charset="0"/>
                                <a:ea typeface="Cambria Math" panose="02040503050406030204" pitchFamily="18" charset="0"/>
                              </a:rPr>
                            </m:ctrlPr>
                          </m:funcPr>
                          <m:fName>
                            <m:r>
                              <m:rPr>
                                <m:sty m:val="p"/>
                              </m:rPr>
                              <a:rPr lang="en-US" sz="1600">
                                <a:latin typeface="Cambria Math" panose="02040503050406030204" pitchFamily="18" charset="0"/>
                                <a:ea typeface="Cambria Math" panose="02040503050406030204" pitchFamily="18" charset="0"/>
                              </a:rPr>
                              <m:t>log</m:t>
                            </m:r>
                          </m:fName>
                          <m:e>
                            <m:r>
                              <a:rPr lang="en-US" sz="1600" i="1">
                                <a:latin typeface="Cambria Math" panose="02040503050406030204" pitchFamily="18" charset="0"/>
                                <a:ea typeface="Cambria Math" panose="02040503050406030204" pitchFamily="18" charset="0"/>
                              </a:rPr>
                              <m:t>𝑛</m:t>
                            </m:r>
                          </m:e>
                        </m:func>
                      </m:e>
                    </m:d>
                    <m:r>
                      <a:rPr lang="en-US" sz="1600" b="0" i="1" smtClean="0">
                        <a:latin typeface="Cambria Math" panose="02040503050406030204" pitchFamily="18" charset="0"/>
                        <a:ea typeface="Cambria Math" panose="02040503050406030204" pitchFamily="18" charset="0"/>
                      </a:rPr>
                      <m:t>+2</m:t>
                    </m:r>
                    <m:r>
                      <a:rPr lang="en-US" sz="1600" b="0" i="1" smtClean="0">
                        <a:latin typeface="Cambria Math" panose="02040503050406030204" pitchFamily="18" charset="0"/>
                        <a:ea typeface="Cambria Math" panose="02040503050406030204" pitchFamily="18" charset="0"/>
                      </a:rPr>
                      <m:t>𝑐</m:t>
                    </m:r>
                    <m:r>
                      <m:rPr>
                        <m:sty m:val="p"/>
                      </m:rPr>
                      <a:rPr lang="el-GR" sz="1600" i="1">
                        <a:latin typeface="Cambria Math" panose="02040503050406030204" pitchFamily="18" charset="0"/>
                        <a:ea typeface="Cambria Math" panose="02040503050406030204" pitchFamily="18" charset="0"/>
                      </a:rPr>
                      <m:t>Θ</m:t>
                    </m:r>
                    <m:d>
                      <m:dPr>
                        <m:ctrlPr>
                          <a:rPr lang="en-US" sz="1600" i="1">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𝑛</m:t>
                        </m:r>
                        <m:func>
                          <m:funcPr>
                            <m:ctrlPr>
                              <a:rPr lang="en-US" sz="1600" i="1">
                                <a:latin typeface="Cambria Math" panose="02040503050406030204" pitchFamily="18" charset="0"/>
                                <a:ea typeface="Cambria Math" panose="02040503050406030204" pitchFamily="18" charset="0"/>
                              </a:rPr>
                            </m:ctrlPr>
                          </m:funcPr>
                          <m:fName>
                            <m:r>
                              <m:rPr>
                                <m:sty m:val="p"/>
                              </m:rPr>
                              <a:rPr lang="en-US" sz="1600">
                                <a:latin typeface="Cambria Math" panose="02040503050406030204" pitchFamily="18" charset="0"/>
                                <a:ea typeface="Cambria Math" panose="02040503050406030204" pitchFamily="18" charset="0"/>
                              </a:rPr>
                              <m:t>log</m:t>
                            </m:r>
                          </m:fName>
                          <m:e>
                            <m:r>
                              <a:rPr lang="en-US" sz="1600" i="1">
                                <a:latin typeface="Cambria Math" panose="02040503050406030204" pitchFamily="18" charset="0"/>
                                <a:ea typeface="Cambria Math" panose="02040503050406030204" pitchFamily="18" charset="0"/>
                              </a:rPr>
                              <m:t>𝑛</m:t>
                            </m:r>
                          </m:e>
                        </m:func>
                      </m:e>
                    </m:d>
                    <m:r>
                      <a:rPr lang="en-US" sz="1600" b="0" i="1" smtClean="0">
                        <a:latin typeface="Cambria Math" panose="02040503050406030204" pitchFamily="18" charset="0"/>
                        <a:ea typeface="Cambria Math" panose="02040503050406030204" pitchFamily="18" charset="0"/>
                      </a:rPr>
                      <m:t>=</m:t>
                    </m:r>
                    <m:r>
                      <m:rPr>
                        <m:sty m:val="p"/>
                      </m:rPr>
                      <a:rPr lang="el-GR" sz="1600" i="1">
                        <a:latin typeface="Cambria Math" panose="02040503050406030204" pitchFamily="18" charset="0"/>
                        <a:ea typeface="Cambria Math" panose="02040503050406030204" pitchFamily="18" charset="0"/>
                      </a:rPr>
                      <m:t>Θ</m:t>
                    </m:r>
                    <m:r>
                      <a:rPr lang="en-US" sz="1600" i="1">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𝑛</m:t>
                    </m:r>
                    <m:func>
                      <m:funcPr>
                        <m:ctrlPr>
                          <a:rPr lang="en-US" sz="1600" i="1">
                            <a:latin typeface="Cambria Math" panose="02040503050406030204" pitchFamily="18" charset="0"/>
                            <a:ea typeface="Cambria Math" panose="02040503050406030204" pitchFamily="18" charset="0"/>
                          </a:rPr>
                        </m:ctrlPr>
                      </m:funcPr>
                      <m:fName>
                        <m:r>
                          <m:rPr>
                            <m:sty m:val="p"/>
                          </m:rPr>
                          <a:rPr lang="en-US" sz="1600">
                            <a:latin typeface="Cambria Math" panose="02040503050406030204" pitchFamily="18" charset="0"/>
                            <a:ea typeface="Cambria Math" panose="02040503050406030204" pitchFamily="18" charset="0"/>
                          </a:rPr>
                          <m:t>log</m:t>
                        </m:r>
                      </m:fName>
                      <m:e>
                        <m:r>
                          <a:rPr lang="en-US" sz="1600" i="1">
                            <a:latin typeface="Cambria Math" panose="02040503050406030204" pitchFamily="18" charset="0"/>
                            <a:ea typeface="Cambria Math" panose="02040503050406030204" pitchFamily="18" charset="0"/>
                          </a:rPr>
                          <m:t>𝑛</m:t>
                        </m:r>
                      </m:e>
                    </m:func>
                    <m:r>
                      <a:rPr lang="en-US" sz="1600" i="1">
                        <a:latin typeface="Cambria Math" panose="02040503050406030204" pitchFamily="18" charset="0"/>
                        <a:ea typeface="Cambria Math" panose="02040503050406030204" pitchFamily="18" charset="0"/>
                      </a:rPr>
                      <m:t>)</m:t>
                    </m:r>
                  </m:oMath>
                </a14:m>
                <a:endParaRPr lang="en-US" sz="1600" b="0" dirty="0"/>
              </a:p>
              <a:p>
                <a:pPr>
                  <a:lnSpc>
                    <a:spcPts val="1700"/>
                  </a:lnSpc>
                  <a:spcBef>
                    <a:spcPts val="400"/>
                  </a:spcBef>
                </a:pPr>
                <a14:m>
                  <m:oMath xmlns:m="http://schemas.openxmlformats.org/officeDocument/2006/math">
                    <m:sSub>
                      <m:sSubPr>
                        <m:ctrlPr>
                          <a:rPr lang="en-US" sz="1600" i="1">
                            <a:latin typeface="Cambria Math" panose="02040503050406030204" pitchFamily="18" charset="0"/>
                          </a:rPr>
                        </m:ctrlPr>
                      </m:sSubPr>
                      <m:e>
                        <m:r>
                          <a:rPr lang="en-US" sz="1600" i="1">
                            <a:latin typeface="Cambria Math" panose="02040503050406030204" pitchFamily="18" charset="0"/>
                          </a:rPr>
                          <m:t>𝐻</m:t>
                        </m:r>
                      </m:e>
                      <m:sub>
                        <m:r>
                          <a:rPr lang="en-US" sz="1600" i="1">
                            <a:latin typeface="Cambria Math" panose="02040503050406030204" pitchFamily="18" charset="0"/>
                          </a:rPr>
                          <m:t>𝑛</m:t>
                        </m:r>
                      </m:sub>
                    </m:sSub>
                    <m:r>
                      <a:rPr lang="en-US" sz="1600" i="1">
                        <a:latin typeface="Cambria Math" panose="02040503050406030204" pitchFamily="18" charset="0"/>
                      </a:rPr>
                      <m:t>=</m:t>
                    </m:r>
                    <m:r>
                      <m:rPr>
                        <m:sty m:val="p"/>
                      </m:rPr>
                      <a:rPr lang="el-GR" sz="1600" i="1">
                        <a:latin typeface="Cambria Math" panose="02040503050406030204" pitchFamily="18" charset="0"/>
                        <a:ea typeface="Cambria Math" panose="02040503050406030204" pitchFamily="18" charset="0"/>
                      </a:rPr>
                      <m:t>Θ</m:t>
                    </m:r>
                    <m:d>
                      <m:dPr>
                        <m:ctrlPr>
                          <a:rPr lang="en-US" sz="1600" i="1">
                            <a:latin typeface="Cambria Math" panose="02040503050406030204" pitchFamily="18" charset="0"/>
                            <a:ea typeface="Cambria Math" panose="02040503050406030204" pitchFamily="18" charset="0"/>
                          </a:rPr>
                        </m:ctrlPr>
                      </m:dPr>
                      <m:e>
                        <m:func>
                          <m:funcPr>
                            <m:ctrlPr>
                              <a:rPr lang="en-US" sz="1600" i="1">
                                <a:latin typeface="Cambria Math" panose="02040503050406030204" pitchFamily="18" charset="0"/>
                                <a:ea typeface="Cambria Math" panose="02040503050406030204" pitchFamily="18" charset="0"/>
                              </a:rPr>
                            </m:ctrlPr>
                          </m:funcPr>
                          <m:fName>
                            <m:r>
                              <m:rPr>
                                <m:sty m:val="p"/>
                              </m:rPr>
                              <a:rPr lang="en-US" sz="1600">
                                <a:latin typeface="Cambria Math" panose="02040503050406030204" pitchFamily="18" charset="0"/>
                                <a:ea typeface="Cambria Math" panose="02040503050406030204" pitchFamily="18" charset="0"/>
                              </a:rPr>
                              <m:t>log</m:t>
                            </m:r>
                          </m:fName>
                          <m:e>
                            <m:r>
                              <a:rPr lang="en-US" sz="1600" i="1">
                                <a:latin typeface="Cambria Math" panose="02040503050406030204" pitchFamily="18" charset="0"/>
                                <a:ea typeface="Cambria Math" panose="02040503050406030204" pitchFamily="18" charset="0"/>
                              </a:rPr>
                              <m:t>𝑛</m:t>
                            </m:r>
                          </m:e>
                        </m:func>
                      </m:e>
                    </m:d>
                  </m:oMath>
                </a14:m>
                <a:r>
                  <a:rPr lang="en-US" sz="1600" b="0" dirty="0"/>
                  <a:t> -&gt; This will be shown to be true for a special case, next</a:t>
                </a:r>
              </a:p>
            </p:txBody>
          </p:sp>
        </mc:Choice>
        <mc:Fallback xmlns="">
          <p:sp>
            <p:nvSpPr>
              <p:cNvPr id="10" name="Content Placeholder 2">
                <a:extLst>
                  <a:ext uri="{FF2B5EF4-FFF2-40B4-BE49-F238E27FC236}">
                    <a16:creationId xmlns:a16="http://schemas.microsoft.com/office/drawing/2014/main" id="{AE96B8C5-4A69-FF43-58AE-D73837D0BA1B}"/>
                  </a:ext>
                </a:extLst>
              </p:cNvPr>
              <p:cNvSpPr txBox="1">
                <a:spLocks noRot="1" noChangeAspect="1" noMove="1" noResize="1" noEditPoints="1" noAdjustHandles="1" noChangeArrowheads="1" noChangeShapeType="1" noTextEdit="1"/>
              </p:cNvSpPr>
              <p:nvPr/>
            </p:nvSpPr>
            <p:spPr>
              <a:xfrm>
                <a:off x="153826" y="943513"/>
                <a:ext cx="6539957" cy="3646868"/>
              </a:xfrm>
              <a:prstGeom prst="rect">
                <a:avLst/>
              </a:prstGeom>
              <a:blipFill>
                <a:blip r:embed="rId3"/>
                <a:stretch>
                  <a:fillRect l="-388" b="-4167"/>
                </a:stretch>
              </a:blipFill>
            </p:spPr>
            <p:txBody>
              <a:bodyPr/>
              <a:lstStyle/>
              <a:p>
                <a:r>
                  <a:rPr lang="en-US">
                    <a:noFill/>
                  </a:rPr>
                  <a:t> </a:t>
                </a:r>
              </a:p>
            </p:txBody>
          </p:sp>
        </mc:Fallback>
      </mc:AlternateContent>
      <p:sp>
        <p:nvSpPr>
          <p:cNvPr id="2" name="Footer Placeholder 1">
            <a:extLst>
              <a:ext uri="{FF2B5EF4-FFF2-40B4-BE49-F238E27FC236}">
                <a16:creationId xmlns:a16="http://schemas.microsoft.com/office/drawing/2014/main" id="{A448EDC5-8CE0-FD66-D908-B1CF10770BF5}"/>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37382864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43</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Quicksort – Runtime Analysis</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AE96B8C5-4A69-FF43-58AE-D73837D0BA1B}"/>
                  </a:ext>
                </a:extLst>
              </p:cNvPr>
              <p:cNvSpPr txBox="1">
                <a:spLocks/>
              </p:cNvSpPr>
              <p:nvPr/>
            </p:nvSpPr>
            <p:spPr>
              <a:xfrm>
                <a:off x="153826" y="1096951"/>
                <a:ext cx="6539957" cy="3493429"/>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700"/>
                  </a:lnSpc>
                  <a:spcBef>
                    <a:spcPts val="400"/>
                  </a:spcBef>
                </a:pPr>
                <a:r>
                  <a:rPr lang="en-US" sz="1600" dirty="0"/>
                  <a:t>In case, the number of terms in the Harmonic series is a perfect power of 2,i.e., </a:t>
                </a:r>
                <a14:m>
                  <m:oMath xmlns:m="http://schemas.openxmlformats.org/officeDocument/2006/math">
                    <m:r>
                      <a:rPr lang="en-US" sz="1600" b="0" i="1" smtClean="0">
                        <a:latin typeface="Cambria Math" panose="02040503050406030204" pitchFamily="18" charset="0"/>
                      </a:rPr>
                      <m:t>𝑛</m:t>
                    </m:r>
                    <m:r>
                      <a:rPr lang="en-US" sz="1600" b="0" i="1" smtClean="0">
                        <a:latin typeface="Cambria Math" panose="02040503050406030204" pitchFamily="18" charset="0"/>
                      </a:rPr>
                      <m:t>=</m:t>
                    </m:r>
                    <m:sSup>
                      <m:sSupPr>
                        <m:ctrlPr>
                          <a:rPr lang="en-US" sz="1600" b="0" i="1" smtClean="0">
                            <a:latin typeface="Cambria Math" panose="02040503050406030204" pitchFamily="18" charset="0"/>
                          </a:rPr>
                        </m:ctrlPr>
                      </m:sSupPr>
                      <m:e>
                        <m:r>
                          <a:rPr lang="en-US" sz="1600" b="0" i="1" smtClean="0">
                            <a:latin typeface="Cambria Math" panose="02040503050406030204" pitchFamily="18" charset="0"/>
                          </a:rPr>
                          <m:t>2</m:t>
                        </m:r>
                      </m:e>
                      <m:sup>
                        <m:r>
                          <a:rPr lang="en-US" sz="1600" b="0" i="1" smtClean="0">
                            <a:latin typeface="Cambria Math" panose="02040503050406030204" pitchFamily="18" charset="0"/>
                          </a:rPr>
                          <m:t>𝑘</m:t>
                        </m:r>
                      </m:sup>
                    </m:sSup>
                  </m:oMath>
                </a14:m>
                <a:r>
                  <a:rPr lang="en-US" sz="1600" b="0" dirty="0"/>
                  <a:t> or </a:t>
                </a:r>
                <a14:m>
                  <m:oMath xmlns:m="http://schemas.openxmlformats.org/officeDocument/2006/math">
                    <m:r>
                      <a:rPr lang="en-US" sz="1600" b="0" i="1" smtClean="0">
                        <a:latin typeface="Cambria Math" panose="02040503050406030204" pitchFamily="18" charset="0"/>
                      </a:rPr>
                      <m:t>𝑘</m:t>
                    </m:r>
                    <m:r>
                      <a:rPr lang="en-US" sz="1600" b="0" i="1" smtClean="0">
                        <a:latin typeface="Cambria Math" panose="02040503050406030204" pitchFamily="18" charset="0"/>
                      </a:rPr>
                      <m:t>=</m:t>
                    </m:r>
                    <m:func>
                      <m:funcPr>
                        <m:ctrlPr>
                          <a:rPr lang="en-US" sz="1600" b="0" i="1" smtClean="0">
                            <a:latin typeface="Cambria Math" panose="02040503050406030204" pitchFamily="18" charset="0"/>
                          </a:rPr>
                        </m:ctrlPr>
                      </m:funcPr>
                      <m:fName>
                        <m:sSub>
                          <m:sSubPr>
                            <m:ctrlPr>
                              <a:rPr lang="en-US" sz="1600" b="0" i="1" smtClean="0">
                                <a:latin typeface="Cambria Math" panose="02040503050406030204" pitchFamily="18" charset="0"/>
                              </a:rPr>
                            </m:ctrlPr>
                          </m:sSubPr>
                          <m:e>
                            <m:r>
                              <m:rPr>
                                <m:sty m:val="p"/>
                              </m:rPr>
                              <a:rPr lang="en-US" sz="1600" b="0" i="0" smtClean="0">
                                <a:latin typeface="Cambria Math" panose="02040503050406030204" pitchFamily="18" charset="0"/>
                              </a:rPr>
                              <m:t>log</m:t>
                            </m:r>
                          </m:e>
                          <m:sub>
                            <m:r>
                              <a:rPr lang="en-US" sz="1600" b="0" i="1" smtClean="0">
                                <a:latin typeface="Cambria Math" panose="02040503050406030204" pitchFamily="18" charset="0"/>
                              </a:rPr>
                              <m:t>2</m:t>
                            </m:r>
                          </m:sub>
                        </m:sSub>
                      </m:fName>
                      <m:e>
                        <m:r>
                          <a:rPr lang="en-US" sz="1600" b="0" i="1" smtClean="0">
                            <a:latin typeface="Cambria Math" panose="02040503050406030204" pitchFamily="18" charset="0"/>
                          </a:rPr>
                          <m:t>𝑛</m:t>
                        </m:r>
                      </m:e>
                    </m:func>
                  </m:oMath>
                </a14:m>
                <a:r>
                  <a:rPr lang="en-US" sz="1600" b="0" dirty="0"/>
                  <a:t>, </a:t>
                </a:r>
              </a:p>
              <a:p>
                <a:pPr>
                  <a:lnSpc>
                    <a:spcPts val="1700"/>
                  </a:lnSpc>
                  <a:spcBef>
                    <a:spcPts val="400"/>
                  </a:spcBef>
                </a:pPr>
                <a:endParaRPr lang="en-US" sz="1600" b="0" dirty="0"/>
              </a:p>
              <a:p>
                <a:pPr>
                  <a:lnSpc>
                    <a:spcPts val="1700"/>
                  </a:lnSpc>
                  <a:spcBef>
                    <a:spcPts val="400"/>
                  </a:spcBef>
                </a:pPr>
                <a14:m>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𝐻</m:t>
                        </m:r>
                      </m:e>
                      <m:sub>
                        <m:r>
                          <a:rPr lang="en-US" sz="1600" b="0" i="1" smtClean="0">
                            <a:latin typeface="Cambria Math" panose="02040503050406030204" pitchFamily="18" charset="0"/>
                          </a:rPr>
                          <m:t>𝑛</m:t>
                        </m:r>
                      </m:sub>
                    </m:sSub>
                    <m:r>
                      <a:rPr lang="en-US" sz="1600" b="0" i="1" smtClean="0">
                        <a:latin typeface="Cambria Math" panose="02040503050406030204" pitchFamily="18" charset="0"/>
                      </a:rPr>
                      <m:t>=1</m:t>
                    </m:r>
                    <m:r>
                      <a:rPr lang="en-US" sz="1600" i="1">
                        <a:latin typeface="Cambria Math" panose="02040503050406030204" pitchFamily="18" charset="0"/>
                      </a:rPr>
                      <m:t>+</m:t>
                    </m:r>
                    <m:f>
                      <m:fPr>
                        <m:ctrlPr>
                          <a:rPr lang="en-US" sz="1600" i="1">
                            <a:latin typeface="Cambria Math" panose="02040503050406030204" pitchFamily="18" charset="0"/>
                          </a:rPr>
                        </m:ctrlPr>
                      </m:fPr>
                      <m:num>
                        <m:r>
                          <a:rPr lang="en-US" sz="1600" i="1">
                            <a:latin typeface="Cambria Math" panose="02040503050406030204" pitchFamily="18" charset="0"/>
                          </a:rPr>
                          <m:t>1</m:t>
                        </m:r>
                      </m:num>
                      <m:den>
                        <m:r>
                          <a:rPr lang="en-US" sz="1600" i="1">
                            <a:latin typeface="Cambria Math" panose="02040503050406030204" pitchFamily="18" charset="0"/>
                          </a:rPr>
                          <m:t>2</m:t>
                        </m:r>
                      </m:den>
                    </m:f>
                    <m:r>
                      <a:rPr lang="en-US" sz="1600" i="1">
                        <a:latin typeface="Cambria Math" panose="02040503050406030204" pitchFamily="18" charset="0"/>
                      </a:rPr>
                      <m:t>+</m:t>
                    </m:r>
                    <m:f>
                      <m:fPr>
                        <m:ctrlPr>
                          <a:rPr lang="en-US" sz="1600" i="1">
                            <a:latin typeface="Cambria Math" panose="02040503050406030204" pitchFamily="18" charset="0"/>
                          </a:rPr>
                        </m:ctrlPr>
                      </m:fPr>
                      <m:num>
                        <m:r>
                          <a:rPr lang="en-US" sz="1600" i="1">
                            <a:latin typeface="Cambria Math" panose="02040503050406030204" pitchFamily="18" charset="0"/>
                          </a:rPr>
                          <m:t>1</m:t>
                        </m:r>
                      </m:num>
                      <m:den>
                        <m:r>
                          <a:rPr lang="en-US" sz="1600" i="1">
                            <a:latin typeface="Cambria Math" panose="02040503050406030204" pitchFamily="18" charset="0"/>
                          </a:rPr>
                          <m:t>3</m:t>
                        </m:r>
                      </m:den>
                    </m:f>
                    <m:r>
                      <a:rPr lang="en-US" sz="1600" i="1">
                        <a:latin typeface="Cambria Math" panose="02040503050406030204" pitchFamily="18" charset="0"/>
                      </a:rPr>
                      <m:t>+…+</m:t>
                    </m:r>
                    <m:f>
                      <m:fPr>
                        <m:ctrlPr>
                          <a:rPr lang="en-US" sz="1600" i="1">
                            <a:latin typeface="Cambria Math" panose="02040503050406030204" pitchFamily="18" charset="0"/>
                          </a:rPr>
                        </m:ctrlPr>
                      </m:fPr>
                      <m:num>
                        <m:r>
                          <a:rPr lang="en-US" sz="1600" i="1">
                            <a:latin typeface="Cambria Math" panose="02040503050406030204" pitchFamily="18" charset="0"/>
                          </a:rPr>
                          <m:t>1</m:t>
                        </m:r>
                      </m:num>
                      <m:den>
                        <m:sSup>
                          <m:sSupPr>
                            <m:ctrlPr>
                              <a:rPr lang="en-US" sz="1600" b="0" i="1" smtClean="0">
                                <a:latin typeface="Cambria Math" panose="02040503050406030204" pitchFamily="18" charset="0"/>
                              </a:rPr>
                            </m:ctrlPr>
                          </m:sSupPr>
                          <m:e>
                            <m:r>
                              <a:rPr lang="en-US" sz="1600" b="0" i="1" smtClean="0">
                                <a:latin typeface="Cambria Math" panose="02040503050406030204" pitchFamily="18" charset="0"/>
                              </a:rPr>
                              <m:t>2</m:t>
                            </m:r>
                          </m:e>
                          <m:sup>
                            <m:r>
                              <a:rPr lang="en-US" sz="1600" b="0" i="1" smtClean="0">
                                <a:latin typeface="Cambria Math" panose="02040503050406030204" pitchFamily="18" charset="0"/>
                              </a:rPr>
                              <m:t>𝑘</m:t>
                            </m:r>
                          </m:sup>
                        </m:sSup>
                      </m:den>
                    </m:f>
                    <m:r>
                      <a:rPr lang="en-US" sz="1600" i="1">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rPr>
                      <m:t>1+</m:t>
                    </m:r>
                    <m:d>
                      <m:dPr>
                        <m:ctrlPr>
                          <a:rPr lang="en-US" sz="1600" b="0" i="1" smtClean="0">
                            <a:latin typeface="Cambria Math" panose="02040503050406030204" pitchFamily="18" charset="0"/>
                          </a:rPr>
                        </m:ctrlPr>
                      </m:dPr>
                      <m:e>
                        <m:f>
                          <m:fPr>
                            <m:ctrlPr>
                              <a:rPr lang="en-US" sz="1600" b="0" i="1" smtClean="0">
                                <a:latin typeface="Cambria Math" panose="02040503050406030204" pitchFamily="18" charset="0"/>
                              </a:rPr>
                            </m:ctrlPr>
                          </m:fPr>
                          <m:num>
                            <m:r>
                              <a:rPr lang="en-US" sz="1600" b="0" i="1" smtClean="0">
                                <a:latin typeface="Cambria Math" panose="02040503050406030204" pitchFamily="18" charset="0"/>
                              </a:rPr>
                              <m:t>1</m:t>
                            </m:r>
                          </m:num>
                          <m:den>
                            <m:r>
                              <a:rPr lang="en-US" sz="1600" b="0" i="1" smtClean="0">
                                <a:latin typeface="Cambria Math" panose="02040503050406030204" pitchFamily="18" charset="0"/>
                              </a:rPr>
                              <m:t>2</m:t>
                            </m:r>
                          </m:den>
                        </m:f>
                        <m:r>
                          <a:rPr lang="en-US" sz="1600" b="0" i="1" smtClean="0">
                            <a:latin typeface="Cambria Math" panose="02040503050406030204" pitchFamily="18" charset="0"/>
                          </a:rPr>
                          <m:t>+</m:t>
                        </m:r>
                        <m:f>
                          <m:fPr>
                            <m:ctrlPr>
                              <a:rPr lang="en-US" sz="1600" b="0" i="1" smtClean="0">
                                <a:latin typeface="Cambria Math" panose="02040503050406030204" pitchFamily="18" charset="0"/>
                              </a:rPr>
                            </m:ctrlPr>
                          </m:fPr>
                          <m:num>
                            <m:r>
                              <a:rPr lang="en-US" sz="1600" b="0" i="1" smtClean="0">
                                <a:latin typeface="Cambria Math" panose="02040503050406030204" pitchFamily="18" charset="0"/>
                              </a:rPr>
                              <m:t>1</m:t>
                            </m:r>
                          </m:num>
                          <m:den>
                            <m:r>
                              <a:rPr lang="en-US" sz="1600" b="0" i="1" smtClean="0">
                                <a:latin typeface="Cambria Math" panose="02040503050406030204" pitchFamily="18" charset="0"/>
                              </a:rPr>
                              <m:t>2</m:t>
                            </m:r>
                          </m:den>
                        </m:f>
                      </m:e>
                    </m:d>
                    <m:r>
                      <a:rPr lang="en-US" sz="1600" b="0" i="1" smtClean="0">
                        <a:latin typeface="Cambria Math" panose="02040503050406030204" pitchFamily="18" charset="0"/>
                      </a:rPr>
                      <m:t>+</m:t>
                    </m:r>
                    <m:d>
                      <m:dPr>
                        <m:ctrlPr>
                          <a:rPr lang="en-US" sz="1600" b="0" i="1" smtClean="0">
                            <a:latin typeface="Cambria Math" panose="02040503050406030204" pitchFamily="18" charset="0"/>
                          </a:rPr>
                        </m:ctrlPr>
                      </m:dPr>
                      <m:e>
                        <m:f>
                          <m:fPr>
                            <m:ctrlPr>
                              <a:rPr lang="en-US" sz="1600" b="0" i="1" smtClean="0">
                                <a:latin typeface="Cambria Math" panose="02040503050406030204" pitchFamily="18" charset="0"/>
                              </a:rPr>
                            </m:ctrlPr>
                          </m:fPr>
                          <m:num>
                            <m:r>
                              <a:rPr lang="en-US" sz="1600" b="0" i="1" smtClean="0">
                                <a:latin typeface="Cambria Math" panose="02040503050406030204" pitchFamily="18" charset="0"/>
                              </a:rPr>
                              <m:t>1</m:t>
                            </m:r>
                          </m:num>
                          <m:den>
                            <m:r>
                              <a:rPr lang="en-US" sz="1600" b="0" i="1" smtClean="0">
                                <a:latin typeface="Cambria Math" panose="02040503050406030204" pitchFamily="18" charset="0"/>
                              </a:rPr>
                              <m:t>4</m:t>
                            </m:r>
                          </m:den>
                        </m:f>
                        <m:r>
                          <a:rPr lang="en-US" sz="1600" b="0" i="1" smtClean="0">
                            <a:latin typeface="Cambria Math" panose="02040503050406030204" pitchFamily="18" charset="0"/>
                          </a:rPr>
                          <m:t>+</m:t>
                        </m:r>
                        <m:f>
                          <m:fPr>
                            <m:ctrlPr>
                              <a:rPr lang="en-US" sz="1600" i="1">
                                <a:latin typeface="Cambria Math" panose="02040503050406030204" pitchFamily="18" charset="0"/>
                              </a:rPr>
                            </m:ctrlPr>
                          </m:fPr>
                          <m:num>
                            <m:r>
                              <a:rPr lang="en-US" sz="1600" i="1">
                                <a:latin typeface="Cambria Math" panose="02040503050406030204" pitchFamily="18" charset="0"/>
                              </a:rPr>
                              <m:t>1</m:t>
                            </m:r>
                          </m:num>
                          <m:den>
                            <m:r>
                              <a:rPr lang="en-US" sz="1600" i="1">
                                <a:latin typeface="Cambria Math" panose="02040503050406030204" pitchFamily="18" charset="0"/>
                              </a:rPr>
                              <m:t>4</m:t>
                            </m:r>
                          </m:den>
                        </m:f>
                        <m:r>
                          <a:rPr lang="en-US" sz="1600" i="1">
                            <a:latin typeface="Cambria Math" panose="02040503050406030204" pitchFamily="18" charset="0"/>
                          </a:rPr>
                          <m:t>+</m:t>
                        </m:r>
                        <m:f>
                          <m:fPr>
                            <m:ctrlPr>
                              <a:rPr lang="en-US" sz="1600" i="1">
                                <a:latin typeface="Cambria Math" panose="02040503050406030204" pitchFamily="18" charset="0"/>
                              </a:rPr>
                            </m:ctrlPr>
                          </m:fPr>
                          <m:num>
                            <m:r>
                              <a:rPr lang="en-US" sz="1600" i="1">
                                <a:latin typeface="Cambria Math" panose="02040503050406030204" pitchFamily="18" charset="0"/>
                              </a:rPr>
                              <m:t>1</m:t>
                            </m:r>
                          </m:num>
                          <m:den>
                            <m:r>
                              <a:rPr lang="en-US" sz="1600" i="1">
                                <a:latin typeface="Cambria Math" panose="02040503050406030204" pitchFamily="18" charset="0"/>
                              </a:rPr>
                              <m:t>4</m:t>
                            </m:r>
                          </m:den>
                        </m:f>
                        <m:r>
                          <a:rPr lang="en-US" sz="1600" i="1">
                            <a:latin typeface="Cambria Math" panose="02040503050406030204" pitchFamily="18" charset="0"/>
                          </a:rPr>
                          <m:t>+</m:t>
                        </m:r>
                        <m:f>
                          <m:fPr>
                            <m:ctrlPr>
                              <a:rPr lang="en-US" sz="1600" i="1">
                                <a:latin typeface="Cambria Math" panose="02040503050406030204" pitchFamily="18" charset="0"/>
                              </a:rPr>
                            </m:ctrlPr>
                          </m:fPr>
                          <m:num>
                            <m:r>
                              <a:rPr lang="en-US" sz="1600" i="1">
                                <a:latin typeface="Cambria Math" panose="02040503050406030204" pitchFamily="18" charset="0"/>
                              </a:rPr>
                              <m:t>1</m:t>
                            </m:r>
                          </m:num>
                          <m:den>
                            <m:r>
                              <a:rPr lang="en-US" sz="1600" i="1">
                                <a:latin typeface="Cambria Math" panose="02040503050406030204" pitchFamily="18" charset="0"/>
                              </a:rPr>
                              <m:t>4</m:t>
                            </m:r>
                          </m:den>
                        </m:f>
                      </m:e>
                    </m:d>
                    <m:r>
                      <a:rPr lang="en-US" sz="1600" b="0" i="1" smtClean="0">
                        <a:latin typeface="Cambria Math" panose="02040503050406030204" pitchFamily="18" charset="0"/>
                      </a:rPr>
                      <m:t>+(</m:t>
                    </m:r>
                    <m:f>
                      <m:fPr>
                        <m:ctrlPr>
                          <a:rPr lang="en-US" sz="1600" i="1">
                            <a:latin typeface="Cambria Math" panose="02040503050406030204" pitchFamily="18" charset="0"/>
                          </a:rPr>
                        </m:ctrlPr>
                      </m:fPr>
                      <m:num>
                        <m:r>
                          <a:rPr lang="en-US" sz="1600" i="1">
                            <a:latin typeface="Cambria Math" panose="02040503050406030204" pitchFamily="18" charset="0"/>
                          </a:rPr>
                          <m:t>1</m:t>
                        </m:r>
                      </m:num>
                      <m:den>
                        <m:r>
                          <a:rPr lang="en-US" sz="1600" b="0" i="1" smtClean="0">
                            <a:latin typeface="Cambria Math" panose="02040503050406030204" pitchFamily="18" charset="0"/>
                          </a:rPr>
                          <m:t>8</m:t>
                        </m:r>
                      </m:den>
                    </m:f>
                    <m:r>
                      <a:rPr lang="en-US" sz="1600" i="1">
                        <a:latin typeface="Cambria Math" panose="02040503050406030204" pitchFamily="18" charset="0"/>
                      </a:rPr>
                      <m:t>+</m:t>
                    </m:r>
                    <m:r>
                      <a:rPr lang="en-US" sz="1600" b="0" i="0" smtClean="0">
                        <a:latin typeface="Cambria Math" panose="02040503050406030204" pitchFamily="18" charset="0"/>
                      </a:rPr>
                      <m:t>…</m:t>
                    </m:r>
                  </m:oMath>
                </a14:m>
                <a:endParaRPr lang="en-US" sz="1600" b="0" dirty="0"/>
              </a:p>
              <a:p>
                <a:pPr>
                  <a:lnSpc>
                    <a:spcPts val="1700"/>
                  </a:lnSpc>
                  <a:spcBef>
                    <a:spcPts val="400"/>
                  </a:spcBef>
                </a:pPr>
                <a:endParaRPr lang="en-US" sz="1600" dirty="0"/>
              </a:p>
              <a:p>
                <a:pPr marL="0" indent="0">
                  <a:lnSpc>
                    <a:spcPts val="1700"/>
                  </a:lnSpc>
                  <a:spcBef>
                    <a:spcPts val="400"/>
                  </a:spcBef>
                  <a:buNone/>
                </a:pPr>
                <a:endParaRPr lang="en-US" sz="1600" b="0" dirty="0"/>
              </a:p>
              <a:p>
                <a:pPr>
                  <a:lnSpc>
                    <a:spcPts val="1700"/>
                  </a:lnSpc>
                  <a:spcBef>
                    <a:spcPts val="400"/>
                  </a:spcBef>
                </a:pPr>
                <a:r>
                  <a:rPr lang="en-US" sz="1600" dirty="0"/>
                  <a:t>All the bracketed sums are 1</a:t>
                </a:r>
              </a:p>
              <a:p>
                <a:pPr>
                  <a:lnSpc>
                    <a:spcPts val="1700"/>
                  </a:lnSpc>
                  <a:spcBef>
                    <a:spcPts val="400"/>
                  </a:spcBef>
                </a:pPr>
                <a:endParaRPr lang="en-US" sz="1600" dirty="0"/>
              </a:p>
              <a:p>
                <a:pPr>
                  <a:lnSpc>
                    <a:spcPts val="1700"/>
                  </a:lnSpc>
                  <a:spcBef>
                    <a:spcPts val="400"/>
                  </a:spcBef>
                </a:pPr>
                <a:r>
                  <a:rPr lang="en-US" sz="1600" b="0" dirty="0"/>
                  <a:t>So, </a:t>
                </a:r>
                <a14:m>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𝐻</m:t>
                        </m:r>
                      </m:e>
                      <m:sub>
                        <m:r>
                          <a:rPr lang="en-US" sz="1600" b="0" i="1" smtClean="0">
                            <a:latin typeface="Cambria Math" panose="02040503050406030204" pitchFamily="18" charset="0"/>
                          </a:rPr>
                          <m:t>𝑛</m:t>
                        </m:r>
                      </m:sub>
                    </m:sSub>
                    <m:r>
                      <a:rPr lang="en-US" sz="1600" i="1">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rPr>
                      <m:t>𝑘</m:t>
                    </m:r>
                    <m:r>
                      <a:rPr lang="en-US" sz="1600" b="0" i="1" smtClean="0">
                        <a:latin typeface="Cambria Math" panose="02040503050406030204" pitchFamily="18" charset="0"/>
                      </a:rPr>
                      <m:t>+</m:t>
                    </m:r>
                    <m:f>
                      <m:fPr>
                        <m:ctrlPr>
                          <a:rPr lang="en-US" sz="1600" b="0" i="1" smtClean="0">
                            <a:latin typeface="Cambria Math" panose="02040503050406030204" pitchFamily="18" charset="0"/>
                          </a:rPr>
                        </m:ctrlPr>
                      </m:fPr>
                      <m:num>
                        <m:r>
                          <a:rPr lang="en-US" sz="1600" b="0" i="1" smtClean="0">
                            <a:latin typeface="Cambria Math" panose="02040503050406030204" pitchFamily="18" charset="0"/>
                          </a:rPr>
                          <m:t>1</m:t>
                        </m:r>
                      </m:num>
                      <m:den>
                        <m:r>
                          <a:rPr lang="en-US" sz="1600" b="0" i="1" smtClean="0">
                            <a:latin typeface="Cambria Math" panose="02040503050406030204" pitchFamily="18" charset="0"/>
                          </a:rPr>
                          <m:t>𝑛</m:t>
                        </m:r>
                      </m:den>
                    </m:f>
                    <m:r>
                      <a:rPr lang="en-US" sz="1600" b="0" i="1" smtClean="0">
                        <a:latin typeface="Cambria Math" panose="02040503050406030204" pitchFamily="18" charset="0"/>
                      </a:rPr>
                      <m:t>=</m:t>
                    </m:r>
                    <m:func>
                      <m:funcPr>
                        <m:ctrlPr>
                          <a:rPr lang="en-US" sz="1600" b="0" i="1" smtClean="0">
                            <a:latin typeface="Cambria Math" panose="02040503050406030204" pitchFamily="18" charset="0"/>
                          </a:rPr>
                        </m:ctrlPr>
                      </m:funcPr>
                      <m:fName>
                        <m:sSub>
                          <m:sSubPr>
                            <m:ctrlPr>
                              <a:rPr lang="en-US" sz="1600" b="0" i="1" smtClean="0">
                                <a:latin typeface="Cambria Math" panose="02040503050406030204" pitchFamily="18" charset="0"/>
                              </a:rPr>
                            </m:ctrlPr>
                          </m:sSubPr>
                          <m:e>
                            <m:r>
                              <m:rPr>
                                <m:sty m:val="p"/>
                              </m:rPr>
                              <a:rPr lang="en-US" sz="1600" b="0" i="0" smtClean="0">
                                <a:latin typeface="Cambria Math" panose="02040503050406030204" pitchFamily="18" charset="0"/>
                              </a:rPr>
                              <m:t>log</m:t>
                            </m:r>
                          </m:e>
                          <m:sub>
                            <m:r>
                              <a:rPr lang="en-US" sz="1600" b="0" i="1" smtClean="0">
                                <a:latin typeface="Cambria Math" panose="02040503050406030204" pitchFamily="18" charset="0"/>
                              </a:rPr>
                              <m:t>2</m:t>
                            </m:r>
                          </m:sub>
                        </m:sSub>
                      </m:fName>
                      <m:e>
                        <m:r>
                          <a:rPr lang="en-US" sz="1600" b="0" i="1" smtClean="0">
                            <a:latin typeface="Cambria Math" panose="02040503050406030204" pitchFamily="18" charset="0"/>
                          </a:rPr>
                          <m:t>𝑛</m:t>
                        </m:r>
                      </m:e>
                    </m:func>
                    <m:r>
                      <a:rPr lang="en-US" sz="1600" b="0" i="1" smtClean="0">
                        <a:latin typeface="Cambria Math" panose="02040503050406030204" pitchFamily="18" charset="0"/>
                      </a:rPr>
                      <m:t>+</m:t>
                    </m:r>
                    <m:f>
                      <m:fPr>
                        <m:ctrlPr>
                          <a:rPr lang="en-US" sz="1600" b="0" i="1" smtClean="0">
                            <a:latin typeface="Cambria Math" panose="02040503050406030204" pitchFamily="18" charset="0"/>
                          </a:rPr>
                        </m:ctrlPr>
                      </m:fPr>
                      <m:num>
                        <m:r>
                          <a:rPr lang="en-US" sz="1600" b="0" i="1" smtClean="0">
                            <a:latin typeface="Cambria Math" panose="02040503050406030204" pitchFamily="18" charset="0"/>
                          </a:rPr>
                          <m:t>1</m:t>
                        </m:r>
                      </m:num>
                      <m:den>
                        <m:r>
                          <a:rPr lang="en-US" sz="1600" b="0" i="1" smtClean="0">
                            <a:latin typeface="Cambria Math" panose="02040503050406030204" pitchFamily="18" charset="0"/>
                          </a:rPr>
                          <m:t>𝑛</m:t>
                        </m:r>
                      </m:den>
                    </m:f>
                    <m:r>
                      <a:rPr lang="en-US" sz="1600" b="0" i="1" smtClean="0">
                        <a:latin typeface="Cambria Math" panose="02040503050406030204" pitchFamily="18" charset="0"/>
                        <a:ea typeface="Cambria Math" panose="02040503050406030204" pitchFamily="18" charset="0"/>
                      </a:rPr>
                      <m:t>≤</m:t>
                    </m:r>
                    <m:func>
                      <m:funcPr>
                        <m:ctrlPr>
                          <a:rPr lang="en-US" sz="1600" i="1">
                            <a:latin typeface="Cambria Math" panose="02040503050406030204" pitchFamily="18" charset="0"/>
                          </a:rPr>
                        </m:ctrlPr>
                      </m:funcPr>
                      <m:fName>
                        <m:sSub>
                          <m:sSubPr>
                            <m:ctrlPr>
                              <a:rPr lang="en-US" sz="1600" i="1">
                                <a:latin typeface="Cambria Math" panose="02040503050406030204" pitchFamily="18" charset="0"/>
                              </a:rPr>
                            </m:ctrlPr>
                          </m:sSubPr>
                          <m:e>
                            <m:r>
                              <m:rPr>
                                <m:sty m:val="p"/>
                              </m:rPr>
                              <a:rPr lang="en-US" sz="1600">
                                <a:latin typeface="Cambria Math" panose="02040503050406030204" pitchFamily="18" charset="0"/>
                              </a:rPr>
                              <m:t>log</m:t>
                            </m:r>
                          </m:e>
                          <m:sub>
                            <m:r>
                              <a:rPr lang="en-US" sz="1600" i="1">
                                <a:latin typeface="Cambria Math" panose="02040503050406030204" pitchFamily="18" charset="0"/>
                              </a:rPr>
                              <m:t>2</m:t>
                            </m:r>
                          </m:sub>
                        </m:sSub>
                      </m:fName>
                      <m:e>
                        <m:r>
                          <a:rPr lang="en-US" sz="1600" i="1">
                            <a:latin typeface="Cambria Math" panose="02040503050406030204" pitchFamily="18" charset="0"/>
                          </a:rPr>
                          <m:t>𝑛</m:t>
                        </m:r>
                      </m:e>
                    </m:func>
                    <m:r>
                      <a:rPr lang="en-US" sz="1600" i="1">
                        <a:latin typeface="Cambria Math" panose="02040503050406030204" pitchFamily="18" charset="0"/>
                      </a:rPr>
                      <m:t>+</m:t>
                    </m:r>
                    <m:r>
                      <a:rPr lang="en-US" sz="1600" b="0" i="1" smtClean="0">
                        <a:latin typeface="Cambria Math" panose="02040503050406030204" pitchFamily="18" charset="0"/>
                      </a:rPr>
                      <m:t>1</m:t>
                    </m:r>
                  </m:oMath>
                </a14:m>
                <a:r>
                  <a:rPr lang="en-US" sz="1600" b="0" dirty="0"/>
                  <a:t> as </a:t>
                </a:r>
                <a14:m>
                  <m:oMath xmlns:m="http://schemas.openxmlformats.org/officeDocument/2006/math">
                    <m:r>
                      <a:rPr lang="en-US" sz="1600" b="0" i="1" smtClean="0">
                        <a:latin typeface="Cambria Math" panose="02040503050406030204" pitchFamily="18" charset="0"/>
                      </a:rPr>
                      <m:t>1&gt; </m:t>
                    </m:r>
                    <m:f>
                      <m:fPr>
                        <m:ctrlPr>
                          <a:rPr lang="en-US" sz="1600" b="0" i="1" smtClean="0">
                            <a:latin typeface="Cambria Math" panose="02040503050406030204" pitchFamily="18" charset="0"/>
                          </a:rPr>
                        </m:ctrlPr>
                      </m:fPr>
                      <m:num>
                        <m:r>
                          <a:rPr lang="en-US" sz="1600" b="0" i="1" smtClean="0">
                            <a:latin typeface="Cambria Math" panose="02040503050406030204" pitchFamily="18" charset="0"/>
                          </a:rPr>
                          <m:t>1</m:t>
                        </m:r>
                      </m:num>
                      <m:den>
                        <m:r>
                          <a:rPr lang="en-US" sz="1600" b="0" i="1" smtClean="0">
                            <a:latin typeface="Cambria Math" panose="02040503050406030204" pitchFamily="18" charset="0"/>
                          </a:rPr>
                          <m:t>𝑛</m:t>
                        </m:r>
                      </m:den>
                    </m:f>
                  </m:oMath>
                </a14:m>
                <a:endParaRPr lang="en-US" sz="1600" b="0" dirty="0"/>
              </a:p>
              <a:p>
                <a:pPr>
                  <a:lnSpc>
                    <a:spcPts val="1700"/>
                  </a:lnSpc>
                  <a:spcBef>
                    <a:spcPts val="400"/>
                  </a:spcBef>
                </a:pPr>
                <a:endParaRPr lang="en-US" sz="1600" b="0" dirty="0"/>
              </a:p>
            </p:txBody>
          </p:sp>
        </mc:Choice>
        <mc:Fallback xmlns="">
          <p:sp>
            <p:nvSpPr>
              <p:cNvPr id="10" name="Content Placeholder 2">
                <a:extLst>
                  <a:ext uri="{FF2B5EF4-FFF2-40B4-BE49-F238E27FC236}">
                    <a16:creationId xmlns:a16="http://schemas.microsoft.com/office/drawing/2014/main" id="{AE96B8C5-4A69-FF43-58AE-D73837D0BA1B}"/>
                  </a:ext>
                </a:extLst>
              </p:cNvPr>
              <p:cNvSpPr txBox="1">
                <a:spLocks noRot="1" noChangeAspect="1" noMove="1" noResize="1" noEditPoints="1" noAdjustHandles="1" noChangeArrowheads="1" noChangeShapeType="1" noTextEdit="1"/>
              </p:cNvSpPr>
              <p:nvPr/>
            </p:nvSpPr>
            <p:spPr>
              <a:xfrm>
                <a:off x="153826" y="1096951"/>
                <a:ext cx="6539957" cy="3493429"/>
              </a:xfrm>
              <a:prstGeom prst="rect">
                <a:avLst/>
              </a:prstGeom>
              <a:blipFill>
                <a:blip r:embed="rId3"/>
                <a:stretch>
                  <a:fillRect l="-388" t="-1449"/>
                </a:stretch>
              </a:blipFill>
            </p:spPr>
            <p:txBody>
              <a:bodyPr/>
              <a:lstStyle/>
              <a:p>
                <a:r>
                  <a:rPr lang="en-US">
                    <a:noFill/>
                  </a:rPr>
                  <a:t> </a:t>
                </a:r>
              </a:p>
            </p:txBody>
          </p:sp>
        </mc:Fallback>
      </mc:AlternateContent>
      <p:cxnSp>
        <p:nvCxnSpPr>
          <p:cNvPr id="3" name="Straight Connector 2">
            <a:extLst>
              <a:ext uri="{FF2B5EF4-FFF2-40B4-BE49-F238E27FC236}">
                <a16:creationId xmlns:a16="http://schemas.microsoft.com/office/drawing/2014/main" id="{9E393325-C4EA-0319-398F-7DD84994C58D}"/>
              </a:ext>
            </a:extLst>
          </p:cNvPr>
          <p:cNvCxnSpPr/>
          <p:nvPr/>
        </p:nvCxnSpPr>
        <p:spPr>
          <a:xfrm>
            <a:off x="2862841" y="2273181"/>
            <a:ext cx="566159" cy="0"/>
          </a:xfrm>
          <a:prstGeom prst="line">
            <a:avLst/>
          </a:prstGeom>
          <a:ln w="127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24F02970-7CCD-2531-E40F-36225D9218F6}"/>
              </a:ext>
            </a:extLst>
          </p:cNvPr>
          <p:cNvCxnSpPr>
            <a:cxnSpLocks/>
          </p:cNvCxnSpPr>
          <p:nvPr/>
        </p:nvCxnSpPr>
        <p:spPr>
          <a:xfrm>
            <a:off x="2862841" y="2434126"/>
            <a:ext cx="1401510" cy="0"/>
          </a:xfrm>
          <a:prstGeom prst="line">
            <a:avLst/>
          </a:prstGeom>
          <a:ln w="127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22F920F-C1C6-F177-402B-1039791B0FDB}"/>
              </a:ext>
            </a:extLst>
          </p:cNvPr>
          <p:cNvCxnSpPr>
            <a:cxnSpLocks/>
          </p:cNvCxnSpPr>
          <p:nvPr/>
        </p:nvCxnSpPr>
        <p:spPr>
          <a:xfrm>
            <a:off x="2862841" y="2571750"/>
            <a:ext cx="2914116" cy="0"/>
          </a:xfrm>
          <a:prstGeom prst="line">
            <a:avLst/>
          </a:prstGeom>
          <a:ln w="12700">
            <a:solidFill>
              <a:srgbClr val="00B05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0ADF8F65-25F7-6D3F-DE5B-848DF348CD34}"/>
                  </a:ext>
                </a:extLst>
              </p:cNvPr>
              <p:cNvSpPr txBox="1"/>
              <p:nvPr/>
            </p:nvSpPr>
            <p:spPr>
              <a:xfrm>
                <a:off x="2221906" y="2133999"/>
                <a:ext cx="769122" cy="276999"/>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panose="02040503050406030204" pitchFamily="18" charset="0"/>
                        </a:rPr>
                        <m:t>𝑘</m:t>
                      </m:r>
                      <m:r>
                        <a:rPr lang="en-US" sz="1200" b="0" i="1" smtClean="0">
                          <a:latin typeface="Cambria Math" panose="02040503050406030204" pitchFamily="18" charset="0"/>
                        </a:rPr>
                        <m:t>=1</m:t>
                      </m:r>
                    </m:oMath>
                  </m:oMathPara>
                </a14:m>
                <a:endParaRPr lang="en-US" sz="1200" dirty="0"/>
              </a:p>
            </p:txBody>
          </p:sp>
        </mc:Choice>
        <mc:Fallback xmlns="">
          <p:sp>
            <p:nvSpPr>
              <p:cNvPr id="14" name="TextBox 13">
                <a:extLst>
                  <a:ext uri="{FF2B5EF4-FFF2-40B4-BE49-F238E27FC236}">
                    <a16:creationId xmlns:a16="http://schemas.microsoft.com/office/drawing/2014/main" id="{0ADF8F65-25F7-6D3F-DE5B-848DF348CD34}"/>
                  </a:ext>
                </a:extLst>
              </p:cNvPr>
              <p:cNvSpPr txBox="1">
                <a:spLocks noRot="1" noChangeAspect="1" noMove="1" noResize="1" noEditPoints="1" noAdjustHandles="1" noChangeArrowheads="1" noChangeShapeType="1" noTextEdit="1"/>
              </p:cNvSpPr>
              <p:nvPr/>
            </p:nvSpPr>
            <p:spPr>
              <a:xfrm>
                <a:off x="2221906" y="2133999"/>
                <a:ext cx="769122" cy="276999"/>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F056C6F6-1DCD-ACDF-3C97-432FCD10C318}"/>
                  </a:ext>
                </a:extLst>
              </p:cNvPr>
              <p:cNvSpPr txBox="1"/>
              <p:nvPr/>
            </p:nvSpPr>
            <p:spPr>
              <a:xfrm>
                <a:off x="2221906" y="2294751"/>
                <a:ext cx="769122" cy="276999"/>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panose="02040503050406030204" pitchFamily="18" charset="0"/>
                        </a:rPr>
                        <m:t>𝑘</m:t>
                      </m:r>
                      <m:r>
                        <a:rPr lang="en-US" sz="1200" b="0" i="1" smtClean="0">
                          <a:latin typeface="Cambria Math" panose="02040503050406030204" pitchFamily="18" charset="0"/>
                        </a:rPr>
                        <m:t>=2</m:t>
                      </m:r>
                    </m:oMath>
                  </m:oMathPara>
                </a14:m>
                <a:endParaRPr lang="en-US" sz="1200" dirty="0"/>
              </a:p>
            </p:txBody>
          </p:sp>
        </mc:Choice>
        <mc:Fallback xmlns="">
          <p:sp>
            <p:nvSpPr>
              <p:cNvPr id="15" name="TextBox 14">
                <a:extLst>
                  <a:ext uri="{FF2B5EF4-FFF2-40B4-BE49-F238E27FC236}">
                    <a16:creationId xmlns:a16="http://schemas.microsoft.com/office/drawing/2014/main" id="{F056C6F6-1DCD-ACDF-3C97-432FCD10C318}"/>
                  </a:ext>
                </a:extLst>
              </p:cNvPr>
              <p:cNvSpPr txBox="1">
                <a:spLocks noRot="1" noChangeAspect="1" noMove="1" noResize="1" noEditPoints="1" noAdjustHandles="1" noChangeArrowheads="1" noChangeShapeType="1" noTextEdit="1"/>
              </p:cNvSpPr>
              <p:nvPr/>
            </p:nvSpPr>
            <p:spPr>
              <a:xfrm>
                <a:off x="2221906" y="2294751"/>
                <a:ext cx="769122" cy="276999"/>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C90BE2A6-BF9E-AFE8-FEA0-09D5E49A55E9}"/>
                  </a:ext>
                </a:extLst>
              </p:cNvPr>
              <p:cNvSpPr txBox="1"/>
              <p:nvPr/>
            </p:nvSpPr>
            <p:spPr>
              <a:xfrm>
                <a:off x="2221906" y="2432567"/>
                <a:ext cx="769122" cy="276999"/>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panose="02040503050406030204" pitchFamily="18" charset="0"/>
                        </a:rPr>
                        <m:t>𝑘</m:t>
                      </m:r>
                      <m:r>
                        <a:rPr lang="en-US" sz="1200" b="0" i="1" smtClean="0">
                          <a:latin typeface="Cambria Math" panose="02040503050406030204" pitchFamily="18" charset="0"/>
                        </a:rPr>
                        <m:t>=3</m:t>
                      </m:r>
                    </m:oMath>
                  </m:oMathPara>
                </a14:m>
                <a:endParaRPr lang="en-US" sz="1200" dirty="0"/>
              </a:p>
            </p:txBody>
          </p:sp>
        </mc:Choice>
        <mc:Fallback xmlns="">
          <p:sp>
            <p:nvSpPr>
              <p:cNvPr id="16" name="TextBox 15">
                <a:extLst>
                  <a:ext uri="{FF2B5EF4-FFF2-40B4-BE49-F238E27FC236}">
                    <a16:creationId xmlns:a16="http://schemas.microsoft.com/office/drawing/2014/main" id="{C90BE2A6-BF9E-AFE8-FEA0-09D5E49A55E9}"/>
                  </a:ext>
                </a:extLst>
              </p:cNvPr>
              <p:cNvSpPr txBox="1">
                <a:spLocks noRot="1" noChangeAspect="1" noMove="1" noResize="1" noEditPoints="1" noAdjustHandles="1" noChangeArrowheads="1" noChangeShapeType="1" noTextEdit="1"/>
              </p:cNvSpPr>
              <p:nvPr/>
            </p:nvSpPr>
            <p:spPr>
              <a:xfrm>
                <a:off x="2221906" y="2432567"/>
                <a:ext cx="769122" cy="276999"/>
              </a:xfrm>
              <a:prstGeom prst="rect">
                <a:avLst/>
              </a:prstGeom>
              <a:blipFill>
                <a:blip r:embed="rId6"/>
                <a:stretch>
                  <a:fillRect/>
                </a:stretch>
              </a:blipFill>
            </p:spPr>
            <p:txBody>
              <a:bodyPr/>
              <a:lstStyle/>
              <a:p>
                <a:r>
                  <a:rPr lang="en-US">
                    <a:noFill/>
                  </a:rPr>
                  <a:t> </a:t>
                </a:r>
              </a:p>
            </p:txBody>
          </p:sp>
        </mc:Fallback>
      </mc:AlternateContent>
      <p:sp>
        <p:nvSpPr>
          <p:cNvPr id="2" name="Footer Placeholder 1">
            <a:extLst>
              <a:ext uri="{FF2B5EF4-FFF2-40B4-BE49-F238E27FC236}">
                <a16:creationId xmlns:a16="http://schemas.microsoft.com/office/drawing/2014/main" id="{3A401B34-22A3-A1EE-209D-E0961877A798}"/>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1571717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44</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Quicksort – Runtime Analysis</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AE96B8C5-4A69-FF43-58AE-D73837D0BA1B}"/>
                  </a:ext>
                </a:extLst>
              </p:cNvPr>
              <p:cNvSpPr txBox="1">
                <a:spLocks/>
              </p:cNvSpPr>
              <p:nvPr/>
            </p:nvSpPr>
            <p:spPr>
              <a:xfrm>
                <a:off x="153826" y="1096951"/>
                <a:ext cx="6539957" cy="3493429"/>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700"/>
                  </a:lnSpc>
                  <a:spcBef>
                    <a:spcPts val="400"/>
                  </a:spcBef>
                </a:pPr>
                <a:r>
                  <a:rPr lang="en-US" sz="1600" b="0" dirty="0"/>
                  <a:t>So, </a:t>
                </a:r>
                <a14:m>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𝐻</m:t>
                        </m:r>
                      </m:e>
                      <m:sub>
                        <m:r>
                          <a:rPr lang="en-US" sz="1600" b="0" i="1" smtClean="0">
                            <a:latin typeface="Cambria Math" panose="02040503050406030204" pitchFamily="18" charset="0"/>
                          </a:rPr>
                          <m:t>𝑛</m:t>
                        </m:r>
                      </m:sub>
                    </m:sSub>
                    <m:r>
                      <a:rPr lang="en-US" sz="1600" b="0" i="1" smtClean="0">
                        <a:latin typeface="Cambria Math" panose="02040503050406030204" pitchFamily="18" charset="0"/>
                        <a:ea typeface="Cambria Math" panose="02040503050406030204" pitchFamily="18" charset="0"/>
                      </a:rPr>
                      <m:t>≤</m:t>
                    </m:r>
                    <m:func>
                      <m:funcPr>
                        <m:ctrlPr>
                          <a:rPr lang="en-US" sz="1600" i="1">
                            <a:latin typeface="Cambria Math" panose="02040503050406030204" pitchFamily="18" charset="0"/>
                          </a:rPr>
                        </m:ctrlPr>
                      </m:funcPr>
                      <m:fName>
                        <m:sSub>
                          <m:sSubPr>
                            <m:ctrlPr>
                              <a:rPr lang="en-US" sz="1600" i="1">
                                <a:latin typeface="Cambria Math" panose="02040503050406030204" pitchFamily="18" charset="0"/>
                              </a:rPr>
                            </m:ctrlPr>
                          </m:sSubPr>
                          <m:e>
                            <m:r>
                              <m:rPr>
                                <m:sty m:val="p"/>
                              </m:rPr>
                              <a:rPr lang="en-US" sz="1600">
                                <a:latin typeface="Cambria Math" panose="02040503050406030204" pitchFamily="18" charset="0"/>
                              </a:rPr>
                              <m:t>log</m:t>
                            </m:r>
                          </m:e>
                          <m:sub>
                            <m:r>
                              <a:rPr lang="en-US" sz="1600" i="1">
                                <a:latin typeface="Cambria Math" panose="02040503050406030204" pitchFamily="18" charset="0"/>
                              </a:rPr>
                              <m:t>2</m:t>
                            </m:r>
                          </m:sub>
                        </m:sSub>
                      </m:fName>
                      <m:e>
                        <m:r>
                          <a:rPr lang="en-US" sz="1600" i="1">
                            <a:latin typeface="Cambria Math" panose="02040503050406030204" pitchFamily="18" charset="0"/>
                          </a:rPr>
                          <m:t>𝑛</m:t>
                        </m:r>
                      </m:e>
                    </m:func>
                    <m:r>
                      <a:rPr lang="en-US" sz="1600" i="1">
                        <a:latin typeface="Cambria Math" panose="02040503050406030204" pitchFamily="18" charset="0"/>
                      </a:rPr>
                      <m:t>+</m:t>
                    </m:r>
                    <m:r>
                      <a:rPr lang="en-US" sz="1600" b="0" i="1" smtClean="0">
                        <a:latin typeface="Cambria Math" panose="02040503050406030204" pitchFamily="18" charset="0"/>
                      </a:rPr>
                      <m:t>1</m:t>
                    </m:r>
                  </m:oMath>
                </a14:m>
                <a:r>
                  <a:rPr lang="en-US" sz="1600" b="0" dirty="0"/>
                  <a:t> … (1)</a:t>
                </a:r>
              </a:p>
              <a:p>
                <a:pPr>
                  <a:lnSpc>
                    <a:spcPts val="1700"/>
                  </a:lnSpc>
                  <a:spcBef>
                    <a:spcPts val="400"/>
                  </a:spcBef>
                </a:pPr>
                <a:endParaRPr lang="en-US" sz="1600" b="0" dirty="0"/>
              </a:p>
              <a:p>
                <a:pPr>
                  <a:lnSpc>
                    <a:spcPts val="1700"/>
                  </a:lnSpc>
                  <a:spcBef>
                    <a:spcPts val="400"/>
                  </a:spcBef>
                </a:pPr>
                <a:r>
                  <a:rPr lang="en-US" sz="1600" b="0" dirty="0"/>
                  <a:t>Again, for </a:t>
                </a:r>
                <a14:m>
                  <m:oMath xmlns:m="http://schemas.openxmlformats.org/officeDocument/2006/math">
                    <m:r>
                      <a:rPr lang="en-US" sz="1600" i="1">
                        <a:solidFill>
                          <a:prstClr val="black"/>
                        </a:solidFill>
                        <a:latin typeface="Cambria Math" panose="02040503050406030204" pitchFamily="18" charset="0"/>
                        <a:ea typeface="+mn-ea"/>
                        <a:cs typeface="+mn-cs"/>
                      </a:rPr>
                      <m:t>𝑛</m:t>
                    </m:r>
                    <m:r>
                      <a:rPr lang="en-US" sz="1600" i="1">
                        <a:solidFill>
                          <a:prstClr val="black"/>
                        </a:solidFill>
                        <a:latin typeface="Cambria Math" panose="02040503050406030204" pitchFamily="18" charset="0"/>
                        <a:ea typeface="+mn-ea"/>
                        <a:cs typeface="+mn-cs"/>
                      </a:rPr>
                      <m:t>=</m:t>
                    </m:r>
                    <m:sSup>
                      <m:sSupPr>
                        <m:ctrlPr>
                          <a:rPr lang="en-US" sz="1600" i="1">
                            <a:solidFill>
                              <a:prstClr val="black"/>
                            </a:solidFill>
                            <a:latin typeface="Cambria Math" panose="02040503050406030204" pitchFamily="18" charset="0"/>
                            <a:ea typeface="+mn-ea"/>
                            <a:cs typeface="+mn-cs"/>
                          </a:rPr>
                        </m:ctrlPr>
                      </m:sSupPr>
                      <m:e>
                        <m:r>
                          <a:rPr lang="en-US" sz="1600" i="1">
                            <a:solidFill>
                              <a:prstClr val="black"/>
                            </a:solidFill>
                            <a:latin typeface="Cambria Math" panose="02040503050406030204" pitchFamily="18" charset="0"/>
                            <a:ea typeface="+mn-ea"/>
                            <a:cs typeface="+mn-cs"/>
                          </a:rPr>
                          <m:t>2</m:t>
                        </m:r>
                      </m:e>
                      <m:sup>
                        <m:r>
                          <a:rPr lang="en-US" sz="1600" i="1">
                            <a:solidFill>
                              <a:prstClr val="black"/>
                            </a:solidFill>
                            <a:latin typeface="Cambria Math" panose="02040503050406030204" pitchFamily="18" charset="0"/>
                            <a:ea typeface="+mn-ea"/>
                            <a:cs typeface="+mn-cs"/>
                          </a:rPr>
                          <m:t>𝑘</m:t>
                        </m:r>
                      </m:sup>
                    </m:sSup>
                  </m:oMath>
                </a14:m>
                <a:r>
                  <a:rPr lang="en-US" sz="1600" dirty="0">
                    <a:solidFill>
                      <a:prstClr val="black"/>
                    </a:solidFill>
                    <a:latin typeface="Calibri" panose="020F0502020204030204"/>
                    <a:ea typeface="+mn-ea"/>
                    <a:cs typeface="+mn-cs"/>
                  </a:rPr>
                  <a:t> or </a:t>
                </a:r>
                <a14:m>
                  <m:oMath xmlns:m="http://schemas.openxmlformats.org/officeDocument/2006/math">
                    <m:r>
                      <a:rPr lang="en-US" sz="1600" i="1">
                        <a:solidFill>
                          <a:prstClr val="black"/>
                        </a:solidFill>
                        <a:latin typeface="Cambria Math" panose="02040503050406030204" pitchFamily="18" charset="0"/>
                        <a:ea typeface="+mn-ea"/>
                        <a:cs typeface="+mn-cs"/>
                      </a:rPr>
                      <m:t>𝑘</m:t>
                    </m:r>
                    <m:r>
                      <a:rPr lang="en-US" sz="1600" i="1">
                        <a:solidFill>
                          <a:prstClr val="black"/>
                        </a:solidFill>
                        <a:latin typeface="Cambria Math" panose="02040503050406030204" pitchFamily="18" charset="0"/>
                        <a:ea typeface="+mn-ea"/>
                        <a:cs typeface="+mn-cs"/>
                      </a:rPr>
                      <m:t>=</m:t>
                    </m:r>
                    <m:func>
                      <m:funcPr>
                        <m:ctrlPr>
                          <a:rPr lang="en-US" sz="1600" i="1">
                            <a:solidFill>
                              <a:prstClr val="black"/>
                            </a:solidFill>
                            <a:latin typeface="Cambria Math" panose="02040503050406030204" pitchFamily="18" charset="0"/>
                            <a:ea typeface="+mn-ea"/>
                            <a:cs typeface="+mn-cs"/>
                          </a:rPr>
                        </m:ctrlPr>
                      </m:funcPr>
                      <m:fName>
                        <m:sSub>
                          <m:sSubPr>
                            <m:ctrlPr>
                              <a:rPr lang="en-US" sz="1600" i="1">
                                <a:solidFill>
                                  <a:prstClr val="black"/>
                                </a:solidFill>
                                <a:latin typeface="Cambria Math" panose="02040503050406030204" pitchFamily="18" charset="0"/>
                                <a:ea typeface="+mn-ea"/>
                                <a:cs typeface="+mn-cs"/>
                              </a:rPr>
                            </m:ctrlPr>
                          </m:sSubPr>
                          <m:e>
                            <m:r>
                              <m:rPr>
                                <m:sty m:val="p"/>
                              </m:rPr>
                              <a:rPr lang="en-US" sz="1600">
                                <a:solidFill>
                                  <a:prstClr val="black"/>
                                </a:solidFill>
                                <a:latin typeface="Cambria Math" panose="02040503050406030204" pitchFamily="18" charset="0"/>
                                <a:ea typeface="+mn-ea"/>
                                <a:cs typeface="+mn-cs"/>
                              </a:rPr>
                              <m:t>log</m:t>
                            </m:r>
                          </m:e>
                          <m:sub>
                            <m:r>
                              <a:rPr lang="en-US" sz="1600" i="1">
                                <a:solidFill>
                                  <a:prstClr val="black"/>
                                </a:solidFill>
                                <a:latin typeface="Cambria Math" panose="02040503050406030204" pitchFamily="18" charset="0"/>
                                <a:ea typeface="+mn-ea"/>
                                <a:cs typeface="+mn-cs"/>
                              </a:rPr>
                              <m:t>2</m:t>
                            </m:r>
                          </m:sub>
                        </m:sSub>
                      </m:fName>
                      <m:e>
                        <m:r>
                          <a:rPr lang="en-US" sz="1600" i="1">
                            <a:solidFill>
                              <a:prstClr val="black"/>
                            </a:solidFill>
                            <a:latin typeface="Cambria Math" panose="02040503050406030204" pitchFamily="18" charset="0"/>
                            <a:ea typeface="+mn-ea"/>
                            <a:cs typeface="+mn-cs"/>
                          </a:rPr>
                          <m:t>𝑛</m:t>
                        </m:r>
                      </m:e>
                    </m:func>
                  </m:oMath>
                </a14:m>
                <a:r>
                  <a:rPr lang="en-US" sz="1600" dirty="0">
                    <a:solidFill>
                      <a:prstClr val="black"/>
                    </a:solidFill>
                    <a:latin typeface="Calibri" panose="020F0502020204030204"/>
                    <a:ea typeface="+mn-ea"/>
                    <a:cs typeface="+mn-cs"/>
                  </a:rPr>
                  <a:t>,</a:t>
                </a:r>
              </a:p>
              <a:p>
                <a:pPr>
                  <a:lnSpc>
                    <a:spcPts val="1700"/>
                  </a:lnSpc>
                  <a:spcBef>
                    <a:spcPts val="400"/>
                  </a:spcBef>
                </a:pPr>
                <a14:m>
                  <m:oMath xmlns:m="http://schemas.openxmlformats.org/officeDocument/2006/math">
                    <m:sSub>
                      <m:sSubPr>
                        <m:ctrlPr>
                          <a:rPr lang="en-US" sz="1600" i="1">
                            <a:latin typeface="Cambria Math" panose="02040503050406030204" pitchFamily="18" charset="0"/>
                          </a:rPr>
                        </m:ctrlPr>
                      </m:sSubPr>
                      <m:e>
                        <m:r>
                          <a:rPr lang="en-US" sz="1600" i="1">
                            <a:latin typeface="Cambria Math" panose="02040503050406030204" pitchFamily="18" charset="0"/>
                          </a:rPr>
                          <m:t>𝐻</m:t>
                        </m:r>
                      </m:e>
                      <m:sub>
                        <m:r>
                          <a:rPr lang="en-US" sz="1600" i="1">
                            <a:latin typeface="Cambria Math" panose="02040503050406030204" pitchFamily="18" charset="0"/>
                          </a:rPr>
                          <m:t>𝑛</m:t>
                        </m:r>
                      </m:sub>
                    </m:sSub>
                    <m:r>
                      <a:rPr lang="en-US" sz="1600" i="1">
                        <a:latin typeface="Cambria Math" panose="02040503050406030204" pitchFamily="18" charset="0"/>
                      </a:rPr>
                      <m:t>=1+</m:t>
                    </m:r>
                    <m:f>
                      <m:fPr>
                        <m:ctrlPr>
                          <a:rPr lang="en-US" sz="1600" i="1">
                            <a:latin typeface="Cambria Math" panose="02040503050406030204" pitchFamily="18" charset="0"/>
                          </a:rPr>
                        </m:ctrlPr>
                      </m:fPr>
                      <m:num>
                        <m:r>
                          <a:rPr lang="en-US" sz="1600" i="1">
                            <a:latin typeface="Cambria Math" panose="02040503050406030204" pitchFamily="18" charset="0"/>
                          </a:rPr>
                          <m:t>1</m:t>
                        </m:r>
                      </m:num>
                      <m:den>
                        <m:r>
                          <a:rPr lang="en-US" sz="1600" i="1">
                            <a:latin typeface="Cambria Math" panose="02040503050406030204" pitchFamily="18" charset="0"/>
                          </a:rPr>
                          <m:t>2</m:t>
                        </m:r>
                      </m:den>
                    </m:f>
                    <m:r>
                      <a:rPr lang="en-US" sz="1600" i="1">
                        <a:latin typeface="Cambria Math" panose="02040503050406030204" pitchFamily="18" charset="0"/>
                      </a:rPr>
                      <m:t>+</m:t>
                    </m:r>
                    <m:f>
                      <m:fPr>
                        <m:ctrlPr>
                          <a:rPr lang="en-US" sz="1600" i="1">
                            <a:latin typeface="Cambria Math" panose="02040503050406030204" pitchFamily="18" charset="0"/>
                          </a:rPr>
                        </m:ctrlPr>
                      </m:fPr>
                      <m:num>
                        <m:r>
                          <a:rPr lang="en-US" sz="1600" i="1">
                            <a:latin typeface="Cambria Math" panose="02040503050406030204" pitchFamily="18" charset="0"/>
                          </a:rPr>
                          <m:t>1</m:t>
                        </m:r>
                      </m:num>
                      <m:den>
                        <m:r>
                          <a:rPr lang="en-US" sz="1600" i="1">
                            <a:latin typeface="Cambria Math" panose="02040503050406030204" pitchFamily="18" charset="0"/>
                          </a:rPr>
                          <m:t>3</m:t>
                        </m:r>
                      </m:den>
                    </m:f>
                    <m:r>
                      <a:rPr lang="en-US" sz="1600" i="1">
                        <a:latin typeface="Cambria Math" panose="02040503050406030204" pitchFamily="18" charset="0"/>
                      </a:rPr>
                      <m:t>+</m:t>
                    </m:r>
                    <m:f>
                      <m:fPr>
                        <m:ctrlPr>
                          <a:rPr lang="en-US" sz="1600" i="1" smtClean="0">
                            <a:latin typeface="Cambria Math" panose="02040503050406030204" pitchFamily="18" charset="0"/>
                          </a:rPr>
                        </m:ctrlPr>
                      </m:fPr>
                      <m:num>
                        <m:r>
                          <a:rPr lang="en-US" sz="1600" b="0" i="1" smtClean="0">
                            <a:latin typeface="Cambria Math" panose="02040503050406030204" pitchFamily="18" charset="0"/>
                          </a:rPr>
                          <m:t>1</m:t>
                        </m:r>
                      </m:num>
                      <m:den>
                        <m:r>
                          <a:rPr lang="en-US" sz="1600" b="0" i="1" smtClean="0">
                            <a:latin typeface="Cambria Math" panose="02040503050406030204" pitchFamily="18" charset="0"/>
                          </a:rPr>
                          <m:t>4</m:t>
                        </m:r>
                      </m:den>
                    </m:f>
                    <m:r>
                      <a:rPr lang="en-US" sz="1600" b="0" i="1" smtClean="0">
                        <a:latin typeface="Cambria Math" panose="02040503050406030204" pitchFamily="18" charset="0"/>
                      </a:rPr>
                      <m:t>+</m:t>
                    </m:r>
                    <m:f>
                      <m:fPr>
                        <m:ctrlPr>
                          <a:rPr lang="en-US" sz="1600" b="0" i="1" smtClean="0">
                            <a:latin typeface="Cambria Math" panose="02040503050406030204" pitchFamily="18" charset="0"/>
                          </a:rPr>
                        </m:ctrlPr>
                      </m:fPr>
                      <m:num>
                        <m:r>
                          <a:rPr lang="en-US" sz="1600" b="0" i="1" smtClean="0">
                            <a:latin typeface="Cambria Math" panose="02040503050406030204" pitchFamily="18" charset="0"/>
                          </a:rPr>
                          <m:t>1</m:t>
                        </m:r>
                      </m:num>
                      <m:den>
                        <m:r>
                          <a:rPr lang="en-US" sz="1600" b="0" i="1" smtClean="0">
                            <a:latin typeface="Cambria Math" panose="02040503050406030204" pitchFamily="18" charset="0"/>
                          </a:rPr>
                          <m:t>5</m:t>
                        </m:r>
                      </m:den>
                    </m:f>
                    <m:r>
                      <a:rPr lang="en-US" sz="1600" i="1">
                        <a:latin typeface="Cambria Math" panose="02040503050406030204" pitchFamily="18" charset="0"/>
                      </a:rPr>
                      <m:t>…+</m:t>
                    </m:r>
                    <m:f>
                      <m:fPr>
                        <m:ctrlPr>
                          <a:rPr lang="en-US" sz="1600" i="1">
                            <a:latin typeface="Cambria Math" panose="02040503050406030204" pitchFamily="18" charset="0"/>
                          </a:rPr>
                        </m:ctrlPr>
                      </m:fPr>
                      <m:num>
                        <m:r>
                          <a:rPr lang="en-US" sz="1600" i="1">
                            <a:latin typeface="Cambria Math" panose="02040503050406030204" pitchFamily="18" charset="0"/>
                          </a:rPr>
                          <m:t>1</m:t>
                        </m:r>
                      </m:num>
                      <m:den>
                        <m:sSup>
                          <m:sSupPr>
                            <m:ctrlPr>
                              <a:rPr lang="en-US" sz="1600" i="1">
                                <a:latin typeface="Cambria Math" panose="02040503050406030204" pitchFamily="18" charset="0"/>
                              </a:rPr>
                            </m:ctrlPr>
                          </m:sSupPr>
                          <m:e>
                            <m:r>
                              <a:rPr lang="en-US" sz="1600" i="1">
                                <a:latin typeface="Cambria Math" panose="02040503050406030204" pitchFamily="18" charset="0"/>
                              </a:rPr>
                              <m:t>2</m:t>
                            </m:r>
                          </m:e>
                          <m:sup>
                            <m:r>
                              <a:rPr lang="en-US" sz="1600" i="1">
                                <a:latin typeface="Cambria Math" panose="02040503050406030204" pitchFamily="18" charset="0"/>
                              </a:rPr>
                              <m:t>𝑘</m:t>
                            </m:r>
                          </m:sup>
                        </m:sSup>
                      </m:den>
                    </m:f>
                  </m:oMath>
                </a14:m>
                <a:endParaRPr lang="en-US" sz="1600" b="0" dirty="0"/>
              </a:p>
              <a:p>
                <a:pPr>
                  <a:lnSpc>
                    <a:spcPts val="1700"/>
                  </a:lnSpc>
                  <a:spcBef>
                    <a:spcPts val="400"/>
                  </a:spcBef>
                </a:pPr>
                <a:endParaRPr lang="en-US" sz="1600" b="0" dirty="0"/>
              </a:p>
              <a:p>
                <a:pPr>
                  <a:lnSpc>
                    <a:spcPts val="1700"/>
                  </a:lnSpc>
                  <a:spcBef>
                    <a:spcPts val="400"/>
                  </a:spcBef>
                </a:pPr>
                <a14:m>
                  <m:oMath xmlns:m="http://schemas.openxmlformats.org/officeDocument/2006/math">
                    <m:r>
                      <a:rPr lang="en-US" sz="1600" b="0" i="1" smtClean="0">
                        <a:latin typeface="Cambria Math" panose="02040503050406030204" pitchFamily="18" charset="0"/>
                      </a:rPr>
                      <m:t>       </m:t>
                    </m:r>
                    <m:r>
                      <a:rPr lang="en-US" sz="1600" b="0" i="1" smtClean="0">
                        <a:latin typeface="Cambria Math" panose="02040503050406030204" pitchFamily="18" charset="0"/>
                        <a:ea typeface="Cambria Math" panose="02040503050406030204" pitchFamily="18" charset="0"/>
                      </a:rPr>
                      <m:t>≥1+</m:t>
                    </m:r>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2</m:t>
                        </m:r>
                      </m:den>
                    </m:f>
                    <m:r>
                      <a:rPr lang="en-US" sz="1600" b="0" i="1" smtClean="0">
                        <a:latin typeface="Cambria Math" panose="02040503050406030204" pitchFamily="18" charset="0"/>
                        <a:ea typeface="Cambria Math" panose="02040503050406030204" pitchFamily="18" charset="0"/>
                      </a:rPr>
                      <m:t>+</m:t>
                    </m:r>
                    <m:d>
                      <m:dPr>
                        <m:ctrlPr>
                          <a:rPr lang="en-US" sz="1600" b="0" i="1" smtClean="0">
                            <a:latin typeface="Cambria Math" panose="02040503050406030204" pitchFamily="18" charset="0"/>
                            <a:ea typeface="Cambria Math" panose="02040503050406030204" pitchFamily="18" charset="0"/>
                          </a:rPr>
                        </m:ctrlPr>
                      </m:dPr>
                      <m:e>
                        <m:f>
                          <m:fPr>
                            <m:ctrlPr>
                              <a:rPr lang="en-US" sz="1600" i="1">
                                <a:latin typeface="Cambria Math" panose="02040503050406030204" pitchFamily="18" charset="0"/>
                              </a:rPr>
                            </m:ctrlPr>
                          </m:fPr>
                          <m:num>
                            <m:r>
                              <a:rPr lang="en-US" sz="1600" i="1">
                                <a:latin typeface="Cambria Math" panose="02040503050406030204" pitchFamily="18" charset="0"/>
                              </a:rPr>
                              <m:t>1</m:t>
                            </m:r>
                          </m:num>
                          <m:den>
                            <m:r>
                              <a:rPr lang="en-US" sz="1600" b="0" i="1" smtClean="0">
                                <a:latin typeface="Cambria Math" panose="02040503050406030204" pitchFamily="18" charset="0"/>
                              </a:rPr>
                              <m:t>4</m:t>
                            </m:r>
                          </m:den>
                        </m:f>
                        <m:r>
                          <a:rPr lang="en-US" sz="1600" i="1">
                            <a:latin typeface="Cambria Math" panose="02040503050406030204" pitchFamily="18" charset="0"/>
                          </a:rPr>
                          <m:t>+</m:t>
                        </m:r>
                        <m:f>
                          <m:fPr>
                            <m:ctrlPr>
                              <a:rPr lang="en-US" sz="1600" i="1">
                                <a:latin typeface="Cambria Math" panose="02040503050406030204" pitchFamily="18" charset="0"/>
                              </a:rPr>
                            </m:ctrlPr>
                          </m:fPr>
                          <m:num>
                            <m:r>
                              <a:rPr lang="en-US" sz="1600" i="1">
                                <a:latin typeface="Cambria Math" panose="02040503050406030204" pitchFamily="18" charset="0"/>
                              </a:rPr>
                              <m:t>1</m:t>
                            </m:r>
                          </m:num>
                          <m:den>
                            <m:r>
                              <a:rPr lang="en-US" sz="1600" i="1">
                                <a:latin typeface="Cambria Math" panose="02040503050406030204" pitchFamily="18" charset="0"/>
                              </a:rPr>
                              <m:t>4</m:t>
                            </m:r>
                          </m:den>
                        </m:f>
                      </m:e>
                    </m:d>
                    <m:r>
                      <a:rPr lang="en-US" sz="1600" b="0" i="1" smtClean="0">
                        <a:latin typeface="Cambria Math" panose="02040503050406030204" pitchFamily="18" charset="0"/>
                        <a:ea typeface="Cambria Math" panose="02040503050406030204" pitchFamily="18" charset="0"/>
                      </a:rPr>
                      <m:t>+</m:t>
                    </m:r>
                    <m:d>
                      <m:dPr>
                        <m:ctrlPr>
                          <a:rPr lang="en-US" sz="1600" b="0" i="1" smtClean="0">
                            <a:latin typeface="Cambria Math" panose="02040503050406030204" pitchFamily="18" charset="0"/>
                            <a:ea typeface="Cambria Math" panose="02040503050406030204" pitchFamily="18" charset="0"/>
                          </a:rPr>
                        </m:ctrlPr>
                      </m:dPr>
                      <m:e>
                        <m:f>
                          <m:fPr>
                            <m:ctrlPr>
                              <a:rPr lang="en-US" sz="1600" i="1">
                                <a:latin typeface="Cambria Math" panose="02040503050406030204" pitchFamily="18" charset="0"/>
                              </a:rPr>
                            </m:ctrlPr>
                          </m:fPr>
                          <m:num>
                            <m:r>
                              <a:rPr lang="en-US" sz="1600" i="1">
                                <a:latin typeface="Cambria Math" panose="02040503050406030204" pitchFamily="18" charset="0"/>
                              </a:rPr>
                              <m:t>1</m:t>
                            </m:r>
                          </m:num>
                          <m:den>
                            <m:r>
                              <a:rPr lang="en-US" sz="1600" b="0" i="1" smtClean="0">
                                <a:latin typeface="Cambria Math" panose="02040503050406030204" pitchFamily="18" charset="0"/>
                              </a:rPr>
                              <m:t>8</m:t>
                            </m:r>
                          </m:den>
                        </m:f>
                        <m:r>
                          <a:rPr lang="en-US" sz="1600" i="1">
                            <a:latin typeface="Cambria Math" panose="02040503050406030204" pitchFamily="18" charset="0"/>
                          </a:rPr>
                          <m:t>+</m:t>
                        </m:r>
                        <m:f>
                          <m:fPr>
                            <m:ctrlPr>
                              <a:rPr lang="en-US" sz="1600" i="1">
                                <a:latin typeface="Cambria Math" panose="02040503050406030204" pitchFamily="18" charset="0"/>
                              </a:rPr>
                            </m:ctrlPr>
                          </m:fPr>
                          <m:num>
                            <m:r>
                              <a:rPr lang="en-US" sz="1600" i="1">
                                <a:latin typeface="Cambria Math" panose="02040503050406030204" pitchFamily="18" charset="0"/>
                              </a:rPr>
                              <m:t>1</m:t>
                            </m:r>
                          </m:num>
                          <m:den>
                            <m:r>
                              <a:rPr lang="en-US" sz="1600" b="0" i="1" smtClean="0">
                                <a:latin typeface="Cambria Math" panose="02040503050406030204" pitchFamily="18" charset="0"/>
                              </a:rPr>
                              <m:t>8</m:t>
                            </m:r>
                          </m:den>
                        </m:f>
                        <m:r>
                          <a:rPr lang="en-US" sz="1600" b="0" i="1" smtClean="0">
                            <a:latin typeface="Cambria Math" panose="02040503050406030204" pitchFamily="18" charset="0"/>
                          </a:rPr>
                          <m:t>+</m:t>
                        </m:r>
                        <m:f>
                          <m:fPr>
                            <m:ctrlPr>
                              <a:rPr lang="en-US" sz="1600" i="1">
                                <a:latin typeface="Cambria Math" panose="02040503050406030204" pitchFamily="18" charset="0"/>
                              </a:rPr>
                            </m:ctrlPr>
                          </m:fPr>
                          <m:num>
                            <m:r>
                              <a:rPr lang="en-US" sz="1600" i="1">
                                <a:latin typeface="Cambria Math" panose="02040503050406030204" pitchFamily="18" charset="0"/>
                              </a:rPr>
                              <m:t>1</m:t>
                            </m:r>
                          </m:num>
                          <m:den>
                            <m:r>
                              <a:rPr lang="en-US" sz="1600" b="0" i="1" smtClean="0">
                                <a:latin typeface="Cambria Math" panose="02040503050406030204" pitchFamily="18" charset="0"/>
                              </a:rPr>
                              <m:t>8</m:t>
                            </m:r>
                          </m:den>
                        </m:f>
                        <m:r>
                          <a:rPr lang="en-US" sz="1600" i="1">
                            <a:latin typeface="Cambria Math" panose="02040503050406030204" pitchFamily="18" charset="0"/>
                          </a:rPr>
                          <m:t>+</m:t>
                        </m:r>
                        <m:f>
                          <m:fPr>
                            <m:ctrlPr>
                              <a:rPr lang="en-US" sz="1600" i="1">
                                <a:latin typeface="Cambria Math" panose="02040503050406030204" pitchFamily="18" charset="0"/>
                              </a:rPr>
                            </m:ctrlPr>
                          </m:fPr>
                          <m:num>
                            <m:r>
                              <a:rPr lang="en-US" sz="1600" i="1">
                                <a:latin typeface="Cambria Math" panose="02040503050406030204" pitchFamily="18" charset="0"/>
                              </a:rPr>
                              <m:t>1</m:t>
                            </m:r>
                          </m:num>
                          <m:den>
                            <m:r>
                              <a:rPr lang="en-US" sz="1600" b="0" i="1" smtClean="0">
                                <a:latin typeface="Cambria Math" panose="02040503050406030204" pitchFamily="18" charset="0"/>
                              </a:rPr>
                              <m:t>8</m:t>
                            </m:r>
                          </m:den>
                        </m:f>
                      </m:e>
                    </m:d>
                    <m:r>
                      <a:rPr lang="en-US" sz="1600" b="0" i="1" smtClean="0">
                        <a:latin typeface="Cambria Math" panose="02040503050406030204" pitchFamily="18" charset="0"/>
                        <a:ea typeface="Cambria Math" panose="02040503050406030204" pitchFamily="18" charset="0"/>
                      </a:rPr>
                      <m:t>+</m:t>
                    </m:r>
                    <m:d>
                      <m:dPr>
                        <m:ctrlPr>
                          <a:rPr lang="en-US" sz="1600" b="0" i="1" smtClean="0">
                            <a:latin typeface="Cambria Math" panose="02040503050406030204" pitchFamily="18" charset="0"/>
                            <a:ea typeface="Cambria Math" panose="02040503050406030204" pitchFamily="18" charset="0"/>
                          </a:rPr>
                        </m:ctrlPr>
                      </m:dPr>
                      <m:e>
                        <m:f>
                          <m:fPr>
                            <m:ctrlPr>
                              <a:rPr lang="en-US" sz="1600" i="1">
                                <a:latin typeface="Cambria Math" panose="02040503050406030204" pitchFamily="18" charset="0"/>
                              </a:rPr>
                            </m:ctrlPr>
                          </m:fPr>
                          <m:num>
                            <m:r>
                              <a:rPr lang="en-US" sz="1600" i="1">
                                <a:latin typeface="Cambria Math" panose="02040503050406030204" pitchFamily="18" charset="0"/>
                              </a:rPr>
                              <m:t>1</m:t>
                            </m:r>
                          </m:num>
                          <m:den>
                            <m:sSup>
                              <m:sSupPr>
                                <m:ctrlPr>
                                  <a:rPr lang="en-US" sz="1600" b="0" i="1" smtClean="0">
                                    <a:latin typeface="Cambria Math" panose="02040503050406030204" pitchFamily="18" charset="0"/>
                                  </a:rPr>
                                </m:ctrlPr>
                              </m:sSupPr>
                              <m:e>
                                <m:r>
                                  <a:rPr lang="en-US" sz="1600" b="0" i="1" smtClean="0">
                                    <a:latin typeface="Cambria Math" panose="02040503050406030204" pitchFamily="18" charset="0"/>
                                  </a:rPr>
                                  <m:t>2</m:t>
                                </m:r>
                              </m:e>
                              <m:sup>
                                <m:r>
                                  <a:rPr lang="en-US" sz="1600" b="0" i="1" smtClean="0">
                                    <a:latin typeface="Cambria Math" panose="02040503050406030204" pitchFamily="18" charset="0"/>
                                  </a:rPr>
                                  <m:t>𝑘</m:t>
                                </m:r>
                              </m:sup>
                            </m:sSup>
                          </m:den>
                        </m:f>
                        <m:r>
                          <a:rPr lang="en-US" sz="1600" i="1">
                            <a:latin typeface="Cambria Math" panose="02040503050406030204" pitchFamily="18" charset="0"/>
                          </a:rPr>
                          <m:t>+</m:t>
                        </m:r>
                        <m:r>
                          <a:rPr lang="en-US" sz="1600" b="0" i="1" smtClean="0">
                            <a:latin typeface="Cambria Math" panose="02040503050406030204" pitchFamily="18" charset="0"/>
                          </a:rPr>
                          <m:t>…+</m:t>
                        </m:r>
                        <m:f>
                          <m:fPr>
                            <m:ctrlPr>
                              <a:rPr lang="en-US" sz="1600" i="1">
                                <a:latin typeface="Cambria Math" panose="02040503050406030204" pitchFamily="18" charset="0"/>
                              </a:rPr>
                            </m:ctrlPr>
                          </m:fPr>
                          <m:num>
                            <m:r>
                              <a:rPr lang="en-US" sz="1600" i="1">
                                <a:latin typeface="Cambria Math" panose="02040503050406030204" pitchFamily="18" charset="0"/>
                              </a:rPr>
                              <m:t>1</m:t>
                            </m:r>
                          </m:num>
                          <m:den>
                            <m:sSup>
                              <m:sSupPr>
                                <m:ctrlPr>
                                  <a:rPr lang="en-US" sz="1600" b="0" i="1" smtClean="0">
                                    <a:latin typeface="Cambria Math" panose="02040503050406030204" pitchFamily="18" charset="0"/>
                                  </a:rPr>
                                </m:ctrlPr>
                              </m:sSupPr>
                              <m:e>
                                <m:r>
                                  <a:rPr lang="en-US" sz="1600" b="0" i="1" smtClean="0">
                                    <a:latin typeface="Cambria Math" panose="02040503050406030204" pitchFamily="18" charset="0"/>
                                  </a:rPr>
                                  <m:t>2</m:t>
                                </m:r>
                              </m:e>
                              <m:sup>
                                <m:r>
                                  <a:rPr lang="en-US" sz="1600" b="0" i="1" smtClean="0">
                                    <a:latin typeface="Cambria Math" panose="02040503050406030204" pitchFamily="18" charset="0"/>
                                  </a:rPr>
                                  <m:t>𝑘</m:t>
                                </m:r>
                              </m:sup>
                            </m:sSup>
                          </m:den>
                        </m:f>
                      </m:e>
                    </m:d>
                  </m:oMath>
                </a14:m>
                <a:endParaRPr lang="en-US" sz="1600" b="0" dirty="0">
                  <a:ea typeface="Cambria Math" panose="02040503050406030204" pitchFamily="18" charset="0"/>
                </a:endParaRPr>
              </a:p>
              <a:p>
                <a:pPr>
                  <a:lnSpc>
                    <a:spcPts val="1700"/>
                  </a:lnSpc>
                  <a:spcBef>
                    <a:spcPts val="400"/>
                  </a:spcBef>
                </a:pPr>
                <a:endParaRPr lang="en-US" sz="1600" b="0" dirty="0">
                  <a:ea typeface="Cambria Math" panose="02040503050406030204" pitchFamily="18" charset="0"/>
                </a:endParaRPr>
              </a:p>
              <a:p>
                <a:pPr>
                  <a:lnSpc>
                    <a:spcPts val="1700"/>
                  </a:lnSpc>
                  <a:spcBef>
                    <a:spcPts val="400"/>
                  </a:spcBef>
                </a:pPr>
                <a14:m>
                  <m:oMath xmlns:m="http://schemas.openxmlformats.org/officeDocument/2006/math">
                    <m:r>
                      <a:rPr lang="en-US" sz="1600" b="0" i="1" smtClean="0">
                        <a:latin typeface="Cambria Math" panose="02040503050406030204" pitchFamily="18" charset="0"/>
                      </a:rPr>
                      <m:t>       =1+</m:t>
                    </m:r>
                    <m:d>
                      <m:dPr>
                        <m:ctrlPr>
                          <a:rPr lang="en-US" sz="1600" b="0" i="1" smtClean="0">
                            <a:latin typeface="Cambria Math" panose="02040503050406030204" pitchFamily="18" charset="0"/>
                          </a:rPr>
                        </m:ctrlPr>
                      </m:dPr>
                      <m:e>
                        <m:f>
                          <m:fPr>
                            <m:ctrlPr>
                              <a:rPr lang="en-US" sz="1600" b="0" i="1" smtClean="0">
                                <a:latin typeface="Cambria Math" panose="02040503050406030204" pitchFamily="18" charset="0"/>
                              </a:rPr>
                            </m:ctrlPr>
                          </m:fPr>
                          <m:num>
                            <m:r>
                              <a:rPr lang="en-US" sz="1600" b="0" i="1" smtClean="0">
                                <a:latin typeface="Cambria Math" panose="02040503050406030204" pitchFamily="18" charset="0"/>
                              </a:rPr>
                              <m:t>1</m:t>
                            </m:r>
                          </m:num>
                          <m:den>
                            <m:r>
                              <a:rPr lang="en-US" sz="1600" b="0" i="1" smtClean="0">
                                <a:latin typeface="Cambria Math" panose="02040503050406030204" pitchFamily="18" charset="0"/>
                              </a:rPr>
                              <m:t>2</m:t>
                            </m:r>
                          </m:den>
                        </m:f>
                        <m:r>
                          <a:rPr lang="en-US" sz="1600" b="0" i="1" smtClean="0">
                            <a:latin typeface="Cambria Math" panose="02040503050406030204" pitchFamily="18" charset="0"/>
                          </a:rPr>
                          <m:t>+</m:t>
                        </m:r>
                        <m:f>
                          <m:fPr>
                            <m:ctrlPr>
                              <a:rPr lang="en-US" sz="1600" b="0" i="1" smtClean="0">
                                <a:latin typeface="Cambria Math" panose="02040503050406030204" pitchFamily="18" charset="0"/>
                              </a:rPr>
                            </m:ctrlPr>
                          </m:fPr>
                          <m:num>
                            <m:r>
                              <a:rPr lang="en-US" sz="1600" b="0" i="1" smtClean="0">
                                <a:latin typeface="Cambria Math" panose="02040503050406030204" pitchFamily="18" charset="0"/>
                              </a:rPr>
                              <m:t>1</m:t>
                            </m:r>
                          </m:num>
                          <m:den>
                            <m:r>
                              <a:rPr lang="en-US" sz="1600" b="0" i="1" smtClean="0">
                                <a:latin typeface="Cambria Math" panose="02040503050406030204" pitchFamily="18" charset="0"/>
                              </a:rPr>
                              <m:t>2</m:t>
                            </m:r>
                          </m:den>
                        </m:f>
                        <m:r>
                          <a:rPr lang="en-US" sz="1600" b="0" i="1" smtClean="0">
                            <a:latin typeface="Cambria Math" panose="02040503050406030204" pitchFamily="18" charset="0"/>
                          </a:rPr>
                          <m:t>+</m:t>
                        </m:r>
                        <m:r>
                          <a:rPr lang="en-US" sz="1600" b="0" i="1" smtClean="0">
                            <a:latin typeface="Cambria Math" panose="02040503050406030204" pitchFamily="18" charset="0"/>
                          </a:rPr>
                          <m:t>𝑘</m:t>
                        </m:r>
                        <m:r>
                          <a:rPr lang="en-US" sz="1600" b="0" i="1" smtClean="0">
                            <a:latin typeface="Cambria Math" panose="02040503050406030204" pitchFamily="18" charset="0"/>
                          </a:rPr>
                          <m:t> </m:t>
                        </m:r>
                        <m:r>
                          <a:rPr lang="en-US" sz="1600" b="0" i="1" smtClean="0">
                            <a:latin typeface="Cambria Math" panose="02040503050406030204" pitchFamily="18" charset="0"/>
                          </a:rPr>
                          <m:t>𝑡𝑖𝑚𝑒𝑠</m:t>
                        </m:r>
                      </m:e>
                    </m:d>
                    <m:r>
                      <a:rPr lang="en-US" sz="1600" b="0" i="0" smtClean="0">
                        <a:latin typeface="Cambria Math" panose="02040503050406030204" pitchFamily="18" charset="0"/>
                      </a:rPr>
                      <m:t>=</m:t>
                    </m:r>
                    <m:r>
                      <a:rPr lang="en-US" sz="1600" b="0" i="1" smtClean="0">
                        <a:latin typeface="Cambria Math" panose="02040503050406030204" pitchFamily="18" charset="0"/>
                      </a:rPr>
                      <m:t>1+</m:t>
                    </m:r>
                    <m:f>
                      <m:fPr>
                        <m:ctrlPr>
                          <a:rPr lang="en-US" sz="1600" b="0" i="1" smtClean="0">
                            <a:latin typeface="Cambria Math" panose="02040503050406030204" pitchFamily="18" charset="0"/>
                          </a:rPr>
                        </m:ctrlPr>
                      </m:fPr>
                      <m:num>
                        <m:r>
                          <a:rPr lang="en-US" sz="1600" b="0" i="1" smtClean="0">
                            <a:latin typeface="Cambria Math" panose="02040503050406030204" pitchFamily="18" charset="0"/>
                          </a:rPr>
                          <m:t>1</m:t>
                        </m:r>
                      </m:num>
                      <m:den>
                        <m:r>
                          <a:rPr lang="en-US" sz="1600" b="0" i="1" smtClean="0">
                            <a:latin typeface="Cambria Math" panose="02040503050406030204" pitchFamily="18" charset="0"/>
                          </a:rPr>
                          <m:t>2</m:t>
                        </m:r>
                      </m:den>
                    </m:f>
                    <m:r>
                      <a:rPr lang="en-US" sz="1600" b="0" i="1" smtClean="0">
                        <a:latin typeface="Cambria Math" panose="02040503050406030204" pitchFamily="18" charset="0"/>
                      </a:rPr>
                      <m:t>𝑘</m:t>
                    </m:r>
                    <m:r>
                      <a:rPr lang="en-US" sz="1600" b="0" i="1" smtClean="0">
                        <a:latin typeface="Cambria Math" panose="02040503050406030204" pitchFamily="18" charset="0"/>
                        <a:ea typeface="Cambria Math" panose="02040503050406030204" pitchFamily="18" charset="0"/>
                      </a:rPr>
                      <m:t>≥</m:t>
                    </m:r>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2</m:t>
                        </m:r>
                      </m:den>
                    </m:f>
                    <m:r>
                      <a:rPr lang="en-US" sz="1600" b="0" i="1" smtClean="0">
                        <a:latin typeface="Cambria Math" panose="02040503050406030204" pitchFamily="18" charset="0"/>
                        <a:ea typeface="Cambria Math" panose="02040503050406030204" pitchFamily="18" charset="0"/>
                      </a:rPr>
                      <m:t>𝑘</m:t>
                    </m:r>
                    <m:r>
                      <a:rPr lang="en-US" sz="1600" b="0" i="1" smtClean="0">
                        <a:latin typeface="Cambria Math" panose="02040503050406030204" pitchFamily="18" charset="0"/>
                        <a:ea typeface="Cambria Math" panose="02040503050406030204" pitchFamily="18" charset="0"/>
                      </a:rPr>
                      <m:t>= </m:t>
                    </m:r>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2</m:t>
                        </m:r>
                      </m:den>
                    </m:f>
                    <m:func>
                      <m:funcPr>
                        <m:ctrlPr>
                          <a:rPr lang="en-US" sz="1600" b="0" i="1" smtClean="0">
                            <a:latin typeface="Cambria Math" panose="02040503050406030204" pitchFamily="18" charset="0"/>
                            <a:ea typeface="Cambria Math" panose="02040503050406030204" pitchFamily="18" charset="0"/>
                          </a:rPr>
                        </m:ctrlPr>
                      </m:funcPr>
                      <m:fName>
                        <m:sSub>
                          <m:sSubPr>
                            <m:ctrlPr>
                              <a:rPr lang="en-US" sz="1600" b="0" i="1" smtClean="0">
                                <a:latin typeface="Cambria Math" panose="02040503050406030204" pitchFamily="18" charset="0"/>
                                <a:ea typeface="Cambria Math" panose="02040503050406030204" pitchFamily="18" charset="0"/>
                              </a:rPr>
                            </m:ctrlPr>
                          </m:sSubPr>
                          <m:e>
                            <m:r>
                              <m:rPr>
                                <m:sty m:val="p"/>
                              </m:rPr>
                              <a:rPr lang="en-US" sz="1600" b="0" i="0" smtClean="0">
                                <a:latin typeface="Cambria Math" panose="02040503050406030204" pitchFamily="18" charset="0"/>
                                <a:ea typeface="Cambria Math" panose="02040503050406030204" pitchFamily="18" charset="0"/>
                              </a:rPr>
                              <m:t>log</m:t>
                            </m:r>
                          </m:e>
                          <m:sub>
                            <m:r>
                              <a:rPr lang="en-US" sz="1600" b="0" i="1" smtClean="0">
                                <a:latin typeface="Cambria Math" panose="02040503050406030204" pitchFamily="18" charset="0"/>
                                <a:ea typeface="Cambria Math" panose="02040503050406030204" pitchFamily="18" charset="0"/>
                              </a:rPr>
                              <m:t>2</m:t>
                            </m:r>
                          </m:sub>
                        </m:sSub>
                      </m:fName>
                      <m:e>
                        <m:r>
                          <a:rPr lang="en-US" sz="1600" b="0" i="1" smtClean="0">
                            <a:latin typeface="Cambria Math" panose="02040503050406030204" pitchFamily="18" charset="0"/>
                            <a:ea typeface="Cambria Math" panose="02040503050406030204" pitchFamily="18" charset="0"/>
                          </a:rPr>
                          <m:t>𝑛</m:t>
                        </m:r>
                      </m:e>
                    </m:func>
                  </m:oMath>
                </a14:m>
                <a:endParaRPr lang="en-US" sz="1600" b="0" dirty="0"/>
              </a:p>
              <a:p>
                <a:pPr>
                  <a:lnSpc>
                    <a:spcPts val="1700"/>
                  </a:lnSpc>
                  <a:spcBef>
                    <a:spcPts val="400"/>
                  </a:spcBef>
                </a:pPr>
                <a:endParaRPr lang="en-US" sz="1600" b="0" dirty="0"/>
              </a:p>
              <a:p>
                <a:pPr>
                  <a:lnSpc>
                    <a:spcPts val="1700"/>
                  </a:lnSpc>
                  <a:spcBef>
                    <a:spcPts val="400"/>
                  </a:spcBef>
                </a:pPr>
                <a14:m>
                  <m:oMath xmlns:m="http://schemas.openxmlformats.org/officeDocument/2006/math">
                    <m:sSub>
                      <m:sSubPr>
                        <m:ctrlPr>
                          <a:rPr lang="en-US" sz="1600" i="1">
                            <a:latin typeface="Cambria Math" panose="02040503050406030204" pitchFamily="18" charset="0"/>
                          </a:rPr>
                        </m:ctrlPr>
                      </m:sSubPr>
                      <m:e>
                        <m:r>
                          <a:rPr lang="en-US" sz="1600" i="1">
                            <a:latin typeface="Cambria Math" panose="02040503050406030204" pitchFamily="18" charset="0"/>
                          </a:rPr>
                          <m:t>𝐻</m:t>
                        </m:r>
                      </m:e>
                      <m:sub>
                        <m:r>
                          <a:rPr lang="en-US" sz="1600" i="1">
                            <a:latin typeface="Cambria Math" panose="02040503050406030204" pitchFamily="18" charset="0"/>
                          </a:rPr>
                          <m:t>𝑛</m:t>
                        </m:r>
                      </m:sub>
                    </m:sSub>
                    <m:r>
                      <a:rPr lang="en-US" sz="1600" i="1" smtClean="0">
                        <a:latin typeface="Cambria Math" panose="02040503050406030204" pitchFamily="18" charset="0"/>
                        <a:ea typeface="Cambria Math" panose="02040503050406030204" pitchFamily="18" charset="0"/>
                      </a:rPr>
                      <m:t>≥</m:t>
                    </m:r>
                    <m:f>
                      <m:fPr>
                        <m:ctrlPr>
                          <a:rPr lang="en-US" sz="1600" i="1">
                            <a:latin typeface="Cambria Math" panose="02040503050406030204" pitchFamily="18" charset="0"/>
                            <a:ea typeface="Cambria Math" panose="02040503050406030204" pitchFamily="18" charset="0"/>
                          </a:rPr>
                        </m:ctrlPr>
                      </m:fPr>
                      <m:num>
                        <m:r>
                          <a:rPr lang="en-US" sz="1600" i="1">
                            <a:latin typeface="Cambria Math" panose="02040503050406030204" pitchFamily="18" charset="0"/>
                            <a:ea typeface="Cambria Math" panose="02040503050406030204" pitchFamily="18" charset="0"/>
                          </a:rPr>
                          <m:t>1</m:t>
                        </m:r>
                      </m:num>
                      <m:den>
                        <m:r>
                          <a:rPr lang="en-US" sz="1600" i="1">
                            <a:latin typeface="Cambria Math" panose="02040503050406030204" pitchFamily="18" charset="0"/>
                            <a:ea typeface="Cambria Math" panose="02040503050406030204" pitchFamily="18" charset="0"/>
                          </a:rPr>
                          <m:t>2</m:t>
                        </m:r>
                      </m:den>
                    </m:f>
                    <m:func>
                      <m:funcPr>
                        <m:ctrlPr>
                          <a:rPr lang="en-US" sz="1600" i="1">
                            <a:latin typeface="Cambria Math" panose="02040503050406030204" pitchFamily="18" charset="0"/>
                            <a:ea typeface="Cambria Math" panose="02040503050406030204" pitchFamily="18" charset="0"/>
                          </a:rPr>
                        </m:ctrlPr>
                      </m:funcPr>
                      <m:fName>
                        <m:sSub>
                          <m:sSubPr>
                            <m:ctrlPr>
                              <a:rPr lang="en-US" sz="1600" i="1">
                                <a:latin typeface="Cambria Math" panose="02040503050406030204" pitchFamily="18" charset="0"/>
                                <a:ea typeface="Cambria Math" panose="02040503050406030204" pitchFamily="18" charset="0"/>
                              </a:rPr>
                            </m:ctrlPr>
                          </m:sSubPr>
                          <m:e>
                            <m:r>
                              <m:rPr>
                                <m:sty m:val="p"/>
                              </m:rPr>
                              <a:rPr lang="en-US" sz="1600">
                                <a:latin typeface="Cambria Math" panose="02040503050406030204" pitchFamily="18" charset="0"/>
                                <a:ea typeface="Cambria Math" panose="02040503050406030204" pitchFamily="18" charset="0"/>
                              </a:rPr>
                              <m:t>log</m:t>
                            </m:r>
                          </m:e>
                          <m:sub>
                            <m:r>
                              <a:rPr lang="en-US" sz="1600" i="1">
                                <a:latin typeface="Cambria Math" panose="02040503050406030204" pitchFamily="18" charset="0"/>
                                <a:ea typeface="Cambria Math" panose="02040503050406030204" pitchFamily="18" charset="0"/>
                              </a:rPr>
                              <m:t>2</m:t>
                            </m:r>
                          </m:sub>
                        </m:sSub>
                      </m:fName>
                      <m:e>
                        <m:r>
                          <a:rPr lang="en-US" sz="1600" i="1">
                            <a:latin typeface="Cambria Math" panose="02040503050406030204" pitchFamily="18" charset="0"/>
                            <a:ea typeface="Cambria Math" panose="02040503050406030204" pitchFamily="18" charset="0"/>
                          </a:rPr>
                          <m:t>𝑛</m:t>
                        </m:r>
                      </m:e>
                    </m:func>
                  </m:oMath>
                </a14:m>
                <a:r>
                  <a:rPr lang="en-US" sz="1600" b="0" dirty="0"/>
                  <a:t> … (2)</a:t>
                </a:r>
              </a:p>
              <a:p>
                <a:pPr>
                  <a:lnSpc>
                    <a:spcPts val="1700"/>
                  </a:lnSpc>
                  <a:spcBef>
                    <a:spcPts val="400"/>
                  </a:spcBef>
                </a:pPr>
                <a:r>
                  <a:rPr lang="en-US" sz="1600" dirty="0"/>
                  <a:t>Combining (1) and (2), </a:t>
                </a:r>
                <a14:m>
                  <m:oMath xmlns:m="http://schemas.openxmlformats.org/officeDocument/2006/math">
                    <m:f>
                      <m:fPr>
                        <m:ctrlPr>
                          <a:rPr lang="en-US" sz="1600" i="1">
                            <a:latin typeface="Cambria Math" panose="02040503050406030204" pitchFamily="18" charset="0"/>
                            <a:ea typeface="Cambria Math" panose="02040503050406030204" pitchFamily="18" charset="0"/>
                          </a:rPr>
                        </m:ctrlPr>
                      </m:fPr>
                      <m:num>
                        <m:r>
                          <a:rPr lang="en-US" sz="1600" i="1">
                            <a:latin typeface="Cambria Math" panose="02040503050406030204" pitchFamily="18" charset="0"/>
                            <a:ea typeface="Cambria Math" panose="02040503050406030204" pitchFamily="18" charset="0"/>
                          </a:rPr>
                          <m:t>1</m:t>
                        </m:r>
                      </m:num>
                      <m:den>
                        <m:r>
                          <a:rPr lang="en-US" sz="1600" i="1">
                            <a:latin typeface="Cambria Math" panose="02040503050406030204" pitchFamily="18" charset="0"/>
                            <a:ea typeface="Cambria Math" panose="02040503050406030204" pitchFamily="18" charset="0"/>
                          </a:rPr>
                          <m:t>2</m:t>
                        </m:r>
                      </m:den>
                    </m:f>
                    <m:func>
                      <m:funcPr>
                        <m:ctrlPr>
                          <a:rPr lang="en-US" sz="1600" i="1">
                            <a:latin typeface="Cambria Math" panose="02040503050406030204" pitchFamily="18" charset="0"/>
                            <a:ea typeface="Cambria Math" panose="02040503050406030204" pitchFamily="18" charset="0"/>
                          </a:rPr>
                        </m:ctrlPr>
                      </m:funcPr>
                      <m:fName>
                        <m:sSub>
                          <m:sSubPr>
                            <m:ctrlPr>
                              <a:rPr lang="en-US" sz="1600" i="1">
                                <a:latin typeface="Cambria Math" panose="02040503050406030204" pitchFamily="18" charset="0"/>
                                <a:ea typeface="Cambria Math" panose="02040503050406030204" pitchFamily="18" charset="0"/>
                              </a:rPr>
                            </m:ctrlPr>
                          </m:sSubPr>
                          <m:e>
                            <m:r>
                              <m:rPr>
                                <m:sty m:val="p"/>
                              </m:rPr>
                              <a:rPr lang="en-US" sz="1600">
                                <a:latin typeface="Cambria Math" panose="02040503050406030204" pitchFamily="18" charset="0"/>
                                <a:ea typeface="Cambria Math" panose="02040503050406030204" pitchFamily="18" charset="0"/>
                              </a:rPr>
                              <m:t>log</m:t>
                            </m:r>
                          </m:e>
                          <m:sub>
                            <m:r>
                              <a:rPr lang="en-US" sz="1600" i="1">
                                <a:latin typeface="Cambria Math" panose="02040503050406030204" pitchFamily="18" charset="0"/>
                                <a:ea typeface="Cambria Math" panose="02040503050406030204" pitchFamily="18" charset="0"/>
                              </a:rPr>
                              <m:t>2</m:t>
                            </m:r>
                          </m:sub>
                        </m:sSub>
                      </m:fName>
                      <m:e>
                        <m:r>
                          <a:rPr lang="en-US" sz="1600" i="1">
                            <a:latin typeface="Cambria Math" panose="02040503050406030204" pitchFamily="18" charset="0"/>
                            <a:ea typeface="Cambria Math" panose="02040503050406030204" pitchFamily="18" charset="0"/>
                          </a:rPr>
                          <m:t>𝑛</m:t>
                        </m:r>
                      </m:e>
                    </m:func>
                    <m:r>
                      <a:rPr lang="en-US" sz="1600" i="1" smtClean="0">
                        <a:latin typeface="Cambria Math" panose="02040503050406030204" pitchFamily="18" charset="0"/>
                        <a:ea typeface="Cambria Math" panose="02040503050406030204" pitchFamily="18" charset="0"/>
                      </a:rPr>
                      <m:t>≤</m:t>
                    </m:r>
                    <m:sSub>
                      <m:sSubPr>
                        <m:ctrlPr>
                          <a:rPr lang="en-US" sz="1600" b="0" i="1" smtClean="0">
                            <a:latin typeface="Cambria Math" panose="02040503050406030204" pitchFamily="18" charset="0"/>
                            <a:ea typeface="Cambria Math" panose="02040503050406030204" pitchFamily="18" charset="0"/>
                          </a:rPr>
                        </m:ctrlPr>
                      </m:sSubPr>
                      <m:e>
                        <m:r>
                          <a:rPr lang="en-US" sz="1600" b="0" i="1" smtClean="0">
                            <a:latin typeface="Cambria Math" panose="02040503050406030204" pitchFamily="18" charset="0"/>
                            <a:ea typeface="Cambria Math" panose="02040503050406030204" pitchFamily="18" charset="0"/>
                          </a:rPr>
                          <m:t>𝐻</m:t>
                        </m:r>
                      </m:e>
                      <m:sub>
                        <m:r>
                          <a:rPr lang="en-US" sz="1600" b="0" i="1" smtClean="0">
                            <a:latin typeface="Cambria Math" panose="02040503050406030204" pitchFamily="18" charset="0"/>
                            <a:ea typeface="Cambria Math" panose="02040503050406030204" pitchFamily="18" charset="0"/>
                          </a:rPr>
                          <m:t>𝑛</m:t>
                        </m:r>
                      </m:sub>
                    </m:sSub>
                    <m:r>
                      <a:rPr lang="en-US" sz="1600" b="0" i="1" smtClean="0">
                        <a:latin typeface="Cambria Math" panose="02040503050406030204" pitchFamily="18" charset="0"/>
                        <a:ea typeface="Cambria Math" panose="02040503050406030204" pitchFamily="18" charset="0"/>
                      </a:rPr>
                      <m:t>≤</m:t>
                    </m:r>
                    <m:func>
                      <m:funcPr>
                        <m:ctrlPr>
                          <a:rPr lang="en-US" sz="1600" i="1">
                            <a:latin typeface="Cambria Math" panose="02040503050406030204" pitchFamily="18" charset="0"/>
                          </a:rPr>
                        </m:ctrlPr>
                      </m:funcPr>
                      <m:fName>
                        <m:sSub>
                          <m:sSubPr>
                            <m:ctrlPr>
                              <a:rPr lang="en-US" sz="1600" i="1">
                                <a:latin typeface="Cambria Math" panose="02040503050406030204" pitchFamily="18" charset="0"/>
                              </a:rPr>
                            </m:ctrlPr>
                          </m:sSubPr>
                          <m:e>
                            <m:r>
                              <m:rPr>
                                <m:sty m:val="p"/>
                              </m:rPr>
                              <a:rPr lang="en-US" sz="1600">
                                <a:latin typeface="Cambria Math" panose="02040503050406030204" pitchFamily="18" charset="0"/>
                              </a:rPr>
                              <m:t>log</m:t>
                            </m:r>
                          </m:e>
                          <m:sub>
                            <m:r>
                              <a:rPr lang="en-US" sz="1600" i="1">
                                <a:latin typeface="Cambria Math" panose="02040503050406030204" pitchFamily="18" charset="0"/>
                              </a:rPr>
                              <m:t>2</m:t>
                            </m:r>
                          </m:sub>
                        </m:sSub>
                      </m:fName>
                      <m:e>
                        <m:r>
                          <a:rPr lang="en-US" sz="1600" i="1">
                            <a:latin typeface="Cambria Math" panose="02040503050406030204" pitchFamily="18" charset="0"/>
                          </a:rPr>
                          <m:t>𝑛</m:t>
                        </m:r>
                      </m:e>
                    </m:func>
                    <m:r>
                      <a:rPr lang="en-US" sz="1600" i="1">
                        <a:latin typeface="Cambria Math" panose="02040503050406030204" pitchFamily="18" charset="0"/>
                      </a:rPr>
                      <m:t>+</m:t>
                    </m:r>
                  </m:oMath>
                </a14:m>
                <a:r>
                  <a:rPr lang="en-US" sz="1600" b="0" dirty="0"/>
                  <a:t>1</a:t>
                </a:r>
              </a:p>
              <a:p>
                <a:pPr>
                  <a:lnSpc>
                    <a:spcPts val="1700"/>
                  </a:lnSpc>
                  <a:spcBef>
                    <a:spcPts val="400"/>
                  </a:spcBef>
                </a:pPr>
                <a14:m>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𝐻</m:t>
                        </m:r>
                      </m:e>
                      <m:sub>
                        <m:r>
                          <a:rPr lang="en-US" sz="1600" b="0" i="1" smtClean="0">
                            <a:latin typeface="Cambria Math" panose="02040503050406030204" pitchFamily="18" charset="0"/>
                          </a:rPr>
                          <m:t>𝑛</m:t>
                        </m:r>
                      </m:sub>
                    </m:sSub>
                    <m:r>
                      <a:rPr lang="en-US" sz="1600" b="0" i="1" smtClean="0">
                        <a:latin typeface="Cambria Math" panose="02040503050406030204" pitchFamily="18" charset="0"/>
                      </a:rPr>
                      <m:t>=</m:t>
                    </m:r>
                    <m:r>
                      <m:rPr>
                        <m:sty m:val="p"/>
                      </m:rPr>
                      <a:rPr lang="el-GR" sz="1600" b="0" i="1" smtClean="0">
                        <a:latin typeface="Cambria Math" panose="02040503050406030204" pitchFamily="18" charset="0"/>
                        <a:ea typeface="Cambria Math" panose="02040503050406030204" pitchFamily="18" charset="0"/>
                      </a:rPr>
                      <m:t>Θ</m:t>
                    </m:r>
                    <m:r>
                      <a:rPr lang="en-US" sz="1600" b="0" i="1" smtClean="0">
                        <a:latin typeface="Cambria Math" panose="02040503050406030204" pitchFamily="18" charset="0"/>
                        <a:ea typeface="Cambria Math" panose="02040503050406030204" pitchFamily="18" charset="0"/>
                      </a:rPr>
                      <m:t>(</m:t>
                    </m:r>
                    <m:func>
                      <m:funcPr>
                        <m:ctrlPr>
                          <a:rPr lang="en-US" sz="1600" i="1">
                            <a:latin typeface="Cambria Math" panose="02040503050406030204" pitchFamily="18" charset="0"/>
                          </a:rPr>
                        </m:ctrlPr>
                      </m:funcPr>
                      <m:fName>
                        <m:sSub>
                          <m:sSubPr>
                            <m:ctrlPr>
                              <a:rPr lang="en-US" sz="1600" i="1">
                                <a:latin typeface="Cambria Math" panose="02040503050406030204" pitchFamily="18" charset="0"/>
                              </a:rPr>
                            </m:ctrlPr>
                          </m:sSubPr>
                          <m:e>
                            <m:r>
                              <m:rPr>
                                <m:sty m:val="p"/>
                              </m:rPr>
                              <a:rPr lang="en-US" sz="1600">
                                <a:latin typeface="Cambria Math" panose="02040503050406030204" pitchFamily="18" charset="0"/>
                              </a:rPr>
                              <m:t>log</m:t>
                            </m:r>
                          </m:e>
                          <m:sub>
                            <m:r>
                              <a:rPr lang="en-US" sz="1600" i="1">
                                <a:latin typeface="Cambria Math" panose="02040503050406030204" pitchFamily="18" charset="0"/>
                              </a:rPr>
                              <m:t>2</m:t>
                            </m:r>
                          </m:sub>
                        </m:sSub>
                      </m:fName>
                      <m:e>
                        <m:r>
                          <a:rPr lang="en-US" sz="1600" i="1">
                            <a:latin typeface="Cambria Math" panose="02040503050406030204" pitchFamily="18" charset="0"/>
                          </a:rPr>
                          <m:t>𝑛</m:t>
                        </m:r>
                      </m:e>
                    </m:func>
                    <m:r>
                      <a:rPr lang="en-US" sz="1600" b="0" i="1" smtClean="0">
                        <a:latin typeface="Cambria Math" panose="02040503050406030204" pitchFamily="18" charset="0"/>
                        <a:ea typeface="Cambria Math" panose="02040503050406030204" pitchFamily="18" charset="0"/>
                      </a:rPr>
                      <m:t>)</m:t>
                    </m:r>
                  </m:oMath>
                </a14:m>
                <a:endParaRPr lang="en-US" sz="1600" b="0" dirty="0"/>
              </a:p>
              <a:p>
                <a:pPr>
                  <a:lnSpc>
                    <a:spcPts val="1700"/>
                  </a:lnSpc>
                  <a:spcBef>
                    <a:spcPts val="400"/>
                  </a:spcBef>
                </a:pPr>
                <a:endParaRPr lang="en-US" sz="1600" b="0" dirty="0"/>
              </a:p>
            </p:txBody>
          </p:sp>
        </mc:Choice>
        <mc:Fallback xmlns="">
          <p:sp>
            <p:nvSpPr>
              <p:cNvPr id="10" name="Content Placeholder 2">
                <a:extLst>
                  <a:ext uri="{FF2B5EF4-FFF2-40B4-BE49-F238E27FC236}">
                    <a16:creationId xmlns:a16="http://schemas.microsoft.com/office/drawing/2014/main" id="{AE96B8C5-4A69-FF43-58AE-D73837D0BA1B}"/>
                  </a:ext>
                </a:extLst>
              </p:cNvPr>
              <p:cNvSpPr txBox="1">
                <a:spLocks noRot="1" noChangeAspect="1" noMove="1" noResize="1" noEditPoints="1" noAdjustHandles="1" noChangeArrowheads="1" noChangeShapeType="1" noTextEdit="1"/>
              </p:cNvSpPr>
              <p:nvPr/>
            </p:nvSpPr>
            <p:spPr>
              <a:xfrm>
                <a:off x="153826" y="1096951"/>
                <a:ext cx="6539957" cy="3493429"/>
              </a:xfrm>
              <a:prstGeom prst="rect">
                <a:avLst/>
              </a:prstGeom>
              <a:blipFill>
                <a:blip r:embed="rId3"/>
                <a:stretch>
                  <a:fillRect l="-388" t="-1449"/>
                </a:stretch>
              </a:blipFill>
            </p:spPr>
            <p:txBody>
              <a:bodyPr/>
              <a:lstStyle/>
              <a:p>
                <a:r>
                  <a:rPr lang="en-US">
                    <a:noFill/>
                  </a:rPr>
                  <a:t> </a:t>
                </a:r>
              </a:p>
            </p:txBody>
          </p:sp>
        </mc:Fallback>
      </mc:AlternateContent>
      <p:sp>
        <p:nvSpPr>
          <p:cNvPr id="2" name="Footer Placeholder 1">
            <a:extLst>
              <a:ext uri="{FF2B5EF4-FFF2-40B4-BE49-F238E27FC236}">
                <a16:creationId xmlns:a16="http://schemas.microsoft.com/office/drawing/2014/main" id="{6535A1BF-9A63-A2A6-F460-5AD8BE65C7DB}"/>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2083056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
                                            <p:txEl>
                                              <p:pRg st="9" end="9"/>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xEl>
                                              <p:pRg st="10" end="1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45</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Quicksort</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p:sp>
        <p:nvSpPr>
          <p:cNvPr id="10" name="Content Placeholder 2">
            <a:extLst>
              <a:ext uri="{FF2B5EF4-FFF2-40B4-BE49-F238E27FC236}">
                <a16:creationId xmlns:a16="http://schemas.microsoft.com/office/drawing/2014/main" id="{AE96B8C5-4A69-FF43-58AE-D73837D0BA1B}"/>
              </a:ext>
            </a:extLst>
          </p:cNvPr>
          <p:cNvSpPr txBox="1">
            <a:spLocks/>
          </p:cNvSpPr>
          <p:nvPr/>
        </p:nvSpPr>
        <p:spPr>
          <a:xfrm>
            <a:off x="153826" y="1105497"/>
            <a:ext cx="6539957" cy="3493429"/>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700"/>
              </a:lnSpc>
              <a:spcBef>
                <a:spcPts val="400"/>
              </a:spcBef>
            </a:pPr>
            <a:r>
              <a:rPr lang="en-US" sz="1600" dirty="0"/>
              <a:t>Quicksort was proposed by Sir Charles Antony Richard (Tony) Hoare in 1959/60 at age 26</a:t>
            </a:r>
          </a:p>
          <a:p>
            <a:pPr>
              <a:lnSpc>
                <a:spcPts val="1700"/>
              </a:lnSpc>
              <a:spcBef>
                <a:spcPts val="400"/>
              </a:spcBef>
            </a:pPr>
            <a:endParaRPr lang="en-US" sz="1600" b="0" dirty="0"/>
          </a:p>
          <a:p>
            <a:pPr>
              <a:lnSpc>
                <a:spcPts val="1700"/>
              </a:lnSpc>
              <a:spcBef>
                <a:spcPts val="400"/>
              </a:spcBef>
            </a:pPr>
            <a:endParaRPr lang="en-US" sz="1600" dirty="0"/>
          </a:p>
          <a:p>
            <a:pPr>
              <a:lnSpc>
                <a:spcPts val="1700"/>
              </a:lnSpc>
              <a:spcBef>
                <a:spcPts val="400"/>
              </a:spcBef>
            </a:pPr>
            <a:endParaRPr lang="en-US" sz="1600" b="0" dirty="0"/>
          </a:p>
          <a:p>
            <a:pPr>
              <a:lnSpc>
                <a:spcPts val="1700"/>
              </a:lnSpc>
              <a:spcBef>
                <a:spcPts val="400"/>
              </a:spcBef>
            </a:pPr>
            <a:endParaRPr lang="en-US" sz="1600" dirty="0"/>
          </a:p>
          <a:p>
            <a:pPr marL="0" indent="0">
              <a:lnSpc>
                <a:spcPts val="1700"/>
              </a:lnSpc>
              <a:spcBef>
                <a:spcPts val="400"/>
              </a:spcBef>
              <a:buNone/>
            </a:pPr>
            <a:endParaRPr lang="en-US" sz="1600" b="0" dirty="0"/>
          </a:p>
          <a:p>
            <a:pPr>
              <a:lnSpc>
                <a:spcPts val="1700"/>
              </a:lnSpc>
              <a:spcBef>
                <a:spcPts val="400"/>
              </a:spcBef>
            </a:pPr>
            <a:r>
              <a:rPr lang="en-US" sz="1600" dirty="0"/>
              <a:t>He was trying to sort words for a machine translation project from Russian to English</a:t>
            </a:r>
          </a:p>
          <a:p>
            <a:pPr>
              <a:lnSpc>
                <a:spcPts val="1700"/>
              </a:lnSpc>
              <a:spcBef>
                <a:spcPts val="400"/>
              </a:spcBef>
            </a:pPr>
            <a:r>
              <a:rPr lang="en-US" sz="1600" b="0" dirty="0"/>
              <a:t>In his own words </a:t>
            </a:r>
            <a:r>
              <a:rPr lang="en-US" sz="1600" dirty="0"/>
              <a:t>– “</a:t>
            </a:r>
            <a:r>
              <a:rPr lang="en-US" sz="1400" dirty="0"/>
              <a:t>I have been very lucky. What a wonderful way to start a career in Computing, by discovering a new sorting algorithm!</a:t>
            </a:r>
            <a:r>
              <a:rPr lang="en-US" sz="1600" dirty="0"/>
              <a:t>”</a:t>
            </a:r>
          </a:p>
          <a:p>
            <a:pPr>
              <a:lnSpc>
                <a:spcPts val="1700"/>
              </a:lnSpc>
              <a:spcBef>
                <a:spcPts val="400"/>
              </a:spcBef>
            </a:pPr>
            <a:r>
              <a:rPr lang="en-US" sz="1600" dirty="0"/>
              <a:t>Emeritus Professor, Oxford University</a:t>
            </a:r>
          </a:p>
          <a:p>
            <a:pPr>
              <a:lnSpc>
                <a:spcPts val="1700"/>
              </a:lnSpc>
              <a:spcBef>
                <a:spcPts val="400"/>
              </a:spcBef>
            </a:pPr>
            <a:r>
              <a:rPr lang="en-US" sz="1600" b="0" dirty="0"/>
              <a:t>Turing award winner</a:t>
            </a:r>
            <a:r>
              <a:rPr lang="en-US" sz="1600" dirty="0"/>
              <a:t>, 1980.</a:t>
            </a:r>
            <a:endParaRPr lang="en-US" sz="1600" b="0" dirty="0"/>
          </a:p>
        </p:txBody>
      </p:sp>
      <p:pic>
        <p:nvPicPr>
          <p:cNvPr id="1026" name="Picture 2" descr="Sir Charles Antony Richard Hoare">
            <a:extLst>
              <a:ext uri="{FF2B5EF4-FFF2-40B4-BE49-F238E27FC236}">
                <a16:creationId xmlns:a16="http://schemas.microsoft.com/office/drawing/2014/main" id="{0F8FF45E-B8E9-3B2B-10DE-30B8C515EF7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7850"/>
          <a:stretch/>
        </p:blipFill>
        <p:spPr bwMode="auto">
          <a:xfrm>
            <a:off x="2337755" y="1555333"/>
            <a:ext cx="1362466" cy="120495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6661DCE-EB1C-F524-7596-F250D610285B}"/>
              </a:ext>
            </a:extLst>
          </p:cNvPr>
          <p:cNvSpPr txBox="1"/>
          <p:nvPr/>
        </p:nvSpPr>
        <p:spPr>
          <a:xfrm>
            <a:off x="66541" y="2760200"/>
            <a:ext cx="6724918" cy="230832"/>
          </a:xfrm>
          <a:prstGeom prst="rect">
            <a:avLst/>
          </a:prstGeom>
          <a:noFill/>
        </p:spPr>
        <p:txBody>
          <a:bodyPr wrap="none" rtlCol="0">
            <a:spAutoFit/>
          </a:bodyPr>
          <a:lstStyle/>
          <a:p>
            <a:r>
              <a:rPr lang="en-US" sz="900" dirty="0"/>
              <a:t>source: http://curation.cs.manchester.ac.uk/Turing100/www.turing100.manchester.ac.uk/speakers/invited-list/11-speakers/39-hoare.html</a:t>
            </a:r>
          </a:p>
        </p:txBody>
      </p:sp>
      <p:sp>
        <p:nvSpPr>
          <p:cNvPr id="3" name="Footer Placeholder 2">
            <a:extLst>
              <a:ext uri="{FF2B5EF4-FFF2-40B4-BE49-F238E27FC236}">
                <a16:creationId xmlns:a16="http://schemas.microsoft.com/office/drawing/2014/main" id="{500D8788-EE01-F8A6-2F22-61AF652A6BD3}"/>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34768281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46</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A Quick Animation</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p:pic>
        <p:nvPicPr>
          <p:cNvPr id="3" name="Picture 2">
            <a:extLst>
              <a:ext uri="{FF2B5EF4-FFF2-40B4-BE49-F238E27FC236}">
                <a16:creationId xmlns:a16="http://schemas.microsoft.com/office/drawing/2014/main" id="{FF6BB9EB-C9E1-9BD9-1AE6-BBBE482D2DDB}"/>
              </a:ext>
            </a:extLst>
          </p:cNvPr>
          <p:cNvPicPr>
            <a:picLocks noChangeAspect="1"/>
          </p:cNvPicPr>
          <p:nvPr/>
        </p:nvPicPr>
        <p:blipFill>
          <a:blip r:embed="rId3"/>
          <a:stretch>
            <a:fillRect/>
          </a:stretch>
        </p:blipFill>
        <p:spPr>
          <a:xfrm>
            <a:off x="1354605" y="1125962"/>
            <a:ext cx="4077484" cy="3597780"/>
          </a:xfrm>
          <a:prstGeom prst="rect">
            <a:avLst/>
          </a:prstGeom>
          <a:ln>
            <a:solidFill>
              <a:schemeClr val="tx1"/>
            </a:solidFill>
          </a:ln>
        </p:spPr>
      </p:pic>
      <p:sp>
        <p:nvSpPr>
          <p:cNvPr id="6" name="TextBox 5">
            <a:extLst>
              <a:ext uri="{FF2B5EF4-FFF2-40B4-BE49-F238E27FC236}">
                <a16:creationId xmlns:a16="http://schemas.microsoft.com/office/drawing/2014/main" id="{AE818647-4450-54F6-1537-EF065F596EBF}"/>
              </a:ext>
            </a:extLst>
          </p:cNvPr>
          <p:cNvSpPr txBox="1"/>
          <p:nvPr/>
        </p:nvSpPr>
        <p:spPr>
          <a:xfrm>
            <a:off x="5503395" y="2093720"/>
            <a:ext cx="999955" cy="1384995"/>
          </a:xfrm>
          <a:prstGeom prst="rect">
            <a:avLst/>
          </a:prstGeom>
          <a:noFill/>
        </p:spPr>
        <p:txBody>
          <a:bodyPr wrap="square" rtlCol="0">
            <a:spAutoFit/>
          </a:bodyPr>
          <a:lstStyle/>
          <a:p>
            <a:r>
              <a:rPr lang="en-US" sz="1400" dirty="0"/>
              <a:t>Click to play</a:t>
            </a:r>
            <a:br>
              <a:rPr lang="en-US" sz="1400" dirty="0"/>
            </a:br>
            <a:r>
              <a:rPr lang="en-US" sz="1400" dirty="0">
                <a:hlinkClick r:id="rId4"/>
              </a:rPr>
              <a:t>https://tinyurl.com/3k8pt3a3</a:t>
            </a:r>
            <a:endParaRPr lang="en-US" sz="1400" dirty="0"/>
          </a:p>
          <a:p>
            <a:endParaRPr lang="en-US" sz="1400" dirty="0"/>
          </a:p>
        </p:txBody>
      </p:sp>
      <p:sp>
        <p:nvSpPr>
          <p:cNvPr id="2" name="Footer Placeholder 1">
            <a:extLst>
              <a:ext uri="{FF2B5EF4-FFF2-40B4-BE49-F238E27FC236}">
                <a16:creationId xmlns:a16="http://schemas.microsoft.com/office/drawing/2014/main" id="{3D27E94D-CFE9-8179-DC78-1D697141C288}"/>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16497067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47</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Median Finding</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AE96B8C5-4A69-FF43-58AE-D73837D0BA1B}"/>
                  </a:ext>
                </a:extLst>
              </p:cNvPr>
              <p:cNvSpPr txBox="1">
                <a:spLocks/>
              </p:cNvSpPr>
              <p:nvPr/>
            </p:nvSpPr>
            <p:spPr>
              <a:xfrm>
                <a:off x="153826" y="1096951"/>
                <a:ext cx="6539957" cy="3493429"/>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900"/>
                  </a:lnSpc>
                  <a:spcBef>
                    <a:spcPts val="400"/>
                  </a:spcBef>
                  <a:spcAft>
                    <a:spcPts val="200"/>
                  </a:spcAft>
                </a:pPr>
                <a:r>
                  <a:rPr lang="en-US" sz="1600" b="0" dirty="0"/>
                  <a:t>Given a set of numbers, a median </a:t>
                </a:r>
                <a:r>
                  <a:rPr lang="en-US" sz="1600" dirty="0"/>
                  <a:t>is the “halfway point” of the set</a:t>
                </a:r>
              </a:p>
              <a:p>
                <a:pPr>
                  <a:lnSpc>
                    <a:spcPts val="1900"/>
                  </a:lnSpc>
                  <a:spcBef>
                    <a:spcPts val="400"/>
                  </a:spcBef>
                  <a:spcAft>
                    <a:spcPts val="200"/>
                  </a:spcAft>
                </a:pPr>
                <a:r>
                  <a:rPr lang="en-US" sz="1600" b="0" dirty="0"/>
                  <a:t>More formally, given a set of </a:t>
                </a:r>
                <a14:m>
                  <m:oMath xmlns:m="http://schemas.openxmlformats.org/officeDocument/2006/math">
                    <m:r>
                      <a:rPr lang="en-US" sz="1600" b="0" i="1" smtClean="0">
                        <a:latin typeface="Cambria Math" panose="02040503050406030204" pitchFamily="18" charset="0"/>
                      </a:rPr>
                      <m:t>𝑛</m:t>
                    </m:r>
                  </m:oMath>
                </a14:m>
                <a:r>
                  <a:rPr lang="en-US" sz="1600" b="0" dirty="0"/>
                  <a:t> numbers</a:t>
                </a:r>
                <a:r>
                  <a:rPr lang="en-US" sz="1600" dirty="0"/>
                  <a:t>, medians occur at </a:t>
                </a:r>
                <a14:m>
                  <m:oMath xmlns:m="http://schemas.openxmlformats.org/officeDocument/2006/math">
                    <m:r>
                      <a:rPr lang="en-US" sz="1600" b="0" i="1" smtClean="0">
                        <a:latin typeface="Cambria Math" panose="02040503050406030204" pitchFamily="18" charset="0"/>
                      </a:rPr>
                      <m:t>𝑖</m:t>
                    </m:r>
                    <m:r>
                      <a:rPr lang="en-US" sz="1600" b="0" i="1" smtClean="0">
                        <a:latin typeface="Cambria Math" panose="02040503050406030204" pitchFamily="18" charset="0"/>
                      </a:rPr>
                      <m:t>=⌊</m:t>
                    </m:r>
                    <m:f>
                      <m:fPr>
                        <m:ctrlPr>
                          <a:rPr lang="en-US" sz="1600" b="0" i="1" smtClean="0">
                            <a:latin typeface="Cambria Math" panose="02040503050406030204" pitchFamily="18" charset="0"/>
                          </a:rPr>
                        </m:ctrlPr>
                      </m:fPr>
                      <m:num>
                        <m:r>
                          <a:rPr lang="en-US" sz="1600" b="0" i="1" smtClean="0">
                            <a:latin typeface="Cambria Math" panose="02040503050406030204" pitchFamily="18" charset="0"/>
                          </a:rPr>
                          <m:t>𝑛</m:t>
                        </m:r>
                        <m:r>
                          <a:rPr lang="en-US" sz="1600" b="0" i="1" smtClean="0">
                            <a:latin typeface="Cambria Math" panose="02040503050406030204" pitchFamily="18" charset="0"/>
                          </a:rPr>
                          <m:t>+1</m:t>
                        </m:r>
                      </m:num>
                      <m:den>
                        <m:r>
                          <a:rPr lang="en-US" sz="1600" b="0" i="1" smtClean="0">
                            <a:latin typeface="Cambria Math" panose="02040503050406030204" pitchFamily="18" charset="0"/>
                          </a:rPr>
                          <m:t>2</m:t>
                        </m:r>
                      </m:den>
                    </m:f>
                    <m:r>
                      <a:rPr lang="en-US" sz="1600" b="0" i="1" smtClean="0">
                        <a:latin typeface="Cambria Math" panose="02040503050406030204" pitchFamily="18" charset="0"/>
                      </a:rPr>
                      <m:t>⌋</m:t>
                    </m:r>
                  </m:oMath>
                </a14:m>
                <a:r>
                  <a:rPr lang="en-US" sz="1600" dirty="0"/>
                  <a:t> (</a:t>
                </a:r>
                <a:r>
                  <a:rPr lang="en-US" sz="1600" b="1" dirty="0"/>
                  <a:t>lower median</a:t>
                </a:r>
                <a:r>
                  <a:rPr lang="en-US" sz="1600" dirty="0"/>
                  <a:t>) and at </a:t>
                </a:r>
                <a14:m>
                  <m:oMath xmlns:m="http://schemas.openxmlformats.org/officeDocument/2006/math">
                    <m:r>
                      <a:rPr lang="en-US" sz="1600" i="1">
                        <a:latin typeface="Cambria Math" panose="02040503050406030204" pitchFamily="18" charset="0"/>
                      </a:rPr>
                      <m:t>𝑖</m:t>
                    </m:r>
                    <m:r>
                      <a:rPr lang="en-US" sz="1600" i="1">
                        <a:latin typeface="Cambria Math" panose="02040503050406030204" pitchFamily="18" charset="0"/>
                      </a:rPr>
                      <m:t>=⌈</m:t>
                    </m:r>
                    <m:f>
                      <m:fPr>
                        <m:ctrlPr>
                          <a:rPr lang="en-US" sz="1600" i="1">
                            <a:latin typeface="Cambria Math" panose="02040503050406030204" pitchFamily="18" charset="0"/>
                          </a:rPr>
                        </m:ctrlPr>
                      </m:fPr>
                      <m:num>
                        <m:r>
                          <a:rPr lang="en-US" sz="1600" i="1">
                            <a:latin typeface="Cambria Math" panose="02040503050406030204" pitchFamily="18" charset="0"/>
                          </a:rPr>
                          <m:t>𝑛</m:t>
                        </m:r>
                        <m:r>
                          <a:rPr lang="en-US" sz="1600" i="1">
                            <a:latin typeface="Cambria Math" panose="02040503050406030204" pitchFamily="18" charset="0"/>
                          </a:rPr>
                          <m:t>+1</m:t>
                        </m:r>
                      </m:num>
                      <m:den>
                        <m:r>
                          <a:rPr lang="en-US" sz="1600" i="1">
                            <a:latin typeface="Cambria Math" panose="02040503050406030204" pitchFamily="18" charset="0"/>
                          </a:rPr>
                          <m:t>2</m:t>
                        </m:r>
                      </m:den>
                    </m:f>
                    <m:r>
                      <a:rPr lang="en-US" sz="1600" b="0" i="1" smtClean="0">
                        <a:latin typeface="Cambria Math" panose="02040503050406030204" pitchFamily="18" charset="0"/>
                      </a:rPr>
                      <m:t>⌉</m:t>
                    </m:r>
                  </m:oMath>
                </a14:m>
                <a:r>
                  <a:rPr lang="en-US" sz="1600" dirty="0"/>
                  <a:t> (</a:t>
                </a:r>
                <a:r>
                  <a:rPr lang="en-US" sz="1600" b="1" dirty="0"/>
                  <a:t>upper median</a:t>
                </a:r>
                <a:r>
                  <a:rPr lang="en-US" sz="1600" dirty="0"/>
                  <a:t>)</a:t>
                </a:r>
              </a:p>
              <a:p>
                <a:pPr>
                  <a:lnSpc>
                    <a:spcPts val="1900"/>
                  </a:lnSpc>
                  <a:spcBef>
                    <a:spcPts val="400"/>
                  </a:spcBef>
                  <a:spcAft>
                    <a:spcPts val="200"/>
                  </a:spcAft>
                </a:pPr>
                <a:r>
                  <a:rPr lang="en-US" sz="1600" dirty="0"/>
                  <a:t>Following the book, by “median”, we will mean the lower median</a:t>
                </a:r>
              </a:p>
              <a:p>
                <a:pPr>
                  <a:lnSpc>
                    <a:spcPts val="1900"/>
                  </a:lnSpc>
                  <a:spcBef>
                    <a:spcPts val="400"/>
                  </a:spcBef>
                  <a:spcAft>
                    <a:spcPts val="200"/>
                  </a:spcAft>
                </a:pPr>
                <a:endParaRPr lang="en-US" sz="1600" dirty="0"/>
              </a:p>
              <a:p>
                <a:pPr>
                  <a:lnSpc>
                    <a:spcPts val="1900"/>
                  </a:lnSpc>
                  <a:spcBef>
                    <a:spcPts val="400"/>
                  </a:spcBef>
                  <a:spcAft>
                    <a:spcPts val="200"/>
                  </a:spcAft>
                </a:pPr>
                <a:r>
                  <a:rPr lang="en-US" sz="1600" dirty="0"/>
                  <a:t>We would like to find the median.</a:t>
                </a:r>
              </a:p>
              <a:p>
                <a:pPr>
                  <a:lnSpc>
                    <a:spcPts val="1900"/>
                  </a:lnSpc>
                  <a:spcBef>
                    <a:spcPts val="400"/>
                  </a:spcBef>
                  <a:spcAft>
                    <a:spcPts val="200"/>
                  </a:spcAft>
                </a:pPr>
                <a:r>
                  <a:rPr lang="en-US" sz="1600" dirty="0"/>
                  <a:t>If a list is sorted, the median can be easily found out. But that means at least </a:t>
                </a:r>
                <a14:m>
                  <m:oMath xmlns:m="http://schemas.openxmlformats.org/officeDocument/2006/math">
                    <m:r>
                      <m:rPr>
                        <m:sty m:val="p"/>
                      </m:rPr>
                      <a:rPr lang="el-GR" sz="1600" i="1" smtClean="0">
                        <a:latin typeface="Cambria Math" panose="02040503050406030204" pitchFamily="18" charset="0"/>
                        <a:ea typeface="Cambria Math" panose="02040503050406030204" pitchFamily="18" charset="0"/>
                      </a:rPr>
                      <m:t>Θ</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𝑛</m:t>
                    </m:r>
                    <m:func>
                      <m:funcPr>
                        <m:ctrlPr>
                          <a:rPr lang="en-US" sz="1600" b="0" i="1" smtClean="0">
                            <a:latin typeface="Cambria Math" panose="02040503050406030204" pitchFamily="18" charset="0"/>
                            <a:ea typeface="Cambria Math" panose="02040503050406030204" pitchFamily="18" charset="0"/>
                          </a:rPr>
                        </m:ctrlPr>
                      </m:funcPr>
                      <m:fName>
                        <m:r>
                          <m:rPr>
                            <m:sty m:val="p"/>
                          </m:rPr>
                          <a:rPr lang="en-US" sz="1600" b="0" i="0" smtClean="0">
                            <a:latin typeface="Cambria Math" panose="02040503050406030204" pitchFamily="18" charset="0"/>
                            <a:ea typeface="Cambria Math" panose="02040503050406030204" pitchFamily="18" charset="0"/>
                          </a:rPr>
                          <m:t>log</m:t>
                        </m:r>
                      </m:fName>
                      <m:e>
                        <m:r>
                          <a:rPr lang="en-US" sz="1600" b="0" i="1" smtClean="0">
                            <a:latin typeface="Cambria Math" panose="02040503050406030204" pitchFamily="18" charset="0"/>
                            <a:ea typeface="Cambria Math" panose="02040503050406030204" pitchFamily="18" charset="0"/>
                          </a:rPr>
                          <m:t>𝑛</m:t>
                        </m:r>
                      </m:e>
                    </m:func>
                    <m:r>
                      <a:rPr lang="en-US" sz="1600" b="0" i="1" smtClean="0">
                        <a:latin typeface="Cambria Math" panose="02040503050406030204" pitchFamily="18" charset="0"/>
                        <a:ea typeface="Cambria Math" panose="02040503050406030204" pitchFamily="18" charset="0"/>
                      </a:rPr>
                      <m:t>)</m:t>
                    </m:r>
                  </m:oMath>
                </a14:m>
                <a:r>
                  <a:rPr lang="en-US" sz="1600" dirty="0"/>
                  <a:t> operation</a:t>
                </a:r>
              </a:p>
              <a:p>
                <a:pPr>
                  <a:lnSpc>
                    <a:spcPts val="1900"/>
                  </a:lnSpc>
                  <a:spcBef>
                    <a:spcPts val="400"/>
                  </a:spcBef>
                  <a:spcAft>
                    <a:spcPts val="200"/>
                  </a:spcAft>
                </a:pPr>
                <a:r>
                  <a:rPr lang="en-US" sz="1600" dirty="0"/>
                  <a:t>We would like to do it faster than that</a:t>
                </a:r>
              </a:p>
              <a:p>
                <a:pPr>
                  <a:lnSpc>
                    <a:spcPts val="1900"/>
                  </a:lnSpc>
                  <a:spcBef>
                    <a:spcPts val="400"/>
                  </a:spcBef>
                  <a:spcAft>
                    <a:spcPts val="200"/>
                  </a:spcAft>
                </a:pPr>
                <a:endParaRPr lang="en-US" sz="1600" dirty="0"/>
              </a:p>
              <a:p>
                <a:pPr>
                  <a:lnSpc>
                    <a:spcPts val="1900"/>
                  </a:lnSpc>
                  <a:spcBef>
                    <a:spcPts val="400"/>
                  </a:spcBef>
                  <a:spcAft>
                    <a:spcPts val="200"/>
                  </a:spcAft>
                </a:pPr>
                <a:r>
                  <a:rPr lang="en-US" sz="1600" dirty="0"/>
                  <a:t>We would like to find </a:t>
                </a:r>
                <a14:m>
                  <m:oMath xmlns:m="http://schemas.openxmlformats.org/officeDocument/2006/math">
                    <m:sSup>
                      <m:sSupPr>
                        <m:ctrlPr>
                          <a:rPr lang="en-US" sz="1600" b="0" i="1" smtClean="0">
                            <a:latin typeface="Cambria Math" panose="02040503050406030204" pitchFamily="18" charset="0"/>
                          </a:rPr>
                        </m:ctrlPr>
                      </m:sSupPr>
                      <m:e>
                        <m:r>
                          <a:rPr lang="en-US" sz="1600" b="0" i="1" smtClean="0">
                            <a:latin typeface="Cambria Math" panose="02040503050406030204" pitchFamily="18" charset="0"/>
                          </a:rPr>
                          <m:t>𝑖</m:t>
                        </m:r>
                      </m:e>
                      <m:sup>
                        <m:r>
                          <a:rPr lang="en-US" sz="1600" b="0" i="1" smtClean="0">
                            <a:latin typeface="Cambria Math" panose="02040503050406030204" pitchFamily="18" charset="0"/>
                          </a:rPr>
                          <m:t>𝑡h</m:t>
                        </m:r>
                      </m:sup>
                    </m:sSup>
                  </m:oMath>
                </a14:m>
                <a:r>
                  <a:rPr lang="en-US" sz="1600" dirty="0"/>
                  <a:t> rank element in a sorted list</a:t>
                </a:r>
              </a:p>
              <a:p>
                <a:pPr>
                  <a:lnSpc>
                    <a:spcPts val="1700"/>
                  </a:lnSpc>
                  <a:spcBef>
                    <a:spcPts val="400"/>
                  </a:spcBef>
                  <a:spcAft>
                    <a:spcPts val="200"/>
                  </a:spcAft>
                </a:pPr>
                <a:endParaRPr lang="en-US" sz="1600" b="0" dirty="0"/>
              </a:p>
            </p:txBody>
          </p:sp>
        </mc:Choice>
        <mc:Fallback xmlns="">
          <p:sp>
            <p:nvSpPr>
              <p:cNvPr id="10" name="Content Placeholder 2">
                <a:extLst>
                  <a:ext uri="{FF2B5EF4-FFF2-40B4-BE49-F238E27FC236}">
                    <a16:creationId xmlns:a16="http://schemas.microsoft.com/office/drawing/2014/main" id="{AE96B8C5-4A69-FF43-58AE-D73837D0BA1B}"/>
                  </a:ext>
                </a:extLst>
              </p:cNvPr>
              <p:cNvSpPr txBox="1">
                <a:spLocks noRot="1" noChangeAspect="1" noMove="1" noResize="1" noEditPoints="1" noAdjustHandles="1" noChangeArrowheads="1" noChangeShapeType="1" noTextEdit="1"/>
              </p:cNvSpPr>
              <p:nvPr/>
            </p:nvSpPr>
            <p:spPr>
              <a:xfrm>
                <a:off x="153826" y="1096951"/>
                <a:ext cx="6539957" cy="3493429"/>
              </a:xfrm>
              <a:prstGeom prst="rect">
                <a:avLst/>
              </a:prstGeom>
              <a:blipFill>
                <a:blip r:embed="rId3"/>
                <a:stretch>
                  <a:fillRect l="-388" t="-725" r="-775"/>
                </a:stretch>
              </a:blipFill>
            </p:spPr>
            <p:txBody>
              <a:bodyPr/>
              <a:lstStyle/>
              <a:p>
                <a:r>
                  <a:rPr lang="en-US">
                    <a:noFill/>
                  </a:rPr>
                  <a:t> </a:t>
                </a:r>
              </a:p>
            </p:txBody>
          </p:sp>
        </mc:Fallback>
      </mc:AlternateContent>
      <p:sp>
        <p:nvSpPr>
          <p:cNvPr id="2" name="Footer Placeholder 1">
            <a:extLst>
              <a:ext uri="{FF2B5EF4-FFF2-40B4-BE49-F238E27FC236}">
                <a16:creationId xmlns:a16="http://schemas.microsoft.com/office/drawing/2014/main" id="{D1B28AA2-2EB6-669C-272F-0557A32693F3}"/>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1950137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48</a:t>
            </a:fld>
            <a:endParaRPr lang="en-US" dirty="0"/>
          </a:p>
        </p:txBody>
      </p:sp>
      <p:sp>
        <p:nvSpPr>
          <p:cNvPr id="9" name="Footer Placeholder 7">
            <a:extLst>
              <a:ext uri="{FF2B5EF4-FFF2-40B4-BE49-F238E27FC236}">
                <a16:creationId xmlns:a16="http://schemas.microsoft.com/office/drawing/2014/main" id="{CFC81A27-91FD-9B6C-E460-1841D0BAC1C4}"/>
              </a:ext>
            </a:extLst>
          </p:cNvPr>
          <p:cNvSpPr txBox="1">
            <a:spLocks/>
          </p:cNvSpPr>
          <p:nvPr/>
        </p:nvSpPr>
        <p:spPr>
          <a:xfrm>
            <a:off x="1294188" y="4869209"/>
            <a:ext cx="4594279" cy="205383"/>
          </a:xfrm>
          <a:prstGeom prst="rect">
            <a:avLst/>
          </a:prstGeom>
        </p:spPr>
        <p:txBody>
          <a:bodyPr vert="horz" lIns="91440" tIns="45720" rIns="91440" bIns="45720" rtlCol="0" anchor="ctr"/>
          <a:lstStyle>
            <a:defPPr>
              <a:defRPr lang="en-US"/>
            </a:defPPr>
            <a:lvl1pPr marL="0" algn="ctr" defTabSz="914400" rtl="0" eaLnBrk="1" latinLnBrk="0" hangingPunct="1">
              <a:defRPr sz="675" kern="1200">
                <a:solidFill>
                  <a:srgbClr val="0432FF"/>
                </a:solidFill>
                <a:latin typeface="Segoe UI" charset="0"/>
                <a:ea typeface="Segoe UI" charset="0"/>
                <a:cs typeface="Segoe UI"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CS21003/Algorithms - I | Divide and Conquer</a:t>
            </a:r>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Median Finding</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AE96B8C5-4A69-FF43-58AE-D73837D0BA1B}"/>
                  </a:ext>
                </a:extLst>
              </p:cNvPr>
              <p:cNvSpPr txBox="1">
                <a:spLocks/>
              </p:cNvSpPr>
              <p:nvPr/>
            </p:nvSpPr>
            <p:spPr>
              <a:xfrm>
                <a:off x="153826" y="1096951"/>
                <a:ext cx="6539957" cy="3493429"/>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700"/>
                  </a:lnSpc>
                  <a:spcBef>
                    <a:spcPts val="400"/>
                  </a:spcBef>
                  <a:spcAft>
                    <a:spcPts val="200"/>
                  </a:spcAft>
                </a:pPr>
                <a:r>
                  <a:rPr lang="en-US" sz="1600" b="0" dirty="0"/>
                  <a:t>The problem is called the </a:t>
                </a:r>
                <a:r>
                  <a:rPr lang="en-US" sz="1600" b="1" dirty="0"/>
                  <a:t>selection problem</a:t>
                </a:r>
              </a:p>
              <a:p>
                <a:pPr>
                  <a:lnSpc>
                    <a:spcPts val="1700"/>
                  </a:lnSpc>
                  <a:spcBef>
                    <a:spcPts val="400"/>
                  </a:spcBef>
                  <a:spcAft>
                    <a:spcPts val="200"/>
                  </a:spcAft>
                </a:pPr>
                <a:r>
                  <a:rPr lang="en-US" sz="1600" b="1" dirty="0"/>
                  <a:t>Input</a:t>
                </a:r>
                <a:r>
                  <a:rPr lang="en-US" sz="1600" b="0" dirty="0"/>
                  <a:t>: Set </a:t>
                </a:r>
                <a14:m>
                  <m:oMath xmlns:m="http://schemas.openxmlformats.org/officeDocument/2006/math">
                    <m:r>
                      <a:rPr lang="en-US" sz="1600" b="0" i="1" smtClean="0">
                        <a:latin typeface="Cambria Math" panose="02040503050406030204" pitchFamily="18" charset="0"/>
                      </a:rPr>
                      <m:t>𝐴</m:t>
                    </m:r>
                  </m:oMath>
                </a14:m>
                <a:r>
                  <a:rPr lang="en-US" sz="1600" b="0" dirty="0"/>
                  <a:t> of </a:t>
                </a:r>
                <a14:m>
                  <m:oMath xmlns:m="http://schemas.openxmlformats.org/officeDocument/2006/math">
                    <m:r>
                      <a:rPr lang="en-US" sz="1600" b="0" i="1" smtClean="0">
                        <a:latin typeface="Cambria Math" panose="02040503050406030204" pitchFamily="18" charset="0"/>
                      </a:rPr>
                      <m:t>𝑛</m:t>
                    </m:r>
                  </m:oMath>
                </a14:m>
                <a:r>
                  <a:rPr lang="en-US" sz="1600" b="0" dirty="0"/>
                  <a:t> (distinct) numbers and an integer </a:t>
                </a:r>
                <a14:m>
                  <m:oMath xmlns:m="http://schemas.openxmlformats.org/officeDocument/2006/math">
                    <m:r>
                      <a:rPr lang="en-US" sz="1600" b="0" i="1" smtClean="0">
                        <a:latin typeface="Cambria Math" panose="02040503050406030204" pitchFamily="18" charset="0"/>
                      </a:rPr>
                      <m:t>𝑖</m:t>
                    </m:r>
                  </m:oMath>
                </a14:m>
                <a:r>
                  <a:rPr lang="en-US" sz="1600" b="0" dirty="0"/>
                  <a:t>, with </a:t>
                </a:r>
                <a14:m>
                  <m:oMath xmlns:m="http://schemas.openxmlformats.org/officeDocument/2006/math">
                    <m:r>
                      <a:rPr lang="en-US" sz="1600" b="0" i="1" smtClean="0">
                        <a:latin typeface="Cambria Math" panose="02040503050406030204" pitchFamily="18" charset="0"/>
                      </a:rPr>
                      <m:t>1</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𝑖</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𝑛</m:t>
                    </m:r>
                  </m:oMath>
                </a14:m>
                <a:endParaRPr lang="en-US" sz="1600" b="0" dirty="0"/>
              </a:p>
              <a:p>
                <a:pPr>
                  <a:lnSpc>
                    <a:spcPts val="1700"/>
                  </a:lnSpc>
                  <a:spcBef>
                    <a:spcPts val="400"/>
                  </a:spcBef>
                  <a:spcAft>
                    <a:spcPts val="200"/>
                  </a:spcAft>
                </a:pPr>
                <a:r>
                  <a:rPr lang="en-US" sz="1600" b="1" dirty="0"/>
                  <a:t>Output</a:t>
                </a:r>
                <a:r>
                  <a:rPr lang="en-US" sz="1600" dirty="0"/>
                  <a:t>: The element </a:t>
                </a:r>
                <a14:m>
                  <m:oMath xmlns:m="http://schemas.openxmlformats.org/officeDocument/2006/math">
                    <m:r>
                      <a:rPr lang="en-US" sz="1600" b="0" i="1" smtClean="0">
                        <a:latin typeface="Cambria Math" panose="02040503050406030204" pitchFamily="18" charset="0"/>
                      </a:rPr>
                      <m:t>𝑥</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𝐴</m:t>
                    </m:r>
                  </m:oMath>
                </a14:m>
                <a:r>
                  <a:rPr lang="en-US" sz="1600" b="0" dirty="0"/>
                  <a:t> that is larger than exactly </a:t>
                </a:r>
                <a14:m>
                  <m:oMath xmlns:m="http://schemas.openxmlformats.org/officeDocument/2006/math">
                    <m:r>
                      <a:rPr lang="en-US" sz="1600" b="0" i="1" smtClean="0">
                        <a:latin typeface="Cambria Math" panose="02040503050406030204" pitchFamily="18" charset="0"/>
                      </a:rPr>
                      <m:t>𝑖</m:t>
                    </m:r>
                    <m:r>
                      <a:rPr lang="en-US" sz="1600" b="0" i="1" smtClean="0">
                        <a:latin typeface="Cambria Math" panose="02040503050406030204" pitchFamily="18" charset="0"/>
                      </a:rPr>
                      <m:t>−1</m:t>
                    </m:r>
                  </m:oMath>
                </a14:m>
                <a:r>
                  <a:rPr lang="en-US" sz="1600" b="0" dirty="0"/>
                  <a:t> other elements of </a:t>
                </a:r>
                <a14:m>
                  <m:oMath xmlns:m="http://schemas.openxmlformats.org/officeDocument/2006/math">
                    <m:r>
                      <a:rPr lang="en-US" sz="1600" b="0" i="1" smtClean="0">
                        <a:latin typeface="Cambria Math" panose="02040503050406030204" pitchFamily="18" charset="0"/>
                      </a:rPr>
                      <m:t>𝐴</m:t>
                    </m:r>
                  </m:oMath>
                </a14:m>
                <a:endParaRPr lang="en-US" sz="1600" b="0" dirty="0"/>
              </a:p>
              <a:p>
                <a:pPr>
                  <a:lnSpc>
                    <a:spcPts val="1700"/>
                  </a:lnSpc>
                  <a:spcBef>
                    <a:spcPts val="400"/>
                  </a:spcBef>
                  <a:spcAft>
                    <a:spcPts val="200"/>
                  </a:spcAft>
                </a:pPr>
                <a:endParaRPr lang="en-US" sz="1600" dirty="0"/>
              </a:p>
              <a:p>
                <a:pPr>
                  <a:lnSpc>
                    <a:spcPts val="1700"/>
                  </a:lnSpc>
                  <a:spcBef>
                    <a:spcPts val="400"/>
                  </a:spcBef>
                  <a:spcAft>
                    <a:spcPts val="200"/>
                  </a:spcAft>
                </a:pPr>
                <a:r>
                  <a:rPr lang="en-US" sz="1600" b="0" dirty="0"/>
                  <a:t>The idea we will be using is that after the partition operation we know the “right” position of the pivot element. We will use it to discard some “obvious” elements</a:t>
                </a:r>
              </a:p>
              <a:p>
                <a:pPr>
                  <a:lnSpc>
                    <a:spcPts val="1700"/>
                  </a:lnSpc>
                  <a:spcBef>
                    <a:spcPts val="400"/>
                  </a:spcBef>
                  <a:spcAft>
                    <a:spcPts val="200"/>
                  </a:spcAft>
                </a:pPr>
                <a:endParaRPr lang="en-US" sz="1600" dirty="0"/>
              </a:p>
              <a:p>
                <a:pPr>
                  <a:lnSpc>
                    <a:spcPts val="1700"/>
                  </a:lnSpc>
                  <a:spcBef>
                    <a:spcPts val="400"/>
                  </a:spcBef>
                  <a:spcAft>
                    <a:spcPts val="200"/>
                  </a:spcAft>
                </a:pPr>
                <a:endParaRPr lang="en-US" sz="1600" b="0" dirty="0"/>
              </a:p>
            </p:txBody>
          </p:sp>
        </mc:Choice>
        <mc:Fallback xmlns="">
          <p:sp>
            <p:nvSpPr>
              <p:cNvPr id="10" name="Content Placeholder 2">
                <a:extLst>
                  <a:ext uri="{FF2B5EF4-FFF2-40B4-BE49-F238E27FC236}">
                    <a16:creationId xmlns:a16="http://schemas.microsoft.com/office/drawing/2014/main" id="{AE96B8C5-4A69-FF43-58AE-D73837D0BA1B}"/>
                  </a:ext>
                </a:extLst>
              </p:cNvPr>
              <p:cNvSpPr txBox="1">
                <a:spLocks noRot="1" noChangeAspect="1" noMove="1" noResize="1" noEditPoints="1" noAdjustHandles="1" noChangeArrowheads="1" noChangeShapeType="1" noTextEdit="1"/>
              </p:cNvSpPr>
              <p:nvPr/>
            </p:nvSpPr>
            <p:spPr>
              <a:xfrm>
                <a:off x="153826" y="1096951"/>
                <a:ext cx="6539957" cy="3493429"/>
              </a:xfrm>
              <a:prstGeom prst="rect">
                <a:avLst/>
              </a:prstGeom>
              <a:blipFill>
                <a:blip r:embed="rId3"/>
                <a:stretch>
                  <a:fillRect l="-388" t="-1449"/>
                </a:stretch>
              </a:blipFill>
            </p:spPr>
            <p:txBody>
              <a:bodyPr/>
              <a:lstStyle/>
              <a:p>
                <a:r>
                  <a:rPr lang="en-US">
                    <a:noFill/>
                  </a:rPr>
                  <a:t> </a:t>
                </a:r>
              </a:p>
            </p:txBody>
          </p:sp>
        </mc:Fallback>
      </mc:AlternateContent>
      <p:grpSp>
        <p:nvGrpSpPr>
          <p:cNvPr id="2" name="Group 1">
            <a:extLst>
              <a:ext uri="{FF2B5EF4-FFF2-40B4-BE49-F238E27FC236}">
                <a16:creationId xmlns:a16="http://schemas.microsoft.com/office/drawing/2014/main" id="{0BF57D4C-F1F4-67B9-9461-9B36FE41B188}"/>
              </a:ext>
            </a:extLst>
          </p:cNvPr>
          <p:cNvGrpSpPr/>
          <p:nvPr/>
        </p:nvGrpSpPr>
        <p:grpSpPr>
          <a:xfrm>
            <a:off x="1294188" y="3677217"/>
            <a:ext cx="3352808" cy="369332"/>
            <a:chOff x="1962146" y="1592633"/>
            <a:chExt cx="3352808" cy="369332"/>
          </a:xfrm>
        </p:grpSpPr>
        <p:sp>
          <p:nvSpPr>
            <p:cNvPr id="3" name="TextBox 2">
              <a:extLst>
                <a:ext uri="{FF2B5EF4-FFF2-40B4-BE49-F238E27FC236}">
                  <a16:creationId xmlns:a16="http://schemas.microsoft.com/office/drawing/2014/main" id="{1F8AA830-7AB6-7341-2202-55FE67C47AE4}"/>
                </a:ext>
              </a:extLst>
            </p:cNvPr>
            <p:cNvSpPr txBox="1"/>
            <p:nvPr/>
          </p:nvSpPr>
          <p:spPr>
            <a:xfrm>
              <a:off x="1962146" y="1592633"/>
              <a:ext cx="419101" cy="369332"/>
            </a:xfrm>
            <a:prstGeom prst="rect">
              <a:avLst/>
            </a:prstGeom>
            <a:noFill/>
            <a:ln w="12700">
              <a:solidFill>
                <a:schemeClr val="tx1"/>
              </a:solidFill>
            </a:ln>
          </p:spPr>
          <p:txBody>
            <a:bodyPr wrap="square" rtlCol="0">
              <a:spAutoFit/>
            </a:bodyPr>
            <a:lstStyle/>
            <a:p>
              <a:pPr algn="ctr"/>
              <a:r>
                <a:rPr lang="en-US" dirty="0"/>
                <a:t>6</a:t>
              </a:r>
            </a:p>
          </p:txBody>
        </p:sp>
        <p:sp>
          <p:nvSpPr>
            <p:cNvPr id="6" name="TextBox 5">
              <a:extLst>
                <a:ext uri="{FF2B5EF4-FFF2-40B4-BE49-F238E27FC236}">
                  <a16:creationId xmlns:a16="http://schemas.microsoft.com/office/drawing/2014/main" id="{7C3FF7B3-A5E5-336F-276C-D55D246FBA28}"/>
                </a:ext>
              </a:extLst>
            </p:cNvPr>
            <p:cNvSpPr txBox="1"/>
            <p:nvPr/>
          </p:nvSpPr>
          <p:spPr>
            <a:xfrm>
              <a:off x="2381247" y="1592633"/>
              <a:ext cx="419101" cy="369332"/>
            </a:xfrm>
            <a:prstGeom prst="rect">
              <a:avLst/>
            </a:prstGeom>
            <a:noFill/>
            <a:ln w="12700">
              <a:solidFill>
                <a:schemeClr val="tx1"/>
              </a:solidFill>
            </a:ln>
          </p:spPr>
          <p:txBody>
            <a:bodyPr wrap="square" rtlCol="0">
              <a:spAutoFit/>
            </a:bodyPr>
            <a:lstStyle/>
            <a:p>
              <a:pPr algn="ctr"/>
              <a:r>
                <a:rPr lang="en-US" dirty="0"/>
                <a:t>2</a:t>
              </a:r>
            </a:p>
          </p:txBody>
        </p:sp>
        <p:sp>
          <p:nvSpPr>
            <p:cNvPr id="7" name="TextBox 6">
              <a:extLst>
                <a:ext uri="{FF2B5EF4-FFF2-40B4-BE49-F238E27FC236}">
                  <a16:creationId xmlns:a16="http://schemas.microsoft.com/office/drawing/2014/main" id="{0DF9F663-7143-C158-DE28-2AFA667713EE}"/>
                </a:ext>
              </a:extLst>
            </p:cNvPr>
            <p:cNvSpPr txBox="1"/>
            <p:nvPr/>
          </p:nvSpPr>
          <p:spPr>
            <a:xfrm>
              <a:off x="2800348" y="1592633"/>
              <a:ext cx="419101" cy="369332"/>
            </a:xfrm>
            <a:prstGeom prst="rect">
              <a:avLst/>
            </a:prstGeom>
            <a:noFill/>
            <a:ln w="12700">
              <a:solidFill>
                <a:schemeClr val="tx1"/>
              </a:solidFill>
            </a:ln>
          </p:spPr>
          <p:txBody>
            <a:bodyPr wrap="square" rtlCol="0">
              <a:spAutoFit/>
            </a:bodyPr>
            <a:lstStyle/>
            <a:p>
              <a:pPr algn="ctr"/>
              <a:r>
                <a:rPr lang="en-US" dirty="0"/>
                <a:t>9</a:t>
              </a:r>
            </a:p>
          </p:txBody>
        </p:sp>
        <p:sp>
          <p:nvSpPr>
            <p:cNvPr id="8" name="TextBox 7">
              <a:extLst>
                <a:ext uri="{FF2B5EF4-FFF2-40B4-BE49-F238E27FC236}">
                  <a16:creationId xmlns:a16="http://schemas.microsoft.com/office/drawing/2014/main" id="{F4A6D259-93C7-CFE8-D8AF-61335A3F38B3}"/>
                </a:ext>
              </a:extLst>
            </p:cNvPr>
            <p:cNvSpPr txBox="1"/>
            <p:nvPr/>
          </p:nvSpPr>
          <p:spPr>
            <a:xfrm>
              <a:off x="3219449" y="1592633"/>
              <a:ext cx="419101" cy="369332"/>
            </a:xfrm>
            <a:prstGeom prst="rect">
              <a:avLst/>
            </a:prstGeom>
            <a:noFill/>
            <a:ln w="12700">
              <a:solidFill>
                <a:schemeClr val="tx1"/>
              </a:solidFill>
            </a:ln>
          </p:spPr>
          <p:txBody>
            <a:bodyPr wrap="square" rtlCol="0">
              <a:spAutoFit/>
            </a:bodyPr>
            <a:lstStyle/>
            <a:p>
              <a:pPr algn="ctr"/>
              <a:r>
                <a:rPr lang="en-US" dirty="0"/>
                <a:t>1</a:t>
              </a:r>
            </a:p>
          </p:txBody>
        </p:sp>
        <p:sp>
          <p:nvSpPr>
            <p:cNvPr id="12" name="TextBox 11">
              <a:extLst>
                <a:ext uri="{FF2B5EF4-FFF2-40B4-BE49-F238E27FC236}">
                  <a16:creationId xmlns:a16="http://schemas.microsoft.com/office/drawing/2014/main" id="{A6B109E5-2686-B460-CF72-FAB6A6EFF326}"/>
                </a:ext>
              </a:extLst>
            </p:cNvPr>
            <p:cNvSpPr txBox="1"/>
            <p:nvPr/>
          </p:nvSpPr>
          <p:spPr>
            <a:xfrm>
              <a:off x="3638550" y="1592633"/>
              <a:ext cx="419101" cy="369332"/>
            </a:xfrm>
            <a:prstGeom prst="rect">
              <a:avLst/>
            </a:prstGeom>
            <a:noFill/>
            <a:ln w="12700">
              <a:solidFill>
                <a:schemeClr val="tx1"/>
              </a:solidFill>
            </a:ln>
          </p:spPr>
          <p:txBody>
            <a:bodyPr wrap="square" rtlCol="0">
              <a:spAutoFit/>
            </a:bodyPr>
            <a:lstStyle/>
            <a:p>
              <a:pPr algn="ctr"/>
              <a:r>
                <a:rPr lang="en-US" dirty="0"/>
                <a:t>12</a:t>
              </a:r>
            </a:p>
          </p:txBody>
        </p:sp>
        <p:sp>
          <p:nvSpPr>
            <p:cNvPr id="13" name="TextBox 12">
              <a:extLst>
                <a:ext uri="{FF2B5EF4-FFF2-40B4-BE49-F238E27FC236}">
                  <a16:creationId xmlns:a16="http://schemas.microsoft.com/office/drawing/2014/main" id="{AFC4940E-39E1-22CC-40FC-03C41D90D082}"/>
                </a:ext>
              </a:extLst>
            </p:cNvPr>
            <p:cNvSpPr txBox="1"/>
            <p:nvPr/>
          </p:nvSpPr>
          <p:spPr>
            <a:xfrm>
              <a:off x="4057651" y="1592633"/>
              <a:ext cx="419101" cy="369332"/>
            </a:xfrm>
            <a:prstGeom prst="rect">
              <a:avLst/>
            </a:prstGeom>
            <a:noFill/>
            <a:ln w="12700">
              <a:solidFill>
                <a:schemeClr val="tx1"/>
              </a:solidFill>
            </a:ln>
          </p:spPr>
          <p:txBody>
            <a:bodyPr wrap="square" rtlCol="0">
              <a:spAutoFit/>
            </a:bodyPr>
            <a:lstStyle/>
            <a:p>
              <a:pPr algn="ctr"/>
              <a:r>
                <a:rPr lang="en-US" dirty="0"/>
                <a:t>5</a:t>
              </a:r>
            </a:p>
          </p:txBody>
        </p:sp>
        <p:sp>
          <p:nvSpPr>
            <p:cNvPr id="14" name="TextBox 13">
              <a:extLst>
                <a:ext uri="{FF2B5EF4-FFF2-40B4-BE49-F238E27FC236}">
                  <a16:creationId xmlns:a16="http://schemas.microsoft.com/office/drawing/2014/main" id="{BECF33EA-5423-4F11-D455-61744BDC91E3}"/>
                </a:ext>
              </a:extLst>
            </p:cNvPr>
            <p:cNvSpPr txBox="1"/>
            <p:nvPr/>
          </p:nvSpPr>
          <p:spPr>
            <a:xfrm>
              <a:off x="4476752" y="1592633"/>
              <a:ext cx="419101" cy="369332"/>
            </a:xfrm>
            <a:prstGeom prst="rect">
              <a:avLst/>
            </a:prstGeom>
            <a:noFill/>
            <a:ln w="12700">
              <a:solidFill>
                <a:schemeClr val="tx1"/>
              </a:solidFill>
            </a:ln>
          </p:spPr>
          <p:txBody>
            <a:bodyPr wrap="square" rtlCol="0">
              <a:spAutoFit/>
            </a:bodyPr>
            <a:lstStyle/>
            <a:p>
              <a:pPr algn="ctr"/>
              <a:r>
                <a:rPr lang="en-US" dirty="0"/>
                <a:t>10</a:t>
              </a:r>
            </a:p>
          </p:txBody>
        </p:sp>
        <p:sp>
          <p:nvSpPr>
            <p:cNvPr id="15" name="TextBox 14">
              <a:extLst>
                <a:ext uri="{FF2B5EF4-FFF2-40B4-BE49-F238E27FC236}">
                  <a16:creationId xmlns:a16="http://schemas.microsoft.com/office/drawing/2014/main" id="{9C82756A-05E3-DB1A-EDDF-5447EE1861E4}"/>
                </a:ext>
              </a:extLst>
            </p:cNvPr>
            <p:cNvSpPr txBox="1"/>
            <p:nvPr/>
          </p:nvSpPr>
          <p:spPr>
            <a:xfrm>
              <a:off x="4895853" y="1592633"/>
              <a:ext cx="419101" cy="369332"/>
            </a:xfrm>
            <a:prstGeom prst="rect">
              <a:avLst/>
            </a:prstGeom>
            <a:noFill/>
            <a:ln w="12700">
              <a:solidFill>
                <a:schemeClr val="tx1"/>
              </a:solidFill>
            </a:ln>
          </p:spPr>
          <p:txBody>
            <a:bodyPr wrap="square" rtlCol="0">
              <a:spAutoFit/>
            </a:bodyPr>
            <a:lstStyle/>
            <a:p>
              <a:pPr algn="ctr"/>
              <a:r>
                <a:rPr lang="en-US" dirty="0"/>
                <a:t>3</a:t>
              </a:r>
            </a:p>
          </p:txBody>
        </p:sp>
      </p:grpSp>
      <p:sp>
        <p:nvSpPr>
          <p:cNvPr id="16" name="Footer Placeholder 15">
            <a:extLst>
              <a:ext uri="{FF2B5EF4-FFF2-40B4-BE49-F238E27FC236}">
                <a16:creationId xmlns:a16="http://schemas.microsoft.com/office/drawing/2014/main" id="{3BAF60B2-6BEA-05D5-FBA2-026F117F2995}"/>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8189953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49</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Median Finding - PseudoCode</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p:sp>
        <p:nvSpPr>
          <p:cNvPr id="2" name="Footer Placeholder 1">
            <a:extLst>
              <a:ext uri="{FF2B5EF4-FFF2-40B4-BE49-F238E27FC236}">
                <a16:creationId xmlns:a16="http://schemas.microsoft.com/office/drawing/2014/main" id="{99BE8750-C199-342F-7E48-9218EE5D60B2}"/>
              </a:ext>
            </a:extLst>
          </p:cNvPr>
          <p:cNvSpPr>
            <a:spLocks noGrp="1"/>
          </p:cNvSpPr>
          <p:nvPr>
            <p:ph type="ftr" sz="quarter" idx="11"/>
          </p:nvPr>
        </p:nvSpPr>
        <p:spPr/>
        <p:txBody>
          <a:bodyPr/>
          <a:lstStyle/>
          <a:p>
            <a:r>
              <a:rPr lang="en-US" dirty="0"/>
              <a:t>Algorithms - I | Divide and Conquer</a:t>
            </a:r>
          </a:p>
        </p:txBody>
      </p:sp>
      <p:sp>
        <p:nvSpPr>
          <p:cNvPr id="3" name="Content Placeholder 2">
            <a:extLst>
              <a:ext uri="{FF2B5EF4-FFF2-40B4-BE49-F238E27FC236}">
                <a16:creationId xmlns:a16="http://schemas.microsoft.com/office/drawing/2014/main" id="{84C56D4E-5A4E-CA5E-4B53-68F7243D58A5}"/>
              </a:ext>
            </a:extLst>
          </p:cNvPr>
          <p:cNvSpPr txBox="1">
            <a:spLocks/>
          </p:cNvSpPr>
          <p:nvPr/>
        </p:nvSpPr>
        <p:spPr>
          <a:xfrm>
            <a:off x="144187" y="1056499"/>
            <a:ext cx="6424393" cy="3458940"/>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ts val="1700"/>
              </a:lnSpc>
              <a:spcBef>
                <a:spcPts val="200"/>
              </a:spcBef>
              <a:spcAft>
                <a:spcPts val="200"/>
              </a:spcAft>
              <a:buNone/>
            </a:pPr>
            <a:r>
              <a:rPr lang="en-US" sz="1400" dirty="0">
                <a:solidFill>
                  <a:schemeClr val="bg2">
                    <a:lumMod val="50000"/>
                  </a:schemeClr>
                </a:solidFill>
                <a:latin typeface="Courier" pitchFamily="2" charset="0"/>
              </a:rPr>
              <a:t>Select(A, p, r, i)</a:t>
            </a:r>
          </a:p>
          <a:p>
            <a:pPr marL="269875" indent="0">
              <a:lnSpc>
                <a:spcPts val="1700"/>
              </a:lnSpc>
              <a:spcBef>
                <a:spcPts val="200"/>
              </a:spcBef>
              <a:spcAft>
                <a:spcPts val="200"/>
              </a:spcAft>
              <a:buNone/>
            </a:pPr>
            <a:r>
              <a:rPr lang="en-US" sz="1400" dirty="0">
                <a:solidFill>
                  <a:schemeClr val="bg2">
                    <a:lumMod val="50000"/>
                  </a:schemeClr>
                </a:solidFill>
                <a:latin typeface="Courier" pitchFamily="2" charset="0"/>
              </a:rPr>
              <a:t>if p==r</a:t>
            </a:r>
          </a:p>
          <a:p>
            <a:pPr marL="269875" indent="0">
              <a:lnSpc>
                <a:spcPts val="1700"/>
              </a:lnSpc>
              <a:spcBef>
                <a:spcPts val="200"/>
              </a:spcBef>
              <a:spcAft>
                <a:spcPts val="200"/>
              </a:spcAft>
              <a:buNone/>
            </a:pPr>
            <a:r>
              <a:rPr lang="en-US" sz="1400" dirty="0">
                <a:solidFill>
                  <a:schemeClr val="bg2">
                    <a:lumMod val="50000"/>
                  </a:schemeClr>
                </a:solidFill>
                <a:latin typeface="Courier" pitchFamily="2" charset="0"/>
              </a:rPr>
              <a:t>  return A[p]</a:t>
            </a:r>
          </a:p>
          <a:p>
            <a:pPr marL="269875" indent="0">
              <a:lnSpc>
                <a:spcPts val="1700"/>
              </a:lnSpc>
              <a:spcBef>
                <a:spcPts val="200"/>
              </a:spcBef>
              <a:spcAft>
                <a:spcPts val="200"/>
              </a:spcAft>
              <a:buNone/>
            </a:pPr>
            <a:r>
              <a:rPr lang="en-US" sz="1400" dirty="0">
                <a:solidFill>
                  <a:schemeClr val="bg2">
                    <a:lumMod val="50000"/>
                  </a:schemeClr>
                </a:solidFill>
                <a:latin typeface="Courier" pitchFamily="2" charset="0"/>
              </a:rPr>
              <a:t>q = Partition(A, p, r)</a:t>
            </a:r>
          </a:p>
          <a:p>
            <a:pPr marL="269875" indent="0">
              <a:lnSpc>
                <a:spcPts val="1700"/>
              </a:lnSpc>
              <a:spcBef>
                <a:spcPts val="200"/>
              </a:spcBef>
              <a:spcAft>
                <a:spcPts val="200"/>
              </a:spcAft>
              <a:buNone/>
            </a:pPr>
            <a:r>
              <a:rPr lang="en-US" sz="1400" dirty="0">
                <a:solidFill>
                  <a:schemeClr val="bg2">
                    <a:lumMod val="50000"/>
                  </a:schemeClr>
                </a:solidFill>
                <a:latin typeface="Courier" pitchFamily="2" charset="0"/>
              </a:rPr>
              <a:t>if i == q</a:t>
            </a:r>
          </a:p>
          <a:p>
            <a:pPr marL="269875" indent="0">
              <a:lnSpc>
                <a:spcPts val="1700"/>
              </a:lnSpc>
              <a:spcBef>
                <a:spcPts val="200"/>
              </a:spcBef>
              <a:spcAft>
                <a:spcPts val="200"/>
              </a:spcAft>
              <a:buNone/>
            </a:pPr>
            <a:r>
              <a:rPr lang="en-US" sz="1400" dirty="0">
                <a:solidFill>
                  <a:schemeClr val="bg2">
                    <a:lumMod val="50000"/>
                  </a:schemeClr>
                </a:solidFill>
                <a:latin typeface="Courier" pitchFamily="2" charset="0"/>
              </a:rPr>
              <a:t>  return A[q]</a:t>
            </a:r>
          </a:p>
          <a:p>
            <a:pPr marL="269875" indent="0">
              <a:lnSpc>
                <a:spcPts val="1700"/>
              </a:lnSpc>
              <a:spcBef>
                <a:spcPts val="200"/>
              </a:spcBef>
              <a:spcAft>
                <a:spcPts val="200"/>
              </a:spcAft>
              <a:buNone/>
            </a:pPr>
            <a:r>
              <a:rPr lang="en-US" sz="1400" dirty="0">
                <a:solidFill>
                  <a:schemeClr val="bg2">
                    <a:lumMod val="50000"/>
                  </a:schemeClr>
                </a:solidFill>
                <a:latin typeface="Courier" pitchFamily="2" charset="0"/>
              </a:rPr>
              <a:t>if q &gt; i</a:t>
            </a:r>
          </a:p>
          <a:p>
            <a:pPr marL="269875" indent="0">
              <a:lnSpc>
                <a:spcPts val="1700"/>
              </a:lnSpc>
              <a:spcBef>
                <a:spcPts val="200"/>
              </a:spcBef>
              <a:spcAft>
                <a:spcPts val="200"/>
              </a:spcAft>
              <a:buNone/>
            </a:pPr>
            <a:r>
              <a:rPr lang="en-US" sz="1400" dirty="0">
                <a:solidFill>
                  <a:schemeClr val="bg2">
                    <a:lumMod val="50000"/>
                  </a:schemeClr>
                </a:solidFill>
                <a:latin typeface="Courier" pitchFamily="2" charset="0"/>
              </a:rPr>
              <a:t>  return Select(A, p, q, i)</a:t>
            </a:r>
          </a:p>
          <a:p>
            <a:pPr marL="269875" indent="0">
              <a:lnSpc>
                <a:spcPts val="1700"/>
              </a:lnSpc>
              <a:spcBef>
                <a:spcPts val="200"/>
              </a:spcBef>
              <a:spcAft>
                <a:spcPts val="200"/>
              </a:spcAft>
              <a:buNone/>
            </a:pPr>
            <a:r>
              <a:rPr lang="en-US" sz="1400" dirty="0">
                <a:solidFill>
                  <a:schemeClr val="bg2">
                    <a:lumMod val="50000"/>
                  </a:schemeClr>
                </a:solidFill>
                <a:latin typeface="Courier" pitchFamily="2" charset="0"/>
              </a:rPr>
              <a:t>else</a:t>
            </a:r>
          </a:p>
          <a:p>
            <a:pPr marL="269875" indent="0">
              <a:lnSpc>
                <a:spcPts val="1700"/>
              </a:lnSpc>
              <a:spcBef>
                <a:spcPts val="200"/>
              </a:spcBef>
              <a:spcAft>
                <a:spcPts val="200"/>
              </a:spcAft>
              <a:buNone/>
            </a:pPr>
            <a:r>
              <a:rPr lang="en-US" sz="1400" dirty="0">
                <a:solidFill>
                  <a:schemeClr val="bg2">
                    <a:lumMod val="50000"/>
                  </a:schemeClr>
                </a:solidFill>
                <a:latin typeface="Courier" pitchFamily="2" charset="0"/>
              </a:rPr>
              <a:t>  return Select(A, q+1, r, i)</a:t>
            </a:r>
          </a:p>
        </p:txBody>
      </p:sp>
    </p:spTree>
    <p:extLst>
      <p:ext uri="{BB962C8B-B14F-4D97-AF65-F5344CB8AC3E}">
        <p14:creationId xmlns:p14="http://schemas.microsoft.com/office/powerpoint/2010/main" val="1623379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9" end="9"/>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5</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Merge Sort</a:t>
            </a:r>
            <a:endParaRPr sz="2400" dirty="0"/>
          </a:p>
        </p:txBody>
      </p:sp>
      <p:sp>
        <p:nvSpPr>
          <p:cNvPr id="2" name="Content Placeholder 2">
            <a:extLst>
              <a:ext uri="{FF2B5EF4-FFF2-40B4-BE49-F238E27FC236}">
                <a16:creationId xmlns:a16="http://schemas.microsoft.com/office/drawing/2014/main" id="{790EAE0E-D68C-C7F9-EDEA-820A2964C81F}"/>
              </a:ext>
            </a:extLst>
          </p:cNvPr>
          <p:cNvSpPr txBox="1">
            <a:spLocks/>
          </p:cNvSpPr>
          <p:nvPr/>
        </p:nvSpPr>
        <p:spPr>
          <a:xfrm>
            <a:off x="144187" y="1266225"/>
            <a:ext cx="6424393" cy="3370405"/>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500"/>
              </a:lnSpc>
            </a:pPr>
            <a:r>
              <a:rPr lang="en-US" sz="1600" dirty="0"/>
              <a:t>Dividing is easy. The key operation, though, is merge.</a:t>
            </a:r>
          </a:p>
          <a:p>
            <a:pPr>
              <a:lnSpc>
                <a:spcPts val="1500"/>
              </a:lnSpc>
            </a:pPr>
            <a:r>
              <a:rPr lang="en-US" sz="1600" dirty="0"/>
              <a:t>How to do merging of two sorted arrays to produce a merged sorted array?</a:t>
            </a:r>
          </a:p>
          <a:p>
            <a:pPr>
              <a:lnSpc>
                <a:spcPts val="1500"/>
              </a:lnSpc>
            </a:pPr>
            <a:endParaRPr lang="en-US" sz="1200" dirty="0"/>
          </a:p>
        </p:txBody>
      </p:sp>
      <p:grpSp>
        <p:nvGrpSpPr>
          <p:cNvPr id="3" name="Group 2">
            <a:extLst>
              <a:ext uri="{FF2B5EF4-FFF2-40B4-BE49-F238E27FC236}">
                <a16:creationId xmlns:a16="http://schemas.microsoft.com/office/drawing/2014/main" id="{1F3C00F3-A67B-AA16-CFE6-4F31A65A8453}"/>
              </a:ext>
            </a:extLst>
          </p:cNvPr>
          <p:cNvGrpSpPr/>
          <p:nvPr/>
        </p:nvGrpSpPr>
        <p:grpSpPr>
          <a:xfrm>
            <a:off x="2180012" y="2313132"/>
            <a:ext cx="808184" cy="258618"/>
            <a:chOff x="2021579" y="1827031"/>
            <a:chExt cx="808184" cy="258618"/>
          </a:xfrm>
        </p:grpSpPr>
        <p:sp>
          <p:nvSpPr>
            <p:cNvPr id="6" name="Rectangle 5">
              <a:extLst>
                <a:ext uri="{FF2B5EF4-FFF2-40B4-BE49-F238E27FC236}">
                  <a16:creationId xmlns:a16="http://schemas.microsoft.com/office/drawing/2014/main" id="{97DF0B9B-9E59-D079-3394-8095DD38525D}"/>
                </a:ext>
              </a:extLst>
            </p:cNvPr>
            <p:cNvSpPr/>
            <p:nvPr/>
          </p:nvSpPr>
          <p:spPr>
            <a:xfrm>
              <a:off x="2021579" y="1827031"/>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2</a:t>
              </a:r>
            </a:p>
          </p:txBody>
        </p:sp>
        <p:sp>
          <p:nvSpPr>
            <p:cNvPr id="7" name="Rectangle 6">
              <a:extLst>
                <a:ext uri="{FF2B5EF4-FFF2-40B4-BE49-F238E27FC236}">
                  <a16:creationId xmlns:a16="http://schemas.microsoft.com/office/drawing/2014/main" id="{A192F3C6-8ECD-A6D8-5DA5-3D0A392556CE}"/>
                </a:ext>
              </a:extLst>
            </p:cNvPr>
            <p:cNvSpPr/>
            <p:nvPr/>
          </p:nvSpPr>
          <p:spPr>
            <a:xfrm>
              <a:off x="2294053" y="1827031"/>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5</a:t>
              </a:r>
            </a:p>
          </p:txBody>
        </p:sp>
        <p:sp>
          <p:nvSpPr>
            <p:cNvPr id="10" name="Rectangle 9">
              <a:extLst>
                <a:ext uri="{FF2B5EF4-FFF2-40B4-BE49-F238E27FC236}">
                  <a16:creationId xmlns:a16="http://schemas.microsoft.com/office/drawing/2014/main" id="{D6CE7B9B-8E30-2550-9E60-39D2F4C60B89}"/>
                </a:ext>
              </a:extLst>
            </p:cNvPr>
            <p:cNvSpPr/>
            <p:nvPr/>
          </p:nvSpPr>
          <p:spPr>
            <a:xfrm>
              <a:off x="2561908" y="1827031"/>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9</a:t>
              </a:r>
            </a:p>
          </p:txBody>
        </p:sp>
      </p:grpSp>
      <p:grpSp>
        <p:nvGrpSpPr>
          <p:cNvPr id="12" name="Group 11">
            <a:extLst>
              <a:ext uri="{FF2B5EF4-FFF2-40B4-BE49-F238E27FC236}">
                <a16:creationId xmlns:a16="http://schemas.microsoft.com/office/drawing/2014/main" id="{2E736AD3-026D-DC99-85FD-F4C546E747C6}"/>
              </a:ext>
            </a:extLst>
          </p:cNvPr>
          <p:cNvGrpSpPr/>
          <p:nvPr/>
        </p:nvGrpSpPr>
        <p:grpSpPr>
          <a:xfrm>
            <a:off x="3550094" y="2313132"/>
            <a:ext cx="808184" cy="258618"/>
            <a:chOff x="2021579" y="1827031"/>
            <a:chExt cx="808184" cy="258618"/>
          </a:xfrm>
        </p:grpSpPr>
        <p:sp>
          <p:nvSpPr>
            <p:cNvPr id="13" name="Rectangle 12">
              <a:extLst>
                <a:ext uri="{FF2B5EF4-FFF2-40B4-BE49-F238E27FC236}">
                  <a16:creationId xmlns:a16="http://schemas.microsoft.com/office/drawing/2014/main" id="{A0107E61-6F21-BE61-8217-17EE842979C0}"/>
                </a:ext>
              </a:extLst>
            </p:cNvPr>
            <p:cNvSpPr/>
            <p:nvPr/>
          </p:nvSpPr>
          <p:spPr>
            <a:xfrm>
              <a:off x="2021579" y="1827031"/>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3</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24C305C9-A83C-AD97-5E4A-71C2CB62AF53}"/>
                </a:ext>
              </a:extLst>
            </p:cNvPr>
            <p:cNvSpPr/>
            <p:nvPr/>
          </p:nvSpPr>
          <p:spPr>
            <a:xfrm>
              <a:off x="2294053" y="1827031"/>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4</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8267F856-C1B9-C770-A272-3EE86AB68D91}"/>
                </a:ext>
              </a:extLst>
            </p:cNvPr>
            <p:cNvSpPr/>
            <p:nvPr/>
          </p:nvSpPr>
          <p:spPr>
            <a:xfrm>
              <a:off x="2561908" y="1827031"/>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8</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8" name="Footer Placeholder 7">
            <a:extLst>
              <a:ext uri="{FF2B5EF4-FFF2-40B4-BE49-F238E27FC236}">
                <a16:creationId xmlns:a16="http://schemas.microsoft.com/office/drawing/2014/main" id="{B1A25F34-3CBB-8657-3684-28162573C712}"/>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2862817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50</a:t>
            </a:fld>
            <a:endParaRPr lang="en-US" dirty="0"/>
          </a:p>
        </p:txBody>
      </p:sp>
      <p:sp>
        <p:nvSpPr>
          <p:cNvPr id="9" name="Footer Placeholder 7">
            <a:extLst>
              <a:ext uri="{FF2B5EF4-FFF2-40B4-BE49-F238E27FC236}">
                <a16:creationId xmlns:a16="http://schemas.microsoft.com/office/drawing/2014/main" id="{CFC81A27-91FD-9B6C-E460-1841D0BAC1C4}"/>
              </a:ext>
            </a:extLst>
          </p:cNvPr>
          <p:cNvSpPr txBox="1">
            <a:spLocks/>
          </p:cNvSpPr>
          <p:nvPr/>
        </p:nvSpPr>
        <p:spPr>
          <a:xfrm>
            <a:off x="1294188" y="4869209"/>
            <a:ext cx="4594279" cy="205383"/>
          </a:xfrm>
          <a:prstGeom prst="rect">
            <a:avLst/>
          </a:prstGeom>
        </p:spPr>
        <p:txBody>
          <a:bodyPr vert="horz" lIns="91440" tIns="45720" rIns="91440" bIns="45720" rtlCol="0" anchor="ctr"/>
          <a:lstStyle>
            <a:defPPr>
              <a:defRPr lang="en-US"/>
            </a:defPPr>
            <a:lvl1pPr marL="0" algn="ctr" defTabSz="914400" rtl="0" eaLnBrk="1" latinLnBrk="0" hangingPunct="1">
              <a:defRPr sz="675" kern="1200">
                <a:solidFill>
                  <a:srgbClr val="0432FF"/>
                </a:solidFill>
                <a:latin typeface="Segoe UI" charset="0"/>
                <a:ea typeface="Segoe UI" charset="0"/>
                <a:cs typeface="Segoe UI"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CS21003/Algorithms - I | Divide and Conquer</a:t>
            </a:r>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Median Finding – Running Time Analysis</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mc:AlternateContent xmlns:mc="http://schemas.openxmlformats.org/markup-compatibility/2006" xmlns:a14="http://schemas.microsoft.com/office/drawing/2010/main">
        <mc:Choice Requires="a14">
          <p:sp>
            <p:nvSpPr>
              <p:cNvPr id="2" name="Content Placeholder 2">
                <a:extLst>
                  <a:ext uri="{FF2B5EF4-FFF2-40B4-BE49-F238E27FC236}">
                    <a16:creationId xmlns:a16="http://schemas.microsoft.com/office/drawing/2014/main" id="{62FC26C2-BB97-1879-36C3-518CAD90DB94}"/>
                  </a:ext>
                </a:extLst>
              </p:cNvPr>
              <p:cNvSpPr txBox="1">
                <a:spLocks/>
              </p:cNvSpPr>
              <p:nvPr/>
            </p:nvSpPr>
            <p:spPr>
              <a:xfrm>
                <a:off x="153826" y="1096951"/>
                <a:ext cx="6539957" cy="3493429"/>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700"/>
                  </a:lnSpc>
                  <a:spcBef>
                    <a:spcPts val="400"/>
                  </a:spcBef>
                  <a:spcAft>
                    <a:spcPts val="200"/>
                  </a:spcAft>
                </a:pPr>
                <a:r>
                  <a:rPr lang="en-US" sz="1600" b="0" dirty="0"/>
                  <a:t>Best case is that the first pivot is </a:t>
                </a:r>
                <a14:m>
                  <m:oMath xmlns:m="http://schemas.openxmlformats.org/officeDocument/2006/math">
                    <m:r>
                      <a:rPr lang="en-US" sz="1600" b="0" i="1" smtClean="0">
                        <a:latin typeface="Cambria Math" panose="02040503050406030204" pitchFamily="18" charset="0"/>
                      </a:rPr>
                      <m:t>𝑖</m:t>
                    </m:r>
                  </m:oMath>
                </a14:m>
                <a:endParaRPr lang="en-US" sz="1600" dirty="0"/>
              </a:p>
              <a:p>
                <a:pPr>
                  <a:lnSpc>
                    <a:spcPts val="1700"/>
                  </a:lnSpc>
                  <a:spcBef>
                    <a:spcPts val="400"/>
                  </a:spcBef>
                  <a:spcAft>
                    <a:spcPts val="200"/>
                  </a:spcAft>
                </a:pPr>
                <a:r>
                  <a:rPr lang="en-US" sz="1600" b="0" dirty="0"/>
                  <a:t>What is the running time?</a:t>
                </a:r>
              </a:p>
              <a:p>
                <a:pPr>
                  <a:lnSpc>
                    <a:spcPts val="1700"/>
                  </a:lnSpc>
                  <a:spcBef>
                    <a:spcPts val="400"/>
                  </a:spcBef>
                  <a:spcAft>
                    <a:spcPts val="200"/>
                  </a:spcAft>
                </a:pPr>
                <a14:m>
                  <m:oMath xmlns:m="http://schemas.openxmlformats.org/officeDocument/2006/math">
                    <m:r>
                      <m:rPr>
                        <m:sty m:val="p"/>
                      </m:rPr>
                      <a:rPr lang="el-GR" sz="1600" b="0" i="1" smtClean="0">
                        <a:latin typeface="Cambria Math" panose="02040503050406030204" pitchFamily="18" charset="0"/>
                        <a:ea typeface="Cambria Math" panose="02040503050406030204" pitchFamily="18" charset="0"/>
                      </a:rPr>
                      <m:t>Θ</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𝑛</m:t>
                    </m:r>
                    <m:r>
                      <a:rPr lang="en-US" sz="1600" b="0" i="1" smtClean="0">
                        <a:latin typeface="Cambria Math" panose="02040503050406030204" pitchFamily="18" charset="0"/>
                        <a:ea typeface="Cambria Math" panose="02040503050406030204" pitchFamily="18" charset="0"/>
                      </a:rPr>
                      <m:t>)</m:t>
                    </m:r>
                  </m:oMath>
                </a14:m>
                <a:r>
                  <a:rPr lang="en-US" sz="1600" b="0" dirty="0"/>
                  <a:t> [At least once you have to scan the array to get the partition]</a:t>
                </a:r>
              </a:p>
              <a:p>
                <a:pPr>
                  <a:lnSpc>
                    <a:spcPts val="1700"/>
                  </a:lnSpc>
                  <a:spcBef>
                    <a:spcPts val="400"/>
                  </a:spcBef>
                  <a:spcAft>
                    <a:spcPts val="200"/>
                  </a:spcAft>
                </a:pPr>
                <a:r>
                  <a:rPr lang="en-US" sz="1600" dirty="0"/>
                  <a:t>What is the worst case?</a:t>
                </a:r>
              </a:p>
              <a:p>
                <a:pPr>
                  <a:lnSpc>
                    <a:spcPts val="1700"/>
                  </a:lnSpc>
                  <a:spcBef>
                    <a:spcPts val="400"/>
                  </a:spcBef>
                  <a:spcAft>
                    <a:spcPts val="200"/>
                  </a:spcAft>
                </a:pPr>
                <a:r>
                  <a:rPr lang="en-US" sz="1600" b="0" dirty="0"/>
                  <a:t>(Similar to quicksort) To get the pivot always at one of the ends</a:t>
                </a:r>
              </a:p>
              <a:p>
                <a:pPr>
                  <a:lnSpc>
                    <a:spcPts val="1700"/>
                  </a:lnSpc>
                  <a:spcBef>
                    <a:spcPts val="400"/>
                  </a:spcBef>
                  <a:spcAft>
                    <a:spcPts val="200"/>
                  </a:spcAft>
                </a:pPr>
                <a:r>
                  <a:rPr lang="en-US" sz="1600" dirty="0"/>
                  <a:t>The running time is </a:t>
                </a:r>
                <a14:m>
                  <m:oMath xmlns:m="http://schemas.openxmlformats.org/officeDocument/2006/math">
                    <m:r>
                      <m:rPr>
                        <m:sty m:val="p"/>
                      </m:rPr>
                      <a:rPr lang="el-GR" sz="1600" i="1">
                        <a:latin typeface="Cambria Math" panose="02040503050406030204" pitchFamily="18" charset="0"/>
                        <a:ea typeface="Cambria Math" panose="02040503050406030204" pitchFamily="18" charset="0"/>
                      </a:rPr>
                      <m:t>Θ</m:t>
                    </m:r>
                    <m:r>
                      <a:rPr lang="en-US" sz="1600" i="1">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r>
                          <a:rPr lang="en-US" sz="1600" i="1">
                            <a:latin typeface="Cambria Math" panose="02040503050406030204" pitchFamily="18" charset="0"/>
                            <a:ea typeface="Cambria Math" panose="02040503050406030204" pitchFamily="18" charset="0"/>
                          </a:rPr>
                          <m:t>𝑛</m:t>
                        </m:r>
                      </m:e>
                      <m:sup>
                        <m:r>
                          <a:rPr lang="en-US" sz="1600" b="0" i="1" smtClean="0">
                            <a:latin typeface="Cambria Math" panose="02040503050406030204" pitchFamily="18" charset="0"/>
                            <a:ea typeface="Cambria Math" panose="02040503050406030204" pitchFamily="18" charset="0"/>
                          </a:rPr>
                          <m:t>2</m:t>
                        </m:r>
                      </m:sup>
                    </m:sSup>
                    <m:r>
                      <a:rPr lang="en-US" sz="1600" i="1">
                        <a:latin typeface="Cambria Math" panose="02040503050406030204" pitchFamily="18" charset="0"/>
                        <a:ea typeface="Cambria Math" panose="02040503050406030204" pitchFamily="18" charset="0"/>
                      </a:rPr>
                      <m:t>)</m:t>
                    </m:r>
                  </m:oMath>
                </a14:m>
                <a:r>
                  <a:rPr lang="en-US" sz="1600" dirty="0"/>
                  <a:t> – Same as quicksort </a:t>
                </a:r>
              </a:p>
              <a:p>
                <a:pPr>
                  <a:lnSpc>
                    <a:spcPts val="1700"/>
                  </a:lnSpc>
                  <a:spcBef>
                    <a:spcPts val="400"/>
                  </a:spcBef>
                  <a:spcAft>
                    <a:spcPts val="200"/>
                  </a:spcAft>
                </a:pPr>
                <a:endParaRPr lang="en-US" sz="1600" b="0" dirty="0"/>
              </a:p>
              <a:p>
                <a:pPr>
                  <a:lnSpc>
                    <a:spcPts val="1700"/>
                  </a:lnSpc>
                  <a:spcBef>
                    <a:spcPts val="400"/>
                  </a:spcBef>
                  <a:spcAft>
                    <a:spcPts val="200"/>
                  </a:spcAft>
                </a:pPr>
                <a:r>
                  <a:rPr lang="en-US" sz="1600" dirty="0"/>
                  <a:t>Another best case scenario is – perfectly balanced partitioning at all levels</a:t>
                </a:r>
              </a:p>
              <a:p>
                <a:pPr>
                  <a:lnSpc>
                    <a:spcPts val="1700"/>
                  </a:lnSpc>
                  <a:spcBef>
                    <a:spcPts val="400"/>
                  </a:spcBef>
                  <a:spcAft>
                    <a:spcPts val="200"/>
                  </a:spcAft>
                </a:pPr>
                <a:r>
                  <a:rPr lang="en-US" sz="1600" b="0" dirty="0"/>
                  <a:t>Recurrence relation for such case is</a:t>
                </a:r>
              </a:p>
              <a:p>
                <a:pPr>
                  <a:lnSpc>
                    <a:spcPts val="1700"/>
                  </a:lnSpc>
                  <a:spcBef>
                    <a:spcPts val="400"/>
                  </a:spcBef>
                  <a:spcAft>
                    <a:spcPts val="200"/>
                  </a:spcAft>
                </a:pPr>
                <a:br>
                  <a:rPr lang="en-US" sz="1600" b="0" dirty="0"/>
                </a:br>
                <a14:m>
                  <m:oMath xmlns:m="http://schemas.openxmlformats.org/officeDocument/2006/math">
                    <m:r>
                      <a:rPr lang="en-US" sz="1600" i="1">
                        <a:solidFill>
                          <a:prstClr val="black"/>
                        </a:solidFill>
                        <a:latin typeface="Cambria Math" panose="02040503050406030204" pitchFamily="18" charset="0"/>
                        <a:ea typeface="Cambria Math" panose="02040503050406030204" pitchFamily="18" charset="0"/>
                      </a:rPr>
                      <m:t>𝑇</m:t>
                    </m:r>
                    <m:d>
                      <m:dPr>
                        <m:ctrlPr>
                          <a:rPr lang="en-US" sz="1600" i="1">
                            <a:solidFill>
                              <a:prstClr val="black"/>
                            </a:solidFill>
                            <a:latin typeface="Cambria Math" panose="02040503050406030204" pitchFamily="18" charset="0"/>
                            <a:ea typeface="Cambria Math" panose="02040503050406030204" pitchFamily="18" charset="0"/>
                          </a:rPr>
                        </m:ctrlPr>
                      </m:dPr>
                      <m:e>
                        <m:r>
                          <a:rPr lang="en-US" sz="1600" i="1">
                            <a:solidFill>
                              <a:prstClr val="black"/>
                            </a:solidFill>
                            <a:latin typeface="Cambria Math" panose="02040503050406030204" pitchFamily="18" charset="0"/>
                            <a:ea typeface="Cambria Math" panose="02040503050406030204" pitchFamily="18" charset="0"/>
                          </a:rPr>
                          <m:t>𝑛</m:t>
                        </m:r>
                      </m:e>
                    </m:d>
                    <m:r>
                      <a:rPr lang="en-US" sz="1600" i="1">
                        <a:solidFill>
                          <a:prstClr val="black"/>
                        </a:solidFill>
                        <a:latin typeface="Cambria Math" panose="02040503050406030204" pitchFamily="18" charset="0"/>
                        <a:ea typeface="Cambria Math" panose="02040503050406030204" pitchFamily="18" charset="0"/>
                      </a:rPr>
                      <m:t>= </m:t>
                    </m:r>
                    <m:r>
                      <a:rPr lang="en-US" sz="1600" i="1">
                        <a:solidFill>
                          <a:prstClr val="black"/>
                        </a:solidFill>
                        <a:latin typeface="Cambria Math" panose="02040503050406030204" pitchFamily="18" charset="0"/>
                        <a:ea typeface="Cambria Math" panose="02040503050406030204" pitchFamily="18" charset="0"/>
                      </a:rPr>
                      <m:t>𝑇</m:t>
                    </m:r>
                    <m:d>
                      <m:dPr>
                        <m:ctrlPr>
                          <a:rPr lang="en-US" sz="1600" i="1">
                            <a:solidFill>
                              <a:prstClr val="black"/>
                            </a:solidFill>
                            <a:latin typeface="Cambria Math" panose="02040503050406030204" pitchFamily="18" charset="0"/>
                            <a:ea typeface="Cambria Math" panose="02040503050406030204" pitchFamily="18" charset="0"/>
                          </a:rPr>
                        </m:ctrlPr>
                      </m:dPr>
                      <m:e>
                        <m:f>
                          <m:fPr>
                            <m:ctrlPr>
                              <a:rPr lang="en-US" sz="1600" i="1">
                                <a:solidFill>
                                  <a:prstClr val="black"/>
                                </a:solidFill>
                                <a:latin typeface="Cambria Math" panose="02040503050406030204" pitchFamily="18" charset="0"/>
                                <a:ea typeface="Cambria Math" panose="02040503050406030204" pitchFamily="18" charset="0"/>
                              </a:rPr>
                            </m:ctrlPr>
                          </m:fPr>
                          <m:num>
                            <m:r>
                              <a:rPr lang="en-US" sz="1600" i="1">
                                <a:solidFill>
                                  <a:prstClr val="black"/>
                                </a:solidFill>
                                <a:latin typeface="Cambria Math" panose="02040503050406030204" pitchFamily="18" charset="0"/>
                                <a:ea typeface="Cambria Math" panose="02040503050406030204" pitchFamily="18" charset="0"/>
                              </a:rPr>
                              <m:t>𝑛</m:t>
                            </m:r>
                          </m:num>
                          <m:den>
                            <m:r>
                              <a:rPr lang="en-US" sz="1600" i="1">
                                <a:solidFill>
                                  <a:prstClr val="black"/>
                                </a:solidFill>
                                <a:latin typeface="Cambria Math" panose="02040503050406030204" pitchFamily="18" charset="0"/>
                                <a:ea typeface="Cambria Math" panose="02040503050406030204" pitchFamily="18" charset="0"/>
                              </a:rPr>
                              <m:t>2</m:t>
                            </m:r>
                          </m:den>
                        </m:f>
                      </m:e>
                    </m:d>
                    <m:r>
                      <a:rPr lang="en-US" sz="1600" i="1">
                        <a:solidFill>
                          <a:prstClr val="black"/>
                        </a:solidFill>
                        <a:latin typeface="Cambria Math" panose="02040503050406030204" pitchFamily="18" charset="0"/>
                        <a:ea typeface="Cambria Math" panose="02040503050406030204" pitchFamily="18" charset="0"/>
                      </a:rPr>
                      <m:t>+</m:t>
                    </m:r>
                    <m:r>
                      <a:rPr lang="en-US" sz="1600" i="1">
                        <a:solidFill>
                          <a:prstClr val="black"/>
                        </a:solidFill>
                        <a:latin typeface="Cambria Math" panose="02040503050406030204" pitchFamily="18" charset="0"/>
                        <a:ea typeface="Cambria Math" panose="02040503050406030204" pitchFamily="18" charset="0"/>
                      </a:rPr>
                      <m:t>𝑐𝑛</m:t>
                    </m:r>
                  </m:oMath>
                </a14:m>
                <a:endParaRPr lang="en-US" sz="1600" dirty="0"/>
              </a:p>
              <a:p>
                <a:pPr>
                  <a:lnSpc>
                    <a:spcPts val="1700"/>
                  </a:lnSpc>
                  <a:spcBef>
                    <a:spcPts val="400"/>
                  </a:spcBef>
                  <a:spcAft>
                    <a:spcPts val="200"/>
                  </a:spcAft>
                </a:pPr>
                <a:endParaRPr lang="en-US" sz="1600" b="0" dirty="0"/>
              </a:p>
              <a:p>
                <a:pPr>
                  <a:lnSpc>
                    <a:spcPts val="1700"/>
                  </a:lnSpc>
                  <a:spcBef>
                    <a:spcPts val="400"/>
                  </a:spcBef>
                  <a:spcAft>
                    <a:spcPts val="200"/>
                  </a:spcAft>
                </a:pPr>
                <a:endParaRPr lang="en-US" sz="1600" b="0" dirty="0"/>
              </a:p>
              <a:p>
                <a:pPr>
                  <a:lnSpc>
                    <a:spcPts val="1700"/>
                  </a:lnSpc>
                  <a:spcBef>
                    <a:spcPts val="400"/>
                  </a:spcBef>
                  <a:spcAft>
                    <a:spcPts val="200"/>
                  </a:spcAft>
                </a:pPr>
                <a:endParaRPr lang="en-US" sz="1600" b="0" dirty="0"/>
              </a:p>
            </p:txBody>
          </p:sp>
        </mc:Choice>
        <mc:Fallback xmlns="">
          <p:sp>
            <p:nvSpPr>
              <p:cNvPr id="2" name="Content Placeholder 2">
                <a:extLst>
                  <a:ext uri="{FF2B5EF4-FFF2-40B4-BE49-F238E27FC236}">
                    <a16:creationId xmlns:a16="http://schemas.microsoft.com/office/drawing/2014/main" id="{62FC26C2-BB97-1879-36C3-518CAD90DB94}"/>
                  </a:ext>
                </a:extLst>
              </p:cNvPr>
              <p:cNvSpPr txBox="1">
                <a:spLocks noRot="1" noChangeAspect="1" noMove="1" noResize="1" noEditPoints="1" noAdjustHandles="1" noChangeArrowheads="1" noChangeShapeType="1" noTextEdit="1"/>
              </p:cNvSpPr>
              <p:nvPr/>
            </p:nvSpPr>
            <p:spPr>
              <a:xfrm>
                <a:off x="153826" y="1096951"/>
                <a:ext cx="6539957" cy="3493429"/>
              </a:xfrm>
              <a:prstGeom prst="rect">
                <a:avLst/>
              </a:prstGeom>
              <a:blipFill>
                <a:blip r:embed="rId3"/>
                <a:stretch>
                  <a:fillRect l="-388" t="-1449"/>
                </a:stretch>
              </a:blipFill>
            </p:spPr>
            <p:txBody>
              <a:bodyPr/>
              <a:lstStyle/>
              <a:p>
                <a:r>
                  <a:rPr lang="en-US">
                    <a:noFill/>
                  </a:rPr>
                  <a:t> </a:t>
                </a:r>
              </a:p>
            </p:txBody>
          </p:sp>
        </mc:Fallback>
      </mc:AlternateContent>
      <p:sp>
        <p:nvSpPr>
          <p:cNvPr id="3" name="Footer Placeholder 2">
            <a:extLst>
              <a:ext uri="{FF2B5EF4-FFF2-40B4-BE49-F238E27FC236}">
                <a16:creationId xmlns:a16="http://schemas.microsoft.com/office/drawing/2014/main" id="{AFD6185C-C844-12AF-8778-71E4B1E8177E}"/>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98430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8" end="8"/>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51</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Median Finding – Running Time Analysis</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8573256C-86CA-A801-8535-F5D16849C3C4}"/>
                  </a:ext>
                </a:extLst>
              </p:cNvPr>
              <p:cNvSpPr txBox="1"/>
              <p:nvPr/>
            </p:nvSpPr>
            <p:spPr>
              <a:xfrm>
                <a:off x="360392" y="1125112"/>
                <a:ext cx="6208188" cy="2123082"/>
              </a:xfrm>
              <a:prstGeom prst="rect">
                <a:avLst/>
              </a:prstGeom>
              <a:noFill/>
              <a:ln>
                <a:solidFill>
                  <a:schemeClr val="tx1"/>
                </a:solidFill>
              </a:ln>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1600" b="0" i="1" smtClean="0">
                          <a:solidFill>
                            <a:prstClr val="black"/>
                          </a:solidFill>
                          <a:latin typeface="Cambria Math" panose="02040503050406030204" pitchFamily="18" charset="0"/>
                          <a:ea typeface="Cambria Math" panose="02040503050406030204" pitchFamily="18" charset="0"/>
                        </a:rPr>
                        <m:t>𝑇</m:t>
                      </m:r>
                      <m:d>
                        <m:dPr>
                          <m:ctrlPr>
                            <a:rPr lang="en-US" sz="1600" b="0" i="1" smtClean="0">
                              <a:solidFill>
                                <a:prstClr val="black"/>
                              </a:solidFill>
                              <a:latin typeface="Cambria Math" panose="02040503050406030204" pitchFamily="18" charset="0"/>
                              <a:ea typeface="Cambria Math" panose="02040503050406030204" pitchFamily="18" charset="0"/>
                            </a:rPr>
                          </m:ctrlPr>
                        </m:dPr>
                        <m:e>
                          <m:r>
                            <a:rPr lang="en-US" sz="1600" b="0" i="1" smtClean="0">
                              <a:solidFill>
                                <a:prstClr val="black"/>
                              </a:solidFill>
                              <a:latin typeface="Cambria Math" panose="02040503050406030204" pitchFamily="18" charset="0"/>
                              <a:ea typeface="Cambria Math" panose="02040503050406030204" pitchFamily="18" charset="0"/>
                            </a:rPr>
                            <m:t>𝑛</m:t>
                          </m:r>
                        </m:e>
                      </m:d>
                      <m:r>
                        <a:rPr lang="en-US" sz="1600" b="0" i="1" smtClean="0">
                          <a:solidFill>
                            <a:prstClr val="black"/>
                          </a:solidFill>
                          <a:latin typeface="Cambria Math" panose="02040503050406030204" pitchFamily="18" charset="0"/>
                          <a:ea typeface="Cambria Math" panose="02040503050406030204" pitchFamily="18" charset="0"/>
                        </a:rPr>
                        <m:t>= </m:t>
                      </m:r>
                      <m:r>
                        <a:rPr lang="en-US" sz="1600" i="1">
                          <a:solidFill>
                            <a:prstClr val="black"/>
                          </a:solidFill>
                          <a:latin typeface="Cambria Math" panose="02040503050406030204" pitchFamily="18" charset="0"/>
                          <a:ea typeface="Cambria Math" panose="02040503050406030204" pitchFamily="18" charset="0"/>
                        </a:rPr>
                        <m:t>𝑇</m:t>
                      </m:r>
                      <m:d>
                        <m:dPr>
                          <m:ctrlPr>
                            <a:rPr lang="en-US" sz="1600" i="1">
                              <a:solidFill>
                                <a:prstClr val="black"/>
                              </a:solidFill>
                              <a:latin typeface="Cambria Math" panose="02040503050406030204" pitchFamily="18" charset="0"/>
                              <a:ea typeface="Cambria Math" panose="02040503050406030204" pitchFamily="18" charset="0"/>
                            </a:rPr>
                          </m:ctrlPr>
                        </m:dPr>
                        <m:e>
                          <m:f>
                            <m:fPr>
                              <m:ctrlPr>
                                <a:rPr lang="en-US" sz="1600" i="1">
                                  <a:solidFill>
                                    <a:prstClr val="black"/>
                                  </a:solidFill>
                                  <a:latin typeface="Cambria Math" panose="02040503050406030204" pitchFamily="18" charset="0"/>
                                  <a:ea typeface="Cambria Math" panose="02040503050406030204" pitchFamily="18" charset="0"/>
                                </a:rPr>
                              </m:ctrlPr>
                            </m:fPr>
                            <m:num>
                              <m:r>
                                <a:rPr lang="en-US" sz="1600" i="1">
                                  <a:solidFill>
                                    <a:prstClr val="black"/>
                                  </a:solidFill>
                                  <a:latin typeface="Cambria Math" panose="02040503050406030204" pitchFamily="18" charset="0"/>
                                  <a:ea typeface="Cambria Math" panose="02040503050406030204" pitchFamily="18" charset="0"/>
                                </a:rPr>
                                <m:t>𝑛</m:t>
                              </m:r>
                            </m:num>
                            <m:den>
                              <m:r>
                                <a:rPr lang="en-US" sz="1600" i="1">
                                  <a:solidFill>
                                    <a:prstClr val="black"/>
                                  </a:solidFill>
                                  <a:latin typeface="Cambria Math" panose="02040503050406030204" pitchFamily="18" charset="0"/>
                                  <a:ea typeface="Cambria Math" panose="02040503050406030204" pitchFamily="18" charset="0"/>
                                </a:rPr>
                                <m:t>2</m:t>
                              </m:r>
                            </m:den>
                          </m:f>
                        </m:e>
                      </m:d>
                      <m:r>
                        <a:rPr lang="en-US" sz="1600" i="1">
                          <a:solidFill>
                            <a:prstClr val="black"/>
                          </a:solidFill>
                          <a:latin typeface="Cambria Math" panose="02040503050406030204" pitchFamily="18" charset="0"/>
                          <a:ea typeface="Cambria Math" panose="02040503050406030204" pitchFamily="18" charset="0"/>
                        </a:rPr>
                        <m:t>+</m:t>
                      </m:r>
                      <m:r>
                        <a:rPr lang="en-US" sz="1600" i="1">
                          <a:solidFill>
                            <a:prstClr val="black"/>
                          </a:solidFill>
                          <a:latin typeface="Cambria Math" panose="02040503050406030204" pitchFamily="18" charset="0"/>
                          <a:ea typeface="Cambria Math" panose="02040503050406030204" pitchFamily="18" charset="0"/>
                        </a:rPr>
                        <m:t>𝑐𝑛</m:t>
                      </m:r>
                    </m:oMath>
                  </m:oMathPara>
                </a14:m>
                <a:endParaRPr lang="en-US" sz="1600" dirty="0"/>
              </a:p>
              <a:p>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𝑎</m:t>
                      </m:r>
                      <m:r>
                        <a:rPr lang="en-US" sz="1600" b="0" i="1" smtClean="0">
                          <a:latin typeface="Cambria Math" panose="02040503050406030204" pitchFamily="18" charset="0"/>
                        </a:rPr>
                        <m:t>=1,</m:t>
                      </m:r>
                      <m:r>
                        <a:rPr lang="en-US" sz="1600" b="0" i="1" smtClean="0">
                          <a:latin typeface="Cambria Math" panose="02040503050406030204" pitchFamily="18" charset="0"/>
                        </a:rPr>
                        <m:t>𝑏</m:t>
                      </m:r>
                      <m:r>
                        <a:rPr lang="en-US" sz="1600" b="0" i="1" smtClean="0">
                          <a:latin typeface="Cambria Math" panose="02040503050406030204" pitchFamily="18" charset="0"/>
                        </a:rPr>
                        <m:t>=2</m:t>
                      </m:r>
                    </m:oMath>
                  </m:oMathPara>
                </a14:m>
                <a:endParaRPr lang="en-US" sz="1600" b="0" dirty="0"/>
              </a:p>
              <a:p>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𝐿</m:t>
                      </m:r>
                      <m:r>
                        <a:rPr lang="en-US" sz="1600" b="0" i="1" smtClean="0">
                          <a:latin typeface="Cambria Math" panose="02040503050406030204" pitchFamily="18" charset="0"/>
                        </a:rPr>
                        <m:t>=</m:t>
                      </m:r>
                      <m:sSup>
                        <m:sSupPr>
                          <m:ctrlPr>
                            <a:rPr lang="en-US" sz="1600" b="0" i="1" smtClean="0">
                              <a:latin typeface="Cambria Math" panose="02040503050406030204" pitchFamily="18" charset="0"/>
                            </a:rPr>
                          </m:ctrlPr>
                        </m:sSupPr>
                        <m:e>
                          <m:r>
                            <a:rPr lang="en-US" sz="1600" b="0" i="1" smtClean="0">
                              <a:latin typeface="Cambria Math" panose="02040503050406030204" pitchFamily="18" charset="0"/>
                            </a:rPr>
                            <m:t>𝑛</m:t>
                          </m:r>
                        </m:e>
                        <m:sup>
                          <m:func>
                            <m:funcPr>
                              <m:ctrlPr>
                                <a:rPr lang="en-US" sz="1600" b="0" i="1" smtClean="0">
                                  <a:latin typeface="Cambria Math" panose="02040503050406030204" pitchFamily="18" charset="0"/>
                                </a:rPr>
                              </m:ctrlPr>
                            </m:funcPr>
                            <m:fName>
                              <m:sSub>
                                <m:sSubPr>
                                  <m:ctrlPr>
                                    <a:rPr lang="en-US" sz="1600" b="0" i="1" smtClean="0">
                                      <a:latin typeface="Cambria Math" panose="02040503050406030204" pitchFamily="18" charset="0"/>
                                    </a:rPr>
                                  </m:ctrlPr>
                                </m:sSubPr>
                                <m:e>
                                  <m:r>
                                    <m:rPr>
                                      <m:sty m:val="p"/>
                                    </m:rPr>
                                    <a:rPr lang="en-US" sz="1600" b="0" i="0" smtClean="0">
                                      <a:latin typeface="Cambria Math" panose="02040503050406030204" pitchFamily="18" charset="0"/>
                                    </a:rPr>
                                    <m:t>log</m:t>
                                  </m:r>
                                </m:e>
                                <m:sub>
                                  <m:r>
                                    <a:rPr lang="en-US" sz="1600" b="0" i="1" smtClean="0">
                                      <a:latin typeface="Cambria Math" panose="02040503050406030204" pitchFamily="18" charset="0"/>
                                    </a:rPr>
                                    <m:t>𝑏</m:t>
                                  </m:r>
                                </m:sub>
                              </m:sSub>
                            </m:fName>
                            <m:e>
                              <m:r>
                                <a:rPr lang="en-US" sz="1600" b="0" i="1" smtClean="0">
                                  <a:latin typeface="Cambria Math" panose="02040503050406030204" pitchFamily="18" charset="0"/>
                                </a:rPr>
                                <m:t>𝑎</m:t>
                              </m:r>
                            </m:e>
                          </m:func>
                        </m:sup>
                      </m:sSup>
                      <m:r>
                        <a:rPr lang="en-US" sz="1600" b="0" i="1" smtClean="0">
                          <a:latin typeface="Cambria Math" panose="02040503050406030204" pitchFamily="18" charset="0"/>
                        </a:rPr>
                        <m:t>=</m:t>
                      </m:r>
                      <m:sSup>
                        <m:sSupPr>
                          <m:ctrlPr>
                            <a:rPr lang="en-US" sz="1600" b="0" i="1" smtClean="0">
                              <a:latin typeface="Cambria Math" panose="02040503050406030204" pitchFamily="18" charset="0"/>
                            </a:rPr>
                          </m:ctrlPr>
                        </m:sSupPr>
                        <m:e>
                          <m:r>
                            <a:rPr lang="en-US" sz="1600" b="0" i="1" smtClean="0">
                              <a:latin typeface="Cambria Math" panose="02040503050406030204" pitchFamily="18" charset="0"/>
                            </a:rPr>
                            <m:t>𝑛</m:t>
                          </m:r>
                        </m:e>
                        <m:sup>
                          <m:r>
                            <a:rPr lang="en-US" sz="1600" b="0" i="1" smtClean="0">
                              <a:latin typeface="Cambria Math" panose="02040503050406030204" pitchFamily="18" charset="0"/>
                            </a:rPr>
                            <m:t>0</m:t>
                          </m:r>
                        </m:sup>
                      </m:sSup>
                      <m:r>
                        <a:rPr lang="en-US" sz="1600" b="0" i="1" smtClean="0">
                          <a:latin typeface="Cambria Math" panose="02040503050406030204" pitchFamily="18" charset="0"/>
                        </a:rPr>
                        <m:t>=1</m:t>
                      </m:r>
                    </m:oMath>
                  </m:oMathPara>
                </a14:m>
                <a:endParaRPr lang="en-US" sz="1600" dirty="0"/>
              </a:p>
              <a:p>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𝑓</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𝑛</m:t>
                          </m:r>
                        </m:e>
                      </m:d>
                      <m:r>
                        <a:rPr lang="en-US" sz="1600" b="0" i="1" smtClean="0">
                          <a:latin typeface="Cambria Math" panose="02040503050406030204" pitchFamily="18" charset="0"/>
                        </a:rPr>
                        <m:t>=</m:t>
                      </m:r>
                      <m:r>
                        <a:rPr lang="en-US" sz="1600" b="0" i="1" smtClean="0">
                          <a:latin typeface="Cambria Math" panose="02040503050406030204" pitchFamily="18" charset="0"/>
                        </a:rPr>
                        <m:t>𝑐𝑛</m:t>
                      </m:r>
                    </m:oMath>
                  </m:oMathPara>
                </a14:m>
                <a:endParaRPr lang="en-US" sz="1600" dirty="0"/>
              </a:p>
              <a:p>
                <a:r>
                  <a:rPr lang="en-US" sz="1600" dirty="0"/>
                  <a:t>Case III: We need to check the regularity condition</a:t>
                </a:r>
              </a:p>
              <a:p>
                <a14:m>
                  <m:oMath xmlns:m="http://schemas.openxmlformats.org/officeDocument/2006/math">
                    <m:r>
                      <a:rPr lang="en-US" sz="1600" b="0" i="1" smtClean="0">
                        <a:latin typeface="Cambria Math" panose="02040503050406030204" pitchFamily="18" charset="0"/>
                      </a:rPr>
                      <m:t>𝑎𝑓</m:t>
                    </m:r>
                    <m:d>
                      <m:dPr>
                        <m:ctrlPr>
                          <a:rPr lang="en-US" sz="1600" b="0" i="1" smtClean="0">
                            <a:latin typeface="Cambria Math" panose="02040503050406030204" pitchFamily="18" charset="0"/>
                          </a:rPr>
                        </m:ctrlPr>
                      </m:dPr>
                      <m:e>
                        <m:f>
                          <m:fPr>
                            <m:ctrlPr>
                              <a:rPr lang="en-US" sz="1600" b="0" i="1" smtClean="0">
                                <a:latin typeface="Cambria Math" panose="02040503050406030204" pitchFamily="18" charset="0"/>
                              </a:rPr>
                            </m:ctrlPr>
                          </m:fPr>
                          <m:num>
                            <m:r>
                              <a:rPr lang="en-US" sz="1600" b="0" i="1" smtClean="0">
                                <a:latin typeface="Cambria Math" panose="02040503050406030204" pitchFamily="18" charset="0"/>
                              </a:rPr>
                              <m:t>𝑛</m:t>
                            </m:r>
                          </m:num>
                          <m:den>
                            <m:r>
                              <a:rPr lang="en-US" sz="1600" b="0" i="1" smtClean="0">
                                <a:latin typeface="Cambria Math" panose="02040503050406030204" pitchFamily="18" charset="0"/>
                              </a:rPr>
                              <m:t>𝑏</m:t>
                            </m:r>
                          </m:den>
                        </m:f>
                      </m:e>
                    </m:d>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𝑘𝑓</m:t>
                    </m:r>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𝑛</m:t>
                        </m:r>
                      </m:e>
                    </m:d>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𝑐</m:t>
                    </m:r>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𝑛</m:t>
                        </m:r>
                      </m:num>
                      <m:den>
                        <m:r>
                          <a:rPr lang="en-US" sz="1600" b="0" i="1" smtClean="0">
                            <a:latin typeface="Cambria Math" panose="02040503050406030204" pitchFamily="18" charset="0"/>
                            <a:ea typeface="Cambria Math" panose="02040503050406030204" pitchFamily="18" charset="0"/>
                          </a:rPr>
                          <m:t>2</m:t>
                        </m:r>
                      </m:den>
                    </m:f>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𝑘𝑐𝑛</m:t>
                    </m:r>
                  </m:oMath>
                </a14:m>
                <a:r>
                  <a:rPr lang="en-US" sz="1600" b="0" i="1" dirty="0">
                    <a:latin typeface="Cambria Math" panose="02040503050406030204" pitchFamily="18" charset="0"/>
                  </a:rPr>
                  <a:t> </a:t>
                </a:r>
                <a:r>
                  <a:rPr lang="en-US" sz="1600" b="0" dirty="0">
                    <a:latin typeface="Cambria Math" panose="02040503050406030204" pitchFamily="18" charset="0"/>
                  </a:rPr>
                  <a:t>– </a:t>
                </a:r>
                <a:r>
                  <a:rPr lang="en-US" sz="1600" dirty="0"/>
                  <a:t>This is true for </a:t>
                </a:r>
                <a14:m>
                  <m:oMath xmlns:m="http://schemas.openxmlformats.org/officeDocument/2006/math">
                    <m:f>
                      <m:fPr>
                        <m:ctrlPr>
                          <a:rPr lang="en-US" sz="1600" b="0" i="1" smtClean="0">
                            <a:latin typeface="Cambria Math" panose="02040503050406030204" pitchFamily="18" charset="0"/>
                          </a:rPr>
                        </m:ctrlPr>
                      </m:fPr>
                      <m:num>
                        <m:r>
                          <a:rPr lang="en-US" sz="1600" b="0" i="1" smtClean="0">
                            <a:latin typeface="Cambria Math" panose="02040503050406030204" pitchFamily="18" charset="0"/>
                          </a:rPr>
                          <m:t>1</m:t>
                        </m:r>
                      </m:num>
                      <m:den>
                        <m:r>
                          <a:rPr lang="en-US" sz="1600" b="0" i="1" smtClean="0">
                            <a:latin typeface="Cambria Math" panose="02040503050406030204" pitchFamily="18" charset="0"/>
                          </a:rPr>
                          <m:t>2</m:t>
                        </m:r>
                      </m:den>
                    </m:f>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rPr>
                      <m:t>𝑘</m:t>
                    </m:r>
                    <m:r>
                      <a:rPr lang="en-US" sz="1600" i="1">
                        <a:latin typeface="Cambria Math" panose="02040503050406030204" pitchFamily="18" charset="0"/>
                        <a:ea typeface="Cambria Math" panose="02040503050406030204" pitchFamily="18" charset="0"/>
                      </a:rPr>
                      <m:t>&lt;</m:t>
                    </m:r>
                    <m:r>
                      <a:rPr lang="en-US" sz="1600" b="0" i="1" smtClean="0">
                        <a:latin typeface="Cambria Math" panose="02040503050406030204" pitchFamily="18" charset="0"/>
                        <a:ea typeface="Cambria Math" panose="02040503050406030204" pitchFamily="18" charset="0"/>
                      </a:rPr>
                      <m:t>1</m:t>
                    </m:r>
                  </m:oMath>
                </a14:m>
                <a:endParaRPr lang="en-US" sz="1600" dirty="0"/>
              </a:p>
              <a:p>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𝑇</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𝑛</m:t>
                          </m:r>
                        </m:e>
                      </m:d>
                      <m:r>
                        <a:rPr lang="en-US" sz="1600" b="0" i="1" smtClean="0">
                          <a:latin typeface="Cambria Math" panose="02040503050406030204" pitchFamily="18" charset="0"/>
                        </a:rPr>
                        <m:t>= </m:t>
                      </m:r>
                      <m:r>
                        <m:rPr>
                          <m:sty m:val="p"/>
                        </m:rPr>
                        <a:rPr lang="el-GR" sz="1600" b="0" i="1" smtClean="0">
                          <a:latin typeface="Cambria Math" panose="02040503050406030204" pitchFamily="18" charset="0"/>
                          <a:ea typeface="Cambria Math" panose="02040503050406030204" pitchFamily="18" charset="0"/>
                        </a:rPr>
                        <m:t>Θ</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𝑛</m:t>
                      </m:r>
                      <m:r>
                        <a:rPr lang="en-US" sz="1600" b="0" i="1" smtClean="0">
                          <a:latin typeface="Cambria Math" panose="02040503050406030204" pitchFamily="18" charset="0"/>
                          <a:ea typeface="Cambria Math" panose="02040503050406030204" pitchFamily="18" charset="0"/>
                        </a:rPr>
                        <m:t>)</m:t>
                      </m:r>
                    </m:oMath>
                  </m:oMathPara>
                </a14:m>
                <a:endParaRPr lang="en-US" sz="1600" dirty="0"/>
              </a:p>
            </p:txBody>
          </p:sp>
        </mc:Choice>
        <mc:Fallback xmlns="">
          <p:sp>
            <p:nvSpPr>
              <p:cNvPr id="3" name="TextBox 2">
                <a:extLst>
                  <a:ext uri="{FF2B5EF4-FFF2-40B4-BE49-F238E27FC236}">
                    <a16:creationId xmlns:a16="http://schemas.microsoft.com/office/drawing/2014/main" id="{8573256C-86CA-A801-8535-F5D16849C3C4}"/>
                  </a:ext>
                </a:extLst>
              </p:cNvPr>
              <p:cNvSpPr txBox="1">
                <a:spLocks noRot="1" noChangeAspect="1" noMove="1" noResize="1" noEditPoints="1" noAdjustHandles="1" noChangeArrowheads="1" noChangeShapeType="1" noTextEdit="1"/>
              </p:cNvSpPr>
              <p:nvPr/>
            </p:nvSpPr>
            <p:spPr>
              <a:xfrm>
                <a:off x="360392" y="1125112"/>
                <a:ext cx="6208188" cy="2123082"/>
              </a:xfrm>
              <a:prstGeom prst="rect">
                <a:avLst/>
              </a:prstGeom>
              <a:blipFill>
                <a:blip r:embed="rId3"/>
                <a:stretch>
                  <a:fillRect l="-407" b="-592"/>
                </a:stretch>
              </a:blipFill>
              <a:ln>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Content Placeholder 2">
                <a:extLst>
                  <a:ext uri="{FF2B5EF4-FFF2-40B4-BE49-F238E27FC236}">
                    <a16:creationId xmlns:a16="http://schemas.microsoft.com/office/drawing/2014/main" id="{32F9897E-BA6E-2D72-5CEB-69D5A0860082}"/>
                  </a:ext>
                </a:extLst>
              </p:cNvPr>
              <p:cNvSpPr txBox="1">
                <a:spLocks/>
              </p:cNvSpPr>
              <p:nvPr/>
            </p:nvSpPr>
            <p:spPr>
              <a:xfrm>
                <a:off x="153826" y="3349951"/>
                <a:ext cx="6350467" cy="1240429"/>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700"/>
                  </a:lnSpc>
                  <a:spcBef>
                    <a:spcPts val="400"/>
                  </a:spcBef>
                  <a:spcAft>
                    <a:spcPts val="200"/>
                  </a:spcAft>
                </a:pPr>
                <a:r>
                  <a:rPr lang="en-US" sz="1600" b="0" dirty="0"/>
                  <a:t>Just like quicksort, it can be proven that the average case complexity is also of the same order as the best case complexity i.e., </a:t>
                </a:r>
                <a14:m>
                  <m:oMath xmlns:m="http://schemas.openxmlformats.org/officeDocument/2006/math">
                    <m:r>
                      <m:rPr>
                        <m:sty m:val="p"/>
                      </m:rPr>
                      <a:rPr lang="el-GR" sz="1600" b="0" i="1" smtClean="0">
                        <a:latin typeface="Cambria Math" panose="02040503050406030204" pitchFamily="18" charset="0"/>
                        <a:ea typeface="Cambria Math" panose="02040503050406030204" pitchFamily="18" charset="0"/>
                      </a:rPr>
                      <m:t>Θ</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𝑛</m:t>
                    </m:r>
                    <m:r>
                      <a:rPr lang="en-US" sz="1600" b="0" i="1" smtClean="0">
                        <a:latin typeface="Cambria Math" panose="02040503050406030204" pitchFamily="18" charset="0"/>
                        <a:ea typeface="Cambria Math" panose="02040503050406030204" pitchFamily="18" charset="0"/>
                      </a:rPr>
                      <m:t>)</m:t>
                    </m:r>
                  </m:oMath>
                </a14:m>
                <a:endParaRPr lang="en-US" sz="1600" dirty="0"/>
              </a:p>
              <a:p>
                <a:pPr>
                  <a:lnSpc>
                    <a:spcPts val="1700"/>
                  </a:lnSpc>
                  <a:spcBef>
                    <a:spcPts val="400"/>
                  </a:spcBef>
                  <a:spcAft>
                    <a:spcPts val="200"/>
                  </a:spcAft>
                </a:pPr>
                <a:endParaRPr lang="en-US" sz="1600" b="0" dirty="0"/>
              </a:p>
            </p:txBody>
          </p:sp>
        </mc:Choice>
        <mc:Fallback xmlns="">
          <p:sp>
            <p:nvSpPr>
              <p:cNvPr id="6" name="Content Placeholder 2">
                <a:extLst>
                  <a:ext uri="{FF2B5EF4-FFF2-40B4-BE49-F238E27FC236}">
                    <a16:creationId xmlns:a16="http://schemas.microsoft.com/office/drawing/2014/main" id="{32F9897E-BA6E-2D72-5CEB-69D5A0860082}"/>
                  </a:ext>
                </a:extLst>
              </p:cNvPr>
              <p:cNvSpPr txBox="1">
                <a:spLocks noRot="1" noChangeAspect="1" noMove="1" noResize="1" noEditPoints="1" noAdjustHandles="1" noChangeArrowheads="1" noChangeShapeType="1" noTextEdit="1"/>
              </p:cNvSpPr>
              <p:nvPr/>
            </p:nvSpPr>
            <p:spPr>
              <a:xfrm>
                <a:off x="153826" y="3349951"/>
                <a:ext cx="6350467" cy="1240429"/>
              </a:xfrm>
              <a:prstGeom prst="rect">
                <a:avLst/>
              </a:prstGeom>
              <a:blipFill>
                <a:blip r:embed="rId4"/>
                <a:stretch>
                  <a:fillRect l="-399" t="-5102"/>
                </a:stretch>
              </a:blipFill>
            </p:spPr>
            <p:txBody>
              <a:bodyPr/>
              <a:lstStyle/>
              <a:p>
                <a:r>
                  <a:rPr lang="en-US">
                    <a:noFill/>
                  </a:rPr>
                  <a:t> </a:t>
                </a:r>
              </a:p>
            </p:txBody>
          </p:sp>
        </mc:Fallback>
      </mc:AlternateContent>
      <p:sp>
        <p:nvSpPr>
          <p:cNvPr id="2" name="Footer Placeholder 1">
            <a:extLst>
              <a:ext uri="{FF2B5EF4-FFF2-40B4-BE49-F238E27FC236}">
                <a16:creationId xmlns:a16="http://schemas.microsoft.com/office/drawing/2014/main" id="{389B3259-1529-38F4-81CE-DB76D79FBFD1}"/>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2887516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52</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Maximum Sum Subarray</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AE96B8C5-4A69-FF43-58AE-D73837D0BA1B}"/>
                  </a:ext>
                </a:extLst>
              </p:cNvPr>
              <p:cNvSpPr txBox="1">
                <a:spLocks/>
              </p:cNvSpPr>
              <p:nvPr/>
            </p:nvSpPr>
            <p:spPr>
              <a:xfrm>
                <a:off x="153826" y="1096951"/>
                <a:ext cx="6539957" cy="3493429"/>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900"/>
                  </a:lnSpc>
                  <a:spcBef>
                    <a:spcPts val="400"/>
                  </a:spcBef>
                  <a:spcAft>
                    <a:spcPts val="200"/>
                  </a:spcAft>
                </a:pPr>
                <a:r>
                  <a:rPr lang="en-US" sz="1600" b="0" dirty="0"/>
                  <a:t>Given an array, we need to find a subarray whose sum of elements among all possible subarray sums is the maximum</a:t>
                </a:r>
              </a:p>
              <a:p>
                <a:pPr>
                  <a:lnSpc>
                    <a:spcPts val="1900"/>
                  </a:lnSpc>
                  <a:spcBef>
                    <a:spcPts val="400"/>
                  </a:spcBef>
                  <a:spcAft>
                    <a:spcPts val="200"/>
                  </a:spcAft>
                </a:pPr>
                <a:endParaRPr lang="en-US" sz="1600" dirty="0"/>
              </a:p>
              <a:p>
                <a:pPr>
                  <a:lnSpc>
                    <a:spcPts val="1900"/>
                  </a:lnSpc>
                  <a:spcBef>
                    <a:spcPts val="400"/>
                  </a:spcBef>
                  <a:spcAft>
                    <a:spcPts val="200"/>
                  </a:spcAft>
                </a:pPr>
                <a:endParaRPr lang="en-US" sz="1600" b="0" dirty="0"/>
              </a:p>
              <a:p>
                <a:pPr>
                  <a:lnSpc>
                    <a:spcPts val="1900"/>
                  </a:lnSpc>
                  <a:spcBef>
                    <a:spcPts val="400"/>
                  </a:spcBef>
                  <a:spcAft>
                    <a:spcPts val="200"/>
                  </a:spcAft>
                </a:pPr>
                <a:r>
                  <a:rPr lang="en-US" sz="1600" dirty="0"/>
                  <a:t>The problem will be trivial if the numbers are all positive</a:t>
                </a:r>
              </a:p>
              <a:p>
                <a:pPr>
                  <a:lnSpc>
                    <a:spcPts val="1900"/>
                  </a:lnSpc>
                  <a:spcBef>
                    <a:spcPts val="400"/>
                  </a:spcBef>
                  <a:spcAft>
                    <a:spcPts val="200"/>
                  </a:spcAft>
                </a:pPr>
                <a:r>
                  <a:rPr lang="en-US" sz="1600" b="0" dirty="0"/>
                  <a:t>By inspection the solutio</a:t>
                </a:r>
                <a:r>
                  <a:rPr lang="en-US" sz="1600" dirty="0"/>
                  <a:t>n is the subarray from 3 to 9</a:t>
                </a:r>
              </a:p>
              <a:p>
                <a:pPr>
                  <a:lnSpc>
                    <a:spcPts val="1900"/>
                  </a:lnSpc>
                  <a:spcBef>
                    <a:spcPts val="400"/>
                  </a:spcBef>
                  <a:spcAft>
                    <a:spcPts val="200"/>
                  </a:spcAft>
                </a:pPr>
                <a:r>
                  <a:rPr lang="en-US" sz="1600" b="0" dirty="0"/>
                  <a:t>What can be a brute-force strategy to find this?</a:t>
                </a:r>
              </a:p>
              <a:p>
                <a:pPr>
                  <a:lnSpc>
                    <a:spcPts val="1900"/>
                  </a:lnSpc>
                  <a:spcBef>
                    <a:spcPts val="400"/>
                  </a:spcBef>
                  <a:spcAft>
                    <a:spcPts val="200"/>
                  </a:spcAft>
                </a:pPr>
                <a:r>
                  <a:rPr lang="en-US" sz="1600" dirty="0"/>
                  <a:t>As we are looking for start and end positions of the subarray, we can try for all possible start indices and all possible end indices</a:t>
                </a:r>
              </a:p>
              <a:p>
                <a:pPr>
                  <a:lnSpc>
                    <a:spcPts val="1900"/>
                  </a:lnSpc>
                  <a:spcBef>
                    <a:spcPts val="400"/>
                  </a:spcBef>
                  <a:spcAft>
                    <a:spcPts val="200"/>
                  </a:spcAft>
                </a:pPr>
                <a:r>
                  <a:rPr lang="en-US" sz="1600" dirty="0"/>
                  <a:t>This means n-choose-2 i.e., </a:t>
                </a:r>
                <a14:m>
                  <m:oMath xmlns:m="http://schemas.openxmlformats.org/officeDocument/2006/math">
                    <m:r>
                      <m:rPr>
                        <m:sty m:val="p"/>
                      </m:rPr>
                      <a:rPr lang="el-GR" sz="1600" i="1" smtClean="0">
                        <a:latin typeface="Cambria Math" panose="02040503050406030204" pitchFamily="18" charset="0"/>
                        <a:ea typeface="Cambria Math" panose="02040503050406030204" pitchFamily="18" charset="0"/>
                      </a:rPr>
                      <m:t>Θ</m:t>
                    </m:r>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r>
                          <a:rPr lang="en-US" sz="1600" b="0" i="1" smtClean="0">
                            <a:latin typeface="Cambria Math" panose="02040503050406030204" pitchFamily="18" charset="0"/>
                            <a:ea typeface="Cambria Math" panose="02040503050406030204" pitchFamily="18" charset="0"/>
                          </a:rPr>
                          <m:t>𝑛</m:t>
                        </m:r>
                      </m:e>
                      <m:sup>
                        <m:r>
                          <a:rPr lang="en-US" sz="1600" b="0" i="1" smtClean="0">
                            <a:latin typeface="Cambria Math" panose="02040503050406030204" pitchFamily="18" charset="0"/>
                            <a:ea typeface="Cambria Math" panose="02040503050406030204" pitchFamily="18" charset="0"/>
                          </a:rPr>
                          <m:t>2</m:t>
                        </m:r>
                      </m:sup>
                    </m:sSup>
                    <m:r>
                      <a:rPr lang="en-US" sz="1600" b="0" i="1" smtClean="0">
                        <a:latin typeface="Cambria Math" panose="02040503050406030204" pitchFamily="18" charset="0"/>
                        <a:ea typeface="Cambria Math" panose="02040503050406030204" pitchFamily="18" charset="0"/>
                      </a:rPr>
                      <m:t>)</m:t>
                    </m:r>
                  </m:oMath>
                </a14:m>
                <a:r>
                  <a:rPr lang="en-US" sz="1600" dirty="0"/>
                  <a:t> algorithm</a:t>
                </a:r>
              </a:p>
              <a:p>
                <a:pPr>
                  <a:lnSpc>
                    <a:spcPts val="1900"/>
                  </a:lnSpc>
                  <a:spcBef>
                    <a:spcPts val="400"/>
                  </a:spcBef>
                  <a:spcAft>
                    <a:spcPts val="200"/>
                  </a:spcAft>
                </a:pPr>
                <a:r>
                  <a:rPr lang="en-US" sz="1600" dirty="0"/>
                  <a:t>Can we use divide-and-conquer paradigm to improve the runtime?</a:t>
                </a:r>
              </a:p>
            </p:txBody>
          </p:sp>
        </mc:Choice>
        <mc:Fallback xmlns="">
          <p:sp>
            <p:nvSpPr>
              <p:cNvPr id="10" name="Content Placeholder 2">
                <a:extLst>
                  <a:ext uri="{FF2B5EF4-FFF2-40B4-BE49-F238E27FC236}">
                    <a16:creationId xmlns:a16="http://schemas.microsoft.com/office/drawing/2014/main" id="{AE96B8C5-4A69-FF43-58AE-D73837D0BA1B}"/>
                  </a:ext>
                </a:extLst>
              </p:cNvPr>
              <p:cNvSpPr txBox="1">
                <a:spLocks noRot="1" noChangeAspect="1" noMove="1" noResize="1" noEditPoints="1" noAdjustHandles="1" noChangeArrowheads="1" noChangeShapeType="1" noTextEdit="1"/>
              </p:cNvSpPr>
              <p:nvPr/>
            </p:nvSpPr>
            <p:spPr>
              <a:xfrm>
                <a:off x="153826" y="1096951"/>
                <a:ext cx="6539957" cy="3493429"/>
              </a:xfrm>
              <a:prstGeom prst="rect">
                <a:avLst/>
              </a:prstGeom>
              <a:blipFill>
                <a:blip r:embed="rId3"/>
                <a:stretch>
                  <a:fillRect l="-388" t="-725" r="-969"/>
                </a:stretch>
              </a:blipFill>
            </p:spPr>
            <p:txBody>
              <a:bodyPr/>
              <a:lstStyle/>
              <a:p>
                <a:r>
                  <a:rPr lang="en-US">
                    <a:noFill/>
                  </a:rPr>
                  <a:t> </a:t>
                </a:r>
              </a:p>
            </p:txBody>
          </p:sp>
        </mc:Fallback>
      </mc:AlternateContent>
      <p:grpSp>
        <p:nvGrpSpPr>
          <p:cNvPr id="2" name="Group 1">
            <a:extLst>
              <a:ext uri="{FF2B5EF4-FFF2-40B4-BE49-F238E27FC236}">
                <a16:creationId xmlns:a16="http://schemas.microsoft.com/office/drawing/2014/main" id="{9726F569-911B-A17B-EB14-B60334A1633F}"/>
              </a:ext>
            </a:extLst>
          </p:cNvPr>
          <p:cNvGrpSpPr/>
          <p:nvPr/>
        </p:nvGrpSpPr>
        <p:grpSpPr>
          <a:xfrm>
            <a:off x="2136044" y="1825526"/>
            <a:ext cx="2514606" cy="369332"/>
            <a:chOff x="1962146" y="1592633"/>
            <a:chExt cx="2514606" cy="369332"/>
          </a:xfrm>
        </p:grpSpPr>
        <p:sp>
          <p:nvSpPr>
            <p:cNvPr id="3" name="TextBox 2">
              <a:extLst>
                <a:ext uri="{FF2B5EF4-FFF2-40B4-BE49-F238E27FC236}">
                  <a16:creationId xmlns:a16="http://schemas.microsoft.com/office/drawing/2014/main" id="{42DB75B1-B8A4-8BD2-90D9-D833E0422217}"/>
                </a:ext>
              </a:extLst>
            </p:cNvPr>
            <p:cNvSpPr txBox="1"/>
            <p:nvPr/>
          </p:nvSpPr>
          <p:spPr>
            <a:xfrm>
              <a:off x="1962146" y="1592633"/>
              <a:ext cx="419101" cy="369332"/>
            </a:xfrm>
            <a:prstGeom prst="rect">
              <a:avLst/>
            </a:prstGeom>
            <a:noFill/>
            <a:ln w="12700">
              <a:solidFill>
                <a:schemeClr val="tx1"/>
              </a:solidFill>
            </a:ln>
          </p:spPr>
          <p:txBody>
            <a:bodyPr wrap="square" rtlCol="0">
              <a:spAutoFit/>
            </a:bodyPr>
            <a:lstStyle/>
            <a:p>
              <a:pPr algn="ctr"/>
              <a:r>
                <a:rPr lang="en-US" dirty="0"/>
                <a:t>-1</a:t>
              </a:r>
            </a:p>
          </p:txBody>
        </p:sp>
        <p:sp>
          <p:nvSpPr>
            <p:cNvPr id="6" name="TextBox 5">
              <a:extLst>
                <a:ext uri="{FF2B5EF4-FFF2-40B4-BE49-F238E27FC236}">
                  <a16:creationId xmlns:a16="http://schemas.microsoft.com/office/drawing/2014/main" id="{11BB96D3-4D43-2B45-9272-3BE1DED16BBF}"/>
                </a:ext>
              </a:extLst>
            </p:cNvPr>
            <p:cNvSpPr txBox="1"/>
            <p:nvPr/>
          </p:nvSpPr>
          <p:spPr>
            <a:xfrm>
              <a:off x="2381247" y="1592633"/>
              <a:ext cx="419101" cy="369332"/>
            </a:xfrm>
            <a:prstGeom prst="rect">
              <a:avLst/>
            </a:prstGeom>
            <a:noFill/>
            <a:ln w="12700">
              <a:solidFill>
                <a:schemeClr val="tx1"/>
              </a:solidFill>
            </a:ln>
          </p:spPr>
          <p:txBody>
            <a:bodyPr wrap="square" rtlCol="0">
              <a:spAutoFit/>
            </a:bodyPr>
            <a:lstStyle/>
            <a:p>
              <a:pPr algn="ctr"/>
              <a:r>
                <a:rPr lang="en-US" dirty="0"/>
                <a:t>3</a:t>
              </a:r>
            </a:p>
          </p:txBody>
        </p:sp>
        <p:sp>
          <p:nvSpPr>
            <p:cNvPr id="7" name="TextBox 6">
              <a:extLst>
                <a:ext uri="{FF2B5EF4-FFF2-40B4-BE49-F238E27FC236}">
                  <a16:creationId xmlns:a16="http://schemas.microsoft.com/office/drawing/2014/main" id="{E8E0D502-DF45-E3DE-1048-CC1791DFFEAB}"/>
                </a:ext>
              </a:extLst>
            </p:cNvPr>
            <p:cNvSpPr txBox="1"/>
            <p:nvPr/>
          </p:nvSpPr>
          <p:spPr>
            <a:xfrm>
              <a:off x="2800348" y="1592633"/>
              <a:ext cx="419101" cy="369332"/>
            </a:xfrm>
            <a:prstGeom prst="rect">
              <a:avLst/>
            </a:prstGeom>
            <a:noFill/>
            <a:ln w="12700">
              <a:solidFill>
                <a:schemeClr val="tx1"/>
              </a:solidFill>
            </a:ln>
          </p:spPr>
          <p:txBody>
            <a:bodyPr wrap="square" rtlCol="0">
              <a:spAutoFit/>
            </a:bodyPr>
            <a:lstStyle/>
            <a:p>
              <a:pPr algn="ctr"/>
              <a:r>
                <a:rPr lang="en-US" dirty="0"/>
                <a:t>4</a:t>
              </a:r>
            </a:p>
          </p:txBody>
        </p:sp>
        <p:sp>
          <p:nvSpPr>
            <p:cNvPr id="8" name="TextBox 7">
              <a:extLst>
                <a:ext uri="{FF2B5EF4-FFF2-40B4-BE49-F238E27FC236}">
                  <a16:creationId xmlns:a16="http://schemas.microsoft.com/office/drawing/2014/main" id="{7EFDD011-EC5F-53D0-010B-37B2237428C0}"/>
                </a:ext>
              </a:extLst>
            </p:cNvPr>
            <p:cNvSpPr txBox="1"/>
            <p:nvPr/>
          </p:nvSpPr>
          <p:spPr>
            <a:xfrm>
              <a:off x="3219449" y="1592633"/>
              <a:ext cx="419101" cy="369332"/>
            </a:xfrm>
            <a:prstGeom prst="rect">
              <a:avLst/>
            </a:prstGeom>
            <a:noFill/>
            <a:ln w="12700">
              <a:solidFill>
                <a:schemeClr val="tx1"/>
              </a:solidFill>
            </a:ln>
          </p:spPr>
          <p:txBody>
            <a:bodyPr wrap="square" rtlCol="0">
              <a:spAutoFit/>
            </a:bodyPr>
            <a:lstStyle/>
            <a:p>
              <a:pPr algn="ctr"/>
              <a:r>
                <a:rPr lang="en-US" dirty="0"/>
                <a:t>-5</a:t>
              </a:r>
            </a:p>
          </p:txBody>
        </p:sp>
        <p:sp>
          <p:nvSpPr>
            <p:cNvPr id="12" name="TextBox 11">
              <a:extLst>
                <a:ext uri="{FF2B5EF4-FFF2-40B4-BE49-F238E27FC236}">
                  <a16:creationId xmlns:a16="http://schemas.microsoft.com/office/drawing/2014/main" id="{75873D59-D167-EAEC-34FE-8546C30062FB}"/>
                </a:ext>
              </a:extLst>
            </p:cNvPr>
            <p:cNvSpPr txBox="1"/>
            <p:nvPr/>
          </p:nvSpPr>
          <p:spPr>
            <a:xfrm>
              <a:off x="3638550" y="1592633"/>
              <a:ext cx="419101" cy="369332"/>
            </a:xfrm>
            <a:prstGeom prst="rect">
              <a:avLst/>
            </a:prstGeom>
            <a:noFill/>
            <a:ln w="12700">
              <a:solidFill>
                <a:schemeClr val="tx1"/>
              </a:solidFill>
            </a:ln>
          </p:spPr>
          <p:txBody>
            <a:bodyPr wrap="square" rtlCol="0">
              <a:spAutoFit/>
            </a:bodyPr>
            <a:lstStyle/>
            <a:p>
              <a:pPr algn="ctr"/>
              <a:r>
                <a:rPr lang="en-US" dirty="0"/>
                <a:t>9</a:t>
              </a:r>
            </a:p>
          </p:txBody>
        </p:sp>
        <p:sp>
          <p:nvSpPr>
            <p:cNvPr id="13" name="TextBox 12">
              <a:extLst>
                <a:ext uri="{FF2B5EF4-FFF2-40B4-BE49-F238E27FC236}">
                  <a16:creationId xmlns:a16="http://schemas.microsoft.com/office/drawing/2014/main" id="{443BA862-CABB-18EA-F9F4-2514CA9AA2CD}"/>
                </a:ext>
              </a:extLst>
            </p:cNvPr>
            <p:cNvSpPr txBox="1"/>
            <p:nvPr/>
          </p:nvSpPr>
          <p:spPr>
            <a:xfrm>
              <a:off x="4057651" y="1592633"/>
              <a:ext cx="419101" cy="369332"/>
            </a:xfrm>
            <a:prstGeom prst="rect">
              <a:avLst/>
            </a:prstGeom>
            <a:noFill/>
            <a:ln w="12700">
              <a:solidFill>
                <a:schemeClr val="tx1"/>
              </a:solidFill>
            </a:ln>
          </p:spPr>
          <p:txBody>
            <a:bodyPr wrap="square" rtlCol="0">
              <a:spAutoFit/>
            </a:bodyPr>
            <a:lstStyle/>
            <a:p>
              <a:pPr algn="ctr"/>
              <a:r>
                <a:rPr lang="en-US" dirty="0"/>
                <a:t>-2</a:t>
              </a:r>
            </a:p>
          </p:txBody>
        </p:sp>
      </p:grpSp>
      <p:sp>
        <p:nvSpPr>
          <p:cNvPr id="17" name="Rectangle 16">
            <a:extLst>
              <a:ext uri="{FF2B5EF4-FFF2-40B4-BE49-F238E27FC236}">
                <a16:creationId xmlns:a16="http://schemas.microsoft.com/office/drawing/2014/main" id="{3D5F1F52-1FAE-A19B-2DAD-64F191162CAB}"/>
              </a:ext>
            </a:extLst>
          </p:cNvPr>
          <p:cNvSpPr/>
          <p:nvPr/>
        </p:nvSpPr>
        <p:spPr>
          <a:xfrm>
            <a:off x="2508308" y="1770077"/>
            <a:ext cx="1770077" cy="46978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Footer Placeholder 13">
            <a:extLst>
              <a:ext uri="{FF2B5EF4-FFF2-40B4-BE49-F238E27FC236}">
                <a16:creationId xmlns:a16="http://schemas.microsoft.com/office/drawing/2014/main" id="{73620BB5-1B80-B6EA-F11D-692BBB30F7A6}"/>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1917638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53</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Maximum Sum Subarray</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AE96B8C5-4A69-FF43-58AE-D73837D0BA1B}"/>
                  </a:ext>
                </a:extLst>
              </p:cNvPr>
              <p:cNvSpPr txBox="1">
                <a:spLocks/>
              </p:cNvSpPr>
              <p:nvPr/>
            </p:nvSpPr>
            <p:spPr>
              <a:xfrm>
                <a:off x="153826" y="1096951"/>
                <a:ext cx="6539957" cy="3493429"/>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900"/>
                  </a:lnSpc>
                  <a:spcBef>
                    <a:spcPts val="400"/>
                  </a:spcBef>
                  <a:spcAft>
                    <a:spcPts val="200"/>
                  </a:spcAft>
                </a:pPr>
                <a:r>
                  <a:rPr lang="en-US" sz="1600" dirty="0"/>
                  <a:t>The natural first step is to divide the array into half</a:t>
                </a:r>
                <a:endParaRPr lang="en-US" sz="1600" b="0" dirty="0"/>
              </a:p>
              <a:p>
                <a:pPr>
                  <a:lnSpc>
                    <a:spcPts val="1900"/>
                  </a:lnSpc>
                  <a:spcBef>
                    <a:spcPts val="400"/>
                  </a:spcBef>
                  <a:spcAft>
                    <a:spcPts val="200"/>
                  </a:spcAft>
                </a:pPr>
                <a:endParaRPr lang="en-US" sz="1600" dirty="0"/>
              </a:p>
              <a:p>
                <a:pPr>
                  <a:lnSpc>
                    <a:spcPts val="1900"/>
                  </a:lnSpc>
                  <a:spcBef>
                    <a:spcPts val="400"/>
                  </a:spcBef>
                  <a:spcAft>
                    <a:spcPts val="200"/>
                  </a:spcAft>
                </a:pPr>
                <a:endParaRPr lang="en-US" sz="1600" b="0" dirty="0"/>
              </a:p>
              <a:p>
                <a:pPr>
                  <a:lnSpc>
                    <a:spcPts val="1900"/>
                  </a:lnSpc>
                  <a:spcBef>
                    <a:spcPts val="400"/>
                  </a:spcBef>
                  <a:spcAft>
                    <a:spcPts val="200"/>
                  </a:spcAft>
                </a:pPr>
                <a:r>
                  <a:rPr lang="en-US" sz="1600" dirty="0"/>
                  <a:t>Then recursively solve the same problem on the divided subarrays</a:t>
                </a:r>
              </a:p>
              <a:p>
                <a:pPr>
                  <a:lnSpc>
                    <a:spcPts val="1900"/>
                  </a:lnSpc>
                  <a:spcBef>
                    <a:spcPts val="400"/>
                  </a:spcBef>
                  <a:spcAft>
                    <a:spcPts val="200"/>
                  </a:spcAft>
                </a:pPr>
                <a:r>
                  <a:rPr lang="en-US" sz="1600" dirty="0"/>
                  <a:t>Next we need to combine. While combining, the maximum sum can come from the two subarrays as well from an array that spans across the two subarrays</a:t>
                </a:r>
              </a:p>
              <a:p>
                <a:pPr>
                  <a:lnSpc>
                    <a:spcPts val="1900"/>
                  </a:lnSpc>
                  <a:spcBef>
                    <a:spcPts val="400"/>
                  </a:spcBef>
                  <a:spcAft>
                    <a:spcPts val="200"/>
                  </a:spcAft>
                </a:pPr>
                <a:r>
                  <a:rPr lang="en-US" sz="1600" dirty="0"/>
                  <a:t>We need to find the maximum sum corresponding to the subarray crossing the centerline. And we need to find it efficiently.</a:t>
                </a:r>
              </a:p>
              <a:p>
                <a:pPr>
                  <a:lnSpc>
                    <a:spcPts val="1900"/>
                  </a:lnSpc>
                  <a:spcBef>
                    <a:spcPts val="400"/>
                  </a:spcBef>
                  <a:spcAft>
                    <a:spcPts val="200"/>
                  </a:spcAft>
                </a:pPr>
                <a:r>
                  <a:rPr lang="en-US" sz="1600" dirty="0"/>
                  <a:t>If we can find the maximum crossing subarray in </a:t>
                </a:r>
                <a14:m>
                  <m:oMath xmlns:m="http://schemas.openxmlformats.org/officeDocument/2006/math">
                    <m:r>
                      <m:rPr>
                        <m:sty m:val="p"/>
                      </m:rPr>
                      <a:rPr lang="el-GR" sz="1600" i="1" smtClean="0">
                        <a:latin typeface="Cambria Math" panose="02040503050406030204" pitchFamily="18" charset="0"/>
                        <a:ea typeface="Cambria Math" panose="02040503050406030204" pitchFamily="18" charset="0"/>
                      </a:rPr>
                      <m:t>Θ</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𝑛</m:t>
                    </m:r>
                    <m:r>
                      <a:rPr lang="en-US" sz="1600" b="0" i="1" smtClean="0">
                        <a:latin typeface="Cambria Math" panose="02040503050406030204" pitchFamily="18" charset="0"/>
                        <a:ea typeface="Cambria Math" panose="02040503050406030204" pitchFamily="18" charset="0"/>
                      </a:rPr>
                      <m:t>)</m:t>
                    </m:r>
                  </m:oMath>
                </a14:m>
                <a:r>
                  <a:rPr lang="en-US" sz="1600" dirty="0"/>
                  <a:t> time, then we have a chance to get </a:t>
                </a:r>
                <a14:m>
                  <m:oMath xmlns:m="http://schemas.openxmlformats.org/officeDocument/2006/math">
                    <m:r>
                      <a:rPr lang="en-US" sz="1600" b="0" i="1" smtClean="0">
                        <a:latin typeface="Cambria Math" panose="02040503050406030204" pitchFamily="18" charset="0"/>
                      </a:rPr>
                      <m:t>𝑇</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𝑛</m:t>
                        </m:r>
                      </m:e>
                    </m:d>
                    <m:r>
                      <a:rPr lang="en-US" sz="1600" b="0" i="1" smtClean="0">
                        <a:latin typeface="Cambria Math" panose="02040503050406030204" pitchFamily="18" charset="0"/>
                      </a:rPr>
                      <m:t>=2</m:t>
                    </m:r>
                    <m:r>
                      <a:rPr lang="en-US" sz="1600" b="0" i="1" smtClean="0">
                        <a:latin typeface="Cambria Math" panose="02040503050406030204" pitchFamily="18" charset="0"/>
                      </a:rPr>
                      <m:t>𝑇</m:t>
                    </m:r>
                    <m:d>
                      <m:dPr>
                        <m:ctrlPr>
                          <a:rPr lang="en-US" sz="1600" b="0" i="1" smtClean="0">
                            <a:latin typeface="Cambria Math" panose="02040503050406030204" pitchFamily="18" charset="0"/>
                          </a:rPr>
                        </m:ctrlPr>
                      </m:dPr>
                      <m:e>
                        <m:f>
                          <m:fPr>
                            <m:ctrlPr>
                              <a:rPr lang="en-US" sz="1600" b="0" i="1" smtClean="0">
                                <a:latin typeface="Cambria Math" panose="02040503050406030204" pitchFamily="18" charset="0"/>
                              </a:rPr>
                            </m:ctrlPr>
                          </m:fPr>
                          <m:num>
                            <m:r>
                              <a:rPr lang="en-US" sz="1600" b="0" i="1" smtClean="0">
                                <a:latin typeface="Cambria Math" panose="02040503050406030204" pitchFamily="18" charset="0"/>
                              </a:rPr>
                              <m:t>𝑛</m:t>
                            </m:r>
                          </m:num>
                          <m:den>
                            <m:r>
                              <a:rPr lang="en-US" sz="1600" b="0" i="1" smtClean="0">
                                <a:latin typeface="Cambria Math" panose="02040503050406030204" pitchFamily="18" charset="0"/>
                              </a:rPr>
                              <m:t>2</m:t>
                            </m:r>
                          </m:den>
                        </m:f>
                      </m:e>
                    </m:d>
                    <m:r>
                      <a:rPr lang="en-US" sz="1600" b="0" i="1" smtClean="0">
                        <a:latin typeface="Cambria Math" panose="02040503050406030204" pitchFamily="18" charset="0"/>
                      </a:rPr>
                      <m:t>+</m:t>
                    </m:r>
                    <m:r>
                      <m:rPr>
                        <m:sty m:val="p"/>
                      </m:rPr>
                      <a:rPr lang="el-GR" sz="1600" b="0" i="1" smtClean="0">
                        <a:latin typeface="Cambria Math" panose="02040503050406030204" pitchFamily="18" charset="0"/>
                        <a:ea typeface="Cambria Math" panose="02040503050406030204" pitchFamily="18" charset="0"/>
                      </a:rPr>
                      <m:t>Θ</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𝑛</m:t>
                    </m:r>
                    <m:r>
                      <a:rPr lang="en-US" sz="1600" b="0" i="1" smtClean="0">
                        <a:latin typeface="Cambria Math" panose="02040503050406030204" pitchFamily="18" charset="0"/>
                        <a:ea typeface="Cambria Math" panose="02040503050406030204" pitchFamily="18" charset="0"/>
                      </a:rPr>
                      <m:t>)</m:t>
                    </m:r>
                  </m:oMath>
                </a14:m>
                <a:r>
                  <a:rPr lang="en-US" sz="1600" dirty="0"/>
                  <a:t> recursion leading to </a:t>
                </a:r>
                <a14:m>
                  <m:oMath xmlns:m="http://schemas.openxmlformats.org/officeDocument/2006/math">
                    <m:r>
                      <m:rPr>
                        <m:sty m:val="p"/>
                      </m:rPr>
                      <a:rPr lang="el-GR" sz="1600" i="1" smtClean="0">
                        <a:latin typeface="Cambria Math" panose="02040503050406030204" pitchFamily="18" charset="0"/>
                        <a:ea typeface="Cambria Math" panose="02040503050406030204" pitchFamily="18" charset="0"/>
                      </a:rPr>
                      <m:t>Θ</m:t>
                    </m:r>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𝑛</m:t>
                        </m:r>
                        <m:func>
                          <m:funcPr>
                            <m:ctrlPr>
                              <a:rPr lang="en-US" sz="1600" b="0" i="1" smtClean="0">
                                <a:latin typeface="Cambria Math" panose="02040503050406030204" pitchFamily="18" charset="0"/>
                                <a:ea typeface="Cambria Math" panose="02040503050406030204" pitchFamily="18" charset="0"/>
                              </a:rPr>
                            </m:ctrlPr>
                          </m:funcPr>
                          <m:fName>
                            <m:r>
                              <m:rPr>
                                <m:sty m:val="p"/>
                              </m:rPr>
                              <a:rPr lang="en-US" sz="1600" b="0" i="0" smtClean="0">
                                <a:latin typeface="Cambria Math" panose="02040503050406030204" pitchFamily="18" charset="0"/>
                                <a:ea typeface="Cambria Math" panose="02040503050406030204" pitchFamily="18" charset="0"/>
                              </a:rPr>
                              <m:t>log</m:t>
                            </m:r>
                          </m:fName>
                          <m:e>
                            <m:r>
                              <a:rPr lang="en-US" sz="1600" b="0" i="1" smtClean="0">
                                <a:latin typeface="Cambria Math" panose="02040503050406030204" pitchFamily="18" charset="0"/>
                                <a:ea typeface="Cambria Math" panose="02040503050406030204" pitchFamily="18" charset="0"/>
                              </a:rPr>
                              <m:t>𝑛</m:t>
                            </m:r>
                          </m:e>
                        </m:func>
                      </m:e>
                    </m:d>
                  </m:oMath>
                </a14:m>
                <a:r>
                  <a:rPr lang="en-US" sz="1600" dirty="0"/>
                  <a:t> overall runtime</a:t>
                </a:r>
              </a:p>
            </p:txBody>
          </p:sp>
        </mc:Choice>
        <mc:Fallback xmlns="">
          <p:sp>
            <p:nvSpPr>
              <p:cNvPr id="10" name="Content Placeholder 2">
                <a:extLst>
                  <a:ext uri="{FF2B5EF4-FFF2-40B4-BE49-F238E27FC236}">
                    <a16:creationId xmlns:a16="http://schemas.microsoft.com/office/drawing/2014/main" id="{AE96B8C5-4A69-FF43-58AE-D73837D0BA1B}"/>
                  </a:ext>
                </a:extLst>
              </p:cNvPr>
              <p:cNvSpPr txBox="1">
                <a:spLocks noRot="1" noChangeAspect="1" noMove="1" noResize="1" noEditPoints="1" noAdjustHandles="1" noChangeArrowheads="1" noChangeShapeType="1" noTextEdit="1"/>
              </p:cNvSpPr>
              <p:nvPr/>
            </p:nvSpPr>
            <p:spPr>
              <a:xfrm>
                <a:off x="153826" y="1096951"/>
                <a:ext cx="6539957" cy="3493429"/>
              </a:xfrm>
              <a:prstGeom prst="rect">
                <a:avLst/>
              </a:prstGeom>
              <a:blipFill>
                <a:blip r:embed="rId3"/>
                <a:stretch>
                  <a:fillRect l="-388" t="-725" r="-969" b="-725"/>
                </a:stretch>
              </a:blipFill>
            </p:spPr>
            <p:txBody>
              <a:bodyPr/>
              <a:lstStyle/>
              <a:p>
                <a:r>
                  <a:rPr lang="en-US">
                    <a:noFill/>
                  </a:rPr>
                  <a:t> </a:t>
                </a:r>
              </a:p>
            </p:txBody>
          </p:sp>
        </mc:Fallback>
      </mc:AlternateContent>
      <p:grpSp>
        <p:nvGrpSpPr>
          <p:cNvPr id="2" name="Group 1">
            <a:extLst>
              <a:ext uri="{FF2B5EF4-FFF2-40B4-BE49-F238E27FC236}">
                <a16:creationId xmlns:a16="http://schemas.microsoft.com/office/drawing/2014/main" id="{9726F569-911B-A17B-EB14-B60334A1633F}"/>
              </a:ext>
            </a:extLst>
          </p:cNvPr>
          <p:cNvGrpSpPr/>
          <p:nvPr/>
        </p:nvGrpSpPr>
        <p:grpSpPr>
          <a:xfrm>
            <a:off x="1973674" y="1560606"/>
            <a:ext cx="2514606" cy="369332"/>
            <a:chOff x="1962146" y="1592633"/>
            <a:chExt cx="2514606" cy="369332"/>
          </a:xfrm>
        </p:grpSpPr>
        <p:sp>
          <p:nvSpPr>
            <p:cNvPr id="3" name="TextBox 2">
              <a:extLst>
                <a:ext uri="{FF2B5EF4-FFF2-40B4-BE49-F238E27FC236}">
                  <a16:creationId xmlns:a16="http://schemas.microsoft.com/office/drawing/2014/main" id="{42DB75B1-B8A4-8BD2-90D9-D833E0422217}"/>
                </a:ext>
              </a:extLst>
            </p:cNvPr>
            <p:cNvSpPr txBox="1"/>
            <p:nvPr/>
          </p:nvSpPr>
          <p:spPr>
            <a:xfrm>
              <a:off x="1962146" y="1592633"/>
              <a:ext cx="419101" cy="369332"/>
            </a:xfrm>
            <a:prstGeom prst="rect">
              <a:avLst/>
            </a:prstGeom>
            <a:noFill/>
            <a:ln w="12700">
              <a:solidFill>
                <a:schemeClr val="tx1"/>
              </a:solidFill>
            </a:ln>
          </p:spPr>
          <p:txBody>
            <a:bodyPr wrap="square" rtlCol="0">
              <a:spAutoFit/>
            </a:bodyPr>
            <a:lstStyle/>
            <a:p>
              <a:pPr algn="ctr"/>
              <a:r>
                <a:rPr lang="en-US" dirty="0"/>
                <a:t>-1</a:t>
              </a:r>
            </a:p>
          </p:txBody>
        </p:sp>
        <p:sp>
          <p:nvSpPr>
            <p:cNvPr id="6" name="TextBox 5">
              <a:extLst>
                <a:ext uri="{FF2B5EF4-FFF2-40B4-BE49-F238E27FC236}">
                  <a16:creationId xmlns:a16="http://schemas.microsoft.com/office/drawing/2014/main" id="{11BB96D3-4D43-2B45-9272-3BE1DED16BBF}"/>
                </a:ext>
              </a:extLst>
            </p:cNvPr>
            <p:cNvSpPr txBox="1"/>
            <p:nvPr/>
          </p:nvSpPr>
          <p:spPr>
            <a:xfrm>
              <a:off x="2381247" y="1592633"/>
              <a:ext cx="419101" cy="369332"/>
            </a:xfrm>
            <a:prstGeom prst="rect">
              <a:avLst/>
            </a:prstGeom>
            <a:noFill/>
            <a:ln w="12700">
              <a:solidFill>
                <a:schemeClr val="tx1"/>
              </a:solidFill>
            </a:ln>
          </p:spPr>
          <p:txBody>
            <a:bodyPr wrap="square" rtlCol="0">
              <a:spAutoFit/>
            </a:bodyPr>
            <a:lstStyle/>
            <a:p>
              <a:pPr algn="ctr"/>
              <a:r>
                <a:rPr lang="en-US" dirty="0"/>
                <a:t>3</a:t>
              </a:r>
            </a:p>
          </p:txBody>
        </p:sp>
        <p:sp>
          <p:nvSpPr>
            <p:cNvPr id="7" name="TextBox 6">
              <a:extLst>
                <a:ext uri="{FF2B5EF4-FFF2-40B4-BE49-F238E27FC236}">
                  <a16:creationId xmlns:a16="http://schemas.microsoft.com/office/drawing/2014/main" id="{E8E0D502-DF45-E3DE-1048-CC1791DFFEAB}"/>
                </a:ext>
              </a:extLst>
            </p:cNvPr>
            <p:cNvSpPr txBox="1"/>
            <p:nvPr/>
          </p:nvSpPr>
          <p:spPr>
            <a:xfrm>
              <a:off x="2800348" y="1592633"/>
              <a:ext cx="419101" cy="369332"/>
            </a:xfrm>
            <a:prstGeom prst="rect">
              <a:avLst/>
            </a:prstGeom>
            <a:noFill/>
            <a:ln w="12700">
              <a:solidFill>
                <a:schemeClr val="tx1"/>
              </a:solidFill>
            </a:ln>
          </p:spPr>
          <p:txBody>
            <a:bodyPr wrap="square" rtlCol="0">
              <a:spAutoFit/>
            </a:bodyPr>
            <a:lstStyle/>
            <a:p>
              <a:pPr algn="ctr"/>
              <a:r>
                <a:rPr lang="en-US" dirty="0"/>
                <a:t>4</a:t>
              </a:r>
            </a:p>
          </p:txBody>
        </p:sp>
        <p:sp>
          <p:nvSpPr>
            <p:cNvPr id="8" name="TextBox 7">
              <a:extLst>
                <a:ext uri="{FF2B5EF4-FFF2-40B4-BE49-F238E27FC236}">
                  <a16:creationId xmlns:a16="http://schemas.microsoft.com/office/drawing/2014/main" id="{7EFDD011-EC5F-53D0-010B-37B2237428C0}"/>
                </a:ext>
              </a:extLst>
            </p:cNvPr>
            <p:cNvSpPr txBox="1"/>
            <p:nvPr/>
          </p:nvSpPr>
          <p:spPr>
            <a:xfrm>
              <a:off x="3219449" y="1592633"/>
              <a:ext cx="419101" cy="369332"/>
            </a:xfrm>
            <a:prstGeom prst="rect">
              <a:avLst/>
            </a:prstGeom>
            <a:noFill/>
            <a:ln w="12700">
              <a:solidFill>
                <a:schemeClr val="tx1"/>
              </a:solidFill>
            </a:ln>
          </p:spPr>
          <p:txBody>
            <a:bodyPr wrap="square" rtlCol="0">
              <a:spAutoFit/>
            </a:bodyPr>
            <a:lstStyle/>
            <a:p>
              <a:pPr algn="ctr"/>
              <a:r>
                <a:rPr lang="en-US" dirty="0"/>
                <a:t>-5</a:t>
              </a:r>
            </a:p>
          </p:txBody>
        </p:sp>
        <p:sp>
          <p:nvSpPr>
            <p:cNvPr id="12" name="TextBox 11">
              <a:extLst>
                <a:ext uri="{FF2B5EF4-FFF2-40B4-BE49-F238E27FC236}">
                  <a16:creationId xmlns:a16="http://schemas.microsoft.com/office/drawing/2014/main" id="{75873D59-D167-EAEC-34FE-8546C30062FB}"/>
                </a:ext>
              </a:extLst>
            </p:cNvPr>
            <p:cNvSpPr txBox="1"/>
            <p:nvPr/>
          </p:nvSpPr>
          <p:spPr>
            <a:xfrm>
              <a:off x="3638550" y="1592633"/>
              <a:ext cx="419101" cy="369332"/>
            </a:xfrm>
            <a:prstGeom prst="rect">
              <a:avLst/>
            </a:prstGeom>
            <a:noFill/>
            <a:ln w="12700">
              <a:solidFill>
                <a:schemeClr val="tx1"/>
              </a:solidFill>
            </a:ln>
          </p:spPr>
          <p:txBody>
            <a:bodyPr wrap="square" rtlCol="0">
              <a:spAutoFit/>
            </a:bodyPr>
            <a:lstStyle/>
            <a:p>
              <a:pPr algn="ctr"/>
              <a:r>
                <a:rPr lang="en-US" dirty="0"/>
                <a:t>9</a:t>
              </a:r>
            </a:p>
          </p:txBody>
        </p:sp>
        <p:sp>
          <p:nvSpPr>
            <p:cNvPr id="13" name="TextBox 12">
              <a:extLst>
                <a:ext uri="{FF2B5EF4-FFF2-40B4-BE49-F238E27FC236}">
                  <a16:creationId xmlns:a16="http://schemas.microsoft.com/office/drawing/2014/main" id="{443BA862-CABB-18EA-F9F4-2514CA9AA2CD}"/>
                </a:ext>
              </a:extLst>
            </p:cNvPr>
            <p:cNvSpPr txBox="1"/>
            <p:nvPr/>
          </p:nvSpPr>
          <p:spPr>
            <a:xfrm>
              <a:off x="4057651" y="1592633"/>
              <a:ext cx="419101" cy="369332"/>
            </a:xfrm>
            <a:prstGeom prst="rect">
              <a:avLst/>
            </a:prstGeom>
            <a:noFill/>
            <a:ln w="12700">
              <a:solidFill>
                <a:schemeClr val="tx1"/>
              </a:solidFill>
            </a:ln>
          </p:spPr>
          <p:txBody>
            <a:bodyPr wrap="square" rtlCol="0">
              <a:spAutoFit/>
            </a:bodyPr>
            <a:lstStyle/>
            <a:p>
              <a:pPr algn="ctr"/>
              <a:r>
                <a:rPr lang="en-US" dirty="0"/>
                <a:t>-2</a:t>
              </a:r>
            </a:p>
          </p:txBody>
        </p:sp>
      </p:grpSp>
      <p:cxnSp>
        <p:nvCxnSpPr>
          <p:cNvPr id="15" name="Straight Connector 14">
            <a:extLst>
              <a:ext uri="{FF2B5EF4-FFF2-40B4-BE49-F238E27FC236}">
                <a16:creationId xmlns:a16="http://schemas.microsoft.com/office/drawing/2014/main" id="{02D1651F-58B5-7188-ED08-FFD886DB6C93}"/>
              </a:ext>
            </a:extLst>
          </p:cNvPr>
          <p:cNvCxnSpPr/>
          <p:nvPr/>
        </p:nvCxnSpPr>
        <p:spPr>
          <a:xfrm>
            <a:off x="3230977" y="1346505"/>
            <a:ext cx="0" cy="797533"/>
          </a:xfrm>
          <a:prstGeom prst="line">
            <a:avLst/>
          </a:prstGeom>
          <a:ln w="12700"/>
        </p:spPr>
        <p:style>
          <a:lnRef idx="1">
            <a:schemeClr val="accent2"/>
          </a:lnRef>
          <a:fillRef idx="0">
            <a:schemeClr val="accent2"/>
          </a:fillRef>
          <a:effectRef idx="0">
            <a:schemeClr val="accent2"/>
          </a:effectRef>
          <a:fontRef idx="minor">
            <a:schemeClr val="tx1"/>
          </a:fontRef>
        </p:style>
      </p:cxnSp>
      <p:sp>
        <p:nvSpPr>
          <p:cNvPr id="14" name="Footer Placeholder 13">
            <a:extLst>
              <a:ext uri="{FF2B5EF4-FFF2-40B4-BE49-F238E27FC236}">
                <a16:creationId xmlns:a16="http://schemas.microsoft.com/office/drawing/2014/main" id="{85F59A38-5890-2983-B371-D02E2A24E291}"/>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3448329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54</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Maximum Sum Subarray</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p:sp>
        <p:nvSpPr>
          <p:cNvPr id="10" name="Content Placeholder 2">
            <a:extLst>
              <a:ext uri="{FF2B5EF4-FFF2-40B4-BE49-F238E27FC236}">
                <a16:creationId xmlns:a16="http://schemas.microsoft.com/office/drawing/2014/main" id="{AE96B8C5-4A69-FF43-58AE-D73837D0BA1B}"/>
              </a:ext>
            </a:extLst>
          </p:cNvPr>
          <p:cNvSpPr txBox="1">
            <a:spLocks/>
          </p:cNvSpPr>
          <p:nvPr/>
        </p:nvSpPr>
        <p:spPr>
          <a:xfrm>
            <a:off x="153826" y="2084221"/>
            <a:ext cx="6539957" cy="2668438"/>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900"/>
              </a:lnSpc>
              <a:spcBef>
                <a:spcPts val="400"/>
              </a:spcBef>
              <a:spcAft>
                <a:spcPts val="200"/>
              </a:spcAft>
            </a:pPr>
            <a:r>
              <a:rPr lang="en-US" sz="1600" dirty="0"/>
              <a:t>To do so, we will cleverly use the fact that we are trying to find a subarray whose one end lies on the right of the centerline and the other end lies on the left</a:t>
            </a:r>
          </a:p>
          <a:p>
            <a:pPr>
              <a:lnSpc>
                <a:spcPts val="1900"/>
              </a:lnSpc>
              <a:spcBef>
                <a:spcPts val="400"/>
              </a:spcBef>
              <a:spcAft>
                <a:spcPts val="200"/>
              </a:spcAft>
            </a:pPr>
            <a:r>
              <a:rPr lang="en-US" sz="1600" b="0" dirty="0"/>
              <a:t>The maximum subarray crossing the centerline will be a concatenation of 1) a subarray whose one end is the centerline and goes to the left 2) a subarray </a:t>
            </a:r>
            <a:r>
              <a:rPr lang="en-US" sz="1600" dirty="0"/>
              <a:t>whose one end is the centerline and goes to the right</a:t>
            </a:r>
          </a:p>
          <a:p>
            <a:pPr>
              <a:lnSpc>
                <a:spcPts val="1900"/>
              </a:lnSpc>
              <a:spcBef>
                <a:spcPts val="400"/>
              </a:spcBef>
              <a:spcAft>
                <a:spcPts val="200"/>
              </a:spcAft>
            </a:pPr>
            <a:r>
              <a:rPr lang="en-US" sz="1600" b="0" dirty="0"/>
              <a:t>So, start at the centerline, keep going to the left, keep doing the sum and keep track of the maximum of the sum. Similarly, for the subarray going to the right from the centerline</a:t>
            </a:r>
          </a:p>
        </p:txBody>
      </p:sp>
      <p:grpSp>
        <p:nvGrpSpPr>
          <p:cNvPr id="2" name="Group 1">
            <a:extLst>
              <a:ext uri="{FF2B5EF4-FFF2-40B4-BE49-F238E27FC236}">
                <a16:creationId xmlns:a16="http://schemas.microsoft.com/office/drawing/2014/main" id="{9726F569-911B-A17B-EB14-B60334A1633F}"/>
              </a:ext>
            </a:extLst>
          </p:cNvPr>
          <p:cNvGrpSpPr/>
          <p:nvPr/>
        </p:nvGrpSpPr>
        <p:grpSpPr>
          <a:xfrm>
            <a:off x="2076223" y="1526424"/>
            <a:ext cx="2514606" cy="369332"/>
            <a:chOff x="1962146" y="1592633"/>
            <a:chExt cx="2514606" cy="369332"/>
          </a:xfrm>
        </p:grpSpPr>
        <p:sp>
          <p:nvSpPr>
            <p:cNvPr id="3" name="TextBox 2">
              <a:extLst>
                <a:ext uri="{FF2B5EF4-FFF2-40B4-BE49-F238E27FC236}">
                  <a16:creationId xmlns:a16="http://schemas.microsoft.com/office/drawing/2014/main" id="{42DB75B1-B8A4-8BD2-90D9-D833E0422217}"/>
                </a:ext>
              </a:extLst>
            </p:cNvPr>
            <p:cNvSpPr txBox="1"/>
            <p:nvPr/>
          </p:nvSpPr>
          <p:spPr>
            <a:xfrm>
              <a:off x="1962146" y="1592633"/>
              <a:ext cx="419101" cy="369332"/>
            </a:xfrm>
            <a:prstGeom prst="rect">
              <a:avLst/>
            </a:prstGeom>
            <a:noFill/>
            <a:ln w="12700">
              <a:solidFill>
                <a:schemeClr val="tx1"/>
              </a:solidFill>
            </a:ln>
          </p:spPr>
          <p:txBody>
            <a:bodyPr wrap="square" rtlCol="0">
              <a:spAutoFit/>
            </a:bodyPr>
            <a:lstStyle/>
            <a:p>
              <a:pPr algn="ctr"/>
              <a:r>
                <a:rPr lang="en-US" dirty="0"/>
                <a:t>-1</a:t>
              </a:r>
            </a:p>
          </p:txBody>
        </p:sp>
        <p:sp>
          <p:nvSpPr>
            <p:cNvPr id="6" name="TextBox 5">
              <a:extLst>
                <a:ext uri="{FF2B5EF4-FFF2-40B4-BE49-F238E27FC236}">
                  <a16:creationId xmlns:a16="http://schemas.microsoft.com/office/drawing/2014/main" id="{11BB96D3-4D43-2B45-9272-3BE1DED16BBF}"/>
                </a:ext>
              </a:extLst>
            </p:cNvPr>
            <p:cNvSpPr txBox="1"/>
            <p:nvPr/>
          </p:nvSpPr>
          <p:spPr>
            <a:xfrm>
              <a:off x="2381247" y="1592633"/>
              <a:ext cx="419101" cy="369332"/>
            </a:xfrm>
            <a:prstGeom prst="rect">
              <a:avLst/>
            </a:prstGeom>
            <a:noFill/>
            <a:ln w="12700">
              <a:solidFill>
                <a:schemeClr val="tx1"/>
              </a:solidFill>
            </a:ln>
          </p:spPr>
          <p:txBody>
            <a:bodyPr wrap="square" rtlCol="0">
              <a:spAutoFit/>
            </a:bodyPr>
            <a:lstStyle/>
            <a:p>
              <a:pPr algn="ctr"/>
              <a:r>
                <a:rPr lang="en-US" dirty="0"/>
                <a:t>3</a:t>
              </a:r>
            </a:p>
          </p:txBody>
        </p:sp>
        <p:sp>
          <p:nvSpPr>
            <p:cNvPr id="7" name="TextBox 6">
              <a:extLst>
                <a:ext uri="{FF2B5EF4-FFF2-40B4-BE49-F238E27FC236}">
                  <a16:creationId xmlns:a16="http://schemas.microsoft.com/office/drawing/2014/main" id="{E8E0D502-DF45-E3DE-1048-CC1791DFFEAB}"/>
                </a:ext>
              </a:extLst>
            </p:cNvPr>
            <p:cNvSpPr txBox="1"/>
            <p:nvPr/>
          </p:nvSpPr>
          <p:spPr>
            <a:xfrm>
              <a:off x="2800348" y="1592633"/>
              <a:ext cx="419101" cy="369332"/>
            </a:xfrm>
            <a:prstGeom prst="rect">
              <a:avLst/>
            </a:prstGeom>
            <a:noFill/>
            <a:ln w="12700">
              <a:solidFill>
                <a:schemeClr val="tx1"/>
              </a:solidFill>
            </a:ln>
          </p:spPr>
          <p:txBody>
            <a:bodyPr wrap="square" rtlCol="0">
              <a:spAutoFit/>
            </a:bodyPr>
            <a:lstStyle/>
            <a:p>
              <a:pPr algn="ctr"/>
              <a:r>
                <a:rPr lang="en-US" dirty="0"/>
                <a:t>4</a:t>
              </a:r>
            </a:p>
          </p:txBody>
        </p:sp>
        <p:sp>
          <p:nvSpPr>
            <p:cNvPr id="8" name="TextBox 7">
              <a:extLst>
                <a:ext uri="{FF2B5EF4-FFF2-40B4-BE49-F238E27FC236}">
                  <a16:creationId xmlns:a16="http://schemas.microsoft.com/office/drawing/2014/main" id="{7EFDD011-EC5F-53D0-010B-37B2237428C0}"/>
                </a:ext>
              </a:extLst>
            </p:cNvPr>
            <p:cNvSpPr txBox="1"/>
            <p:nvPr/>
          </p:nvSpPr>
          <p:spPr>
            <a:xfrm>
              <a:off x="3219449" y="1592633"/>
              <a:ext cx="419101" cy="369332"/>
            </a:xfrm>
            <a:prstGeom prst="rect">
              <a:avLst/>
            </a:prstGeom>
            <a:noFill/>
            <a:ln w="12700">
              <a:solidFill>
                <a:schemeClr val="tx1"/>
              </a:solidFill>
            </a:ln>
          </p:spPr>
          <p:txBody>
            <a:bodyPr wrap="square" rtlCol="0">
              <a:spAutoFit/>
            </a:bodyPr>
            <a:lstStyle/>
            <a:p>
              <a:pPr algn="ctr"/>
              <a:r>
                <a:rPr lang="en-US" dirty="0"/>
                <a:t>-5</a:t>
              </a:r>
            </a:p>
          </p:txBody>
        </p:sp>
        <p:sp>
          <p:nvSpPr>
            <p:cNvPr id="12" name="TextBox 11">
              <a:extLst>
                <a:ext uri="{FF2B5EF4-FFF2-40B4-BE49-F238E27FC236}">
                  <a16:creationId xmlns:a16="http://schemas.microsoft.com/office/drawing/2014/main" id="{75873D59-D167-EAEC-34FE-8546C30062FB}"/>
                </a:ext>
              </a:extLst>
            </p:cNvPr>
            <p:cNvSpPr txBox="1"/>
            <p:nvPr/>
          </p:nvSpPr>
          <p:spPr>
            <a:xfrm>
              <a:off x="3638550" y="1592633"/>
              <a:ext cx="419101" cy="369332"/>
            </a:xfrm>
            <a:prstGeom prst="rect">
              <a:avLst/>
            </a:prstGeom>
            <a:noFill/>
            <a:ln w="12700">
              <a:solidFill>
                <a:schemeClr val="tx1"/>
              </a:solidFill>
            </a:ln>
          </p:spPr>
          <p:txBody>
            <a:bodyPr wrap="square" rtlCol="0">
              <a:spAutoFit/>
            </a:bodyPr>
            <a:lstStyle/>
            <a:p>
              <a:pPr algn="ctr"/>
              <a:r>
                <a:rPr lang="en-US" dirty="0"/>
                <a:t>9</a:t>
              </a:r>
            </a:p>
          </p:txBody>
        </p:sp>
        <p:sp>
          <p:nvSpPr>
            <p:cNvPr id="13" name="TextBox 12">
              <a:extLst>
                <a:ext uri="{FF2B5EF4-FFF2-40B4-BE49-F238E27FC236}">
                  <a16:creationId xmlns:a16="http://schemas.microsoft.com/office/drawing/2014/main" id="{443BA862-CABB-18EA-F9F4-2514CA9AA2CD}"/>
                </a:ext>
              </a:extLst>
            </p:cNvPr>
            <p:cNvSpPr txBox="1"/>
            <p:nvPr/>
          </p:nvSpPr>
          <p:spPr>
            <a:xfrm>
              <a:off x="4057651" y="1592633"/>
              <a:ext cx="419101" cy="369332"/>
            </a:xfrm>
            <a:prstGeom prst="rect">
              <a:avLst/>
            </a:prstGeom>
            <a:noFill/>
            <a:ln w="12700">
              <a:solidFill>
                <a:schemeClr val="tx1"/>
              </a:solidFill>
            </a:ln>
          </p:spPr>
          <p:txBody>
            <a:bodyPr wrap="square" rtlCol="0">
              <a:spAutoFit/>
            </a:bodyPr>
            <a:lstStyle/>
            <a:p>
              <a:pPr algn="ctr"/>
              <a:r>
                <a:rPr lang="en-US" dirty="0"/>
                <a:t>-2</a:t>
              </a:r>
            </a:p>
          </p:txBody>
        </p:sp>
      </p:grpSp>
      <p:cxnSp>
        <p:nvCxnSpPr>
          <p:cNvPr id="15" name="Straight Connector 14">
            <a:extLst>
              <a:ext uri="{FF2B5EF4-FFF2-40B4-BE49-F238E27FC236}">
                <a16:creationId xmlns:a16="http://schemas.microsoft.com/office/drawing/2014/main" id="{02D1651F-58B5-7188-ED08-FFD886DB6C93}"/>
              </a:ext>
            </a:extLst>
          </p:cNvPr>
          <p:cNvCxnSpPr/>
          <p:nvPr/>
        </p:nvCxnSpPr>
        <p:spPr>
          <a:xfrm>
            <a:off x="3333526" y="1312323"/>
            <a:ext cx="0" cy="797533"/>
          </a:xfrm>
          <a:prstGeom prst="line">
            <a:avLst/>
          </a:prstGeom>
          <a:ln w="12700"/>
        </p:spPr>
        <p:style>
          <a:lnRef idx="1">
            <a:schemeClr val="accent2"/>
          </a:lnRef>
          <a:fillRef idx="0">
            <a:schemeClr val="accent2"/>
          </a:fillRef>
          <a:effectRef idx="0">
            <a:schemeClr val="accent2"/>
          </a:effectRef>
          <a:fontRef idx="minor">
            <a:schemeClr val="tx1"/>
          </a:fontRef>
        </p:style>
      </p:cxnSp>
      <p:cxnSp>
        <p:nvCxnSpPr>
          <p:cNvPr id="14" name="Straight Connector 13">
            <a:extLst>
              <a:ext uri="{FF2B5EF4-FFF2-40B4-BE49-F238E27FC236}">
                <a16:creationId xmlns:a16="http://schemas.microsoft.com/office/drawing/2014/main" id="{61FC518F-AEA6-59D4-1327-2395708D93B1}"/>
              </a:ext>
            </a:extLst>
          </p:cNvPr>
          <p:cNvCxnSpPr>
            <a:cxnSpLocks/>
          </p:cNvCxnSpPr>
          <p:nvPr/>
        </p:nvCxnSpPr>
        <p:spPr>
          <a:xfrm rot="5400000">
            <a:off x="2973525" y="1222152"/>
            <a:ext cx="0" cy="720000"/>
          </a:xfrm>
          <a:prstGeom prst="line">
            <a:avLst/>
          </a:prstGeom>
          <a:ln w="19050">
            <a:solidFill>
              <a:srgbClr val="00B050"/>
            </a:solidFill>
            <a:tailEnd type="stealth"/>
          </a:ln>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AB0C4180-44EC-2C3F-A661-CEFABDD84D38}"/>
              </a:ext>
            </a:extLst>
          </p:cNvPr>
          <p:cNvCxnSpPr>
            <a:cxnSpLocks/>
          </p:cNvCxnSpPr>
          <p:nvPr/>
        </p:nvCxnSpPr>
        <p:spPr>
          <a:xfrm rot="16200000">
            <a:off x="3697879" y="1220724"/>
            <a:ext cx="0" cy="720000"/>
          </a:xfrm>
          <a:prstGeom prst="line">
            <a:avLst/>
          </a:prstGeom>
          <a:ln w="19050">
            <a:solidFill>
              <a:srgbClr val="0432FF"/>
            </a:solidFill>
            <a:tailEnd type="stealth"/>
          </a:ln>
        </p:spPr>
        <p:style>
          <a:lnRef idx="1">
            <a:schemeClr val="dk1"/>
          </a:lnRef>
          <a:fillRef idx="0">
            <a:schemeClr val="dk1"/>
          </a:fillRef>
          <a:effectRef idx="0">
            <a:schemeClr val="dk1"/>
          </a:effectRef>
          <a:fontRef idx="minor">
            <a:schemeClr val="tx1"/>
          </a:fontRef>
        </p:style>
      </p:cxnSp>
      <p:sp>
        <p:nvSpPr>
          <p:cNvPr id="17" name="TextBox 16">
            <a:extLst>
              <a:ext uri="{FF2B5EF4-FFF2-40B4-BE49-F238E27FC236}">
                <a16:creationId xmlns:a16="http://schemas.microsoft.com/office/drawing/2014/main" id="{E0C26DE6-13A3-2289-85B7-3760BC03F653}"/>
              </a:ext>
            </a:extLst>
          </p:cNvPr>
          <p:cNvSpPr txBox="1"/>
          <p:nvPr/>
        </p:nvSpPr>
        <p:spPr>
          <a:xfrm>
            <a:off x="2985956" y="1252190"/>
            <a:ext cx="276038" cy="307777"/>
          </a:xfrm>
          <a:prstGeom prst="rect">
            <a:avLst/>
          </a:prstGeom>
          <a:noFill/>
        </p:spPr>
        <p:txBody>
          <a:bodyPr wrap="none" rtlCol="0">
            <a:spAutoFit/>
          </a:bodyPr>
          <a:lstStyle/>
          <a:p>
            <a:r>
              <a:rPr lang="en-US" sz="1400" dirty="0">
                <a:solidFill>
                  <a:srgbClr val="00B050"/>
                </a:solidFill>
              </a:rPr>
              <a:t>4</a:t>
            </a:r>
          </a:p>
        </p:txBody>
      </p:sp>
      <p:sp>
        <p:nvSpPr>
          <p:cNvPr id="18" name="TextBox 17">
            <a:extLst>
              <a:ext uri="{FF2B5EF4-FFF2-40B4-BE49-F238E27FC236}">
                <a16:creationId xmlns:a16="http://schemas.microsoft.com/office/drawing/2014/main" id="{C958C6C0-4950-5B84-FA83-1C8D17FF655A}"/>
              </a:ext>
            </a:extLst>
          </p:cNvPr>
          <p:cNvSpPr txBox="1"/>
          <p:nvPr/>
        </p:nvSpPr>
        <p:spPr>
          <a:xfrm>
            <a:off x="2569609" y="1252190"/>
            <a:ext cx="276038" cy="307777"/>
          </a:xfrm>
          <a:prstGeom prst="rect">
            <a:avLst/>
          </a:prstGeom>
          <a:noFill/>
        </p:spPr>
        <p:txBody>
          <a:bodyPr wrap="none" rtlCol="0">
            <a:spAutoFit/>
          </a:bodyPr>
          <a:lstStyle/>
          <a:p>
            <a:r>
              <a:rPr lang="en-US" sz="1400" dirty="0">
                <a:solidFill>
                  <a:srgbClr val="00B050"/>
                </a:solidFill>
              </a:rPr>
              <a:t>7</a:t>
            </a:r>
          </a:p>
        </p:txBody>
      </p:sp>
      <p:sp>
        <p:nvSpPr>
          <p:cNvPr id="19" name="TextBox 18">
            <a:extLst>
              <a:ext uri="{FF2B5EF4-FFF2-40B4-BE49-F238E27FC236}">
                <a16:creationId xmlns:a16="http://schemas.microsoft.com/office/drawing/2014/main" id="{BCDF56E3-7597-32C9-89C0-2BE1540034A1}"/>
              </a:ext>
            </a:extLst>
          </p:cNvPr>
          <p:cNvSpPr txBox="1"/>
          <p:nvPr/>
        </p:nvSpPr>
        <p:spPr>
          <a:xfrm>
            <a:off x="2150068" y="1252190"/>
            <a:ext cx="276038" cy="307777"/>
          </a:xfrm>
          <a:prstGeom prst="rect">
            <a:avLst/>
          </a:prstGeom>
          <a:noFill/>
        </p:spPr>
        <p:txBody>
          <a:bodyPr wrap="none" rtlCol="0">
            <a:spAutoFit/>
          </a:bodyPr>
          <a:lstStyle/>
          <a:p>
            <a:r>
              <a:rPr lang="en-US" sz="1400" dirty="0">
                <a:solidFill>
                  <a:srgbClr val="00B050"/>
                </a:solidFill>
              </a:rPr>
              <a:t>6</a:t>
            </a:r>
          </a:p>
        </p:txBody>
      </p:sp>
      <p:sp>
        <p:nvSpPr>
          <p:cNvPr id="20" name="TextBox 19">
            <a:extLst>
              <a:ext uri="{FF2B5EF4-FFF2-40B4-BE49-F238E27FC236}">
                <a16:creationId xmlns:a16="http://schemas.microsoft.com/office/drawing/2014/main" id="{BA5C5391-30B6-2931-00BA-3453390C3C82}"/>
              </a:ext>
            </a:extLst>
          </p:cNvPr>
          <p:cNvSpPr txBox="1"/>
          <p:nvPr/>
        </p:nvSpPr>
        <p:spPr>
          <a:xfrm>
            <a:off x="4266403" y="1250765"/>
            <a:ext cx="276038" cy="307777"/>
          </a:xfrm>
          <a:prstGeom prst="rect">
            <a:avLst/>
          </a:prstGeom>
          <a:noFill/>
        </p:spPr>
        <p:txBody>
          <a:bodyPr wrap="none" rtlCol="0">
            <a:spAutoFit/>
          </a:bodyPr>
          <a:lstStyle/>
          <a:p>
            <a:r>
              <a:rPr lang="en-US" sz="1400" dirty="0">
                <a:solidFill>
                  <a:srgbClr val="0432FF"/>
                </a:solidFill>
              </a:rPr>
              <a:t>2</a:t>
            </a:r>
          </a:p>
        </p:txBody>
      </p:sp>
      <p:sp>
        <p:nvSpPr>
          <p:cNvPr id="21" name="TextBox 20">
            <a:extLst>
              <a:ext uri="{FF2B5EF4-FFF2-40B4-BE49-F238E27FC236}">
                <a16:creationId xmlns:a16="http://schemas.microsoft.com/office/drawing/2014/main" id="{24F0AAB0-99FB-73CA-C75E-2CD8547C6DE1}"/>
              </a:ext>
            </a:extLst>
          </p:cNvPr>
          <p:cNvSpPr txBox="1"/>
          <p:nvPr/>
        </p:nvSpPr>
        <p:spPr>
          <a:xfrm>
            <a:off x="3850056" y="1250765"/>
            <a:ext cx="276038" cy="307777"/>
          </a:xfrm>
          <a:prstGeom prst="rect">
            <a:avLst/>
          </a:prstGeom>
          <a:noFill/>
        </p:spPr>
        <p:txBody>
          <a:bodyPr wrap="none" rtlCol="0">
            <a:spAutoFit/>
          </a:bodyPr>
          <a:lstStyle/>
          <a:p>
            <a:r>
              <a:rPr lang="en-US" sz="1400" dirty="0">
                <a:solidFill>
                  <a:srgbClr val="0432FF"/>
                </a:solidFill>
              </a:rPr>
              <a:t>4</a:t>
            </a:r>
          </a:p>
        </p:txBody>
      </p:sp>
      <p:sp>
        <p:nvSpPr>
          <p:cNvPr id="22" name="TextBox 21">
            <a:extLst>
              <a:ext uri="{FF2B5EF4-FFF2-40B4-BE49-F238E27FC236}">
                <a16:creationId xmlns:a16="http://schemas.microsoft.com/office/drawing/2014/main" id="{90FE041A-6E5A-BD1D-B91F-5482409AA3CB}"/>
              </a:ext>
            </a:extLst>
          </p:cNvPr>
          <p:cNvSpPr txBox="1"/>
          <p:nvPr/>
        </p:nvSpPr>
        <p:spPr>
          <a:xfrm>
            <a:off x="3396331" y="1250765"/>
            <a:ext cx="330540" cy="307777"/>
          </a:xfrm>
          <a:prstGeom prst="rect">
            <a:avLst/>
          </a:prstGeom>
          <a:noFill/>
        </p:spPr>
        <p:txBody>
          <a:bodyPr wrap="none" rtlCol="0">
            <a:spAutoFit/>
          </a:bodyPr>
          <a:lstStyle/>
          <a:p>
            <a:r>
              <a:rPr lang="en-US" sz="1400" dirty="0">
                <a:solidFill>
                  <a:srgbClr val="0432FF"/>
                </a:solidFill>
              </a:rPr>
              <a:t>-5</a:t>
            </a:r>
          </a:p>
        </p:txBody>
      </p:sp>
      <p:sp>
        <p:nvSpPr>
          <p:cNvPr id="23" name="7-point Star 22">
            <a:extLst>
              <a:ext uri="{FF2B5EF4-FFF2-40B4-BE49-F238E27FC236}">
                <a16:creationId xmlns:a16="http://schemas.microsoft.com/office/drawing/2014/main" id="{DBC77BE1-D05E-B87C-81CB-B50EB1EBBB09}"/>
              </a:ext>
            </a:extLst>
          </p:cNvPr>
          <p:cNvSpPr/>
          <p:nvPr/>
        </p:nvSpPr>
        <p:spPr>
          <a:xfrm>
            <a:off x="2618857" y="1114238"/>
            <a:ext cx="180000" cy="180000"/>
          </a:xfrm>
          <a:prstGeom prst="star7">
            <a:avLst/>
          </a:prstGeom>
          <a:solidFill>
            <a:srgbClr val="FFC000"/>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7-point Star 23">
            <a:extLst>
              <a:ext uri="{FF2B5EF4-FFF2-40B4-BE49-F238E27FC236}">
                <a16:creationId xmlns:a16="http://schemas.microsoft.com/office/drawing/2014/main" id="{5FC58CFE-B2BD-E639-F03B-FBBC71ACCB6C}"/>
              </a:ext>
            </a:extLst>
          </p:cNvPr>
          <p:cNvSpPr/>
          <p:nvPr/>
        </p:nvSpPr>
        <p:spPr>
          <a:xfrm>
            <a:off x="3896237" y="1114238"/>
            <a:ext cx="180000" cy="180000"/>
          </a:xfrm>
          <a:prstGeom prst="star7">
            <a:avLst/>
          </a:prstGeom>
          <a:solidFill>
            <a:srgbClr val="FFC000"/>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B6A8DADA-4C34-E1A7-4CF7-2C66F9EDCBBC}"/>
              </a:ext>
            </a:extLst>
          </p:cNvPr>
          <p:cNvSpPr/>
          <p:nvPr/>
        </p:nvSpPr>
        <p:spPr>
          <a:xfrm>
            <a:off x="2449990" y="1476197"/>
            <a:ext cx="1770077" cy="46978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Footer Placeholder 25">
            <a:extLst>
              <a:ext uri="{FF2B5EF4-FFF2-40B4-BE49-F238E27FC236}">
                <a16:creationId xmlns:a16="http://schemas.microsoft.com/office/drawing/2014/main" id="{BA977AD9-117B-FD94-8AB1-2EE4E74C0F9C}"/>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436914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4"/>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P spid="21" grpId="0"/>
      <p:bldP spid="22" grpId="0"/>
      <p:bldP spid="23" grpId="0" animBg="1"/>
      <p:bldP spid="24" grpId="0" animBg="1"/>
      <p:bldP spid="25"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55</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Maximum Sum Subarray</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AE96B8C5-4A69-FF43-58AE-D73837D0BA1B}"/>
                  </a:ext>
                </a:extLst>
              </p:cNvPr>
              <p:cNvSpPr txBox="1">
                <a:spLocks/>
              </p:cNvSpPr>
              <p:nvPr/>
            </p:nvSpPr>
            <p:spPr>
              <a:xfrm>
                <a:off x="153826" y="2084221"/>
                <a:ext cx="6539957" cy="2668438"/>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900"/>
                  </a:lnSpc>
                  <a:spcBef>
                    <a:spcPts val="400"/>
                  </a:spcBef>
                  <a:spcAft>
                    <a:spcPts val="200"/>
                  </a:spcAft>
                </a:pPr>
                <a:r>
                  <a:rPr lang="en-US" sz="1600" dirty="0"/>
                  <a:t>Now we need to compare three sums – 1) one from entirely the left subarray 2) one from entirely the right subarray 3) one from the maximum crossing subarray</a:t>
                </a:r>
              </a:p>
              <a:p>
                <a:pPr>
                  <a:lnSpc>
                    <a:spcPts val="1900"/>
                  </a:lnSpc>
                  <a:spcBef>
                    <a:spcPts val="400"/>
                  </a:spcBef>
                  <a:spcAft>
                    <a:spcPts val="200"/>
                  </a:spcAft>
                </a:pPr>
                <a:r>
                  <a:rPr lang="en-US" sz="1600" b="0" dirty="0"/>
                  <a:t>Maximum of these three we will return</a:t>
                </a:r>
              </a:p>
              <a:p>
                <a:pPr>
                  <a:lnSpc>
                    <a:spcPts val="1900"/>
                  </a:lnSpc>
                  <a:spcBef>
                    <a:spcPts val="400"/>
                  </a:spcBef>
                  <a:spcAft>
                    <a:spcPts val="200"/>
                  </a:spcAft>
                </a:pPr>
                <a:r>
                  <a:rPr lang="en-US" sz="1600" dirty="0"/>
                  <a:t>Runtime of finding the maximum crossing subarray?</a:t>
                </a:r>
              </a:p>
              <a:p>
                <a:pPr>
                  <a:lnSpc>
                    <a:spcPts val="1900"/>
                  </a:lnSpc>
                  <a:spcBef>
                    <a:spcPts val="400"/>
                  </a:spcBef>
                  <a:spcAft>
                    <a:spcPts val="200"/>
                  </a:spcAft>
                </a:pPr>
                <a14:m>
                  <m:oMath xmlns:m="http://schemas.openxmlformats.org/officeDocument/2006/math">
                    <m:r>
                      <m:rPr>
                        <m:sty m:val="p"/>
                      </m:rPr>
                      <a:rPr lang="el-GR" sz="1600" b="0" i="1" smtClean="0">
                        <a:latin typeface="Cambria Math" panose="02040503050406030204" pitchFamily="18" charset="0"/>
                        <a:ea typeface="Cambria Math" panose="02040503050406030204" pitchFamily="18" charset="0"/>
                      </a:rPr>
                      <m:t>Θ</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𝑛</m:t>
                    </m:r>
                    <m:r>
                      <a:rPr lang="en-US" sz="1600" b="0" i="1" smtClean="0">
                        <a:latin typeface="Cambria Math" panose="02040503050406030204" pitchFamily="18" charset="0"/>
                        <a:ea typeface="Cambria Math" panose="02040503050406030204" pitchFamily="18" charset="0"/>
                      </a:rPr>
                      <m:t>)</m:t>
                    </m:r>
                  </m:oMath>
                </a14:m>
                <a:endParaRPr lang="en-US" sz="1600" b="0" dirty="0"/>
              </a:p>
            </p:txBody>
          </p:sp>
        </mc:Choice>
        <mc:Fallback xmlns="">
          <p:sp>
            <p:nvSpPr>
              <p:cNvPr id="10" name="Content Placeholder 2">
                <a:extLst>
                  <a:ext uri="{FF2B5EF4-FFF2-40B4-BE49-F238E27FC236}">
                    <a16:creationId xmlns:a16="http://schemas.microsoft.com/office/drawing/2014/main" id="{AE96B8C5-4A69-FF43-58AE-D73837D0BA1B}"/>
                  </a:ext>
                </a:extLst>
              </p:cNvPr>
              <p:cNvSpPr txBox="1">
                <a:spLocks noRot="1" noChangeAspect="1" noMove="1" noResize="1" noEditPoints="1" noAdjustHandles="1" noChangeArrowheads="1" noChangeShapeType="1" noTextEdit="1"/>
              </p:cNvSpPr>
              <p:nvPr/>
            </p:nvSpPr>
            <p:spPr>
              <a:xfrm>
                <a:off x="153826" y="2084221"/>
                <a:ext cx="6539957" cy="2668438"/>
              </a:xfrm>
              <a:prstGeom prst="rect">
                <a:avLst/>
              </a:prstGeom>
              <a:blipFill>
                <a:blip r:embed="rId3"/>
                <a:stretch>
                  <a:fillRect l="-388" t="-1422"/>
                </a:stretch>
              </a:blipFill>
            </p:spPr>
            <p:txBody>
              <a:bodyPr/>
              <a:lstStyle/>
              <a:p>
                <a:r>
                  <a:rPr lang="en-US">
                    <a:noFill/>
                  </a:rPr>
                  <a:t> </a:t>
                </a:r>
              </a:p>
            </p:txBody>
          </p:sp>
        </mc:Fallback>
      </mc:AlternateContent>
      <p:grpSp>
        <p:nvGrpSpPr>
          <p:cNvPr id="2" name="Group 1">
            <a:extLst>
              <a:ext uri="{FF2B5EF4-FFF2-40B4-BE49-F238E27FC236}">
                <a16:creationId xmlns:a16="http://schemas.microsoft.com/office/drawing/2014/main" id="{9726F569-911B-A17B-EB14-B60334A1633F}"/>
              </a:ext>
            </a:extLst>
          </p:cNvPr>
          <p:cNvGrpSpPr/>
          <p:nvPr/>
        </p:nvGrpSpPr>
        <p:grpSpPr>
          <a:xfrm>
            <a:off x="2076223" y="1526424"/>
            <a:ext cx="2514606" cy="369332"/>
            <a:chOff x="1962146" y="1592633"/>
            <a:chExt cx="2514606" cy="369332"/>
          </a:xfrm>
        </p:grpSpPr>
        <p:sp>
          <p:nvSpPr>
            <p:cNvPr id="3" name="TextBox 2">
              <a:extLst>
                <a:ext uri="{FF2B5EF4-FFF2-40B4-BE49-F238E27FC236}">
                  <a16:creationId xmlns:a16="http://schemas.microsoft.com/office/drawing/2014/main" id="{42DB75B1-B8A4-8BD2-90D9-D833E0422217}"/>
                </a:ext>
              </a:extLst>
            </p:cNvPr>
            <p:cNvSpPr txBox="1"/>
            <p:nvPr/>
          </p:nvSpPr>
          <p:spPr>
            <a:xfrm>
              <a:off x="1962146" y="1592633"/>
              <a:ext cx="419101" cy="369332"/>
            </a:xfrm>
            <a:prstGeom prst="rect">
              <a:avLst/>
            </a:prstGeom>
            <a:noFill/>
            <a:ln w="12700">
              <a:solidFill>
                <a:schemeClr val="tx1"/>
              </a:solidFill>
            </a:ln>
          </p:spPr>
          <p:txBody>
            <a:bodyPr wrap="square" rtlCol="0">
              <a:spAutoFit/>
            </a:bodyPr>
            <a:lstStyle/>
            <a:p>
              <a:pPr algn="ctr"/>
              <a:r>
                <a:rPr lang="en-US" dirty="0"/>
                <a:t>-1</a:t>
              </a:r>
            </a:p>
          </p:txBody>
        </p:sp>
        <p:sp>
          <p:nvSpPr>
            <p:cNvPr id="6" name="TextBox 5">
              <a:extLst>
                <a:ext uri="{FF2B5EF4-FFF2-40B4-BE49-F238E27FC236}">
                  <a16:creationId xmlns:a16="http://schemas.microsoft.com/office/drawing/2014/main" id="{11BB96D3-4D43-2B45-9272-3BE1DED16BBF}"/>
                </a:ext>
              </a:extLst>
            </p:cNvPr>
            <p:cNvSpPr txBox="1"/>
            <p:nvPr/>
          </p:nvSpPr>
          <p:spPr>
            <a:xfrm>
              <a:off x="2381247" y="1592633"/>
              <a:ext cx="419101" cy="369332"/>
            </a:xfrm>
            <a:prstGeom prst="rect">
              <a:avLst/>
            </a:prstGeom>
            <a:noFill/>
            <a:ln w="12700">
              <a:solidFill>
                <a:schemeClr val="tx1"/>
              </a:solidFill>
            </a:ln>
          </p:spPr>
          <p:txBody>
            <a:bodyPr wrap="square" rtlCol="0">
              <a:spAutoFit/>
            </a:bodyPr>
            <a:lstStyle/>
            <a:p>
              <a:pPr algn="ctr"/>
              <a:r>
                <a:rPr lang="en-US" dirty="0"/>
                <a:t>3</a:t>
              </a:r>
            </a:p>
          </p:txBody>
        </p:sp>
        <p:sp>
          <p:nvSpPr>
            <p:cNvPr id="7" name="TextBox 6">
              <a:extLst>
                <a:ext uri="{FF2B5EF4-FFF2-40B4-BE49-F238E27FC236}">
                  <a16:creationId xmlns:a16="http://schemas.microsoft.com/office/drawing/2014/main" id="{E8E0D502-DF45-E3DE-1048-CC1791DFFEAB}"/>
                </a:ext>
              </a:extLst>
            </p:cNvPr>
            <p:cNvSpPr txBox="1"/>
            <p:nvPr/>
          </p:nvSpPr>
          <p:spPr>
            <a:xfrm>
              <a:off x="2800348" y="1592633"/>
              <a:ext cx="419101" cy="369332"/>
            </a:xfrm>
            <a:prstGeom prst="rect">
              <a:avLst/>
            </a:prstGeom>
            <a:noFill/>
            <a:ln w="12700">
              <a:solidFill>
                <a:schemeClr val="tx1"/>
              </a:solidFill>
            </a:ln>
          </p:spPr>
          <p:txBody>
            <a:bodyPr wrap="square" rtlCol="0">
              <a:spAutoFit/>
            </a:bodyPr>
            <a:lstStyle/>
            <a:p>
              <a:pPr algn="ctr"/>
              <a:r>
                <a:rPr lang="en-US" dirty="0"/>
                <a:t>4</a:t>
              </a:r>
            </a:p>
          </p:txBody>
        </p:sp>
        <p:sp>
          <p:nvSpPr>
            <p:cNvPr id="8" name="TextBox 7">
              <a:extLst>
                <a:ext uri="{FF2B5EF4-FFF2-40B4-BE49-F238E27FC236}">
                  <a16:creationId xmlns:a16="http://schemas.microsoft.com/office/drawing/2014/main" id="{7EFDD011-EC5F-53D0-010B-37B2237428C0}"/>
                </a:ext>
              </a:extLst>
            </p:cNvPr>
            <p:cNvSpPr txBox="1"/>
            <p:nvPr/>
          </p:nvSpPr>
          <p:spPr>
            <a:xfrm>
              <a:off x="3219449" y="1592633"/>
              <a:ext cx="419101" cy="369332"/>
            </a:xfrm>
            <a:prstGeom prst="rect">
              <a:avLst/>
            </a:prstGeom>
            <a:noFill/>
            <a:ln w="12700">
              <a:solidFill>
                <a:schemeClr val="tx1"/>
              </a:solidFill>
            </a:ln>
          </p:spPr>
          <p:txBody>
            <a:bodyPr wrap="square" rtlCol="0">
              <a:spAutoFit/>
            </a:bodyPr>
            <a:lstStyle/>
            <a:p>
              <a:pPr algn="ctr"/>
              <a:r>
                <a:rPr lang="en-US" dirty="0"/>
                <a:t>-5</a:t>
              </a:r>
            </a:p>
          </p:txBody>
        </p:sp>
        <p:sp>
          <p:nvSpPr>
            <p:cNvPr id="12" name="TextBox 11">
              <a:extLst>
                <a:ext uri="{FF2B5EF4-FFF2-40B4-BE49-F238E27FC236}">
                  <a16:creationId xmlns:a16="http://schemas.microsoft.com/office/drawing/2014/main" id="{75873D59-D167-EAEC-34FE-8546C30062FB}"/>
                </a:ext>
              </a:extLst>
            </p:cNvPr>
            <p:cNvSpPr txBox="1"/>
            <p:nvPr/>
          </p:nvSpPr>
          <p:spPr>
            <a:xfrm>
              <a:off x="3638550" y="1592633"/>
              <a:ext cx="419101" cy="369332"/>
            </a:xfrm>
            <a:prstGeom prst="rect">
              <a:avLst/>
            </a:prstGeom>
            <a:noFill/>
            <a:ln w="12700">
              <a:solidFill>
                <a:schemeClr val="tx1"/>
              </a:solidFill>
            </a:ln>
          </p:spPr>
          <p:txBody>
            <a:bodyPr wrap="square" rtlCol="0">
              <a:spAutoFit/>
            </a:bodyPr>
            <a:lstStyle/>
            <a:p>
              <a:pPr algn="ctr"/>
              <a:r>
                <a:rPr lang="en-US" dirty="0"/>
                <a:t>9</a:t>
              </a:r>
            </a:p>
          </p:txBody>
        </p:sp>
        <p:sp>
          <p:nvSpPr>
            <p:cNvPr id="13" name="TextBox 12">
              <a:extLst>
                <a:ext uri="{FF2B5EF4-FFF2-40B4-BE49-F238E27FC236}">
                  <a16:creationId xmlns:a16="http://schemas.microsoft.com/office/drawing/2014/main" id="{443BA862-CABB-18EA-F9F4-2514CA9AA2CD}"/>
                </a:ext>
              </a:extLst>
            </p:cNvPr>
            <p:cNvSpPr txBox="1"/>
            <p:nvPr/>
          </p:nvSpPr>
          <p:spPr>
            <a:xfrm>
              <a:off x="4057651" y="1592633"/>
              <a:ext cx="419101" cy="369332"/>
            </a:xfrm>
            <a:prstGeom prst="rect">
              <a:avLst/>
            </a:prstGeom>
            <a:noFill/>
            <a:ln w="12700">
              <a:solidFill>
                <a:schemeClr val="tx1"/>
              </a:solidFill>
            </a:ln>
          </p:spPr>
          <p:txBody>
            <a:bodyPr wrap="square" rtlCol="0">
              <a:spAutoFit/>
            </a:bodyPr>
            <a:lstStyle/>
            <a:p>
              <a:pPr algn="ctr"/>
              <a:r>
                <a:rPr lang="en-US" dirty="0"/>
                <a:t>-2</a:t>
              </a:r>
            </a:p>
          </p:txBody>
        </p:sp>
      </p:grpSp>
      <p:cxnSp>
        <p:nvCxnSpPr>
          <p:cNvPr id="15" name="Straight Connector 14">
            <a:extLst>
              <a:ext uri="{FF2B5EF4-FFF2-40B4-BE49-F238E27FC236}">
                <a16:creationId xmlns:a16="http://schemas.microsoft.com/office/drawing/2014/main" id="{02D1651F-58B5-7188-ED08-FFD886DB6C93}"/>
              </a:ext>
            </a:extLst>
          </p:cNvPr>
          <p:cNvCxnSpPr/>
          <p:nvPr/>
        </p:nvCxnSpPr>
        <p:spPr>
          <a:xfrm>
            <a:off x="3333526" y="1312323"/>
            <a:ext cx="0" cy="797533"/>
          </a:xfrm>
          <a:prstGeom prst="line">
            <a:avLst/>
          </a:prstGeom>
          <a:ln w="12700"/>
        </p:spPr>
        <p:style>
          <a:lnRef idx="1">
            <a:schemeClr val="accent2"/>
          </a:lnRef>
          <a:fillRef idx="0">
            <a:schemeClr val="accent2"/>
          </a:fillRef>
          <a:effectRef idx="0">
            <a:schemeClr val="accent2"/>
          </a:effectRef>
          <a:fontRef idx="minor">
            <a:schemeClr val="tx1"/>
          </a:fontRef>
        </p:style>
      </p:cxnSp>
      <p:cxnSp>
        <p:nvCxnSpPr>
          <p:cNvPr id="14" name="Straight Connector 13">
            <a:extLst>
              <a:ext uri="{FF2B5EF4-FFF2-40B4-BE49-F238E27FC236}">
                <a16:creationId xmlns:a16="http://schemas.microsoft.com/office/drawing/2014/main" id="{61FC518F-AEA6-59D4-1327-2395708D93B1}"/>
              </a:ext>
            </a:extLst>
          </p:cNvPr>
          <p:cNvCxnSpPr>
            <a:cxnSpLocks/>
          </p:cNvCxnSpPr>
          <p:nvPr/>
        </p:nvCxnSpPr>
        <p:spPr>
          <a:xfrm rot="5400000">
            <a:off x="2973525" y="1222152"/>
            <a:ext cx="0" cy="720000"/>
          </a:xfrm>
          <a:prstGeom prst="line">
            <a:avLst/>
          </a:prstGeom>
          <a:ln w="19050">
            <a:solidFill>
              <a:srgbClr val="00B050"/>
            </a:solidFill>
            <a:tailEnd type="stealth"/>
          </a:ln>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AB0C4180-44EC-2C3F-A661-CEFABDD84D38}"/>
              </a:ext>
            </a:extLst>
          </p:cNvPr>
          <p:cNvCxnSpPr>
            <a:cxnSpLocks/>
          </p:cNvCxnSpPr>
          <p:nvPr/>
        </p:nvCxnSpPr>
        <p:spPr>
          <a:xfrm rot="16200000">
            <a:off x="3697879" y="1220724"/>
            <a:ext cx="0" cy="720000"/>
          </a:xfrm>
          <a:prstGeom prst="line">
            <a:avLst/>
          </a:prstGeom>
          <a:ln w="19050">
            <a:solidFill>
              <a:srgbClr val="0432FF"/>
            </a:solidFill>
            <a:tailEnd type="stealth"/>
          </a:ln>
        </p:spPr>
        <p:style>
          <a:lnRef idx="1">
            <a:schemeClr val="dk1"/>
          </a:lnRef>
          <a:fillRef idx="0">
            <a:schemeClr val="dk1"/>
          </a:fillRef>
          <a:effectRef idx="0">
            <a:schemeClr val="dk1"/>
          </a:effectRef>
          <a:fontRef idx="minor">
            <a:schemeClr val="tx1"/>
          </a:fontRef>
        </p:style>
      </p:cxnSp>
      <p:sp>
        <p:nvSpPr>
          <p:cNvPr id="17" name="TextBox 16">
            <a:extLst>
              <a:ext uri="{FF2B5EF4-FFF2-40B4-BE49-F238E27FC236}">
                <a16:creationId xmlns:a16="http://schemas.microsoft.com/office/drawing/2014/main" id="{E0C26DE6-13A3-2289-85B7-3760BC03F653}"/>
              </a:ext>
            </a:extLst>
          </p:cNvPr>
          <p:cNvSpPr txBox="1"/>
          <p:nvPr/>
        </p:nvSpPr>
        <p:spPr>
          <a:xfrm>
            <a:off x="2985956" y="1252190"/>
            <a:ext cx="276038" cy="307777"/>
          </a:xfrm>
          <a:prstGeom prst="rect">
            <a:avLst/>
          </a:prstGeom>
          <a:noFill/>
        </p:spPr>
        <p:txBody>
          <a:bodyPr wrap="none" rtlCol="0">
            <a:spAutoFit/>
          </a:bodyPr>
          <a:lstStyle/>
          <a:p>
            <a:r>
              <a:rPr lang="en-US" sz="1400" dirty="0">
                <a:solidFill>
                  <a:srgbClr val="00B050"/>
                </a:solidFill>
              </a:rPr>
              <a:t>4</a:t>
            </a:r>
          </a:p>
        </p:txBody>
      </p:sp>
      <p:sp>
        <p:nvSpPr>
          <p:cNvPr id="18" name="TextBox 17">
            <a:extLst>
              <a:ext uri="{FF2B5EF4-FFF2-40B4-BE49-F238E27FC236}">
                <a16:creationId xmlns:a16="http://schemas.microsoft.com/office/drawing/2014/main" id="{C958C6C0-4950-5B84-FA83-1C8D17FF655A}"/>
              </a:ext>
            </a:extLst>
          </p:cNvPr>
          <p:cNvSpPr txBox="1"/>
          <p:nvPr/>
        </p:nvSpPr>
        <p:spPr>
          <a:xfrm>
            <a:off x="2569609" y="1252190"/>
            <a:ext cx="276038" cy="307777"/>
          </a:xfrm>
          <a:prstGeom prst="rect">
            <a:avLst/>
          </a:prstGeom>
          <a:noFill/>
        </p:spPr>
        <p:txBody>
          <a:bodyPr wrap="none" rtlCol="0">
            <a:spAutoFit/>
          </a:bodyPr>
          <a:lstStyle/>
          <a:p>
            <a:r>
              <a:rPr lang="en-US" sz="1400" dirty="0">
                <a:solidFill>
                  <a:srgbClr val="00B050"/>
                </a:solidFill>
              </a:rPr>
              <a:t>7</a:t>
            </a:r>
          </a:p>
        </p:txBody>
      </p:sp>
      <p:sp>
        <p:nvSpPr>
          <p:cNvPr id="19" name="TextBox 18">
            <a:extLst>
              <a:ext uri="{FF2B5EF4-FFF2-40B4-BE49-F238E27FC236}">
                <a16:creationId xmlns:a16="http://schemas.microsoft.com/office/drawing/2014/main" id="{BCDF56E3-7597-32C9-89C0-2BE1540034A1}"/>
              </a:ext>
            </a:extLst>
          </p:cNvPr>
          <p:cNvSpPr txBox="1"/>
          <p:nvPr/>
        </p:nvSpPr>
        <p:spPr>
          <a:xfrm>
            <a:off x="2150068" y="1252190"/>
            <a:ext cx="276038" cy="307777"/>
          </a:xfrm>
          <a:prstGeom prst="rect">
            <a:avLst/>
          </a:prstGeom>
          <a:noFill/>
        </p:spPr>
        <p:txBody>
          <a:bodyPr wrap="none" rtlCol="0">
            <a:spAutoFit/>
          </a:bodyPr>
          <a:lstStyle/>
          <a:p>
            <a:r>
              <a:rPr lang="en-US" sz="1400" dirty="0">
                <a:solidFill>
                  <a:srgbClr val="00B050"/>
                </a:solidFill>
              </a:rPr>
              <a:t>6</a:t>
            </a:r>
          </a:p>
        </p:txBody>
      </p:sp>
      <p:sp>
        <p:nvSpPr>
          <p:cNvPr id="20" name="TextBox 19">
            <a:extLst>
              <a:ext uri="{FF2B5EF4-FFF2-40B4-BE49-F238E27FC236}">
                <a16:creationId xmlns:a16="http://schemas.microsoft.com/office/drawing/2014/main" id="{BA5C5391-30B6-2931-00BA-3453390C3C82}"/>
              </a:ext>
            </a:extLst>
          </p:cNvPr>
          <p:cNvSpPr txBox="1"/>
          <p:nvPr/>
        </p:nvSpPr>
        <p:spPr>
          <a:xfrm>
            <a:off x="4266403" y="1250765"/>
            <a:ext cx="276038" cy="307777"/>
          </a:xfrm>
          <a:prstGeom prst="rect">
            <a:avLst/>
          </a:prstGeom>
          <a:noFill/>
        </p:spPr>
        <p:txBody>
          <a:bodyPr wrap="none" rtlCol="0">
            <a:spAutoFit/>
          </a:bodyPr>
          <a:lstStyle/>
          <a:p>
            <a:r>
              <a:rPr lang="en-US" sz="1400" dirty="0">
                <a:solidFill>
                  <a:srgbClr val="0432FF"/>
                </a:solidFill>
              </a:rPr>
              <a:t>2</a:t>
            </a:r>
          </a:p>
        </p:txBody>
      </p:sp>
      <p:sp>
        <p:nvSpPr>
          <p:cNvPr id="21" name="TextBox 20">
            <a:extLst>
              <a:ext uri="{FF2B5EF4-FFF2-40B4-BE49-F238E27FC236}">
                <a16:creationId xmlns:a16="http://schemas.microsoft.com/office/drawing/2014/main" id="{24F0AAB0-99FB-73CA-C75E-2CD8547C6DE1}"/>
              </a:ext>
            </a:extLst>
          </p:cNvPr>
          <p:cNvSpPr txBox="1"/>
          <p:nvPr/>
        </p:nvSpPr>
        <p:spPr>
          <a:xfrm>
            <a:off x="3850056" y="1250765"/>
            <a:ext cx="276038" cy="307777"/>
          </a:xfrm>
          <a:prstGeom prst="rect">
            <a:avLst/>
          </a:prstGeom>
          <a:noFill/>
        </p:spPr>
        <p:txBody>
          <a:bodyPr wrap="none" rtlCol="0">
            <a:spAutoFit/>
          </a:bodyPr>
          <a:lstStyle/>
          <a:p>
            <a:r>
              <a:rPr lang="en-US" sz="1400" dirty="0">
                <a:solidFill>
                  <a:srgbClr val="0432FF"/>
                </a:solidFill>
              </a:rPr>
              <a:t>4</a:t>
            </a:r>
          </a:p>
        </p:txBody>
      </p:sp>
      <p:sp>
        <p:nvSpPr>
          <p:cNvPr id="22" name="TextBox 21">
            <a:extLst>
              <a:ext uri="{FF2B5EF4-FFF2-40B4-BE49-F238E27FC236}">
                <a16:creationId xmlns:a16="http://schemas.microsoft.com/office/drawing/2014/main" id="{90FE041A-6E5A-BD1D-B91F-5482409AA3CB}"/>
              </a:ext>
            </a:extLst>
          </p:cNvPr>
          <p:cNvSpPr txBox="1"/>
          <p:nvPr/>
        </p:nvSpPr>
        <p:spPr>
          <a:xfrm>
            <a:off x="3396331" y="1250765"/>
            <a:ext cx="330540" cy="307777"/>
          </a:xfrm>
          <a:prstGeom prst="rect">
            <a:avLst/>
          </a:prstGeom>
          <a:noFill/>
        </p:spPr>
        <p:txBody>
          <a:bodyPr wrap="none" rtlCol="0">
            <a:spAutoFit/>
          </a:bodyPr>
          <a:lstStyle/>
          <a:p>
            <a:r>
              <a:rPr lang="en-US" sz="1400" dirty="0">
                <a:solidFill>
                  <a:srgbClr val="0432FF"/>
                </a:solidFill>
              </a:rPr>
              <a:t>-5</a:t>
            </a:r>
          </a:p>
        </p:txBody>
      </p:sp>
      <p:sp>
        <p:nvSpPr>
          <p:cNvPr id="23" name="7-point Star 22">
            <a:extLst>
              <a:ext uri="{FF2B5EF4-FFF2-40B4-BE49-F238E27FC236}">
                <a16:creationId xmlns:a16="http://schemas.microsoft.com/office/drawing/2014/main" id="{DBC77BE1-D05E-B87C-81CB-B50EB1EBBB09}"/>
              </a:ext>
            </a:extLst>
          </p:cNvPr>
          <p:cNvSpPr/>
          <p:nvPr/>
        </p:nvSpPr>
        <p:spPr>
          <a:xfrm>
            <a:off x="2618857" y="1114238"/>
            <a:ext cx="180000" cy="180000"/>
          </a:xfrm>
          <a:prstGeom prst="star7">
            <a:avLst/>
          </a:prstGeom>
          <a:solidFill>
            <a:srgbClr val="FFC000"/>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7-point Star 23">
            <a:extLst>
              <a:ext uri="{FF2B5EF4-FFF2-40B4-BE49-F238E27FC236}">
                <a16:creationId xmlns:a16="http://schemas.microsoft.com/office/drawing/2014/main" id="{5FC58CFE-B2BD-E639-F03B-FBBC71ACCB6C}"/>
              </a:ext>
            </a:extLst>
          </p:cNvPr>
          <p:cNvSpPr/>
          <p:nvPr/>
        </p:nvSpPr>
        <p:spPr>
          <a:xfrm>
            <a:off x="3896237" y="1114238"/>
            <a:ext cx="180000" cy="180000"/>
          </a:xfrm>
          <a:prstGeom prst="star7">
            <a:avLst/>
          </a:prstGeom>
          <a:solidFill>
            <a:srgbClr val="FFC000"/>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B6A8DADA-4C34-E1A7-4CF7-2C66F9EDCBBC}"/>
              </a:ext>
            </a:extLst>
          </p:cNvPr>
          <p:cNvSpPr/>
          <p:nvPr/>
        </p:nvSpPr>
        <p:spPr>
          <a:xfrm>
            <a:off x="2449990" y="1476197"/>
            <a:ext cx="1770077" cy="46978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Footer Placeholder 25">
            <a:extLst>
              <a:ext uri="{FF2B5EF4-FFF2-40B4-BE49-F238E27FC236}">
                <a16:creationId xmlns:a16="http://schemas.microsoft.com/office/drawing/2014/main" id="{56C8DBBC-E4D6-6ED4-1895-EFC8B521BA81}"/>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195989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56</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Maximum Sum Subarray - Pseudocode</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p:pic>
        <p:nvPicPr>
          <p:cNvPr id="26" name="Picture 25">
            <a:extLst>
              <a:ext uri="{FF2B5EF4-FFF2-40B4-BE49-F238E27FC236}">
                <a16:creationId xmlns:a16="http://schemas.microsoft.com/office/drawing/2014/main" id="{00D60216-DBEA-11D6-5287-2CA13EA8E75D}"/>
              </a:ext>
            </a:extLst>
          </p:cNvPr>
          <p:cNvPicPr>
            <a:picLocks noChangeAspect="1"/>
          </p:cNvPicPr>
          <p:nvPr/>
        </p:nvPicPr>
        <p:blipFill>
          <a:blip r:embed="rId3"/>
          <a:stretch>
            <a:fillRect/>
          </a:stretch>
        </p:blipFill>
        <p:spPr>
          <a:xfrm>
            <a:off x="218114" y="1265974"/>
            <a:ext cx="3664307" cy="3603235"/>
          </a:xfrm>
          <a:prstGeom prst="rect">
            <a:avLst/>
          </a:prstGeom>
        </p:spPr>
      </p:pic>
      <p:pic>
        <p:nvPicPr>
          <p:cNvPr id="27" name="Picture 26">
            <a:extLst>
              <a:ext uri="{FF2B5EF4-FFF2-40B4-BE49-F238E27FC236}">
                <a16:creationId xmlns:a16="http://schemas.microsoft.com/office/drawing/2014/main" id="{ECACB129-F61B-847F-A894-4DF2103D09E0}"/>
              </a:ext>
            </a:extLst>
          </p:cNvPr>
          <p:cNvPicPr>
            <a:picLocks noChangeAspect="1"/>
          </p:cNvPicPr>
          <p:nvPr/>
        </p:nvPicPr>
        <p:blipFill>
          <a:blip r:embed="rId4"/>
          <a:stretch>
            <a:fillRect/>
          </a:stretch>
        </p:blipFill>
        <p:spPr>
          <a:xfrm>
            <a:off x="3183843" y="1265974"/>
            <a:ext cx="3565529" cy="2996794"/>
          </a:xfrm>
          <a:prstGeom prst="rect">
            <a:avLst/>
          </a:prstGeom>
        </p:spPr>
      </p:pic>
      <p:sp>
        <p:nvSpPr>
          <p:cNvPr id="2" name="Footer Placeholder 1">
            <a:extLst>
              <a:ext uri="{FF2B5EF4-FFF2-40B4-BE49-F238E27FC236}">
                <a16:creationId xmlns:a16="http://schemas.microsoft.com/office/drawing/2014/main" id="{E9943581-C4C1-0FD4-5251-574E2DCBE8CC}"/>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307746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00D60216-DBEA-11D6-5287-2CA13EA8E75D}"/>
              </a:ext>
            </a:extLst>
          </p:cNvPr>
          <p:cNvPicPr>
            <a:picLocks noChangeAspect="1"/>
          </p:cNvPicPr>
          <p:nvPr/>
        </p:nvPicPr>
        <p:blipFill>
          <a:blip r:embed="rId3"/>
          <a:stretch>
            <a:fillRect/>
          </a:stretch>
        </p:blipFill>
        <p:spPr>
          <a:xfrm>
            <a:off x="218114" y="1265974"/>
            <a:ext cx="3664307" cy="3603235"/>
          </a:xfrm>
          <a:prstGeom prst="rect">
            <a:avLst/>
          </a:prstGeom>
        </p:spPr>
      </p:pic>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57</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Maximum Sum Subarray Runtime Analysis</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652891D6-E17A-AB43-06BE-1F06E5D0FEE4}"/>
                  </a:ext>
                </a:extLst>
              </p:cNvPr>
              <p:cNvSpPr txBox="1"/>
              <p:nvPr/>
            </p:nvSpPr>
            <p:spPr>
              <a:xfrm>
                <a:off x="3693010" y="1659749"/>
                <a:ext cx="378822" cy="20005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l-GR" sz="1300" i="1" smtClean="0">
                          <a:latin typeface="Cambria Math" panose="02040503050406030204" pitchFamily="18" charset="0"/>
                          <a:ea typeface="Cambria Math" panose="02040503050406030204" pitchFamily="18" charset="0"/>
                        </a:rPr>
                        <m:t>Θ</m:t>
                      </m:r>
                      <m:d>
                        <m:dPr>
                          <m:ctrlPr>
                            <a:rPr lang="en-US" sz="1300" b="0" i="1" smtClean="0">
                              <a:latin typeface="Cambria Math" panose="02040503050406030204" pitchFamily="18" charset="0"/>
                              <a:ea typeface="Cambria Math" panose="02040503050406030204" pitchFamily="18" charset="0"/>
                            </a:rPr>
                          </m:ctrlPr>
                        </m:dPr>
                        <m:e>
                          <m:r>
                            <a:rPr lang="en-US" sz="1300" b="0" i="1" smtClean="0">
                              <a:latin typeface="Cambria Math" panose="02040503050406030204" pitchFamily="18" charset="0"/>
                              <a:ea typeface="Cambria Math" panose="02040503050406030204" pitchFamily="18" charset="0"/>
                            </a:rPr>
                            <m:t>1</m:t>
                          </m:r>
                        </m:e>
                      </m:d>
                    </m:oMath>
                  </m:oMathPara>
                </a14:m>
                <a:endParaRPr lang="en-US" sz="1300" dirty="0"/>
              </a:p>
            </p:txBody>
          </p:sp>
        </mc:Choice>
        <mc:Fallback xmlns="">
          <p:sp>
            <p:nvSpPr>
              <p:cNvPr id="12" name="TextBox 11">
                <a:extLst>
                  <a:ext uri="{FF2B5EF4-FFF2-40B4-BE49-F238E27FC236}">
                    <a16:creationId xmlns:a16="http://schemas.microsoft.com/office/drawing/2014/main" id="{652891D6-E17A-AB43-06BE-1F06E5D0FEE4}"/>
                  </a:ext>
                </a:extLst>
              </p:cNvPr>
              <p:cNvSpPr txBox="1">
                <a:spLocks noRot="1" noChangeAspect="1" noMove="1" noResize="1" noEditPoints="1" noAdjustHandles="1" noChangeArrowheads="1" noChangeShapeType="1" noTextEdit="1"/>
              </p:cNvSpPr>
              <p:nvPr/>
            </p:nvSpPr>
            <p:spPr>
              <a:xfrm>
                <a:off x="3693010" y="1659749"/>
                <a:ext cx="378822" cy="200055"/>
              </a:xfrm>
              <a:prstGeom prst="rect">
                <a:avLst/>
              </a:prstGeom>
              <a:blipFill>
                <a:blip r:embed="rId4"/>
                <a:stretch>
                  <a:fillRect l="-9677" b="-5882"/>
                </a:stretch>
              </a:blipFill>
            </p:spPr>
            <p:txBody>
              <a:bodyPr/>
              <a:lstStyle/>
              <a:p>
                <a:r>
                  <a:rPr lang="en-US">
                    <a:noFill/>
                  </a:rPr>
                  <a:t> </a:t>
                </a:r>
              </a:p>
            </p:txBody>
          </p:sp>
        </mc:Fallback>
      </mc:AlternateContent>
      <p:grpSp>
        <p:nvGrpSpPr>
          <p:cNvPr id="13" name="Group 12">
            <a:extLst>
              <a:ext uri="{FF2B5EF4-FFF2-40B4-BE49-F238E27FC236}">
                <a16:creationId xmlns:a16="http://schemas.microsoft.com/office/drawing/2014/main" id="{E50D83DE-0B0D-72F2-440F-6ED3E1C3BFC5}"/>
              </a:ext>
            </a:extLst>
          </p:cNvPr>
          <p:cNvGrpSpPr/>
          <p:nvPr/>
        </p:nvGrpSpPr>
        <p:grpSpPr>
          <a:xfrm>
            <a:off x="2973933" y="1562167"/>
            <a:ext cx="703487" cy="395222"/>
            <a:chOff x="2887840" y="1667591"/>
            <a:chExt cx="703487" cy="274825"/>
          </a:xfrm>
        </p:grpSpPr>
        <p:sp>
          <p:nvSpPr>
            <p:cNvPr id="14" name="Right Brace 13">
              <a:extLst>
                <a:ext uri="{FF2B5EF4-FFF2-40B4-BE49-F238E27FC236}">
                  <a16:creationId xmlns:a16="http://schemas.microsoft.com/office/drawing/2014/main" id="{E5252219-0C06-860B-7D1D-91A6F4F57DC1}"/>
                </a:ext>
              </a:extLst>
            </p:cNvPr>
            <p:cNvSpPr/>
            <p:nvPr/>
          </p:nvSpPr>
          <p:spPr>
            <a:xfrm>
              <a:off x="2887840" y="1667591"/>
              <a:ext cx="190919" cy="274825"/>
            </a:xfrm>
            <a:prstGeom prst="rightBrace">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cxnSp>
          <p:nvCxnSpPr>
            <p:cNvPr id="15" name="Straight Arrow Connector 14">
              <a:extLst>
                <a:ext uri="{FF2B5EF4-FFF2-40B4-BE49-F238E27FC236}">
                  <a16:creationId xmlns:a16="http://schemas.microsoft.com/office/drawing/2014/main" id="{7266D072-BBE4-5823-DB91-B19C9DA51A44}"/>
                </a:ext>
              </a:extLst>
            </p:cNvPr>
            <p:cNvCxnSpPr/>
            <p:nvPr/>
          </p:nvCxnSpPr>
          <p:spPr>
            <a:xfrm>
              <a:off x="3071210" y="1805003"/>
              <a:ext cx="520117" cy="0"/>
            </a:xfrm>
            <a:prstGeom prst="straightConnector1">
              <a:avLst/>
            </a:prstGeom>
            <a:ln w="12700">
              <a:solidFill>
                <a:schemeClr val="tx1"/>
              </a:solidFill>
              <a:tailEnd type="stealth" w="lg" len="lg"/>
            </a:ln>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D773565E-B6F2-A542-800A-C312D953672B}"/>
                  </a:ext>
                </a:extLst>
              </p:cNvPr>
              <p:cNvSpPr txBox="1"/>
              <p:nvPr/>
            </p:nvSpPr>
            <p:spPr>
              <a:xfrm>
                <a:off x="3763136" y="3195878"/>
                <a:ext cx="384849" cy="20005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l-GR" sz="1300" i="1" smtClean="0">
                          <a:latin typeface="Cambria Math" panose="02040503050406030204" pitchFamily="18" charset="0"/>
                          <a:ea typeface="Cambria Math" panose="02040503050406030204" pitchFamily="18" charset="0"/>
                        </a:rPr>
                        <m:t>Θ</m:t>
                      </m:r>
                      <m:d>
                        <m:dPr>
                          <m:ctrlPr>
                            <a:rPr lang="en-US" sz="1300" b="0" i="1" smtClean="0">
                              <a:latin typeface="Cambria Math" panose="02040503050406030204" pitchFamily="18" charset="0"/>
                              <a:ea typeface="Cambria Math" panose="02040503050406030204" pitchFamily="18" charset="0"/>
                            </a:rPr>
                          </m:ctrlPr>
                        </m:dPr>
                        <m:e>
                          <m:r>
                            <a:rPr lang="en-US" sz="1300" b="0" i="1" smtClean="0">
                              <a:latin typeface="Cambria Math" panose="02040503050406030204" pitchFamily="18" charset="0"/>
                              <a:ea typeface="Cambria Math" panose="02040503050406030204" pitchFamily="18" charset="0"/>
                            </a:rPr>
                            <m:t>𝑛</m:t>
                          </m:r>
                        </m:e>
                      </m:d>
                    </m:oMath>
                  </m:oMathPara>
                </a14:m>
                <a:endParaRPr lang="en-US" sz="1300" dirty="0"/>
              </a:p>
            </p:txBody>
          </p:sp>
        </mc:Choice>
        <mc:Fallback xmlns="">
          <p:sp>
            <p:nvSpPr>
              <p:cNvPr id="16" name="TextBox 15">
                <a:extLst>
                  <a:ext uri="{FF2B5EF4-FFF2-40B4-BE49-F238E27FC236}">
                    <a16:creationId xmlns:a16="http://schemas.microsoft.com/office/drawing/2014/main" id="{D773565E-B6F2-A542-800A-C312D953672B}"/>
                  </a:ext>
                </a:extLst>
              </p:cNvPr>
              <p:cNvSpPr txBox="1">
                <a:spLocks noRot="1" noChangeAspect="1" noMove="1" noResize="1" noEditPoints="1" noAdjustHandles="1" noChangeArrowheads="1" noChangeShapeType="1" noTextEdit="1"/>
              </p:cNvSpPr>
              <p:nvPr/>
            </p:nvSpPr>
            <p:spPr>
              <a:xfrm>
                <a:off x="3763136" y="3195878"/>
                <a:ext cx="384849" cy="200055"/>
              </a:xfrm>
              <a:prstGeom prst="rect">
                <a:avLst/>
              </a:prstGeom>
              <a:blipFill>
                <a:blip r:embed="rId5"/>
                <a:stretch>
                  <a:fillRect l="-9677" b="-5882"/>
                </a:stretch>
              </a:blipFill>
            </p:spPr>
            <p:txBody>
              <a:bodyPr/>
              <a:lstStyle/>
              <a:p>
                <a:r>
                  <a:rPr lang="en-US">
                    <a:noFill/>
                  </a:rPr>
                  <a:t> </a:t>
                </a:r>
              </a:p>
            </p:txBody>
          </p:sp>
        </mc:Fallback>
      </mc:AlternateContent>
      <p:grpSp>
        <p:nvGrpSpPr>
          <p:cNvPr id="17" name="Group 16">
            <a:extLst>
              <a:ext uri="{FF2B5EF4-FFF2-40B4-BE49-F238E27FC236}">
                <a16:creationId xmlns:a16="http://schemas.microsoft.com/office/drawing/2014/main" id="{E3BCE73A-9FAE-C499-B1C2-2D84764BE8DA}"/>
              </a:ext>
            </a:extLst>
          </p:cNvPr>
          <p:cNvGrpSpPr/>
          <p:nvPr/>
        </p:nvGrpSpPr>
        <p:grpSpPr>
          <a:xfrm>
            <a:off x="2973933" y="2028826"/>
            <a:ext cx="762210" cy="2534628"/>
            <a:chOff x="1948469" y="1624904"/>
            <a:chExt cx="762210" cy="1552581"/>
          </a:xfrm>
        </p:grpSpPr>
        <p:sp>
          <p:nvSpPr>
            <p:cNvPr id="18" name="Right Brace 17">
              <a:extLst>
                <a:ext uri="{FF2B5EF4-FFF2-40B4-BE49-F238E27FC236}">
                  <a16:creationId xmlns:a16="http://schemas.microsoft.com/office/drawing/2014/main" id="{36174944-E98B-6B3A-A417-19C4A0AAC0AD}"/>
                </a:ext>
              </a:extLst>
            </p:cNvPr>
            <p:cNvSpPr/>
            <p:nvPr/>
          </p:nvSpPr>
          <p:spPr>
            <a:xfrm>
              <a:off x="1948469" y="1624904"/>
              <a:ext cx="242093" cy="1552581"/>
            </a:xfrm>
            <a:prstGeom prst="rightBrace">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cxnSp>
          <p:nvCxnSpPr>
            <p:cNvPr id="19" name="Straight Arrow Connector 18">
              <a:extLst>
                <a:ext uri="{FF2B5EF4-FFF2-40B4-BE49-F238E27FC236}">
                  <a16:creationId xmlns:a16="http://schemas.microsoft.com/office/drawing/2014/main" id="{6CCDD648-BBB2-79BF-1526-BC1BBC623B9D}"/>
                </a:ext>
              </a:extLst>
            </p:cNvPr>
            <p:cNvCxnSpPr>
              <a:cxnSpLocks/>
            </p:cNvCxnSpPr>
            <p:nvPr/>
          </p:nvCxnSpPr>
          <p:spPr>
            <a:xfrm flipV="1">
              <a:off x="2190562" y="2401051"/>
              <a:ext cx="520117" cy="0"/>
            </a:xfrm>
            <a:prstGeom prst="straightConnector1">
              <a:avLst/>
            </a:prstGeom>
            <a:ln w="12700">
              <a:solidFill>
                <a:schemeClr val="tx1"/>
              </a:solidFill>
              <a:tailEnd type="stealth" w="lg" len="lg"/>
            </a:ln>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CFD6AE31-DE1D-51A2-376F-4970D94E0D38}"/>
                  </a:ext>
                </a:extLst>
              </p:cNvPr>
              <p:cNvSpPr txBox="1"/>
              <p:nvPr/>
            </p:nvSpPr>
            <p:spPr>
              <a:xfrm>
                <a:off x="4602081" y="4676993"/>
                <a:ext cx="378822" cy="20005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l-GR" sz="1300" i="1" smtClean="0">
                          <a:latin typeface="Cambria Math" panose="02040503050406030204" pitchFamily="18" charset="0"/>
                          <a:ea typeface="Cambria Math" panose="02040503050406030204" pitchFamily="18" charset="0"/>
                        </a:rPr>
                        <m:t>Θ</m:t>
                      </m:r>
                      <m:d>
                        <m:dPr>
                          <m:ctrlPr>
                            <a:rPr lang="en-US" sz="1300" b="0" i="1" smtClean="0">
                              <a:latin typeface="Cambria Math" panose="02040503050406030204" pitchFamily="18" charset="0"/>
                              <a:ea typeface="Cambria Math" panose="02040503050406030204" pitchFamily="18" charset="0"/>
                            </a:rPr>
                          </m:ctrlPr>
                        </m:dPr>
                        <m:e>
                          <m:r>
                            <a:rPr lang="en-US" sz="1300" b="0" i="1" smtClean="0">
                              <a:latin typeface="Cambria Math" panose="02040503050406030204" pitchFamily="18" charset="0"/>
                              <a:ea typeface="Cambria Math" panose="02040503050406030204" pitchFamily="18" charset="0"/>
                            </a:rPr>
                            <m:t>1</m:t>
                          </m:r>
                        </m:e>
                      </m:d>
                    </m:oMath>
                  </m:oMathPara>
                </a14:m>
                <a:endParaRPr lang="en-US" sz="1300" dirty="0"/>
              </a:p>
            </p:txBody>
          </p:sp>
        </mc:Choice>
        <mc:Fallback xmlns="">
          <p:sp>
            <p:nvSpPr>
              <p:cNvPr id="20" name="TextBox 19">
                <a:extLst>
                  <a:ext uri="{FF2B5EF4-FFF2-40B4-BE49-F238E27FC236}">
                    <a16:creationId xmlns:a16="http://schemas.microsoft.com/office/drawing/2014/main" id="{CFD6AE31-DE1D-51A2-376F-4970D94E0D38}"/>
                  </a:ext>
                </a:extLst>
              </p:cNvPr>
              <p:cNvSpPr txBox="1">
                <a:spLocks noRot="1" noChangeAspect="1" noMove="1" noResize="1" noEditPoints="1" noAdjustHandles="1" noChangeArrowheads="1" noChangeShapeType="1" noTextEdit="1"/>
              </p:cNvSpPr>
              <p:nvPr/>
            </p:nvSpPr>
            <p:spPr>
              <a:xfrm>
                <a:off x="4602081" y="4676993"/>
                <a:ext cx="378822" cy="200055"/>
              </a:xfrm>
              <a:prstGeom prst="rect">
                <a:avLst/>
              </a:prstGeom>
              <a:blipFill>
                <a:blip r:embed="rId6"/>
                <a:stretch>
                  <a:fillRect l="-9677" b="-6250"/>
                </a:stretch>
              </a:blipFill>
            </p:spPr>
            <p:txBody>
              <a:bodyPr/>
              <a:lstStyle/>
              <a:p>
                <a:r>
                  <a:rPr lang="en-US">
                    <a:noFill/>
                  </a:rPr>
                  <a:t> </a:t>
                </a:r>
              </a:p>
            </p:txBody>
          </p:sp>
        </mc:Fallback>
      </mc:AlternateContent>
      <p:grpSp>
        <p:nvGrpSpPr>
          <p:cNvPr id="21" name="Group 20">
            <a:extLst>
              <a:ext uri="{FF2B5EF4-FFF2-40B4-BE49-F238E27FC236}">
                <a16:creationId xmlns:a16="http://schemas.microsoft.com/office/drawing/2014/main" id="{CB04E4A0-4A22-7B47-AFC6-54F8D44B4C5E}"/>
              </a:ext>
            </a:extLst>
          </p:cNvPr>
          <p:cNvGrpSpPr/>
          <p:nvPr/>
        </p:nvGrpSpPr>
        <p:grpSpPr>
          <a:xfrm>
            <a:off x="3882421" y="4640099"/>
            <a:ext cx="703487" cy="273844"/>
            <a:chOff x="2887840" y="1667591"/>
            <a:chExt cx="703487" cy="274825"/>
          </a:xfrm>
        </p:grpSpPr>
        <p:sp>
          <p:nvSpPr>
            <p:cNvPr id="22" name="Right Brace 21">
              <a:extLst>
                <a:ext uri="{FF2B5EF4-FFF2-40B4-BE49-F238E27FC236}">
                  <a16:creationId xmlns:a16="http://schemas.microsoft.com/office/drawing/2014/main" id="{C81B596C-C559-DFAC-BC59-E56972453FD7}"/>
                </a:ext>
              </a:extLst>
            </p:cNvPr>
            <p:cNvSpPr/>
            <p:nvPr/>
          </p:nvSpPr>
          <p:spPr>
            <a:xfrm>
              <a:off x="2887840" y="1667591"/>
              <a:ext cx="190919" cy="274825"/>
            </a:xfrm>
            <a:prstGeom prst="rightBrace">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cxnSp>
          <p:nvCxnSpPr>
            <p:cNvPr id="23" name="Straight Arrow Connector 22">
              <a:extLst>
                <a:ext uri="{FF2B5EF4-FFF2-40B4-BE49-F238E27FC236}">
                  <a16:creationId xmlns:a16="http://schemas.microsoft.com/office/drawing/2014/main" id="{AF7933AC-6B00-0A15-7178-979246A0CFB4}"/>
                </a:ext>
              </a:extLst>
            </p:cNvPr>
            <p:cNvCxnSpPr/>
            <p:nvPr/>
          </p:nvCxnSpPr>
          <p:spPr>
            <a:xfrm>
              <a:off x="3071210" y="1805003"/>
              <a:ext cx="520117" cy="0"/>
            </a:xfrm>
            <a:prstGeom prst="straightConnector1">
              <a:avLst/>
            </a:prstGeom>
            <a:ln w="12700">
              <a:solidFill>
                <a:schemeClr val="tx1"/>
              </a:solidFill>
              <a:tailEnd type="stealth" w="lg" len="lg"/>
            </a:ln>
          </p:spPr>
          <p:style>
            <a:lnRef idx="1">
              <a:schemeClr val="dk1"/>
            </a:lnRef>
            <a:fillRef idx="0">
              <a:schemeClr val="dk1"/>
            </a:fillRef>
            <a:effectRef idx="0">
              <a:schemeClr val="dk1"/>
            </a:effectRef>
            <a:fontRef idx="minor">
              <a:schemeClr val="tx1"/>
            </a:fontRef>
          </p:style>
        </p:cxnSp>
      </p:grpSp>
      <p:sp>
        <p:nvSpPr>
          <p:cNvPr id="2" name="Footer Placeholder 1">
            <a:extLst>
              <a:ext uri="{FF2B5EF4-FFF2-40B4-BE49-F238E27FC236}">
                <a16:creationId xmlns:a16="http://schemas.microsoft.com/office/drawing/2014/main" id="{D44B8FFA-80E3-2806-454F-D879D232C5E3}"/>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1948043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p:bldP spid="20"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ECACB129-F61B-847F-A894-4DF2103D09E0}"/>
              </a:ext>
            </a:extLst>
          </p:cNvPr>
          <p:cNvPicPr>
            <a:picLocks noChangeAspect="1"/>
          </p:cNvPicPr>
          <p:nvPr/>
        </p:nvPicPr>
        <p:blipFill>
          <a:blip r:embed="rId3"/>
          <a:stretch>
            <a:fillRect/>
          </a:stretch>
        </p:blipFill>
        <p:spPr>
          <a:xfrm>
            <a:off x="471487" y="1291611"/>
            <a:ext cx="3963951" cy="3331664"/>
          </a:xfrm>
          <a:prstGeom prst="rect">
            <a:avLst/>
          </a:prstGeom>
        </p:spPr>
      </p:pic>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58</a:t>
            </a:fld>
            <a:endParaRPr lang="en-US"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p:sp>
        <p:nvSpPr>
          <p:cNvPr id="6" name="object 2">
            <a:extLst>
              <a:ext uri="{FF2B5EF4-FFF2-40B4-BE49-F238E27FC236}">
                <a16:creationId xmlns:a16="http://schemas.microsoft.com/office/drawing/2014/main" id="{F8327207-CA0C-E70F-054D-1C6CDBAC3FEE}"/>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Maximum Sum Subarray Runtime Analysis</a:t>
            </a:r>
            <a:endParaRPr sz="2400" dirty="0"/>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D7FE29F6-B2F1-497C-370C-F63F073149C2}"/>
                  </a:ext>
                </a:extLst>
              </p:cNvPr>
              <p:cNvSpPr txBox="1"/>
              <p:nvPr/>
            </p:nvSpPr>
            <p:spPr>
              <a:xfrm>
                <a:off x="3050178" y="1796279"/>
                <a:ext cx="378822" cy="20005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l-GR" sz="1300" i="1" smtClean="0">
                          <a:latin typeface="Cambria Math" panose="02040503050406030204" pitchFamily="18" charset="0"/>
                          <a:ea typeface="Cambria Math" panose="02040503050406030204" pitchFamily="18" charset="0"/>
                        </a:rPr>
                        <m:t>Θ</m:t>
                      </m:r>
                      <m:d>
                        <m:dPr>
                          <m:ctrlPr>
                            <a:rPr lang="en-US" sz="1300" b="0" i="1" smtClean="0">
                              <a:latin typeface="Cambria Math" panose="02040503050406030204" pitchFamily="18" charset="0"/>
                              <a:ea typeface="Cambria Math" panose="02040503050406030204" pitchFamily="18" charset="0"/>
                            </a:rPr>
                          </m:ctrlPr>
                        </m:dPr>
                        <m:e>
                          <m:r>
                            <a:rPr lang="en-US" sz="1300" b="0" i="1" smtClean="0">
                              <a:latin typeface="Cambria Math" panose="02040503050406030204" pitchFamily="18" charset="0"/>
                              <a:ea typeface="Cambria Math" panose="02040503050406030204" pitchFamily="18" charset="0"/>
                            </a:rPr>
                            <m:t>1</m:t>
                          </m:r>
                        </m:e>
                      </m:d>
                    </m:oMath>
                  </m:oMathPara>
                </a14:m>
                <a:endParaRPr lang="en-US" sz="1300" dirty="0"/>
              </a:p>
            </p:txBody>
          </p:sp>
        </mc:Choice>
        <mc:Fallback xmlns="">
          <p:sp>
            <p:nvSpPr>
              <p:cNvPr id="7" name="TextBox 6">
                <a:extLst>
                  <a:ext uri="{FF2B5EF4-FFF2-40B4-BE49-F238E27FC236}">
                    <a16:creationId xmlns:a16="http://schemas.microsoft.com/office/drawing/2014/main" id="{D7FE29F6-B2F1-497C-370C-F63F073149C2}"/>
                  </a:ext>
                </a:extLst>
              </p:cNvPr>
              <p:cNvSpPr txBox="1">
                <a:spLocks noRot="1" noChangeAspect="1" noMove="1" noResize="1" noEditPoints="1" noAdjustHandles="1" noChangeArrowheads="1" noChangeShapeType="1" noTextEdit="1"/>
              </p:cNvSpPr>
              <p:nvPr/>
            </p:nvSpPr>
            <p:spPr>
              <a:xfrm>
                <a:off x="3050178" y="1796279"/>
                <a:ext cx="378822" cy="200055"/>
              </a:xfrm>
              <a:prstGeom prst="rect">
                <a:avLst/>
              </a:prstGeom>
              <a:blipFill>
                <a:blip r:embed="rId4"/>
                <a:stretch>
                  <a:fillRect l="-9677" b="-12500"/>
                </a:stretch>
              </a:blipFill>
            </p:spPr>
            <p:txBody>
              <a:bodyPr/>
              <a:lstStyle/>
              <a:p>
                <a:r>
                  <a:rPr lang="en-US">
                    <a:noFill/>
                  </a:rPr>
                  <a:t> </a:t>
                </a:r>
              </a:p>
            </p:txBody>
          </p:sp>
        </mc:Fallback>
      </mc:AlternateContent>
      <p:grpSp>
        <p:nvGrpSpPr>
          <p:cNvPr id="8" name="Group 7">
            <a:extLst>
              <a:ext uri="{FF2B5EF4-FFF2-40B4-BE49-F238E27FC236}">
                <a16:creationId xmlns:a16="http://schemas.microsoft.com/office/drawing/2014/main" id="{3F6C07A9-04B6-6693-BE14-450055A8D8A0}"/>
              </a:ext>
            </a:extLst>
          </p:cNvPr>
          <p:cNvGrpSpPr/>
          <p:nvPr/>
        </p:nvGrpSpPr>
        <p:grpSpPr>
          <a:xfrm>
            <a:off x="2331101" y="1604895"/>
            <a:ext cx="703487" cy="582827"/>
            <a:chOff x="2887840" y="1667591"/>
            <a:chExt cx="703487" cy="274825"/>
          </a:xfrm>
        </p:grpSpPr>
        <p:sp>
          <p:nvSpPr>
            <p:cNvPr id="10" name="Right Brace 9">
              <a:extLst>
                <a:ext uri="{FF2B5EF4-FFF2-40B4-BE49-F238E27FC236}">
                  <a16:creationId xmlns:a16="http://schemas.microsoft.com/office/drawing/2014/main" id="{80BC92F0-41EB-254E-B872-C3B750276622}"/>
                </a:ext>
              </a:extLst>
            </p:cNvPr>
            <p:cNvSpPr/>
            <p:nvPr/>
          </p:nvSpPr>
          <p:spPr>
            <a:xfrm>
              <a:off x="2887840" y="1667591"/>
              <a:ext cx="190919" cy="274825"/>
            </a:xfrm>
            <a:prstGeom prst="rightBrace">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cxnSp>
          <p:nvCxnSpPr>
            <p:cNvPr id="12" name="Straight Arrow Connector 11">
              <a:extLst>
                <a:ext uri="{FF2B5EF4-FFF2-40B4-BE49-F238E27FC236}">
                  <a16:creationId xmlns:a16="http://schemas.microsoft.com/office/drawing/2014/main" id="{6A5F836E-BD1C-0C28-7317-A310E3C974CC}"/>
                </a:ext>
              </a:extLst>
            </p:cNvPr>
            <p:cNvCxnSpPr/>
            <p:nvPr/>
          </p:nvCxnSpPr>
          <p:spPr>
            <a:xfrm>
              <a:off x="3071210" y="1805003"/>
              <a:ext cx="520117" cy="0"/>
            </a:xfrm>
            <a:prstGeom prst="straightConnector1">
              <a:avLst/>
            </a:prstGeom>
            <a:ln w="12700">
              <a:solidFill>
                <a:schemeClr val="tx1"/>
              </a:solidFill>
              <a:tailEnd type="stealth" w="lg" len="lg"/>
            </a:ln>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9DE82532-EC7D-8DC5-C96E-7ED927369F96}"/>
                  </a:ext>
                </a:extLst>
              </p:cNvPr>
              <p:cNvSpPr txBox="1"/>
              <p:nvPr/>
            </p:nvSpPr>
            <p:spPr>
              <a:xfrm>
                <a:off x="3050178" y="2242268"/>
                <a:ext cx="378822" cy="20005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l-GR" sz="1300" i="1" smtClean="0">
                          <a:latin typeface="Cambria Math" panose="02040503050406030204" pitchFamily="18" charset="0"/>
                          <a:ea typeface="Cambria Math" panose="02040503050406030204" pitchFamily="18" charset="0"/>
                        </a:rPr>
                        <m:t>Θ</m:t>
                      </m:r>
                      <m:d>
                        <m:dPr>
                          <m:ctrlPr>
                            <a:rPr lang="en-US" sz="1300" b="0" i="1" smtClean="0">
                              <a:latin typeface="Cambria Math" panose="02040503050406030204" pitchFamily="18" charset="0"/>
                              <a:ea typeface="Cambria Math" panose="02040503050406030204" pitchFamily="18" charset="0"/>
                            </a:rPr>
                          </m:ctrlPr>
                        </m:dPr>
                        <m:e>
                          <m:r>
                            <a:rPr lang="en-US" sz="1300" b="0" i="1" smtClean="0">
                              <a:latin typeface="Cambria Math" panose="02040503050406030204" pitchFamily="18" charset="0"/>
                              <a:ea typeface="Cambria Math" panose="02040503050406030204" pitchFamily="18" charset="0"/>
                            </a:rPr>
                            <m:t>1</m:t>
                          </m:r>
                        </m:e>
                      </m:d>
                    </m:oMath>
                  </m:oMathPara>
                </a14:m>
                <a:endParaRPr lang="en-US" sz="1300" dirty="0"/>
              </a:p>
            </p:txBody>
          </p:sp>
        </mc:Choice>
        <mc:Fallback xmlns="">
          <p:sp>
            <p:nvSpPr>
              <p:cNvPr id="13" name="TextBox 12">
                <a:extLst>
                  <a:ext uri="{FF2B5EF4-FFF2-40B4-BE49-F238E27FC236}">
                    <a16:creationId xmlns:a16="http://schemas.microsoft.com/office/drawing/2014/main" id="{9DE82532-EC7D-8DC5-C96E-7ED927369F96}"/>
                  </a:ext>
                </a:extLst>
              </p:cNvPr>
              <p:cNvSpPr txBox="1">
                <a:spLocks noRot="1" noChangeAspect="1" noMove="1" noResize="1" noEditPoints="1" noAdjustHandles="1" noChangeArrowheads="1" noChangeShapeType="1" noTextEdit="1"/>
              </p:cNvSpPr>
              <p:nvPr/>
            </p:nvSpPr>
            <p:spPr>
              <a:xfrm>
                <a:off x="3050178" y="2242268"/>
                <a:ext cx="378822" cy="200055"/>
              </a:xfrm>
              <a:prstGeom prst="rect">
                <a:avLst/>
              </a:prstGeom>
              <a:blipFill>
                <a:blip r:embed="rId5"/>
                <a:stretch>
                  <a:fillRect l="-9677" b="-5882"/>
                </a:stretch>
              </a:blipFill>
            </p:spPr>
            <p:txBody>
              <a:bodyPr/>
              <a:lstStyle/>
              <a:p>
                <a:r>
                  <a:rPr lang="en-US">
                    <a:noFill/>
                  </a:rPr>
                  <a:t> </a:t>
                </a:r>
              </a:p>
            </p:txBody>
          </p:sp>
        </mc:Fallback>
      </mc:AlternateContent>
      <p:grpSp>
        <p:nvGrpSpPr>
          <p:cNvPr id="14" name="Group 13">
            <a:extLst>
              <a:ext uri="{FF2B5EF4-FFF2-40B4-BE49-F238E27FC236}">
                <a16:creationId xmlns:a16="http://schemas.microsoft.com/office/drawing/2014/main" id="{E0C24E60-8C44-ACA2-8191-ED583D2ECB33}"/>
              </a:ext>
            </a:extLst>
          </p:cNvPr>
          <p:cNvGrpSpPr/>
          <p:nvPr/>
        </p:nvGrpSpPr>
        <p:grpSpPr>
          <a:xfrm>
            <a:off x="2331101" y="2212815"/>
            <a:ext cx="694941" cy="248378"/>
            <a:chOff x="2887840" y="1667591"/>
            <a:chExt cx="694941" cy="172714"/>
          </a:xfrm>
        </p:grpSpPr>
        <p:sp>
          <p:nvSpPr>
            <p:cNvPr id="15" name="Right Brace 14">
              <a:extLst>
                <a:ext uri="{FF2B5EF4-FFF2-40B4-BE49-F238E27FC236}">
                  <a16:creationId xmlns:a16="http://schemas.microsoft.com/office/drawing/2014/main" id="{70814D8E-575B-CE06-4D12-AAFC0CA22014}"/>
                </a:ext>
              </a:extLst>
            </p:cNvPr>
            <p:cNvSpPr/>
            <p:nvPr/>
          </p:nvSpPr>
          <p:spPr>
            <a:xfrm>
              <a:off x="2887840" y="1667591"/>
              <a:ext cx="181363" cy="172714"/>
            </a:xfrm>
            <a:prstGeom prst="rightBrace">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cxnSp>
          <p:nvCxnSpPr>
            <p:cNvPr id="17" name="Straight Arrow Connector 16">
              <a:extLst>
                <a:ext uri="{FF2B5EF4-FFF2-40B4-BE49-F238E27FC236}">
                  <a16:creationId xmlns:a16="http://schemas.microsoft.com/office/drawing/2014/main" id="{A96540C2-EFB3-965D-EB97-B3D9EBE5090B}"/>
                </a:ext>
              </a:extLst>
            </p:cNvPr>
            <p:cNvCxnSpPr/>
            <p:nvPr/>
          </p:nvCxnSpPr>
          <p:spPr>
            <a:xfrm>
              <a:off x="3062664" y="1757463"/>
              <a:ext cx="520117" cy="0"/>
            </a:xfrm>
            <a:prstGeom prst="straightConnector1">
              <a:avLst/>
            </a:prstGeom>
            <a:ln w="12700">
              <a:solidFill>
                <a:schemeClr val="tx1"/>
              </a:solidFill>
              <a:tailEnd type="stealth" w="lg" len="lg"/>
            </a:ln>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00CD0D4B-8752-8B93-CFA3-9EA599382612}"/>
                  </a:ext>
                </a:extLst>
              </p:cNvPr>
              <p:cNvSpPr txBox="1"/>
              <p:nvPr/>
            </p:nvSpPr>
            <p:spPr>
              <a:xfrm>
                <a:off x="4749471" y="2378569"/>
                <a:ext cx="378372" cy="34131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300" b="0" i="1" smtClean="0">
                          <a:latin typeface="Cambria Math" panose="02040503050406030204" pitchFamily="18" charset="0"/>
                        </a:rPr>
                        <m:t>𝑇</m:t>
                      </m:r>
                      <m:r>
                        <a:rPr lang="en-US" sz="1300" b="0" i="1" smtClean="0">
                          <a:latin typeface="Cambria Math" panose="02040503050406030204" pitchFamily="18" charset="0"/>
                        </a:rPr>
                        <m:t>(</m:t>
                      </m:r>
                      <m:f>
                        <m:fPr>
                          <m:ctrlPr>
                            <a:rPr lang="en-US" sz="1300" b="0" i="1" smtClean="0">
                              <a:latin typeface="Cambria Math" panose="02040503050406030204" pitchFamily="18" charset="0"/>
                            </a:rPr>
                          </m:ctrlPr>
                        </m:fPr>
                        <m:num>
                          <m:r>
                            <a:rPr lang="en-US" sz="1300" b="0" i="1" smtClean="0">
                              <a:latin typeface="Cambria Math" panose="02040503050406030204" pitchFamily="18" charset="0"/>
                            </a:rPr>
                            <m:t>𝑛</m:t>
                          </m:r>
                        </m:num>
                        <m:den>
                          <m:r>
                            <a:rPr lang="en-US" sz="1300" b="0" i="1" smtClean="0">
                              <a:latin typeface="Cambria Math" panose="02040503050406030204" pitchFamily="18" charset="0"/>
                            </a:rPr>
                            <m:t>2</m:t>
                          </m:r>
                        </m:den>
                      </m:f>
                      <m:r>
                        <a:rPr lang="en-US" sz="1300" b="0" i="1" smtClean="0">
                          <a:latin typeface="Cambria Math" panose="02040503050406030204" pitchFamily="18" charset="0"/>
                        </a:rPr>
                        <m:t>)</m:t>
                      </m:r>
                    </m:oMath>
                  </m:oMathPara>
                </a14:m>
                <a:endParaRPr lang="en-US" sz="1300" dirty="0"/>
              </a:p>
            </p:txBody>
          </p:sp>
        </mc:Choice>
        <mc:Fallback xmlns="">
          <p:sp>
            <p:nvSpPr>
              <p:cNvPr id="18" name="TextBox 17">
                <a:extLst>
                  <a:ext uri="{FF2B5EF4-FFF2-40B4-BE49-F238E27FC236}">
                    <a16:creationId xmlns:a16="http://schemas.microsoft.com/office/drawing/2014/main" id="{00CD0D4B-8752-8B93-CFA3-9EA599382612}"/>
                  </a:ext>
                </a:extLst>
              </p:cNvPr>
              <p:cNvSpPr txBox="1">
                <a:spLocks noRot="1" noChangeAspect="1" noMove="1" noResize="1" noEditPoints="1" noAdjustHandles="1" noChangeArrowheads="1" noChangeShapeType="1" noTextEdit="1"/>
              </p:cNvSpPr>
              <p:nvPr/>
            </p:nvSpPr>
            <p:spPr>
              <a:xfrm>
                <a:off x="4749471" y="2378569"/>
                <a:ext cx="378372" cy="341312"/>
              </a:xfrm>
              <a:prstGeom prst="rect">
                <a:avLst/>
              </a:prstGeom>
              <a:blipFill>
                <a:blip r:embed="rId6"/>
                <a:stretch>
                  <a:fillRect l="-6452" r="-16129" b="-14286"/>
                </a:stretch>
              </a:blipFill>
            </p:spPr>
            <p:txBody>
              <a:bodyPr/>
              <a:lstStyle/>
              <a:p>
                <a:r>
                  <a:rPr lang="en-US">
                    <a:noFill/>
                  </a:rPr>
                  <a:t> </a:t>
                </a:r>
              </a:p>
            </p:txBody>
          </p:sp>
        </mc:Fallback>
      </mc:AlternateContent>
      <p:grpSp>
        <p:nvGrpSpPr>
          <p:cNvPr id="19" name="Group 18">
            <a:extLst>
              <a:ext uri="{FF2B5EF4-FFF2-40B4-BE49-F238E27FC236}">
                <a16:creationId xmlns:a16="http://schemas.microsoft.com/office/drawing/2014/main" id="{CD734327-F373-7B2D-6E99-1E568668C001}"/>
              </a:ext>
            </a:extLst>
          </p:cNvPr>
          <p:cNvGrpSpPr/>
          <p:nvPr/>
        </p:nvGrpSpPr>
        <p:grpSpPr>
          <a:xfrm>
            <a:off x="4038837" y="2425036"/>
            <a:ext cx="694941" cy="248378"/>
            <a:chOff x="2887840" y="1667591"/>
            <a:chExt cx="694941" cy="172714"/>
          </a:xfrm>
        </p:grpSpPr>
        <p:sp>
          <p:nvSpPr>
            <p:cNvPr id="20" name="Right Brace 19">
              <a:extLst>
                <a:ext uri="{FF2B5EF4-FFF2-40B4-BE49-F238E27FC236}">
                  <a16:creationId xmlns:a16="http://schemas.microsoft.com/office/drawing/2014/main" id="{5D9ADEEB-79E5-9E5C-0B27-02292F067C42}"/>
                </a:ext>
              </a:extLst>
            </p:cNvPr>
            <p:cNvSpPr/>
            <p:nvPr/>
          </p:nvSpPr>
          <p:spPr>
            <a:xfrm>
              <a:off x="2887840" y="1667591"/>
              <a:ext cx="181363" cy="172714"/>
            </a:xfrm>
            <a:prstGeom prst="rightBrace">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cxnSp>
          <p:nvCxnSpPr>
            <p:cNvPr id="21" name="Straight Arrow Connector 20">
              <a:extLst>
                <a:ext uri="{FF2B5EF4-FFF2-40B4-BE49-F238E27FC236}">
                  <a16:creationId xmlns:a16="http://schemas.microsoft.com/office/drawing/2014/main" id="{8AC4B40F-D836-BB79-CF8A-0A5B5E0E6BF7}"/>
                </a:ext>
              </a:extLst>
            </p:cNvPr>
            <p:cNvCxnSpPr/>
            <p:nvPr/>
          </p:nvCxnSpPr>
          <p:spPr>
            <a:xfrm>
              <a:off x="3062664" y="1757463"/>
              <a:ext cx="520117" cy="0"/>
            </a:xfrm>
            <a:prstGeom prst="straightConnector1">
              <a:avLst/>
            </a:prstGeom>
            <a:ln w="12700">
              <a:solidFill>
                <a:schemeClr val="tx1"/>
              </a:solidFill>
              <a:tailEnd type="stealth" w="lg" len="lg"/>
            </a:ln>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32C1ED96-3001-A775-A0F7-EA618012CA74}"/>
                  </a:ext>
                </a:extLst>
              </p:cNvPr>
              <p:cNvSpPr txBox="1"/>
              <p:nvPr/>
            </p:nvSpPr>
            <p:spPr>
              <a:xfrm>
                <a:off x="5193200" y="2616382"/>
                <a:ext cx="378372" cy="34131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300" b="0" i="1" smtClean="0">
                          <a:latin typeface="Cambria Math" panose="02040503050406030204" pitchFamily="18" charset="0"/>
                        </a:rPr>
                        <m:t>𝑇</m:t>
                      </m:r>
                      <m:r>
                        <a:rPr lang="en-US" sz="1300" b="0" i="1" smtClean="0">
                          <a:latin typeface="Cambria Math" panose="02040503050406030204" pitchFamily="18" charset="0"/>
                        </a:rPr>
                        <m:t>(</m:t>
                      </m:r>
                      <m:f>
                        <m:fPr>
                          <m:ctrlPr>
                            <a:rPr lang="en-US" sz="1300" b="0" i="1" smtClean="0">
                              <a:latin typeface="Cambria Math" panose="02040503050406030204" pitchFamily="18" charset="0"/>
                            </a:rPr>
                          </m:ctrlPr>
                        </m:fPr>
                        <m:num>
                          <m:r>
                            <a:rPr lang="en-US" sz="1300" b="0" i="1" smtClean="0">
                              <a:latin typeface="Cambria Math" panose="02040503050406030204" pitchFamily="18" charset="0"/>
                            </a:rPr>
                            <m:t>𝑛</m:t>
                          </m:r>
                        </m:num>
                        <m:den>
                          <m:r>
                            <a:rPr lang="en-US" sz="1300" b="0" i="1" smtClean="0">
                              <a:latin typeface="Cambria Math" panose="02040503050406030204" pitchFamily="18" charset="0"/>
                            </a:rPr>
                            <m:t>2</m:t>
                          </m:r>
                        </m:den>
                      </m:f>
                      <m:r>
                        <a:rPr lang="en-US" sz="1300" b="0" i="1" smtClean="0">
                          <a:latin typeface="Cambria Math" panose="02040503050406030204" pitchFamily="18" charset="0"/>
                        </a:rPr>
                        <m:t>)</m:t>
                      </m:r>
                    </m:oMath>
                  </m:oMathPara>
                </a14:m>
                <a:endParaRPr lang="en-US" sz="1300" dirty="0"/>
              </a:p>
            </p:txBody>
          </p:sp>
        </mc:Choice>
        <mc:Fallback xmlns="">
          <p:sp>
            <p:nvSpPr>
              <p:cNvPr id="22" name="TextBox 21">
                <a:extLst>
                  <a:ext uri="{FF2B5EF4-FFF2-40B4-BE49-F238E27FC236}">
                    <a16:creationId xmlns:a16="http://schemas.microsoft.com/office/drawing/2014/main" id="{32C1ED96-3001-A775-A0F7-EA618012CA74}"/>
                  </a:ext>
                </a:extLst>
              </p:cNvPr>
              <p:cNvSpPr txBox="1">
                <a:spLocks noRot="1" noChangeAspect="1" noMove="1" noResize="1" noEditPoints="1" noAdjustHandles="1" noChangeArrowheads="1" noChangeShapeType="1" noTextEdit="1"/>
              </p:cNvSpPr>
              <p:nvPr/>
            </p:nvSpPr>
            <p:spPr>
              <a:xfrm>
                <a:off x="5193200" y="2616382"/>
                <a:ext cx="378372" cy="341312"/>
              </a:xfrm>
              <a:prstGeom prst="rect">
                <a:avLst/>
              </a:prstGeom>
              <a:blipFill>
                <a:blip r:embed="rId7"/>
                <a:stretch>
                  <a:fillRect l="-9677" r="-16129" b="-17857"/>
                </a:stretch>
              </a:blipFill>
            </p:spPr>
            <p:txBody>
              <a:bodyPr/>
              <a:lstStyle/>
              <a:p>
                <a:r>
                  <a:rPr lang="en-US">
                    <a:noFill/>
                  </a:rPr>
                  <a:t> </a:t>
                </a:r>
              </a:p>
            </p:txBody>
          </p:sp>
        </mc:Fallback>
      </mc:AlternateContent>
      <p:grpSp>
        <p:nvGrpSpPr>
          <p:cNvPr id="23" name="Group 22">
            <a:extLst>
              <a:ext uri="{FF2B5EF4-FFF2-40B4-BE49-F238E27FC236}">
                <a16:creationId xmlns:a16="http://schemas.microsoft.com/office/drawing/2014/main" id="{AE8D7457-4E8D-E02B-56FA-7B1AD739A194}"/>
              </a:ext>
            </a:extLst>
          </p:cNvPr>
          <p:cNvGrpSpPr/>
          <p:nvPr/>
        </p:nvGrpSpPr>
        <p:grpSpPr>
          <a:xfrm>
            <a:off x="4482566" y="2662849"/>
            <a:ext cx="694941" cy="248378"/>
            <a:chOff x="2887840" y="1667591"/>
            <a:chExt cx="694941" cy="172714"/>
          </a:xfrm>
        </p:grpSpPr>
        <p:sp>
          <p:nvSpPr>
            <p:cNvPr id="24" name="Right Brace 23">
              <a:extLst>
                <a:ext uri="{FF2B5EF4-FFF2-40B4-BE49-F238E27FC236}">
                  <a16:creationId xmlns:a16="http://schemas.microsoft.com/office/drawing/2014/main" id="{F6E6C160-6CBC-4497-7832-EC50809CEA99}"/>
                </a:ext>
              </a:extLst>
            </p:cNvPr>
            <p:cNvSpPr/>
            <p:nvPr/>
          </p:nvSpPr>
          <p:spPr>
            <a:xfrm>
              <a:off x="2887840" y="1667591"/>
              <a:ext cx="181363" cy="172714"/>
            </a:xfrm>
            <a:prstGeom prst="rightBrace">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cxnSp>
          <p:nvCxnSpPr>
            <p:cNvPr id="25" name="Straight Arrow Connector 24">
              <a:extLst>
                <a:ext uri="{FF2B5EF4-FFF2-40B4-BE49-F238E27FC236}">
                  <a16:creationId xmlns:a16="http://schemas.microsoft.com/office/drawing/2014/main" id="{664E2510-DC13-178F-A4B1-3127A341B005}"/>
                </a:ext>
              </a:extLst>
            </p:cNvPr>
            <p:cNvCxnSpPr/>
            <p:nvPr/>
          </p:nvCxnSpPr>
          <p:spPr>
            <a:xfrm>
              <a:off x="3062664" y="1757463"/>
              <a:ext cx="520117" cy="0"/>
            </a:xfrm>
            <a:prstGeom prst="straightConnector1">
              <a:avLst/>
            </a:prstGeom>
            <a:ln w="12700">
              <a:solidFill>
                <a:schemeClr val="tx1"/>
              </a:solidFill>
              <a:tailEnd type="stealth" w="lg" len="lg"/>
            </a:ln>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A546B15F-57E5-E5EA-B3B6-051A09B8ACB7}"/>
                  </a:ext>
                </a:extLst>
              </p:cNvPr>
              <p:cNvSpPr txBox="1"/>
              <p:nvPr/>
            </p:nvSpPr>
            <p:spPr>
              <a:xfrm>
                <a:off x="5035535" y="2913731"/>
                <a:ext cx="384849" cy="20005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l-GR" sz="1300" i="1" smtClean="0">
                          <a:latin typeface="Cambria Math" panose="02040503050406030204" pitchFamily="18" charset="0"/>
                          <a:ea typeface="Cambria Math" panose="02040503050406030204" pitchFamily="18" charset="0"/>
                        </a:rPr>
                        <m:t>Θ</m:t>
                      </m:r>
                      <m:d>
                        <m:dPr>
                          <m:ctrlPr>
                            <a:rPr lang="en-US" sz="1300" b="0" i="1" smtClean="0">
                              <a:latin typeface="Cambria Math" panose="02040503050406030204" pitchFamily="18" charset="0"/>
                              <a:ea typeface="Cambria Math" panose="02040503050406030204" pitchFamily="18" charset="0"/>
                            </a:rPr>
                          </m:ctrlPr>
                        </m:dPr>
                        <m:e>
                          <m:r>
                            <a:rPr lang="en-US" sz="1300" b="0" i="1" smtClean="0">
                              <a:latin typeface="Cambria Math" panose="02040503050406030204" pitchFamily="18" charset="0"/>
                              <a:ea typeface="Cambria Math" panose="02040503050406030204" pitchFamily="18" charset="0"/>
                            </a:rPr>
                            <m:t>𝑛</m:t>
                          </m:r>
                        </m:e>
                      </m:d>
                    </m:oMath>
                  </m:oMathPara>
                </a14:m>
                <a:endParaRPr lang="en-US" sz="1300" dirty="0"/>
              </a:p>
            </p:txBody>
          </p:sp>
        </mc:Choice>
        <mc:Fallback xmlns="">
          <p:sp>
            <p:nvSpPr>
              <p:cNvPr id="32" name="TextBox 31">
                <a:extLst>
                  <a:ext uri="{FF2B5EF4-FFF2-40B4-BE49-F238E27FC236}">
                    <a16:creationId xmlns:a16="http://schemas.microsoft.com/office/drawing/2014/main" id="{A546B15F-57E5-E5EA-B3B6-051A09B8ACB7}"/>
                  </a:ext>
                </a:extLst>
              </p:cNvPr>
              <p:cNvSpPr txBox="1">
                <a:spLocks noRot="1" noChangeAspect="1" noMove="1" noResize="1" noEditPoints="1" noAdjustHandles="1" noChangeArrowheads="1" noChangeShapeType="1" noTextEdit="1"/>
              </p:cNvSpPr>
              <p:nvPr/>
            </p:nvSpPr>
            <p:spPr>
              <a:xfrm>
                <a:off x="5035535" y="2913731"/>
                <a:ext cx="384849" cy="200055"/>
              </a:xfrm>
              <a:prstGeom prst="rect">
                <a:avLst/>
              </a:prstGeom>
              <a:blipFill>
                <a:blip r:embed="rId8"/>
                <a:stretch>
                  <a:fillRect l="-9677" b="-5882"/>
                </a:stretch>
              </a:blipFill>
            </p:spPr>
            <p:txBody>
              <a:bodyPr/>
              <a:lstStyle/>
              <a:p>
                <a:r>
                  <a:rPr lang="en-US">
                    <a:noFill/>
                  </a:rPr>
                  <a:t> </a:t>
                </a:r>
              </a:p>
            </p:txBody>
          </p:sp>
        </mc:Fallback>
      </mc:AlternateContent>
      <p:grpSp>
        <p:nvGrpSpPr>
          <p:cNvPr id="33" name="Group 32">
            <a:extLst>
              <a:ext uri="{FF2B5EF4-FFF2-40B4-BE49-F238E27FC236}">
                <a16:creationId xmlns:a16="http://schemas.microsoft.com/office/drawing/2014/main" id="{D089C443-5F03-B5AD-51FF-EE60A9AF2976}"/>
              </a:ext>
            </a:extLst>
          </p:cNvPr>
          <p:cNvGrpSpPr/>
          <p:nvPr/>
        </p:nvGrpSpPr>
        <p:grpSpPr>
          <a:xfrm>
            <a:off x="4316458" y="2884278"/>
            <a:ext cx="694941" cy="248378"/>
            <a:chOff x="2887840" y="1667591"/>
            <a:chExt cx="694941" cy="172714"/>
          </a:xfrm>
        </p:grpSpPr>
        <p:sp>
          <p:nvSpPr>
            <p:cNvPr id="34" name="Right Brace 33">
              <a:extLst>
                <a:ext uri="{FF2B5EF4-FFF2-40B4-BE49-F238E27FC236}">
                  <a16:creationId xmlns:a16="http://schemas.microsoft.com/office/drawing/2014/main" id="{F793E0AB-228E-F99C-3A0A-8DA912FC1B46}"/>
                </a:ext>
              </a:extLst>
            </p:cNvPr>
            <p:cNvSpPr/>
            <p:nvPr/>
          </p:nvSpPr>
          <p:spPr>
            <a:xfrm>
              <a:off x="2887840" y="1667591"/>
              <a:ext cx="181363" cy="172714"/>
            </a:xfrm>
            <a:prstGeom prst="rightBrace">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cxnSp>
          <p:nvCxnSpPr>
            <p:cNvPr id="35" name="Straight Arrow Connector 34">
              <a:extLst>
                <a:ext uri="{FF2B5EF4-FFF2-40B4-BE49-F238E27FC236}">
                  <a16:creationId xmlns:a16="http://schemas.microsoft.com/office/drawing/2014/main" id="{2E8EF7A0-75D7-B8A9-8D19-6BB4485BDBC7}"/>
                </a:ext>
              </a:extLst>
            </p:cNvPr>
            <p:cNvCxnSpPr/>
            <p:nvPr/>
          </p:nvCxnSpPr>
          <p:spPr>
            <a:xfrm>
              <a:off x="3062664" y="1757463"/>
              <a:ext cx="520117" cy="0"/>
            </a:xfrm>
            <a:prstGeom prst="straightConnector1">
              <a:avLst/>
            </a:prstGeom>
            <a:ln w="12700">
              <a:solidFill>
                <a:schemeClr val="tx1"/>
              </a:solidFill>
              <a:tailEnd type="stealth" w="lg" len="lg"/>
            </a:ln>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86836237-1F5D-4A63-B0B5-A2D0DDA7D8AC}"/>
                  </a:ext>
                </a:extLst>
              </p:cNvPr>
              <p:cNvSpPr txBox="1"/>
              <p:nvPr/>
            </p:nvSpPr>
            <p:spPr>
              <a:xfrm>
                <a:off x="4663929" y="3776128"/>
                <a:ext cx="378822" cy="20005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l-GR" sz="1300" i="1" smtClean="0">
                          <a:latin typeface="Cambria Math" panose="02040503050406030204" pitchFamily="18" charset="0"/>
                          <a:ea typeface="Cambria Math" panose="02040503050406030204" pitchFamily="18" charset="0"/>
                        </a:rPr>
                        <m:t>Θ</m:t>
                      </m:r>
                      <m:d>
                        <m:dPr>
                          <m:ctrlPr>
                            <a:rPr lang="en-US" sz="1300" b="0" i="1" smtClean="0">
                              <a:latin typeface="Cambria Math" panose="02040503050406030204" pitchFamily="18" charset="0"/>
                              <a:ea typeface="Cambria Math" panose="02040503050406030204" pitchFamily="18" charset="0"/>
                            </a:rPr>
                          </m:ctrlPr>
                        </m:dPr>
                        <m:e>
                          <m:r>
                            <a:rPr lang="en-US" sz="1300" b="0" i="1" smtClean="0">
                              <a:latin typeface="Cambria Math" panose="02040503050406030204" pitchFamily="18" charset="0"/>
                              <a:ea typeface="Cambria Math" panose="02040503050406030204" pitchFamily="18" charset="0"/>
                            </a:rPr>
                            <m:t>1</m:t>
                          </m:r>
                        </m:e>
                      </m:d>
                    </m:oMath>
                  </m:oMathPara>
                </a14:m>
                <a:endParaRPr lang="en-US" sz="1300" dirty="0"/>
              </a:p>
            </p:txBody>
          </p:sp>
        </mc:Choice>
        <mc:Fallback xmlns="">
          <p:sp>
            <p:nvSpPr>
              <p:cNvPr id="36" name="TextBox 35">
                <a:extLst>
                  <a:ext uri="{FF2B5EF4-FFF2-40B4-BE49-F238E27FC236}">
                    <a16:creationId xmlns:a16="http://schemas.microsoft.com/office/drawing/2014/main" id="{86836237-1F5D-4A63-B0B5-A2D0DDA7D8AC}"/>
                  </a:ext>
                </a:extLst>
              </p:cNvPr>
              <p:cNvSpPr txBox="1">
                <a:spLocks noRot="1" noChangeAspect="1" noMove="1" noResize="1" noEditPoints="1" noAdjustHandles="1" noChangeArrowheads="1" noChangeShapeType="1" noTextEdit="1"/>
              </p:cNvSpPr>
              <p:nvPr/>
            </p:nvSpPr>
            <p:spPr>
              <a:xfrm>
                <a:off x="4663929" y="3776128"/>
                <a:ext cx="378822" cy="200055"/>
              </a:xfrm>
              <a:prstGeom prst="rect">
                <a:avLst/>
              </a:prstGeom>
              <a:blipFill>
                <a:blip r:embed="rId9"/>
                <a:stretch>
                  <a:fillRect l="-10000" b="-6250"/>
                </a:stretch>
              </a:blipFill>
            </p:spPr>
            <p:txBody>
              <a:bodyPr/>
              <a:lstStyle/>
              <a:p>
                <a:r>
                  <a:rPr lang="en-US">
                    <a:noFill/>
                  </a:rPr>
                  <a:t> </a:t>
                </a:r>
              </a:p>
            </p:txBody>
          </p:sp>
        </mc:Fallback>
      </mc:AlternateContent>
      <p:grpSp>
        <p:nvGrpSpPr>
          <p:cNvPr id="37" name="Group 36">
            <a:extLst>
              <a:ext uri="{FF2B5EF4-FFF2-40B4-BE49-F238E27FC236}">
                <a16:creationId xmlns:a16="http://schemas.microsoft.com/office/drawing/2014/main" id="{C44AF847-0D96-F976-E5EC-D3B3D8B0C3A8}"/>
              </a:ext>
            </a:extLst>
          </p:cNvPr>
          <p:cNvGrpSpPr/>
          <p:nvPr/>
        </p:nvGrpSpPr>
        <p:grpSpPr>
          <a:xfrm>
            <a:off x="3937636" y="3167388"/>
            <a:ext cx="703487" cy="1417541"/>
            <a:chOff x="2887840" y="1667591"/>
            <a:chExt cx="703487" cy="274825"/>
          </a:xfrm>
        </p:grpSpPr>
        <p:sp>
          <p:nvSpPr>
            <p:cNvPr id="38" name="Right Brace 37">
              <a:extLst>
                <a:ext uri="{FF2B5EF4-FFF2-40B4-BE49-F238E27FC236}">
                  <a16:creationId xmlns:a16="http://schemas.microsoft.com/office/drawing/2014/main" id="{51473D2D-7BBD-5595-45C8-66C7FD4B6DAF}"/>
                </a:ext>
              </a:extLst>
            </p:cNvPr>
            <p:cNvSpPr/>
            <p:nvPr/>
          </p:nvSpPr>
          <p:spPr>
            <a:xfrm>
              <a:off x="2887840" y="1667591"/>
              <a:ext cx="190919" cy="274825"/>
            </a:xfrm>
            <a:prstGeom prst="rightBrace">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cxnSp>
          <p:nvCxnSpPr>
            <p:cNvPr id="39" name="Straight Arrow Connector 38">
              <a:extLst>
                <a:ext uri="{FF2B5EF4-FFF2-40B4-BE49-F238E27FC236}">
                  <a16:creationId xmlns:a16="http://schemas.microsoft.com/office/drawing/2014/main" id="{DF7FD185-E6A5-7485-F7D2-A015C4F5EF05}"/>
                </a:ext>
              </a:extLst>
            </p:cNvPr>
            <p:cNvCxnSpPr/>
            <p:nvPr/>
          </p:nvCxnSpPr>
          <p:spPr>
            <a:xfrm>
              <a:off x="3071210" y="1805003"/>
              <a:ext cx="520117" cy="0"/>
            </a:xfrm>
            <a:prstGeom prst="straightConnector1">
              <a:avLst/>
            </a:prstGeom>
            <a:ln w="12700">
              <a:solidFill>
                <a:schemeClr val="tx1"/>
              </a:solidFill>
              <a:tailEnd type="stealth" w="lg" len="lg"/>
            </a:ln>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sp>
            <p:nvSpPr>
              <p:cNvPr id="40" name="TextBox 39">
                <a:extLst>
                  <a:ext uri="{FF2B5EF4-FFF2-40B4-BE49-F238E27FC236}">
                    <a16:creationId xmlns:a16="http://schemas.microsoft.com/office/drawing/2014/main" id="{A130D81E-50B7-A912-70B9-5EEFFA21C791}"/>
                  </a:ext>
                </a:extLst>
              </p:cNvPr>
              <p:cNvSpPr txBox="1"/>
              <p:nvPr/>
            </p:nvSpPr>
            <p:spPr>
              <a:xfrm>
                <a:off x="3978455" y="1189612"/>
                <a:ext cx="2065887" cy="912558"/>
              </a:xfrm>
              <a:prstGeom prst="rect">
                <a:avLst/>
              </a:prstGeom>
              <a:noFill/>
              <a:ln w="12700">
                <a:solidFill>
                  <a:srgbClr val="FF0000"/>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𝑇</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𝑛</m:t>
                          </m:r>
                        </m:e>
                      </m:d>
                      <m:r>
                        <a:rPr lang="en-US" sz="1600" b="0" i="1" smtClean="0">
                          <a:latin typeface="Cambria Math" panose="02040503050406030204" pitchFamily="18" charset="0"/>
                        </a:rPr>
                        <m:t>=2</m:t>
                      </m:r>
                      <m:r>
                        <a:rPr lang="en-US" sz="1600" b="0" i="1" smtClean="0">
                          <a:latin typeface="Cambria Math" panose="02040503050406030204" pitchFamily="18" charset="0"/>
                        </a:rPr>
                        <m:t>𝑇</m:t>
                      </m:r>
                      <m:d>
                        <m:dPr>
                          <m:ctrlPr>
                            <a:rPr lang="en-US" sz="1600" b="0" i="1" smtClean="0">
                              <a:latin typeface="Cambria Math" panose="02040503050406030204" pitchFamily="18" charset="0"/>
                            </a:rPr>
                          </m:ctrlPr>
                        </m:dPr>
                        <m:e>
                          <m:f>
                            <m:fPr>
                              <m:ctrlPr>
                                <a:rPr lang="en-US" sz="1600" b="0" i="1" smtClean="0">
                                  <a:latin typeface="Cambria Math" panose="02040503050406030204" pitchFamily="18" charset="0"/>
                                </a:rPr>
                              </m:ctrlPr>
                            </m:fPr>
                            <m:num>
                              <m:r>
                                <a:rPr lang="en-US" sz="1600" b="0" i="1" smtClean="0">
                                  <a:latin typeface="Cambria Math" panose="02040503050406030204" pitchFamily="18" charset="0"/>
                                </a:rPr>
                                <m:t>𝑛</m:t>
                              </m:r>
                            </m:num>
                            <m:den>
                              <m:r>
                                <a:rPr lang="en-US" sz="1600" b="0" i="1" smtClean="0">
                                  <a:latin typeface="Cambria Math" panose="02040503050406030204" pitchFamily="18" charset="0"/>
                                </a:rPr>
                                <m:t>2</m:t>
                              </m:r>
                            </m:den>
                          </m:f>
                        </m:e>
                      </m:d>
                      <m:r>
                        <a:rPr lang="en-US" sz="1600" b="0" i="1" smtClean="0">
                          <a:latin typeface="Cambria Math" panose="02040503050406030204" pitchFamily="18" charset="0"/>
                        </a:rPr>
                        <m:t>+</m:t>
                      </m:r>
                      <m:r>
                        <m:rPr>
                          <m:sty m:val="p"/>
                        </m:rPr>
                        <a:rPr lang="el-GR" sz="1600" b="0" i="1" smtClean="0">
                          <a:latin typeface="Cambria Math" panose="02040503050406030204" pitchFamily="18" charset="0"/>
                          <a:ea typeface="Cambria Math" panose="02040503050406030204" pitchFamily="18" charset="0"/>
                        </a:rPr>
                        <m:t>Θ</m:t>
                      </m:r>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𝑛</m:t>
                          </m:r>
                        </m:e>
                      </m:d>
                    </m:oMath>
                  </m:oMathPara>
                </a14:m>
                <a:endParaRPr lang="en-US" sz="1600" b="0" dirty="0">
                  <a:ea typeface="Cambria Math" panose="02040503050406030204" pitchFamily="18" charset="0"/>
                </a:endParaRPr>
              </a:p>
              <a:p>
                <a:endParaRPr lang="en-US" sz="1600" dirty="0">
                  <a:ea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ea typeface="Cambria Math" panose="02040503050406030204" pitchFamily="18" charset="0"/>
                        </a:rPr>
                        <m:t>⇒</m:t>
                      </m:r>
                      <m:r>
                        <m:rPr>
                          <m:sty m:val="p"/>
                        </m:rPr>
                        <a:rPr lang="el-GR" sz="1600" b="0" i="1" smtClean="0">
                          <a:latin typeface="Cambria Math" panose="02040503050406030204" pitchFamily="18" charset="0"/>
                          <a:ea typeface="Cambria Math" panose="02040503050406030204" pitchFamily="18" charset="0"/>
                        </a:rPr>
                        <m:t>Θ</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𝑛</m:t>
                      </m:r>
                      <m:func>
                        <m:funcPr>
                          <m:ctrlPr>
                            <a:rPr lang="en-US" sz="1600" b="0" i="1" smtClean="0">
                              <a:latin typeface="Cambria Math" panose="02040503050406030204" pitchFamily="18" charset="0"/>
                              <a:ea typeface="Cambria Math" panose="02040503050406030204" pitchFamily="18" charset="0"/>
                            </a:rPr>
                          </m:ctrlPr>
                        </m:funcPr>
                        <m:fName>
                          <m:r>
                            <m:rPr>
                              <m:sty m:val="p"/>
                            </m:rPr>
                            <a:rPr lang="en-US" sz="1600" b="0" i="0" smtClean="0">
                              <a:latin typeface="Cambria Math" panose="02040503050406030204" pitchFamily="18" charset="0"/>
                              <a:ea typeface="Cambria Math" panose="02040503050406030204" pitchFamily="18" charset="0"/>
                            </a:rPr>
                            <m:t>log</m:t>
                          </m:r>
                        </m:fName>
                        <m:e>
                          <m:r>
                            <a:rPr lang="en-US" sz="1600" b="0" i="1" smtClean="0">
                              <a:latin typeface="Cambria Math" panose="02040503050406030204" pitchFamily="18" charset="0"/>
                              <a:ea typeface="Cambria Math" panose="02040503050406030204" pitchFamily="18" charset="0"/>
                            </a:rPr>
                            <m:t>𝑛</m:t>
                          </m:r>
                        </m:e>
                      </m:func>
                      <m:r>
                        <a:rPr lang="en-US" sz="1600" b="0" i="1" smtClean="0">
                          <a:latin typeface="Cambria Math" panose="02040503050406030204" pitchFamily="18" charset="0"/>
                          <a:ea typeface="Cambria Math" panose="02040503050406030204" pitchFamily="18" charset="0"/>
                        </a:rPr>
                        <m:t>)</m:t>
                      </m:r>
                    </m:oMath>
                  </m:oMathPara>
                </a14:m>
                <a:endParaRPr lang="en-US" sz="1600" b="0" dirty="0">
                  <a:ea typeface="Cambria Math" panose="02040503050406030204" pitchFamily="18" charset="0"/>
                </a:endParaRPr>
              </a:p>
            </p:txBody>
          </p:sp>
        </mc:Choice>
        <mc:Fallback xmlns="">
          <p:sp>
            <p:nvSpPr>
              <p:cNvPr id="40" name="TextBox 39">
                <a:extLst>
                  <a:ext uri="{FF2B5EF4-FFF2-40B4-BE49-F238E27FC236}">
                    <a16:creationId xmlns:a16="http://schemas.microsoft.com/office/drawing/2014/main" id="{A130D81E-50B7-A912-70B9-5EEFFA21C791}"/>
                  </a:ext>
                </a:extLst>
              </p:cNvPr>
              <p:cNvSpPr txBox="1">
                <a:spLocks noRot="1" noChangeAspect="1" noMove="1" noResize="1" noEditPoints="1" noAdjustHandles="1" noChangeArrowheads="1" noChangeShapeType="1" noTextEdit="1"/>
              </p:cNvSpPr>
              <p:nvPr/>
            </p:nvSpPr>
            <p:spPr>
              <a:xfrm>
                <a:off x="3978455" y="1189612"/>
                <a:ext cx="2065887" cy="912558"/>
              </a:xfrm>
              <a:prstGeom prst="rect">
                <a:avLst/>
              </a:prstGeom>
              <a:blipFill>
                <a:blip r:embed="rId10"/>
                <a:stretch>
                  <a:fillRect b="-8108"/>
                </a:stretch>
              </a:blipFill>
              <a:ln w="12700">
                <a:solidFill>
                  <a:srgbClr val="FF0000"/>
                </a:solidFill>
              </a:ln>
            </p:spPr>
            <p:txBody>
              <a:bodyPr/>
              <a:lstStyle/>
              <a:p>
                <a:r>
                  <a:rPr lang="en-US">
                    <a:noFill/>
                  </a:rPr>
                  <a:t> </a:t>
                </a:r>
              </a:p>
            </p:txBody>
          </p:sp>
        </mc:Fallback>
      </mc:AlternateContent>
      <p:sp>
        <p:nvSpPr>
          <p:cNvPr id="2" name="Footer Placeholder 1">
            <a:extLst>
              <a:ext uri="{FF2B5EF4-FFF2-40B4-BE49-F238E27FC236}">
                <a16:creationId xmlns:a16="http://schemas.microsoft.com/office/drawing/2014/main" id="{FEA1761A-01A7-40C5-90A2-E364D5DBB076}"/>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660001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6"/>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3" grpId="0"/>
      <p:bldP spid="18" grpId="0"/>
      <p:bldP spid="22" grpId="0"/>
      <p:bldP spid="32" grpId="0"/>
      <p:bldP spid="36" grpId="0"/>
      <p:bldP spid="40"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764164BC-3A6D-1217-6B22-0213C4C08D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6262" y="3905751"/>
            <a:ext cx="1685606" cy="85733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F6FAA22C-7E92-E9B1-1A8C-AE76B0BDD9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72010" y="3691594"/>
            <a:ext cx="1685606" cy="1177615"/>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59</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Finding Convex Hull</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AE96B8C5-4A69-FF43-58AE-D73837D0BA1B}"/>
                  </a:ext>
                </a:extLst>
              </p:cNvPr>
              <p:cNvSpPr txBox="1">
                <a:spLocks/>
              </p:cNvSpPr>
              <p:nvPr/>
            </p:nvSpPr>
            <p:spPr>
              <a:xfrm>
                <a:off x="218114" y="1096952"/>
                <a:ext cx="6539957" cy="2731564"/>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900"/>
                  </a:lnSpc>
                  <a:spcBef>
                    <a:spcPts val="400"/>
                  </a:spcBef>
                  <a:spcAft>
                    <a:spcPts val="200"/>
                  </a:spcAft>
                </a:pPr>
                <a:r>
                  <a:rPr lang="en-US" sz="1600" dirty="0"/>
                  <a:t>We will now see two examples in computational geometry where divide and conquer is used effectively</a:t>
                </a:r>
              </a:p>
              <a:p>
                <a:pPr>
                  <a:lnSpc>
                    <a:spcPts val="1900"/>
                  </a:lnSpc>
                  <a:spcBef>
                    <a:spcPts val="400"/>
                  </a:spcBef>
                  <a:spcAft>
                    <a:spcPts val="200"/>
                  </a:spcAft>
                </a:pPr>
                <a:r>
                  <a:rPr lang="en-US" sz="1600" dirty="0"/>
                  <a:t>The first problem is finding the </a:t>
                </a:r>
                <a:r>
                  <a:rPr lang="en-US" sz="1600" b="1" dirty="0"/>
                  <a:t>convex hull</a:t>
                </a:r>
                <a:r>
                  <a:rPr lang="en-US" sz="1600" dirty="0"/>
                  <a:t> of a set of points</a:t>
                </a:r>
              </a:p>
              <a:p>
                <a:pPr>
                  <a:lnSpc>
                    <a:spcPts val="1900"/>
                  </a:lnSpc>
                  <a:spcBef>
                    <a:spcPts val="400"/>
                  </a:spcBef>
                  <a:spcAft>
                    <a:spcPts val="200"/>
                  </a:spcAft>
                </a:pPr>
                <a:r>
                  <a:rPr lang="en-US" sz="1600" dirty="0"/>
                  <a:t>Formally - The convex hull of a set </a:t>
                </a:r>
                <a14:m>
                  <m:oMath xmlns:m="http://schemas.openxmlformats.org/officeDocument/2006/math">
                    <m:r>
                      <a:rPr lang="en-US" sz="1600" b="0" i="1" smtClean="0">
                        <a:latin typeface="Cambria Math" panose="02040503050406030204" pitchFamily="18" charset="0"/>
                      </a:rPr>
                      <m:t>𝑆</m:t>
                    </m:r>
                  </m:oMath>
                </a14:m>
                <a:r>
                  <a:rPr lang="en-US" sz="1600" dirty="0"/>
                  <a:t> of points is the smallest </a:t>
                </a:r>
                <a:r>
                  <a:rPr lang="en-US" sz="1600" b="1" dirty="0"/>
                  <a:t>convex polygon</a:t>
                </a:r>
                <a:r>
                  <a:rPr lang="en-US" sz="1600" dirty="0"/>
                  <a:t> containing all points in </a:t>
                </a:r>
                <a14:m>
                  <m:oMath xmlns:m="http://schemas.openxmlformats.org/officeDocument/2006/math">
                    <m:r>
                      <a:rPr lang="en-US" sz="1600" b="0" i="1" smtClean="0">
                        <a:latin typeface="Cambria Math" panose="02040503050406030204" pitchFamily="18" charset="0"/>
                      </a:rPr>
                      <m:t>𝑆</m:t>
                    </m:r>
                  </m:oMath>
                </a14:m>
                <a:endParaRPr lang="en-US" sz="1600" dirty="0"/>
              </a:p>
              <a:p>
                <a:pPr>
                  <a:lnSpc>
                    <a:spcPts val="1900"/>
                  </a:lnSpc>
                  <a:spcBef>
                    <a:spcPts val="400"/>
                  </a:spcBef>
                  <a:spcAft>
                    <a:spcPts val="200"/>
                  </a:spcAft>
                </a:pPr>
                <a:r>
                  <a:rPr lang="en-US" sz="1600" dirty="0"/>
                  <a:t>So, what is a convex polygon?</a:t>
                </a:r>
              </a:p>
              <a:p>
                <a:pPr>
                  <a:lnSpc>
                    <a:spcPts val="1900"/>
                  </a:lnSpc>
                  <a:spcBef>
                    <a:spcPts val="400"/>
                  </a:spcBef>
                  <a:spcAft>
                    <a:spcPts val="200"/>
                  </a:spcAft>
                </a:pPr>
                <a:r>
                  <a:rPr lang="en-US" sz="1600" dirty="0"/>
                  <a:t>A convex polygon is a polygon with all its interior angles </a:t>
                </a:r>
                <a14:m>
                  <m:oMath xmlns:m="http://schemas.openxmlformats.org/officeDocument/2006/math">
                    <m:r>
                      <a:rPr lang="en-US" sz="1600" i="1" smtClean="0">
                        <a:latin typeface="Cambria Math" panose="02040503050406030204" pitchFamily="18" charset="0"/>
                        <a:ea typeface="Cambria Math" panose="02040503050406030204" pitchFamily="18" charset="0"/>
                      </a:rPr>
                      <m:t>&lt;</m:t>
                    </m:r>
                  </m:oMath>
                </a14:m>
                <a:r>
                  <a:rPr lang="en-US" sz="1600" dirty="0"/>
                  <a:t> 180°</a:t>
                </a:r>
              </a:p>
              <a:p>
                <a:pPr lvl="1">
                  <a:lnSpc>
                    <a:spcPts val="1900"/>
                  </a:lnSpc>
                  <a:spcBef>
                    <a:spcPts val="400"/>
                  </a:spcBef>
                  <a:spcAft>
                    <a:spcPts val="200"/>
                  </a:spcAft>
                </a:pPr>
                <a:r>
                  <a:rPr lang="en-US" sz="1200" dirty="0"/>
                  <a:t>A line drawn through a convex polygon will intersect the polygon exactly twice</a:t>
                </a:r>
              </a:p>
              <a:p>
                <a:pPr lvl="1">
                  <a:lnSpc>
                    <a:spcPts val="1900"/>
                  </a:lnSpc>
                  <a:spcBef>
                    <a:spcPts val="400"/>
                  </a:spcBef>
                  <a:spcAft>
                    <a:spcPts val="200"/>
                  </a:spcAft>
                </a:pPr>
                <a:r>
                  <a:rPr lang="en-US" sz="1200" dirty="0"/>
                  <a:t>All the diagonals of a convex polygon lie entirely inside the polygon</a:t>
                </a:r>
                <a:endParaRPr lang="en-US" sz="1600" dirty="0"/>
              </a:p>
            </p:txBody>
          </p:sp>
        </mc:Choice>
        <mc:Fallback xmlns="">
          <p:sp>
            <p:nvSpPr>
              <p:cNvPr id="10" name="Content Placeholder 2">
                <a:extLst>
                  <a:ext uri="{FF2B5EF4-FFF2-40B4-BE49-F238E27FC236}">
                    <a16:creationId xmlns:a16="http://schemas.microsoft.com/office/drawing/2014/main" id="{AE96B8C5-4A69-FF43-58AE-D73837D0BA1B}"/>
                  </a:ext>
                </a:extLst>
              </p:cNvPr>
              <p:cNvSpPr txBox="1">
                <a:spLocks noRot="1" noChangeAspect="1" noMove="1" noResize="1" noEditPoints="1" noAdjustHandles="1" noChangeArrowheads="1" noChangeShapeType="1" noTextEdit="1"/>
              </p:cNvSpPr>
              <p:nvPr/>
            </p:nvSpPr>
            <p:spPr>
              <a:xfrm>
                <a:off x="218114" y="1096952"/>
                <a:ext cx="6539957" cy="2731564"/>
              </a:xfrm>
              <a:prstGeom prst="rect">
                <a:avLst/>
              </a:prstGeom>
              <a:blipFill>
                <a:blip r:embed="rId5"/>
                <a:stretch>
                  <a:fillRect l="-388" t="-926" r="-969" b="-463"/>
                </a:stretch>
              </a:blipFill>
            </p:spPr>
            <p:txBody>
              <a:bodyPr/>
              <a:lstStyle/>
              <a:p>
                <a:r>
                  <a:rPr lang="en-US">
                    <a:noFill/>
                  </a:rPr>
                  <a:t> </a:t>
                </a:r>
              </a:p>
            </p:txBody>
          </p:sp>
        </mc:Fallback>
      </mc:AlternateContent>
      <p:sp>
        <p:nvSpPr>
          <p:cNvPr id="26" name="TextBox 25">
            <a:extLst>
              <a:ext uri="{FF2B5EF4-FFF2-40B4-BE49-F238E27FC236}">
                <a16:creationId xmlns:a16="http://schemas.microsoft.com/office/drawing/2014/main" id="{22A2C76A-B625-C7B5-3189-80B18952461C}"/>
              </a:ext>
            </a:extLst>
          </p:cNvPr>
          <p:cNvSpPr txBox="1"/>
          <p:nvPr/>
        </p:nvSpPr>
        <p:spPr>
          <a:xfrm>
            <a:off x="4935321" y="4709821"/>
            <a:ext cx="1906291" cy="230832"/>
          </a:xfrm>
          <a:prstGeom prst="rect">
            <a:avLst/>
          </a:prstGeom>
          <a:noFill/>
        </p:spPr>
        <p:txBody>
          <a:bodyPr wrap="none" rtlCol="0">
            <a:spAutoFit/>
          </a:bodyPr>
          <a:lstStyle/>
          <a:p>
            <a:r>
              <a:rPr lang="en-US" sz="900" dirty="0"/>
              <a:t>Image source: </a:t>
            </a:r>
            <a:r>
              <a:rPr lang="en-US" sz="900" dirty="0">
                <a:hlinkClick r:id="rId6"/>
              </a:rPr>
              <a:t>Math Open Reference</a:t>
            </a:r>
            <a:endParaRPr lang="en-US" sz="900" dirty="0"/>
          </a:p>
        </p:txBody>
      </p:sp>
      <p:sp>
        <p:nvSpPr>
          <p:cNvPr id="2" name="Footer Placeholder 1">
            <a:extLst>
              <a:ext uri="{FF2B5EF4-FFF2-40B4-BE49-F238E27FC236}">
                <a16:creationId xmlns:a16="http://schemas.microsoft.com/office/drawing/2014/main" id="{D01155DE-2F46-BD7F-9BB4-5F81B08EDACE}"/>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641696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2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6</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Merge Sort Pseudocode</a:t>
            </a:r>
            <a:endParaRPr sz="2400" dirty="0"/>
          </a:p>
        </p:txBody>
      </p:sp>
      <p:pic>
        <p:nvPicPr>
          <p:cNvPr id="17" name="Picture 16">
            <a:extLst>
              <a:ext uri="{FF2B5EF4-FFF2-40B4-BE49-F238E27FC236}">
                <a16:creationId xmlns:a16="http://schemas.microsoft.com/office/drawing/2014/main" id="{0F82C459-9A47-48FF-F841-7A389A93A6CF}"/>
              </a:ext>
            </a:extLst>
          </p:cNvPr>
          <p:cNvPicPr>
            <a:picLocks noChangeAspect="1"/>
          </p:cNvPicPr>
          <p:nvPr/>
        </p:nvPicPr>
        <p:blipFill rotWithShape="1">
          <a:blip r:embed="rId3"/>
          <a:srcRect b="84625"/>
          <a:stretch/>
        </p:blipFill>
        <p:spPr>
          <a:xfrm>
            <a:off x="521691" y="1725649"/>
            <a:ext cx="2167200" cy="276557"/>
          </a:xfrm>
          <a:prstGeom prst="rect">
            <a:avLst/>
          </a:prstGeom>
        </p:spPr>
      </p:pic>
      <p:pic>
        <p:nvPicPr>
          <p:cNvPr id="20" name="Picture 19">
            <a:extLst>
              <a:ext uri="{FF2B5EF4-FFF2-40B4-BE49-F238E27FC236}">
                <a16:creationId xmlns:a16="http://schemas.microsoft.com/office/drawing/2014/main" id="{51582B7A-D95B-8F1C-68E4-E26DAB1D0850}"/>
              </a:ext>
            </a:extLst>
          </p:cNvPr>
          <p:cNvPicPr>
            <a:picLocks noChangeAspect="1"/>
          </p:cNvPicPr>
          <p:nvPr/>
        </p:nvPicPr>
        <p:blipFill rotWithShape="1">
          <a:blip r:embed="rId4"/>
          <a:srcRect b="94483"/>
          <a:stretch/>
        </p:blipFill>
        <p:spPr>
          <a:xfrm>
            <a:off x="3709884" y="1096608"/>
            <a:ext cx="2626116" cy="205384"/>
          </a:xfrm>
          <a:prstGeom prst="rect">
            <a:avLst/>
          </a:prstGeom>
        </p:spPr>
      </p:pic>
      <p:pic>
        <p:nvPicPr>
          <p:cNvPr id="22" name="Picture 21">
            <a:extLst>
              <a:ext uri="{FF2B5EF4-FFF2-40B4-BE49-F238E27FC236}">
                <a16:creationId xmlns:a16="http://schemas.microsoft.com/office/drawing/2014/main" id="{DACFBE2F-0223-A678-61B6-2D567C2862FE}"/>
              </a:ext>
            </a:extLst>
          </p:cNvPr>
          <p:cNvPicPr>
            <a:picLocks noChangeAspect="1"/>
          </p:cNvPicPr>
          <p:nvPr/>
        </p:nvPicPr>
        <p:blipFill rotWithShape="1">
          <a:blip r:embed="rId4"/>
          <a:srcRect b="85514"/>
          <a:stretch/>
        </p:blipFill>
        <p:spPr>
          <a:xfrm>
            <a:off x="3709884" y="1096608"/>
            <a:ext cx="2626116" cy="539245"/>
          </a:xfrm>
          <a:prstGeom prst="rect">
            <a:avLst/>
          </a:prstGeom>
        </p:spPr>
      </p:pic>
      <p:pic>
        <p:nvPicPr>
          <p:cNvPr id="24" name="Picture 23">
            <a:extLst>
              <a:ext uri="{FF2B5EF4-FFF2-40B4-BE49-F238E27FC236}">
                <a16:creationId xmlns:a16="http://schemas.microsoft.com/office/drawing/2014/main" id="{149F263D-4A47-6B52-E342-6681798485F6}"/>
              </a:ext>
            </a:extLst>
          </p:cNvPr>
          <p:cNvPicPr>
            <a:picLocks noChangeAspect="1"/>
          </p:cNvPicPr>
          <p:nvPr/>
        </p:nvPicPr>
        <p:blipFill rotWithShape="1">
          <a:blip r:embed="rId4"/>
          <a:srcRect b="56471"/>
          <a:stretch/>
        </p:blipFill>
        <p:spPr>
          <a:xfrm>
            <a:off x="3709884" y="1096608"/>
            <a:ext cx="2626116" cy="1620429"/>
          </a:xfrm>
          <a:prstGeom prst="rect">
            <a:avLst/>
          </a:prstGeom>
        </p:spPr>
      </p:pic>
      <p:pic>
        <p:nvPicPr>
          <p:cNvPr id="25" name="Picture 24">
            <a:extLst>
              <a:ext uri="{FF2B5EF4-FFF2-40B4-BE49-F238E27FC236}">
                <a16:creationId xmlns:a16="http://schemas.microsoft.com/office/drawing/2014/main" id="{710EC307-10B6-48A0-825C-BB9234ABA618}"/>
              </a:ext>
            </a:extLst>
          </p:cNvPr>
          <p:cNvPicPr>
            <a:picLocks noChangeAspect="1"/>
          </p:cNvPicPr>
          <p:nvPr/>
        </p:nvPicPr>
        <p:blipFill rotWithShape="1">
          <a:blip r:embed="rId4"/>
          <a:srcRect t="-1" b="-1343"/>
          <a:stretch/>
        </p:blipFill>
        <p:spPr>
          <a:xfrm>
            <a:off x="3709884" y="1096608"/>
            <a:ext cx="2626116" cy="3772600"/>
          </a:xfrm>
          <a:prstGeom prst="rect">
            <a:avLst/>
          </a:prstGeom>
        </p:spPr>
      </p:pic>
      <p:sp>
        <p:nvSpPr>
          <p:cNvPr id="26" name="Round Single Corner of Rectangle 25">
            <a:extLst>
              <a:ext uri="{FF2B5EF4-FFF2-40B4-BE49-F238E27FC236}">
                <a16:creationId xmlns:a16="http://schemas.microsoft.com/office/drawing/2014/main" id="{5830A8B6-ED11-B095-A1D7-5699753A3BDC}"/>
              </a:ext>
            </a:extLst>
          </p:cNvPr>
          <p:cNvSpPr/>
          <p:nvPr/>
        </p:nvSpPr>
        <p:spPr>
          <a:xfrm>
            <a:off x="3873650" y="3225983"/>
            <a:ext cx="2462350" cy="188481"/>
          </a:xfrm>
          <a:prstGeom prst="round1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roup 5">
            <a:extLst>
              <a:ext uri="{FF2B5EF4-FFF2-40B4-BE49-F238E27FC236}">
                <a16:creationId xmlns:a16="http://schemas.microsoft.com/office/drawing/2014/main" id="{ACB5C71F-9A91-297E-AB59-3A1334A80B4D}"/>
              </a:ext>
            </a:extLst>
          </p:cNvPr>
          <p:cNvGrpSpPr/>
          <p:nvPr/>
        </p:nvGrpSpPr>
        <p:grpSpPr>
          <a:xfrm>
            <a:off x="520305" y="1725649"/>
            <a:ext cx="2168675" cy="1800000"/>
            <a:chOff x="522000" y="1724400"/>
            <a:chExt cx="2168675" cy="1800000"/>
          </a:xfrm>
        </p:grpSpPr>
        <p:pic>
          <p:nvPicPr>
            <p:cNvPr id="18" name="Picture 17">
              <a:extLst>
                <a:ext uri="{FF2B5EF4-FFF2-40B4-BE49-F238E27FC236}">
                  <a16:creationId xmlns:a16="http://schemas.microsoft.com/office/drawing/2014/main" id="{F9335468-EE4A-BD72-74AD-E10574B75108}"/>
                </a:ext>
              </a:extLst>
            </p:cNvPr>
            <p:cNvPicPr>
              <a:picLocks noChangeAspect="1"/>
            </p:cNvPicPr>
            <p:nvPr/>
          </p:nvPicPr>
          <p:blipFill>
            <a:blip r:embed="rId3"/>
            <a:stretch>
              <a:fillRect/>
            </a:stretch>
          </p:blipFill>
          <p:spPr>
            <a:xfrm>
              <a:off x="522000" y="1724400"/>
              <a:ext cx="2168675" cy="1800000"/>
            </a:xfrm>
            <a:prstGeom prst="rect">
              <a:avLst/>
            </a:prstGeom>
          </p:spPr>
        </p:pic>
        <p:sp>
          <p:nvSpPr>
            <p:cNvPr id="3" name="Rectangle 2">
              <a:extLst>
                <a:ext uri="{FF2B5EF4-FFF2-40B4-BE49-F238E27FC236}">
                  <a16:creationId xmlns:a16="http://schemas.microsoft.com/office/drawing/2014/main" id="{371A6E05-F0C2-6B6C-7D8C-6F96594A0EB9}"/>
                </a:ext>
              </a:extLst>
            </p:cNvPr>
            <p:cNvSpPr/>
            <p:nvPr/>
          </p:nvSpPr>
          <p:spPr>
            <a:xfrm>
              <a:off x="713064" y="2018984"/>
              <a:ext cx="1149292" cy="4636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 name="Picture 1">
            <a:extLst>
              <a:ext uri="{FF2B5EF4-FFF2-40B4-BE49-F238E27FC236}">
                <a16:creationId xmlns:a16="http://schemas.microsoft.com/office/drawing/2014/main" id="{7985D892-8EEE-CCA3-42C6-97215BDCB5E7}"/>
              </a:ext>
            </a:extLst>
          </p:cNvPr>
          <p:cNvPicPr>
            <a:picLocks noChangeAspect="1"/>
          </p:cNvPicPr>
          <p:nvPr/>
        </p:nvPicPr>
        <p:blipFill>
          <a:blip r:embed="rId3"/>
          <a:stretch>
            <a:fillRect/>
          </a:stretch>
        </p:blipFill>
        <p:spPr>
          <a:xfrm>
            <a:off x="520176" y="1724300"/>
            <a:ext cx="2168675" cy="1800000"/>
          </a:xfrm>
          <a:prstGeom prst="rect">
            <a:avLst/>
          </a:prstGeom>
        </p:spPr>
      </p:pic>
      <p:sp>
        <p:nvSpPr>
          <p:cNvPr id="7" name="Footer Placeholder 6">
            <a:extLst>
              <a:ext uri="{FF2B5EF4-FFF2-40B4-BE49-F238E27FC236}">
                <a16:creationId xmlns:a16="http://schemas.microsoft.com/office/drawing/2014/main" id="{9DBF1B9E-16D8-2DFE-569C-306712A186A2}"/>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3920115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grpId="1" nodeType="clickEffect">
                                  <p:stCondLst>
                                    <p:cond delay="0"/>
                                  </p:stCondLst>
                                  <p:childTnLst>
                                    <p:set>
                                      <p:cBhvr>
                                        <p:cTn id="36" dur="1" fill="hold">
                                          <p:stCondLst>
                                            <p:cond delay="0"/>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6" grpId="1"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60</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Finding Convex Hull</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p:sp>
        <p:nvSpPr>
          <p:cNvPr id="10" name="Content Placeholder 2">
            <a:extLst>
              <a:ext uri="{FF2B5EF4-FFF2-40B4-BE49-F238E27FC236}">
                <a16:creationId xmlns:a16="http://schemas.microsoft.com/office/drawing/2014/main" id="{AE96B8C5-4A69-FF43-58AE-D73837D0BA1B}"/>
              </a:ext>
            </a:extLst>
          </p:cNvPr>
          <p:cNvSpPr txBox="1">
            <a:spLocks/>
          </p:cNvSpPr>
          <p:nvPr/>
        </p:nvSpPr>
        <p:spPr>
          <a:xfrm>
            <a:off x="218114" y="1096951"/>
            <a:ext cx="6539957" cy="3612869"/>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900"/>
              </a:lnSpc>
              <a:spcBef>
                <a:spcPts val="400"/>
              </a:spcBef>
              <a:spcAft>
                <a:spcPts val="200"/>
              </a:spcAft>
            </a:pPr>
            <a:r>
              <a:rPr lang="en-US" sz="1600" dirty="0"/>
              <a:t>Convex hull of a set of points in a plane is the smallest convex polygon that contains all of them either inside or on its boundary</a:t>
            </a:r>
          </a:p>
          <a:p>
            <a:pPr>
              <a:lnSpc>
                <a:spcPts val="1900"/>
              </a:lnSpc>
              <a:spcBef>
                <a:spcPts val="400"/>
              </a:spcBef>
              <a:spcAft>
                <a:spcPts val="200"/>
              </a:spcAft>
            </a:pPr>
            <a:endParaRPr lang="en-US" sz="1600" dirty="0"/>
          </a:p>
          <a:p>
            <a:pPr>
              <a:lnSpc>
                <a:spcPts val="1900"/>
              </a:lnSpc>
              <a:spcBef>
                <a:spcPts val="400"/>
              </a:spcBef>
              <a:spcAft>
                <a:spcPts val="200"/>
              </a:spcAft>
            </a:pPr>
            <a:endParaRPr lang="en-US" sz="1600" dirty="0"/>
          </a:p>
          <a:p>
            <a:pPr>
              <a:lnSpc>
                <a:spcPts val="1900"/>
              </a:lnSpc>
              <a:spcBef>
                <a:spcPts val="400"/>
              </a:spcBef>
              <a:spcAft>
                <a:spcPts val="200"/>
              </a:spcAft>
            </a:pPr>
            <a:endParaRPr lang="en-US" sz="1600" dirty="0"/>
          </a:p>
          <a:p>
            <a:pPr>
              <a:lnSpc>
                <a:spcPts val="1900"/>
              </a:lnSpc>
              <a:spcBef>
                <a:spcPts val="400"/>
              </a:spcBef>
              <a:spcAft>
                <a:spcPts val="200"/>
              </a:spcAft>
            </a:pPr>
            <a:endParaRPr lang="en-US" sz="1600" dirty="0"/>
          </a:p>
          <a:p>
            <a:pPr>
              <a:lnSpc>
                <a:spcPts val="1900"/>
              </a:lnSpc>
              <a:spcBef>
                <a:spcPts val="400"/>
              </a:spcBef>
              <a:spcAft>
                <a:spcPts val="200"/>
              </a:spcAft>
            </a:pPr>
            <a:endParaRPr lang="en-US" sz="1600" dirty="0"/>
          </a:p>
          <a:p>
            <a:pPr>
              <a:lnSpc>
                <a:spcPts val="1900"/>
              </a:lnSpc>
              <a:spcBef>
                <a:spcPts val="400"/>
              </a:spcBef>
              <a:spcAft>
                <a:spcPts val="200"/>
              </a:spcAft>
            </a:pPr>
            <a:endParaRPr lang="en-US" sz="1600" dirty="0"/>
          </a:p>
          <a:p>
            <a:pPr>
              <a:lnSpc>
                <a:spcPts val="1900"/>
              </a:lnSpc>
              <a:spcBef>
                <a:spcPts val="400"/>
              </a:spcBef>
              <a:spcAft>
                <a:spcPts val="200"/>
              </a:spcAft>
            </a:pPr>
            <a:endParaRPr lang="en-US" sz="1600" dirty="0"/>
          </a:p>
          <a:p>
            <a:pPr>
              <a:lnSpc>
                <a:spcPts val="1900"/>
              </a:lnSpc>
              <a:spcBef>
                <a:spcPts val="400"/>
              </a:spcBef>
              <a:spcAft>
                <a:spcPts val="200"/>
              </a:spcAft>
            </a:pPr>
            <a:r>
              <a:rPr lang="en-US" sz="1600" dirty="0"/>
              <a:t>Imagine that the points are represented by nails sticking out from a board. Convex hull is the shape formed by a tight rubber band that surrounds all the nails</a:t>
            </a:r>
          </a:p>
        </p:txBody>
      </p:sp>
      <p:pic>
        <p:nvPicPr>
          <p:cNvPr id="3" name="Picture 2">
            <a:extLst>
              <a:ext uri="{FF2B5EF4-FFF2-40B4-BE49-F238E27FC236}">
                <a16:creationId xmlns:a16="http://schemas.microsoft.com/office/drawing/2014/main" id="{8A1D4657-8FC3-B22C-E150-FB562E4CFC2B}"/>
              </a:ext>
            </a:extLst>
          </p:cNvPr>
          <p:cNvPicPr>
            <a:picLocks noChangeAspect="1"/>
          </p:cNvPicPr>
          <p:nvPr/>
        </p:nvPicPr>
        <p:blipFill>
          <a:blip r:embed="rId3"/>
          <a:stretch>
            <a:fillRect/>
          </a:stretch>
        </p:blipFill>
        <p:spPr>
          <a:xfrm>
            <a:off x="467944" y="1711592"/>
            <a:ext cx="3072154" cy="2070734"/>
          </a:xfrm>
          <a:prstGeom prst="rect">
            <a:avLst/>
          </a:prstGeom>
        </p:spPr>
      </p:pic>
      <p:pic>
        <p:nvPicPr>
          <p:cNvPr id="6" name="Picture 5">
            <a:extLst>
              <a:ext uri="{FF2B5EF4-FFF2-40B4-BE49-F238E27FC236}">
                <a16:creationId xmlns:a16="http://schemas.microsoft.com/office/drawing/2014/main" id="{3EA341FF-061E-1C16-630F-726B0691A747}"/>
              </a:ext>
            </a:extLst>
          </p:cNvPr>
          <p:cNvPicPr>
            <a:picLocks noChangeAspect="1"/>
          </p:cNvPicPr>
          <p:nvPr/>
        </p:nvPicPr>
        <p:blipFill>
          <a:blip r:embed="rId4"/>
          <a:stretch>
            <a:fillRect/>
          </a:stretch>
        </p:blipFill>
        <p:spPr>
          <a:xfrm>
            <a:off x="3591327" y="1869106"/>
            <a:ext cx="2977253" cy="1694971"/>
          </a:xfrm>
          <a:prstGeom prst="rect">
            <a:avLst/>
          </a:prstGeom>
        </p:spPr>
      </p:pic>
      <p:sp>
        <p:nvSpPr>
          <p:cNvPr id="2" name="Footer Placeholder 1">
            <a:extLst>
              <a:ext uri="{FF2B5EF4-FFF2-40B4-BE49-F238E27FC236}">
                <a16:creationId xmlns:a16="http://schemas.microsoft.com/office/drawing/2014/main" id="{287A027F-16DE-6886-A709-FBB11BF8ACF3}"/>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32822288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61</a:t>
            </a:fld>
            <a:endParaRPr lang="en-US" dirty="0"/>
          </a:p>
        </p:txBody>
      </p:sp>
      <p:sp>
        <p:nvSpPr>
          <p:cNvPr id="9" name="Footer Placeholder 7">
            <a:extLst>
              <a:ext uri="{FF2B5EF4-FFF2-40B4-BE49-F238E27FC236}">
                <a16:creationId xmlns:a16="http://schemas.microsoft.com/office/drawing/2014/main" id="{CFC81A27-91FD-9B6C-E460-1841D0BAC1C4}"/>
              </a:ext>
            </a:extLst>
          </p:cNvPr>
          <p:cNvSpPr txBox="1">
            <a:spLocks/>
          </p:cNvSpPr>
          <p:nvPr/>
        </p:nvSpPr>
        <p:spPr>
          <a:xfrm>
            <a:off x="1294188" y="4869209"/>
            <a:ext cx="4594279" cy="205383"/>
          </a:xfrm>
          <a:prstGeom prst="rect">
            <a:avLst/>
          </a:prstGeom>
        </p:spPr>
        <p:txBody>
          <a:bodyPr vert="horz" lIns="91440" tIns="45720" rIns="91440" bIns="45720" rtlCol="0" anchor="ctr"/>
          <a:lstStyle>
            <a:defPPr>
              <a:defRPr lang="en-US"/>
            </a:defPPr>
            <a:lvl1pPr marL="0" algn="ctr" defTabSz="914400" rtl="0" eaLnBrk="1" latinLnBrk="0" hangingPunct="1">
              <a:defRPr sz="675" kern="1200">
                <a:solidFill>
                  <a:srgbClr val="0432FF"/>
                </a:solidFill>
                <a:latin typeface="Segoe UI" charset="0"/>
                <a:ea typeface="Segoe UI" charset="0"/>
                <a:cs typeface="Segoe UI"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CS21003/Algorithms - I | Divide and Conquer</a:t>
            </a:r>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Finding Convex Hull</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AE96B8C5-4A69-FF43-58AE-D73837D0BA1B}"/>
                  </a:ext>
                </a:extLst>
              </p:cNvPr>
              <p:cNvSpPr txBox="1">
                <a:spLocks/>
              </p:cNvSpPr>
              <p:nvPr/>
            </p:nvSpPr>
            <p:spPr>
              <a:xfrm>
                <a:off x="218114" y="1096951"/>
                <a:ext cx="6539957" cy="3612869"/>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900"/>
                  </a:lnSpc>
                  <a:spcBef>
                    <a:spcPts val="400"/>
                  </a:spcBef>
                  <a:spcAft>
                    <a:spcPts val="200"/>
                  </a:spcAft>
                </a:pPr>
                <a:r>
                  <a:rPr lang="en-US" sz="1600" dirty="0"/>
                  <a:t>We would like to have an algorithm that finds the segments/sides of the convex hull given the set of points (their </a:t>
                </a:r>
                <a14:m>
                  <m:oMath xmlns:m="http://schemas.openxmlformats.org/officeDocument/2006/math">
                    <m:r>
                      <a:rPr lang="en-US" sz="1600" b="0" i="1" smtClean="0">
                        <a:latin typeface="Cambria Math" panose="02040503050406030204" pitchFamily="18" charset="0"/>
                      </a:rPr>
                      <m:t>(</m:t>
                    </m:r>
                    <m:r>
                      <a:rPr lang="en-US" sz="1600" b="0" i="1" smtClean="0">
                        <a:latin typeface="Cambria Math" panose="02040503050406030204" pitchFamily="18" charset="0"/>
                      </a:rPr>
                      <m:t>𝑥</m:t>
                    </m:r>
                    <m:r>
                      <a:rPr lang="en-US" sz="1600" b="0" i="1" smtClean="0">
                        <a:latin typeface="Cambria Math" panose="02040503050406030204" pitchFamily="18" charset="0"/>
                      </a:rPr>
                      <m:t>, </m:t>
                    </m:r>
                    <m:r>
                      <a:rPr lang="en-US" sz="1600" b="0" i="1" smtClean="0">
                        <a:latin typeface="Cambria Math" panose="02040503050406030204" pitchFamily="18" charset="0"/>
                      </a:rPr>
                      <m:t>𝑦</m:t>
                    </m:r>
                    <m:r>
                      <a:rPr lang="en-US" sz="1600" b="0" i="1" smtClean="0">
                        <a:latin typeface="Cambria Math" panose="02040503050406030204" pitchFamily="18" charset="0"/>
                      </a:rPr>
                      <m:t>)</m:t>
                    </m:r>
                  </m:oMath>
                </a14:m>
                <a:r>
                  <a:rPr lang="en-US" sz="1600" dirty="0"/>
                  <a:t> co-ordinates)</a:t>
                </a:r>
              </a:p>
              <a:p>
                <a:pPr>
                  <a:lnSpc>
                    <a:spcPts val="1900"/>
                  </a:lnSpc>
                  <a:spcBef>
                    <a:spcPts val="400"/>
                  </a:spcBef>
                  <a:spcAft>
                    <a:spcPts val="200"/>
                  </a:spcAft>
                </a:pPr>
                <a:r>
                  <a:rPr lang="en-US" sz="1600" dirty="0"/>
                  <a:t>The book has two efficient algorithms - Graham’s scan and Jarvis’s march</a:t>
                </a:r>
              </a:p>
              <a:p>
                <a:pPr>
                  <a:lnSpc>
                    <a:spcPts val="1900"/>
                  </a:lnSpc>
                  <a:spcBef>
                    <a:spcPts val="400"/>
                  </a:spcBef>
                  <a:spcAft>
                    <a:spcPts val="200"/>
                  </a:spcAft>
                </a:pPr>
                <a:endParaRPr lang="en-US" sz="1600" dirty="0"/>
              </a:p>
              <a:p>
                <a:pPr>
                  <a:lnSpc>
                    <a:spcPts val="1900"/>
                  </a:lnSpc>
                  <a:spcBef>
                    <a:spcPts val="400"/>
                  </a:spcBef>
                  <a:spcAft>
                    <a:spcPts val="200"/>
                  </a:spcAft>
                </a:pPr>
                <a:r>
                  <a:rPr lang="en-US" sz="1600" dirty="0"/>
                  <a:t>However, we would follow a divide-and-conquer algorithm, famously called as “two finger” algorithm by Prof. Srini Devadas, MIT in his “Design and Analysis of Algorithms” course</a:t>
                </a:r>
              </a:p>
              <a:p>
                <a:pPr>
                  <a:lnSpc>
                    <a:spcPts val="1900"/>
                  </a:lnSpc>
                  <a:spcBef>
                    <a:spcPts val="400"/>
                  </a:spcBef>
                  <a:spcAft>
                    <a:spcPts val="200"/>
                  </a:spcAft>
                </a:pPr>
                <a:r>
                  <a:rPr lang="en-US" sz="1600" dirty="0"/>
                  <a:t>Much of the material is taken from his lecture [</a:t>
                </a:r>
                <a:r>
                  <a:rPr lang="en-US" sz="1600" dirty="0">
                    <a:hlinkClick r:id="rId3"/>
                  </a:rPr>
                  <a:t>Link</a:t>
                </a:r>
                <a:r>
                  <a:rPr lang="en-US" sz="1600" dirty="0"/>
                  <a:t>].</a:t>
                </a:r>
              </a:p>
              <a:p>
                <a:pPr>
                  <a:lnSpc>
                    <a:spcPts val="1900"/>
                  </a:lnSpc>
                  <a:spcBef>
                    <a:spcPts val="400"/>
                  </a:spcBef>
                  <a:spcAft>
                    <a:spcPts val="200"/>
                  </a:spcAft>
                </a:pPr>
                <a:endParaRPr lang="en-US" sz="1600" dirty="0"/>
              </a:p>
              <a:p>
                <a:pPr>
                  <a:lnSpc>
                    <a:spcPts val="1900"/>
                  </a:lnSpc>
                  <a:spcBef>
                    <a:spcPts val="400"/>
                  </a:spcBef>
                  <a:spcAft>
                    <a:spcPts val="200"/>
                  </a:spcAft>
                </a:pPr>
                <a:endParaRPr lang="en-US" sz="1600" dirty="0"/>
              </a:p>
              <a:p>
                <a:pPr>
                  <a:lnSpc>
                    <a:spcPts val="1900"/>
                  </a:lnSpc>
                  <a:spcBef>
                    <a:spcPts val="400"/>
                  </a:spcBef>
                  <a:spcAft>
                    <a:spcPts val="200"/>
                  </a:spcAft>
                </a:pPr>
                <a:endParaRPr lang="en-US" sz="1600" dirty="0"/>
              </a:p>
              <a:p>
                <a:pPr>
                  <a:lnSpc>
                    <a:spcPts val="1900"/>
                  </a:lnSpc>
                  <a:spcBef>
                    <a:spcPts val="400"/>
                  </a:spcBef>
                  <a:spcAft>
                    <a:spcPts val="200"/>
                  </a:spcAft>
                </a:pPr>
                <a:endParaRPr lang="en-US" sz="1600" dirty="0"/>
              </a:p>
              <a:p>
                <a:pPr>
                  <a:lnSpc>
                    <a:spcPts val="1900"/>
                  </a:lnSpc>
                  <a:spcBef>
                    <a:spcPts val="400"/>
                  </a:spcBef>
                  <a:spcAft>
                    <a:spcPts val="200"/>
                  </a:spcAft>
                </a:pPr>
                <a:endParaRPr lang="en-US" sz="1600" dirty="0"/>
              </a:p>
            </p:txBody>
          </p:sp>
        </mc:Choice>
        <mc:Fallback xmlns="">
          <p:sp>
            <p:nvSpPr>
              <p:cNvPr id="10" name="Content Placeholder 2">
                <a:extLst>
                  <a:ext uri="{FF2B5EF4-FFF2-40B4-BE49-F238E27FC236}">
                    <a16:creationId xmlns:a16="http://schemas.microsoft.com/office/drawing/2014/main" id="{AE96B8C5-4A69-FF43-58AE-D73837D0BA1B}"/>
                  </a:ext>
                </a:extLst>
              </p:cNvPr>
              <p:cNvSpPr txBox="1">
                <a:spLocks noRot="1" noChangeAspect="1" noMove="1" noResize="1" noEditPoints="1" noAdjustHandles="1" noChangeArrowheads="1" noChangeShapeType="1" noTextEdit="1"/>
              </p:cNvSpPr>
              <p:nvPr/>
            </p:nvSpPr>
            <p:spPr>
              <a:xfrm>
                <a:off x="218114" y="1096951"/>
                <a:ext cx="6539957" cy="3612869"/>
              </a:xfrm>
              <a:prstGeom prst="rect">
                <a:avLst/>
              </a:prstGeom>
              <a:blipFill>
                <a:blip r:embed="rId4"/>
                <a:stretch>
                  <a:fillRect l="-388" t="-699" r="-969"/>
                </a:stretch>
              </a:blipFill>
            </p:spPr>
            <p:txBody>
              <a:bodyPr/>
              <a:lstStyle/>
              <a:p>
                <a:r>
                  <a:rPr lang="en-US">
                    <a:noFill/>
                  </a:rPr>
                  <a:t> </a:t>
                </a:r>
              </a:p>
            </p:txBody>
          </p:sp>
        </mc:Fallback>
      </mc:AlternateContent>
    </p:spTree>
    <p:extLst>
      <p:ext uri="{BB962C8B-B14F-4D97-AF65-F5344CB8AC3E}">
        <p14:creationId xmlns:p14="http://schemas.microsoft.com/office/powerpoint/2010/main" val="688633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62</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Finding Convex Hull – Problem Definition</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AE96B8C5-4A69-FF43-58AE-D73837D0BA1B}"/>
                  </a:ext>
                </a:extLst>
              </p:cNvPr>
              <p:cNvSpPr txBox="1">
                <a:spLocks/>
              </p:cNvSpPr>
              <p:nvPr/>
            </p:nvSpPr>
            <p:spPr>
              <a:xfrm>
                <a:off x="218114" y="1096952"/>
                <a:ext cx="6539957" cy="1397020"/>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900"/>
                  </a:lnSpc>
                  <a:spcBef>
                    <a:spcPts val="400"/>
                  </a:spcBef>
                  <a:spcAft>
                    <a:spcPts val="200"/>
                  </a:spcAft>
                </a:pPr>
                <a:r>
                  <a:rPr lang="en-US" sz="1600" dirty="0"/>
                  <a:t>Given </a:t>
                </a:r>
                <a14:m>
                  <m:oMath xmlns:m="http://schemas.openxmlformats.org/officeDocument/2006/math">
                    <m:r>
                      <a:rPr lang="en-US" sz="1600" b="0" i="1" smtClean="0">
                        <a:latin typeface="Cambria Math" panose="02040503050406030204" pitchFamily="18" charset="0"/>
                      </a:rPr>
                      <m:t>𝑛</m:t>
                    </m:r>
                  </m:oMath>
                </a14:m>
                <a:r>
                  <a:rPr lang="en-US" sz="1600" dirty="0"/>
                  <a:t> points in plane i.e., set </a:t>
                </a:r>
                <a14:m>
                  <m:oMath xmlns:m="http://schemas.openxmlformats.org/officeDocument/2006/math">
                    <m:r>
                      <a:rPr lang="en-US" sz="1600" i="1" smtClean="0">
                        <a:latin typeface="Cambria Math" panose="02040503050406030204" pitchFamily="18" charset="0"/>
                        <a:ea typeface="Cambria Math" panose="02040503050406030204" pitchFamily="18" charset="0"/>
                      </a:rPr>
                      <m:t>𝕊</m:t>
                    </m:r>
                    <m:r>
                      <a:rPr lang="en-US" sz="1600" b="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d>
                          <m:dPr>
                            <m:ctrlPr>
                              <a:rPr lang="en-US" sz="1600" b="0" i="1" smtClean="0">
                                <a:latin typeface="Cambria Math" panose="02040503050406030204" pitchFamily="18" charset="0"/>
                                <a:ea typeface="Cambria Math" panose="02040503050406030204" pitchFamily="18" charset="0"/>
                              </a:rPr>
                            </m:ctrlPr>
                          </m:dPr>
                          <m:e>
                            <m:sSub>
                              <m:sSubPr>
                                <m:ctrlPr>
                                  <a:rPr lang="en-US" sz="1600" b="0" i="1" smtClean="0">
                                    <a:latin typeface="Cambria Math" panose="02040503050406030204" pitchFamily="18" charset="0"/>
                                    <a:ea typeface="Cambria Math" panose="02040503050406030204" pitchFamily="18" charset="0"/>
                                  </a:rPr>
                                </m:ctrlPr>
                              </m:sSubPr>
                              <m:e>
                                <m:r>
                                  <a:rPr lang="en-US" sz="1600" b="0" i="1" smtClean="0">
                                    <a:latin typeface="Cambria Math" panose="02040503050406030204" pitchFamily="18" charset="0"/>
                                    <a:ea typeface="Cambria Math" panose="02040503050406030204" pitchFamily="18" charset="0"/>
                                  </a:rPr>
                                  <m:t>𝑥</m:t>
                                </m:r>
                              </m:e>
                              <m:sub>
                                <m:r>
                                  <a:rPr lang="en-US" sz="1600" b="0" i="1" smtClean="0">
                                    <a:latin typeface="Cambria Math" panose="02040503050406030204" pitchFamily="18" charset="0"/>
                                    <a:ea typeface="Cambria Math" panose="02040503050406030204" pitchFamily="18" charset="0"/>
                                  </a:rPr>
                                  <m:t>𝑖</m:t>
                                </m:r>
                              </m:sub>
                            </m:sSub>
                            <m:r>
                              <a:rPr lang="en-US" sz="1600" b="0" i="1" smtClean="0">
                                <a:latin typeface="Cambria Math" panose="02040503050406030204" pitchFamily="18" charset="0"/>
                                <a:ea typeface="Cambria Math" panose="02040503050406030204" pitchFamily="18" charset="0"/>
                              </a:rPr>
                              <m:t>,</m:t>
                            </m:r>
                            <m:sSub>
                              <m:sSubPr>
                                <m:ctrlPr>
                                  <a:rPr lang="en-US" sz="1600" b="0" i="1" smtClean="0">
                                    <a:latin typeface="Cambria Math" panose="02040503050406030204" pitchFamily="18" charset="0"/>
                                    <a:ea typeface="Cambria Math" panose="02040503050406030204" pitchFamily="18" charset="0"/>
                                  </a:rPr>
                                </m:ctrlPr>
                              </m:sSubPr>
                              <m:e>
                                <m:r>
                                  <a:rPr lang="en-US" sz="1600" b="0" i="1" smtClean="0">
                                    <a:latin typeface="Cambria Math" panose="02040503050406030204" pitchFamily="18" charset="0"/>
                                    <a:ea typeface="Cambria Math" panose="02040503050406030204" pitchFamily="18" charset="0"/>
                                  </a:rPr>
                                  <m:t>𝑦</m:t>
                                </m:r>
                              </m:e>
                              <m:sub>
                                <m:r>
                                  <a:rPr lang="en-US" sz="1600" b="0" i="1" smtClean="0">
                                    <a:latin typeface="Cambria Math" panose="02040503050406030204" pitchFamily="18" charset="0"/>
                                    <a:ea typeface="Cambria Math" panose="02040503050406030204" pitchFamily="18" charset="0"/>
                                  </a:rPr>
                                  <m:t>𝑖</m:t>
                                </m:r>
                              </m:sub>
                            </m:sSub>
                          </m:e>
                        </m:d>
                      </m:e>
                    </m:d>
                    <m:r>
                      <a:rPr lang="en-US" sz="1600" b="0" i="1" smtClean="0">
                        <a:latin typeface="Cambria Math" panose="02040503050406030204" pitchFamily="18" charset="0"/>
                        <a:ea typeface="Cambria Math" panose="02040503050406030204" pitchFamily="18" charset="0"/>
                      </a:rPr>
                      <m:t>𝑖</m:t>
                    </m:r>
                    <m:r>
                      <a:rPr lang="en-US" sz="1600" b="0" i="1" smtClean="0">
                        <a:latin typeface="Cambria Math" panose="02040503050406030204" pitchFamily="18" charset="0"/>
                        <a:ea typeface="Cambria Math" panose="02040503050406030204" pitchFamily="18" charset="0"/>
                      </a:rPr>
                      <m:t>=1,2,…,</m:t>
                    </m:r>
                    <m:r>
                      <a:rPr lang="en-US" sz="1600" b="0" i="1" smtClean="0">
                        <a:latin typeface="Cambria Math" panose="02040503050406030204" pitchFamily="18" charset="0"/>
                        <a:ea typeface="Cambria Math" panose="02040503050406030204" pitchFamily="18" charset="0"/>
                      </a:rPr>
                      <m:t>𝑛</m:t>
                    </m:r>
                    <m:r>
                      <a:rPr lang="en-US" sz="1600" b="0" i="1" smtClean="0">
                        <a:latin typeface="Cambria Math" panose="02040503050406030204" pitchFamily="18" charset="0"/>
                        <a:ea typeface="Cambria Math" panose="02040503050406030204" pitchFamily="18" charset="0"/>
                      </a:rPr>
                      <m:t>}</m:t>
                    </m:r>
                  </m:oMath>
                </a14:m>
                <a:r>
                  <a:rPr lang="en-US" sz="1600" dirty="0"/>
                  <a:t> and assuming no two points having same </a:t>
                </a:r>
                <a14:m>
                  <m:oMath xmlns:m="http://schemas.openxmlformats.org/officeDocument/2006/math">
                    <m:r>
                      <a:rPr lang="en-US" sz="1600" b="0" i="1" smtClean="0">
                        <a:latin typeface="Cambria Math" panose="02040503050406030204" pitchFamily="18" charset="0"/>
                      </a:rPr>
                      <m:t>𝑥</m:t>
                    </m:r>
                  </m:oMath>
                </a14:m>
                <a:r>
                  <a:rPr lang="en-US" sz="1600" dirty="0"/>
                  <a:t> coordinates, no two points having same </a:t>
                </a:r>
                <a14:m>
                  <m:oMath xmlns:m="http://schemas.openxmlformats.org/officeDocument/2006/math">
                    <m:r>
                      <a:rPr lang="en-US" sz="1600" b="0" i="1" smtClean="0">
                        <a:latin typeface="Cambria Math" panose="02040503050406030204" pitchFamily="18" charset="0"/>
                      </a:rPr>
                      <m:t>𝑦</m:t>
                    </m:r>
                  </m:oMath>
                </a14:m>
                <a:r>
                  <a:rPr lang="en-US" sz="1600" dirty="0"/>
                  <a:t> coordinates and no three points in a line, we need to find the convex hull (CH(</a:t>
                </a:r>
                <a14:m>
                  <m:oMath xmlns:m="http://schemas.openxmlformats.org/officeDocument/2006/math">
                    <m:r>
                      <a:rPr lang="en-US" sz="1600" i="1">
                        <a:latin typeface="Cambria Math" panose="02040503050406030204" pitchFamily="18" charset="0"/>
                        <a:ea typeface="Cambria Math" panose="02040503050406030204" pitchFamily="18" charset="0"/>
                      </a:rPr>
                      <m:t>𝕊</m:t>
                    </m:r>
                  </m:oMath>
                </a14:m>
                <a:r>
                  <a:rPr lang="en-US" sz="1600" dirty="0"/>
                  <a:t>)) containing all points in </a:t>
                </a:r>
                <a14:m>
                  <m:oMath xmlns:m="http://schemas.openxmlformats.org/officeDocument/2006/math">
                    <m:r>
                      <a:rPr lang="en-US" sz="1600" i="1">
                        <a:latin typeface="Cambria Math" panose="02040503050406030204" pitchFamily="18" charset="0"/>
                        <a:ea typeface="Cambria Math" panose="02040503050406030204" pitchFamily="18" charset="0"/>
                      </a:rPr>
                      <m:t>𝕊</m:t>
                    </m:r>
                  </m:oMath>
                </a14:m>
                <a:endParaRPr lang="en-US" sz="1600" dirty="0"/>
              </a:p>
              <a:p>
                <a:pPr>
                  <a:lnSpc>
                    <a:spcPts val="1900"/>
                  </a:lnSpc>
                  <a:spcBef>
                    <a:spcPts val="400"/>
                  </a:spcBef>
                  <a:spcAft>
                    <a:spcPts val="200"/>
                  </a:spcAft>
                </a:pPr>
                <a:r>
                  <a:rPr lang="en-US" sz="1600" dirty="0"/>
                  <a:t>The assumptions are not limiting, they are just convenient</a:t>
                </a:r>
              </a:p>
            </p:txBody>
          </p:sp>
        </mc:Choice>
        <mc:Fallback xmlns="">
          <p:sp>
            <p:nvSpPr>
              <p:cNvPr id="10" name="Content Placeholder 2">
                <a:extLst>
                  <a:ext uri="{FF2B5EF4-FFF2-40B4-BE49-F238E27FC236}">
                    <a16:creationId xmlns:a16="http://schemas.microsoft.com/office/drawing/2014/main" id="{AE96B8C5-4A69-FF43-58AE-D73837D0BA1B}"/>
                  </a:ext>
                </a:extLst>
              </p:cNvPr>
              <p:cNvSpPr txBox="1">
                <a:spLocks noRot="1" noChangeAspect="1" noMove="1" noResize="1" noEditPoints="1" noAdjustHandles="1" noChangeArrowheads="1" noChangeShapeType="1" noTextEdit="1"/>
              </p:cNvSpPr>
              <p:nvPr/>
            </p:nvSpPr>
            <p:spPr>
              <a:xfrm>
                <a:off x="218114" y="1096952"/>
                <a:ext cx="6539957" cy="1397020"/>
              </a:xfrm>
              <a:prstGeom prst="rect">
                <a:avLst/>
              </a:prstGeom>
              <a:blipFill>
                <a:blip r:embed="rId3"/>
                <a:stretch>
                  <a:fillRect l="-388" t="-1802" r="-194" b="-3604"/>
                </a:stretch>
              </a:blipFill>
            </p:spPr>
            <p:txBody>
              <a:bodyPr/>
              <a:lstStyle/>
              <a:p>
                <a:r>
                  <a:rPr lang="en-US">
                    <a:noFill/>
                  </a:rPr>
                  <a:t> </a:t>
                </a:r>
              </a:p>
            </p:txBody>
          </p:sp>
        </mc:Fallback>
      </mc:AlternateContent>
      <p:grpSp>
        <p:nvGrpSpPr>
          <p:cNvPr id="40" name="Group 39">
            <a:extLst>
              <a:ext uri="{FF2B5EF4-FFF2-40B4-BE49-F238E27FC236}">
                <a16:creationId xmlns:a16="http://schemas.microsoft.com/office/drawing/2014/main" id="{AA785A7B-9087-8AEB-FAB2-ECC088C6D45B}"/>
              </a:ext>
            </a:extLst>
          </p:cNvPr>
          <p:cNvGrpSpPr/>
          <p:nvPr/>
        </p:nvGrpSpPr>
        <p:grpSpPr>
          <a:xfrm>
            <a:off x="804104" y="2667165"/>
            <a:ext cx="1652504" cy="1246800"/>
            <a:chOff x="804104" y="2667165"/>
            <a:chExt cx="1652504" cy="1246800"/>
          </a:xfrm>
        </p:grpSpPr>
        <p:cxnSp>
          <p:nvCxnSpPr>
            <p:cNvPr id="14" name="Straight Connector 13">
              <a:extLst>
                <a:ext uri="{FF2B5EF4-FFF2-40B4-BE49-F238E27FC236}">
                  <a16:creationId xmlns:a16="http://schemas.microsoft.com/office/drawing/2014/main" id="{4B8C3443-1B96-A529-AA89-E3F8522C27C0}"/>
                </a:ext>
              </a:extLst>
            </p:cNvPr>
            <p:cNvCxnSpPr>
              <a:cxnSpLocks/>
              <a:stCxn id="2" idx="2"/>
              <a:endCxn id="6" idx="2"/>
            </p:cNvCxnSpPr>
            <p:nvPr/>
          </p:nvCxnSpPr>
          <p:spPr>
            <a:xfrm flipH="1">
              <a:off x="804104" y="2712165"/>
              <a:ext cx="266344" cy="1066800"/>
            </a:xfrm>
            <a:prstGeom prst="line">
              <a:avLst/>
            </a:prstGeom>
            <a:ln w="12700"/>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F5C9524E-1A83-E840-2B8E-A3C5BDBCF4A5}"/>
                </a:ext>
              </a:extLst>
            </p:cNvPr>
            <p:cNvCxnSpPr>
              <a:cxnSpLocks/>
              <a:stCxn id="6" idx="3"/>
              <a:endCxn id="7" idx="4"/>
            </p:cNvCxnSpPr>
            <p:nvPr/>
          </p:nvCxnSpPr>
          <p:spPr>
            <a:xfrm>
              <a:off x="817284" y="3810785"/>
              <a:ext cx="617810" cy="103180"/>
            </a:xfrm>
            <a:prstGeom prst="line">
              <a:avLst/>
            </a:prstGeom>
            <a:ln w="12700"/>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4AF893AD-38C1-07BE-8E79-94E10B305C83}"/>
                </a:ext>
              </a:extLst>
            </p:cNvPr>
            <p:cNvCxnSpPr>
              <a:cxnSpLocks/>
              <a:stCxn id="7" idx="4"/>
              <a:endCxn id="8" idx="5"/>
            </p:cNvCxnSpPr>
            <p:nvPr/>
          </p:nvCxnSpPr>
          <p:spPr>
            <a:xfrm flipV="1">
              <a:off x="1435094" y="3698855"/>
              <a:ext cx="600094" cy="215110"/>
            </a:xfrm>
            <a:prstGeom prst="line">
              <a:avLst/>
            </a:prstGeom>
            <a:ln w="12700"/>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6C027A94-AE84-356D-A1C7-538E568ADCC2}"/>
                </a:ext>
              </a:extLst>
            </p:cNvPr>
            <p:cNvCxnSpPr>
              <a:cxnSpLocks/>
              <a:stCxn id="8" idx="5"/>
              <a:endCxn id="12" idx="5"/>
            </p:cNvCxnSpPr>
            <p:nvPr/>
          </p:nvCxnSpPr>
          <p:spPr>
            <a:xfrm flipV="1">
              <a:off x="2035188" y="3207814"/>
              <a:ext cx="421420" cy="491041"/>
            </a:xfrm>
            <a:prstGeom prst="line">
              <a:avLst/>
            </a:prstGeom>
            <a:ln w="12700"/>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0996A65F-7464-1015-005C-01056B494A38}"/>
                </a:ext>
              </a:extLst>
            </p:cNvPr>
            <p:cNvCxnSpPr>
              <a:cxnSpLocks/>
              <a:stCxn id="3" idx="7"/>
              <a:endCxn id="12" idx="7"/>
            </p:cNvCxnSpPr>
            <p:nvPr/>
          </p:nvCxnSpPr>
          <p:spPr>
            <a:xfrm>
              <a:off x="1838053" y="2718619"/>
              <a:ext cx="618555" cy="425555"/>
            </a:xfrm>
            <a:prstGeom prst="line">
              <a:avLst/>
            </a:prstGeom>
            <a:ln w="12700"/>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6735FEC8-32E2-C9E4-4E8D-D6CF7F7F9723}"/>
                </a:ext>
              </a:extLst>
            </p:cNvPr>
            <p:cNvCxnSpPr>
              <a:cxnSpLocks/>
              <a:stCxn id="2" idx="0"/>
              <a:endCxn id="3" idx="0"/>
            </p:cNvCxnSpPr>
            <p:nvPr/>
          </p:nvCxnSpPr>
          <p:spPr>
            <a:xfrm>
              <a:off x="1115448" y="2667165"/>
              <a:ext cx="690785" cy="38274"/>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39" name="Group 38">
            <a:extLst>
              <a:ext uri="{FF2B5EF4-FFF2-40B4-BE49-F238E27FC236}">
                <a16:creationId xmlns:a16="http://schemas.microsoft.com/office/drawing/2014/main" id="{DA67B802-9E9D-E079-628D-669EFCF73F31}"/>
              </a:ext>
            </a:extLst>
          </p:cNvPr>
          <p:cNvGrpSpPr/>
          <p:nvPr/>
        </p:nvGrpSpPr>
        <p:grpSpPr>
          <a:xfrm>
            <a:off x="804104" y="2667165"/>
            <a:ext cx="1665684" cy="1246800"/>
            <a:chOff x="804104" y="2571750"/>
            <a:chExt cx="1665684" cy="1246800"/>
          </a:xfrm>
        </p:grpSpPr>
        <p:sp>
          <p:nvSpPr>
            <p:cNvPr id="2" name="Oval 1">
              <a:extLst>
                <a:ext uri="{FF2B5EF4-FFF2-40B4-BE49-F238E27FC236}">
                  <a16:creationId xmlns:a16="http://schemas.microsoft.com/office/drawing/2014/main" id="{FED27DF3-0DD2-1DB8-0A58-24798E999449}"/>
                </a:ext>
              </a:extLst>
            </p:cNvPr>
            <p:cNvSpPr/>
            <p:nvPr/>
          </p:nvSpPr>
          <p:spPr>
            <a:xfrm>
              <a:off x="1070448" y="257175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Oval 2">
              <a:extLst>
                <a:ext uri="{FF2B5EF4-FFF2-40B4-BE49-F238E27FC236}">
                  <a16:creationId xmlns:a16="http://schemas.microsoft.com/office/drawing/2014/main" id="{5C251D4B-6BD1-48B1-024C-6A194FBC2BDF}"/>
                </a:ext>
              </a:extLst>
            </p:cNvPr>
            <p:cNvSpPr/>
            <p:nvPr/>
          </p:nvSpPr>
          <p:spPr>
            <a:xfrm>
              <a:off x="1761233" y="2610024"/>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a:extLst>
                <a:ext uri="{FF2B5EF4-FFF2-40B4-BE49-F238E27FC236}">
                  <a16:creationId xmlns:a16="http://schemas.microsoft.com/office/drawing/2014/main" id="{F2751CCF-0D0B-EA8E-6568-6C60318905FD}"/>
                </a:ext>
              </a:extLst>
            </p:cNvPr>
            <p:cNvSpPr/>
            <p:nvPr/>
          </p:nvSpPr>
          <p:spPr>
            <a:xfrm>
              <a:off x="804104" y="363855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8261BE33-6BC5-6A39-B269-BC70C161B2F5}"/>
                </a:ext>
              </a:extLst>
            </p:cNvPr>
            <p:cNvSpPr/>
            <p:nvPr/>
          </p:nvSpPr>
          <p:spPr>
            <a:xfrm>
              <a:off x="1390094" y="372855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1906C5B5-BB21-9668-00C2-C5C5CBBCA6CC}"/>
                </a:ext>
              </a:extLst>
            </p:cNvPr>
            <p:cNvSpPr/>
            <p:nvPr/>
          </p:nvSpPr>
          <p:spPr>
            <a:xfrm>
              <a:off x="1958368" y="352662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C0F97425-A282-5BD9-B314-898D016A85E7}"/>
                </a:ext>
              </a:extLst>
            </p:cNvPr>
            <p:cNvSpPr/>
            <p:nvPr/>
          </p:nvSpPr>
          <p:spPr>
            <a:xfrm>
              <a:off x="2379788" y="3035579"/>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Oval 36">
              <a:extLst>
                <a:ext uri="{FF2B5EF4-FFF2-40B4-BE49-F238E27FC236}">
                  <a16:creationId xmlns:a16="http://schemas.microsoft.com/office/drawing/2014/main" id="{6118EA7D-3B10-74F3-3708-F17C82E06AA5}"/>
                </a:ext>
              </a:extLst>
            </p:cNvPr>
            <p:cNvSpPr/>
            <p:nvPr/>
          </p:nvSpPr>
          <p:spPr>
            <a:xfrm>
              <a:off x="1460840" y="2813386"/>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Oval 37">
              <a:extLst>
                <a:ext uri="{FF2B5EF4-FFF2-40B4-BE49-F238E27FC236}">
                  <a16:creationId xmlns:a16="http://schemas.microsoft.com/office/drawing/2014/main" id="{9E8847E1-7EF7-11FD-1CD3-B1779447A46F}"/>
                </a:ext>
              </a:extLst>
            </p:cNvPr>
            <p:cNvSpPr/>
            <p:nvPr/>
          </p:nvSpPr>
          <p:spPr>
            <a:xfrm>
              <a:off x="1275236" y="315015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9" name="Group 48">
            <a:extLst>
              <a:ext uri="{FF2B5EF4-FFF2-40B4-BE49-F238E27FC236}">
                <a16:creationId xmlns:a16="http://schemas.microsoft.com/office/drawing/2014/main" id="{E2564316-D220-D148-3A50-3C810C87B109}"/>
              </a:ext>
            </a:extLst>
          </p:cNvPr>
          <p:cNvGrpSpPr/>
          <p:nvPr/>
        </p:nvGrpSpPr>
        <p:grpSpPr>
          <a:xfrm>
            <a:off x="681882" y="2383568"/>
            <a:ext cx="1992694" cy="1833951"/>
            <a:chOff x="681882" y="2383568"/>
            <a:chExt cx="1992694" cy="1833951"/>
          </a:xfrm>
        </p:grpSpPr>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64065D40-42B5-EF24-7132-A018AF13A102}"/>
                    </a:ext>
                  </a:extLst>
                </p:cNvPr>
                <p:cNvSpPr txBox="1"/>
                <p:nvPr/>
              </p:nvSpPr>
              <p:spPr>
                <a:xfrm>
                  <a:off x="912076" y="2383568"/>
                  <a:ext cx="183961"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𝑝</m:t>
                        </m:r>
                      </m:oMath>
                    </m:oMathPara>
                  </a14:m>
                  <a:endParaRPr lang="en-US" dirty="0"/>
                </a:p>
              </p:txBody>
            </p:sp>
          </mc:Choice>
          <mc:Fallback xmlns="">
            <p:sp>
              <p:nvSpPr>
                <p:cNvPr id="41" name="TextBox 40">
                  <a:extLst>
                    <a:ext uri="{FF2B5EF4-FFF2-40B4-BE49-F238E27FC236}">
                      <a16:creationId xmlns:a16="http://schemas.microsoft.com/office/drawing/2014/main" id="{64065D40-42B5-EF24-7132-A018AF13A102}"/>
                    </a:ext>
                  </a:extLst>
                </p:cNvPr>
                <p:cNvSpPr txBox="1">
                  <a:spLocks noRot="1" noChangeAspect="1" noMove="1" noResize="1" noEditPoints="1" noAdjustHandles="1" noChangeArrowheads="1" noChangeShapeType="1" noTextEdit="1"/>
                </p:cNvSpPr>
                <p:nvPr/>
              </p:nvSpPr>
              <p:spPr>
                <a:xfrm>
                  <a:off x="912076" y="2383568"/>
                  <a:ext cx="183961" cy="276999"/>
                </a:xfrm>
                <a:prstGeom prst="rect">
                  <a:avLst/>
                </a:prstGeom>
                <a:blipFill>
                  <a:blip r:embed="rId4"/>
                  <a:stretch>
                    <a:fillRect l="-33333" r="-26667" b="-2608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2" name="TextBox 41">
                  <a:extLst>
                    <a:ext uri="{FF2B5EF4-FFF2-40B4-BE49-F238E27FC236}">
                      <a16:creationId xmlns:a16="http://schemas.microsoft.com/office/drawing/2014/main" id="{902720E4-C430-E5C4-D6A9-EDA412C8608C}"/>
                    </a:ext>
                  </a:extLst>
                </p:cNvPr>
                <p:cNvSpPr txBox="1"/>
                <p:nvPr/>
              </p:nvSpPr>
              <p:spPr>
                <a:xfrm>
                  <a:off x="1795262" y="2393803"/>
                  <a:ext cx="184922"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𝑞</m:t>
                        </m:r>
                      </m:oMath>
                    </m:oMathPara>
                  </a14:m>
                  <a:endParaRPr lang="en-US" dirty="0"/>
                </a:p>
              </p:txBody>
            </p:sp>
          </mc:Choice>
          <mc:Fallback xmlns="">
            <p:sp>
              <p:nvSpPr>
                <p:cNvPr id="42" name="TextBox 41">
                  <a:extLst>
                    <a:ext uri="{FF2B5EF4-FFF2-40B4-BE49-F238E27FC236}">
                      <a16:creationId xmlns:a16="http://schemas.microsoft.com/office/drawing/2014/main" id="{902720E4-C430-E5C4-D6A9-EDA412C8608C}"/>
                    </a:ext>
                  </a:extLst>
                </p:cNvPr>
                <p:cNvSpPr txBox="1">
                  <a:spLocks noRot="1" noChangeAspect="1" noMove="1" noResize="1" noEditPoints="1" noAdjustHandles="1" noChangeArrowheads="1" noChangeShapeType="1" noTextEdit="1"/>
                </p:cNvSpPr>
                <p:nvPr/>
              </p:nvSpPr>
              <p:spPr>
                <a:xfrm>
                  <a:off x="1795262" y="2393803"/>
                  <a:ext cx="184922" cy="276999"/>
                </a:xfrm>
                <a:prstGeom prst="rect">
                  <a:avLst/>
                </a:prstGeom>
                <a:blipFill>
                  <a:blip r:embed="rId5"/>
                  <a:stretch>
                    <a:fillRect l="-33333" r="-26667" b="-2608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3" name="TextBox 42">
                  <a:extLst>
                    <a:ext uri="{FF2B5EF4-FFF2-40B4-BE49-F238E27FC236}">
                      <a16:creationId xmlns:a16="http://schemas.microsoft.com/office/drawing/2014/main" id="{D1196286-1DB9-DC42-7124-B043CC095FAB}"/>
                    </a:ext>
                  </a:extLst>
                </p:cNvPr>
                <p:cNvSpPr txBox="1"/>
                <p:nvPr/>
              </p:nvSpPr>
              <p:spPr>
                <a:xfrm>
                  <a:off x="2507607" y="3013566"/>
                  <a:ext cx="16696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𝑟</m:t>
                        </m:r>
                      </m:oMath>
                    </m:oMathPara>
                  </a14:m>
                  <a:endParaRPr lang="en-US" dirty="0"/>
                </a:p>
              </p:txBody>
            </p:sp>
          </mc:Choice>
          <mc:Fallback xmlns="">
            <p:sp>
              <p:nvSpPr>
                <p:cNvPr id="43" name="TextBox 42">
                  <a:extLst>
                    <a:ext uri="{FF2B5EF4-FFF2-40B4-BE49-F238E27FC236}">
                      <a16:creationId xmlns:a16="http://schemas.microsoft.com/office/drawing/2014/main" id="{D1196286-1DB9-DC42-7124-B043CC095FAB}"/>
                    </a:ext>
                  </a:extLst>
                </p:cNvPr>
                <p:cNvSpPr txBox="1">
                  <a:spLocks noRot="1" noChangeAspect="1" noMove="1" noResize="1" noEditPoints="1" noAdjustHandles="1" noChangeArrowheads="1" noChangeShapeType="1" noTextEdit="1"/>
                </p:cNvSpPr>
                <p:nvPr/>
              </p:nvSpPr>
              <p:spPr>
                <a:xfrm>
                  <a:off x="2507607" y="3013566"/>
                  <a:ext cx="166969" cy="276999"/>
                </a:xfrm>
                <a:prstGeom prst="rect">
                  <a:avLst/>
                </a:prstGeom>
                <a:blipFill>
                  <a:blip r:embed="rId6"/>
                  <a:stretch>
                    <a:fillRect l="-21429" r="-142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4" name="TextBox 43">
                  <a:extLst>
                    <a:ext uri="{FF2B5EF4-FFF2-40B4-BE49-F238E27FC236}">
                      <a16:creationId xmlns:a16="http://schemas.microsoft.com/office/drawing/2014/main" id="{95ED9EE6-84FC-FB74-E20D-5BAE130CB44B}"/>
                    </a:ext>
                  </a:extLst>
                </p:cNvPr>
                <p:cNvSpPr txBox="1"/>
                <p:nvPr/>
              </p:nvSpPr>
              <p:spPr>
                <a:xfrm>
                  <a:off x="2101029" y="3595465"/>
                  <a:ext cx="165045"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𝑠</m:t>
                        </m:r>
                      </m:oMath>
                    </m:oMathPara>
                  </a14:m>
                  <a:endParaRPr lang="en-US" dirty="0"/>
                </a:p>
              </p:txBody>
            </p:sp>
          </mc:Choice>
          <mc:Fallback xmlns="">
            <p:sp>
              <p:nvSpPr>
                <p:cNvPr id="44" name="TextBox 43">
                  <a:extLst>
                    <a:ext uri="{FF2B5EF4-FFF2-40B4-BE49-F238E27FC236}">
                      <a16:creationId xmlns:a16="http://schemas.microsoft.com/office/drawing/2014/main" id="{95ED9EE6-84FC-FB74-E20D-5BAE130CB44B}"/>
                    </a:ext>
                  </a:extLst>
                </p:cNvPr>
                <p:cNvSpPr txBox="1">
                  <a:spLocks noRot="1" noChangeAspect="1" noMove="1" noResize="1" noEditPoints="1" noAdjustHandles="1" noChangeArrowheads="1" noChangeShapeType="1" noTextEdit="1"/>
                </p:cNvSpPr>
                <p:nvPr/>
              </p:nvSpPr>
              <p:spPr>
                <a:xfrm>
                  <a:off x="2101029" y="3595465"/>
                  <a:ext cx="165045" cy="276999"/>
                </a:xfrm>
                <a:prstGeom prst="rect">
                  <a:avLst/>
                </a:prstGeom>
                <a:blipFill>
                  <a:blip r:embed="rId7"/>
                  <a:stretch>
                    <a:fillRect l="-21429" r="-142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5" name="TextBox 44">
                  <a:extLst>
                    <a:ext uri="{FF2B5EF4-FFF2-40B4-BE49-F238E27FC236}">
                      <a16:creationId xmlns:a16="http://schemas.microsoft.com/office/drawing/2014/main" id="{B6DF4D99-889F-42A1-8B87-5E8DD332B0CB}"/>
                    </a:ext>
                  </a:extLst>
                </p:cNvPr>
                <p:cNvSpPr txBox="1"/>
                <p:nvPr/>
              </p:nvSpPr>
              <p:spPr>
                <a:xfrm>
                  <a:off x="1405137" y="3940520"/>
                  <a:ext cx="149913"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𝑡</m:t>
                        </m:r>
                      </m:oMath>
                    </m:oMathPara>
                  </a14:m>
                  <a:endParaRPr lang="en-US" dirty="0"/>
                </a:p>
              </p:txBody>
            </p:sp>
          </mc:Choice>
          <mc:Fallback xmlns="">
            <p:sp>
              <p:nvSpPr>
                <p:cNvPr id="45" name="TextBox 44">
                  <a:extLst>
                    <a:ext uri="{FF2B5EF4-FFF2-40B4-BE49-F238E27FC236}">
                      <a16:creationId xmlns:a16="http://schemas.microsoft.com/office/drawing/2014/main" id="{B6DF4D99-889F-42A1-8B87-5E8DD332B0CB}"/>
                    </a:ext>
                  </a:extLst>
                </p:cNvPr>
                <p:cNvSpPr txBox="1">
                  <a:spLocks noRot="1" noChangeAspect="1" noMove="1" noResize="1" noEditPoints="1" noAdjustHandles="1" noChangeArrowheads="1" noChangeShapeType="1" noTextEdit="1"/>
                </p:cNvSpPr>
                <p:nvPr/>
              </p:nvSpPr>
              <p:spPr>
                <a:xfrm>
                  <a:off x="1405137" y="3940520"/>
                  <a:ext cx="149913" cy="276999"/>
                </a:xfrm>
                <a:prstGeom prst="rect">
                  <a:avLst/>
                </a:prstGeom>
                <a:blipFill>
                  <a:blip r:embed="rId8"/>
                  <a:stretch>
                    <a:fillRect l="-23077" r="-23077" b="-434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6" name="TextBox 45">
                  <a:extLst>
                    <a:ext uri="{FF2B5EF4-FFF2-40B4-BE49-F238E27FC236}">
                      <a16:creationId xmlns:a16="http://schemas.microsoft.com/office/drawing/2014/main" id="{EDCC1649-8884-778C-7C8B-2856F3717F86}"/>
                    </a:ext>
                  </a:extLst>
                </p:cNvPr>
                <p:cNvSpPr txBox="1"/>
                <p:nvPr/>
              </p:nvSpPr>
              <p:spPr>
                <a:xfrm>
                  <a:off x="681882" y="3827753"/>
                  <a:ext cx="191783"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𝑢</m:t>
                        </m:r>
                      </m:oMath>
                    </m:oMathPara>
                  </a14:m>
                  <a:endParaRPr lang="en-US" dirty="0"/>
                </a:p>
              </p:txBody>
            </p:sp>
          </mc:Choice>
          <mc:Fallback xmlns="">
            <p:sp>
              <p:nvSpPr>
                <p:cNvPr id="46" name="TextBox 45">
                  <a:extLst>
                    <a:ext uri="{FF2B5EF4-FFF2-40B4-BE49-F238E27FC236}">
                      <a16:creationId xmlns:a16="http://schemas.microsoft.com/office/drawing/2014/main" id="{EDCC1649-8884-778C-7C8B-2856F3717F86}"/>
                    </a:ext>
                  </a:extLst>
                </p:cNvPr>
                <p:cNvSpPr txBox="1">
                  <a:spLocks noRot="1" noChangeAspect="1" noMove="1" noResize="1" noEditPoints="1" noAdjustHandles="1" noChangeArrowheads="1" noChangeShapeType="1" noTextEdit="1"/>
                </p:cNvSpPr>
                <p:nvPr/>
              </p:nvSpPr>
              <p:spPr>
                <a:xfrm>
                  <a:off x="681882" y="3827753"/>
                  <a:ext cx="191783" cy="276999"/>
                </a:xfrm>
                <a:prstGeom prst="rect">
                  <a:avLst/>
                </a:prstGeom>
                <a:blipFill>
                  <a:blip r:embed="rId9"/>
                  <a:stretch>
                    <a:fillRect l="-18750" r="-1875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7" name="TextBox 46">
                  <a:extLst>
                    <a:ext uri="{FF2B5EF4-FFF2-40B4-BE49-F238E27FC236}">
                      <a16:creationId xmlns:a16="http://schemas.microsoft.com/office/drawing/2014/main" id="{86E18EB1-BF5C-EA5E-7185-540157AB8950}"/>
                    </a:ext>
                  </a:extLst>
                </p:cNvPr>
                <p:cNvSpPr txBox="1"/>
                <p:nvPr/>
              </p:nvSpPr>
              <p:spPr>
                <a:xfrm>
                  <a:off x="1128425" y="3276760"/>
                  <a:ext cx="184666"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𝑣</m:t>
                        </m:r>
                      </m:oMath>
                    </m:oMathPara>
                  </a14:m>
                  <a:endParaRPr lang="en-US" dirty="0"/>
                </a:p>
              </p:txBody>
            </p:sp>
          </mc:Choice>
          <mc:Fallback xmlns="">
            <p:sp>
              <p:nvSpPr>
                <p:cNvPr id="47" name="TextBox 46">
                  <a:extLst>
                    <a:ext uri="{FF2B5EF4-FFF2-40B4-BE49-F238E27FC236}">
                      <a16:creationId xmlns:a16="http://schemas.microsoft.com/office/drawing/2014/main" id="{86E18EB1-BF5C-EA5E-7185-540157AB8950}"/>
                    </a:ext>
                  </a:extLst>
                </p:cNvPr>
                <p:cNvSpPr txBox="1">
                  <a:spLocks noRot="1" noChangeAspect="1" noMove="1" noResize="1" noEditPoints="1" noAdjustHandles="1" noChangeArrowheads="1" noChangeShapeType="1" noTextEdit="1"/>
                </p:cNvSpPr>
                <p:nvPr/>
              </p:nvSpPr>
              <p:spPr>
                <a:xfrm>
                  <a:off x="1128425" y="3276760"/>
                  <a:ext cx="184666" cy="276999"/>
                </a:xfrm>
                <a:prstGeom prst="rect">
                  <a:avLst/>
                </a:prstGeom>
                <a:blipFill>
                  <a:blip r:embed="rId10"/>
                  <a:stretch>
                    <a:fillRect l="-12500" r="-125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8" name="TextBox 47">
                  <a:extLst>
                    <a:ext uri="{FF2B5EF4-FFF2-40B4-BE49-F238E27FC236}">
                      <a16:creationId xmlns:a16="http://schemas.microsoft.com/office/drawing/2014/main" id="{14FBD9B3-448E-7D52-2141-C5D174346DBA}"/>
                    </a:ext>
                  </a:extLst>
                </p:cNvPr>
                <p:cNvSpPr txBox="1"/>
                <p:nvPr/>
              </p:nvSpPr>
              <p:spPr>
                <a:xfrm>
                  <a:off x="1564778" y="2857783"/>
                  <a:ext cx="18331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𝑥</m:t>
                        </m:r>
                      </m:oMath>
                    </m:oMathPara>
                  </a14:m>
                  <a:endParaRPr lang="en-US" dirty="0"/>
                </a:p>
              </p:txBody>
            </p:sp>
          </mc:Choice>
          <mc:Fallback xmlns="">
            <p:sp>
              <p:nvSpPr>
                <p:cNvPr id="48" name="TextBox 47">
                  <a:extLst>
                    <a:ext uri="{FF2B5EF4-FFF2-40B4-BE49-F238E27FC236}">
                      <a16:creationId xmlns:a16="http://schemas.microsoft.com/office/drawing/2014/main" id="{14FBD9B3-448E-7D52-2141-C5D174346DBA}"/>
                    </a:ext>
                  </a:extLst>
                </p:cNvPr>
                <p:cNvSpPr txBox="1">
                  <a:spLocks noRot="1" noChangeAspect="1" noMove="1" noResize="1" noEditPoints="1" noAdjustHandles="1" noChangeArrowheads="1" noChangeShapeType="1" noTextEdit="1"/>
                </p:cNvSpPr>
                <p:nvPr/>
              </p:nvSpPr>
              <p:spPr>
                <a:xfrm>
                  <a:off x="1564778" y="2857783"/>
                  <a:ext cx="183319" cy="276999"/>
                </a:xfrm>
                <a:prstGeom prst="rect">
                  <a:avLst/>
                </a:prstGeom>
                <a:blipFill>
                  <a:blip r:embed="rId11"/>
                  <a:stretch>
                    <a:fillRect l="-20000" r="-13333"/>
                  </a:stretch>
                </a:blipFill>
              </p:spPr>
              <p:txBody>
                <a:bodyPr/>
                <a:lstStyle/>
                <a:p>
                  <a:r>
                    <a:rPr lang="en-US">
                      <a:noFill/>
                    </a:rPr>
                    <a:t> </a:t>
                  </a:r>
                </a:p>
              </p:txBody>
            </p:sp>
          </mc:Fallback>
        </mc:AlternateContent>
      </p:grpSp>
      <p:sp>
        <p:nvSpPr>
          <p:cNvPr id="50" name="Content Placeholder 2">
            <a:extLst>
              <a:ext uri="{FF2B5EF4-FFF2-40B4-BE49-F238E27FC236}">
                <a16:creationId xmlns:a16="http://schemas.microsoft.com/office/drawing/2014/main" id="{12B810C0-C7F7-D617-8947-9B50C2CABD25}"/>
              </a:ext>
            </a:extLst>
          </p:cNvPr>
          <p:cNvSpPr txBox="1">
            <a:spLocks/>
          </p:cNvSpPr>
          <p:nvPr/>
        </p:nvSpPr>
        <p:spPr>
          <a:xfrm>
            <a:off x="2860180" y="2616859"/>
            <a:ext cx="3788725" cy="1189551"/>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900"/>
              </a:lnSpc>
              <a:spcBef>
                <a:spcPts val="400"/>
              </a:spcBef>
              <a:spcAft>
                <a:spcPts val="200"/>
              </a:spcAft>
            </a:pPr>
            <a:r>
              <a:rPr lang="en-US" sz="1600" dirty="0"/>
              <a:t>We will use the following convention to represent the hull</a:t>
            </a:r>
          </a:p>
          <a:p>
            <a:pPr>
              <a:lnSpc>
                <a:spcPts val="1900"/>
              </a:lnSpc>
              <a:spcBef>
                <a:spcPts val="400"/>
              </a:spcBef>
              <a:spcAft>
                <a:spcPts val="200"/>
              </a:spcAft>
            </a:pPr>
            <a:r>
              <a:rPr lang="en-US" sz="1600" dirty="0"/>
              <a:t>Sequence of points on the boundary in clockwise manner</a:t>
            </a:r>
          </a:p>
          <a:p>
            <a:pPr>
              <a:lnSpc>
                <a:spcPts val="1900"/>
              </a:lnSpc>
              <a:spcBef>
                <a:spcPts val="400"/>
              </a:spcBef>
              <a:spcAft>
                <a:spcPts val="200"/>
              </a:spcAft>
            </a:pPr>
            <a:endParaRPr lang="en-US" sz="1600" dirty="0"/>
          </a:p>
        </p:txBody>
      </p:sp>
      <mc:AlternateContent xmlns:mc="http://schemas.openxmlformats.org/markup-compatibility/2006" xmlns:a14="http://schemas.microsoft.com/office/drawing/2010/main">
        <mc:Choice Requires="a14">
          <p:sp>
            <p:nvSpPr>
              <p:cNvPr id="51" name="TextBox 50">
                <a:extLst>
                  <a:ext uri="{FF2B5EF4-FFF2-40B4-BE49-F238E27FC236}">
                    <a16:creationId xmlns:a16="http://schemas.microsoft.com/office/drawing/2014/main" id="{50DDB2E4-C0D9-86B9-21BC-4499298FAE5E}"/>
                  </a:ext>
                </a:extLst>
              </p:cNvPr>
              <p:cNvSpPr txBox="1"/>
              <p:nvPr/>
            </p:nvSpPr>
            <p:spPr>
              <a:xfrm>
                <a:off x="3325008" y="3955338"/>
                <a:ext cx="256345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𝑝</m:t>
                      </m:r>
                      <m:r>
                        <a:rPr lang="en-US" b="0" i="1" smtClean="0">
                          <a:latin typeface="Cambria Math" panose="02040503050406030204" pitchFamily="18" charset="0"/>
                        </a:rPr>
                        <m:t>−</m:t>
                      </m:r>
                      <m:r>
                        <a:rPr lang="en-US" b="0" i="1" smtClean="0">
                          <a:latin typeface="Cambria Math" panose="02040503050406030204" pitchFamily="18" charset="0"/>
                        </a:rPr>
                        <m:t>𝑞</m:t>
                      </m:r>
                      <m:r>
                        <a:rPr lang="en-US" b="0" i="1" smtClean="0">
                          <a:latin typeface="Cambria Math" panose="02040503050406030204" pitchFamily="18" charset="0"/>
                        </a:rPr>
                        <m:t>−</m:t>
                      </m:r>
                      <m:r>
                        <a:rPr lang="en-US" b="0" i="1" smtClean="0">
                          <a:latin typeface="Cambria Math" panose="02040503050406030204" pitchFamily="18" charset="0"/>
                        </a:rPr>
                        <m:t>𝑟</m:t>
                      </m:r>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𝑡</m:t>
                      </m:r>
                      <m:r>
                        <a:rPr lang="en-US" b="0" i="1" smtClean="0">
                          <a:latin typeface="Cambria Math" panose="02040503050406030204" pitchFamily="18" charset="0"/>
                        </a:rPr>
                        <m:t>−</m:t>
                      </m:r>
                      <m:r>
                        <a:rPr lang="en-US" b="0" i="1" smtClean="0">
                          <a:latin typeface="Cambria Math" panose="02040503050406030204" pitchFamily="18" charset="0"/>
                        </a:rPr>
                        <m:t>𝑢</m:t>
                      </m:r>
                      <m:r>
                        <a:rPr lang="en-US" b="0" i="1" smtClean="0">
                          <a:latin typeface="Cambria Math" panose="02040503050406030204" pitchFamily="18" charset="0"/>
                        </a:rPr>
                        <m:t>−</m:t>
                      </m:r>
                      <m:r>
                        <a:rPr lang="en-US" b="0" i="1" smtClean="0">
                          <a:latin typeface="Cambria Math" panose="02040503050406030204" pitchFamily="18" charset="0"/>
                        </a:rPr>
                        <m:t>𝑝</m:t>
                      </m:r>
                    </m:oMath>
                  </m:oMathPara>
                </a14:m>
                <a:endParaRPr lang="en-US" dirty="0"/>
              </a:p>
            </p:txBody>
          </p:sp>
        </mc:Choice>
        <mc:Fallback xmlns="">
          <p:sp>
            <p:nvSpPr>
              <p:cNvPr id="51" name="TextBox 50">
                <a:extLst>
                  <a:ext uri="{FF2B5EF4-FFF2-40B4-BE49-F238E27FC236}">
                    <a16:creationId xmlns:a16="http://schemas.microsoft.com/office/drawing/2014/main" id="{50DDB2E4-C0D9-86B9-21BC-4499298FAE5E}"/>
                  </a:ext>
                </a:extLst>
              </p:cNvPr>
              <p:cNvSpPr txBox="1">
                <a:spLocks noRot="1" noChangeAspect="1" noMove="1" noResize="1" noEditPoints="1" noAdjustHandles="1" noChangeArrowheads="1" noChangeShapeType="1" noTextEdit="1"/>
              </p:cNvSpPr>
              <p:nvPr/>
            </p:nvSpPr>
            <p:spPr>
              <a:xfrm>
                <a:off x="3325008" y="3955338"/>
                <a:ext cx="2563459" cy="276999"/>
              </a:xfrm>
              <a:prstGeom prst="rect">
                <a:avLst/>
              </a:prstGeom>
              <a:blipFill>
                <a:blip r:embed="rId12"/>
                <a:stretch>
                  <a:fillRect l="-1478" r="-1970" b="-26087"/>
                </a:stretch>
              </a:blipFill>
            </p:spPr>
            <p:txBody>
              <a:bodyPr/>
              <a:lstStyle/>
              <a:p>
                <a:r>
                  <a:rPr lang="en-US">
                    <a:noFill/>
                  </a:rPr>
                  <a:t> </a:t>
                </a:r>
              </a:p>
            </p:txBody>
          </p:sp>
        </mc:Fallback>
      </mc:AlternateContent>
      <p:sp>
        <p:nvSpPr>
          <p:cNvPr id="13" name="Footer Placeholder 12">
            <a:extLst>
              <a:ext uri="{FF2B5EF4-FFF2-40B4-BE49-F238E27FC236}">
                <a16:creationId xmlns:a16="http://schemas.microsoft.com/office/drawing/2014/main" id="{1FA6004A-DCFE-E3E2-7B69-37DAABEA09FD}"/>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3870908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0">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63</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Finding Convex Hull – Brute Force</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p:sp>
        <p:nvSpPr>
          <p:cNvPr id="10" name="Content Placeholder 2">
            <a:extLst>
              <a:ext uri="{FF2B5EF4-FFF2-40B4-BE49-F238E27FC236}">
                <a16:creationId xmlns:a16="http://schemas.microsoft.com/office/drawing/2014/main" id="{AE96B8C5-4A69-FF43-58AE-D73837D0BA1B}"/>
              </a:ext>
            </a:extLst>
          </p:cNvPr>
          <p:cNvSpPr txBox="1">
            <a:spLocks/>
          </p:cNvSpPr>
          <p:nvPr/>
        </p:nvSpPr>
        <p:spPr>
          <a:xfrm>
            <a:off x="218114" y="1096952"/>
            <a:ext cx="6539957" cy="1232450"/>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900"/>
              </a:lnSpc>
              <a:spcBef>
                <a:spcPts val="400"/>
              </a:spcBef>
              <a:spcAft>
                <a:spcPts val="200"/>
              </a:spcAft>
            </a:pPr>
            <a:r>
              <a:rPr lang="en-US" sz="1600" dirty="0"/>
              <a:t>Can we think of a simple (can be brute force) algorithm to generate the segments comprising the convex hull?</a:t>
            </a:r>
          </a:p>
          <a:p>
            <a:pPr>
              <a:lnSpc>
                <a:spcPts val="1900"/>
              </a:lnSpc>
              <a:spcBef>
                <a:spcPts val="400"/>
              </a:spcBef>
              <a:spcAft>
                <a:spcPts val="200"/>
              </a:spcAft>
            </a:pPr>
            <a:r>
              <a:rPr lang="en-US" sz="1600" dirty="0"/>
              <a:t>Draw a line segment connecting a pair of points and check if all the other points are on one side of the segment</a:t>
            </a:r>
          </a:p>
        </p:txBody>
      </p:sp>
      <p:grpSp>
        <p:nvGrpSpPr>
          <p:cNvPr id="40" name="Group 39">
            <a:extLst>
              <a:ext uri="{FF2B5EF4-FFF2-40B4-BE49-F238E27FC236}">
                <a16:creationId xmlns:a16="http://schemas.microsoft.com/office/drawing/2014/main" id="{AA785A7B-9087-8AEB-FAB2-ECC088C6D45B}"/>
              </a:ext>
            </a:extLst>
          </p:cNvPr>
          <p:cNvGrpSpPr/>
          <p:nvPr/>
        </p:nvGrpSpPr>
        <p:grpSpPr>
          <a:xfrm>
            <a:off x="804104" y="2667165"/>
            <a:ext cx="1652504" cy="1246800"/>
            <a:chOff x="804104" y="2667165"/>
            <a:chExt cx="1652504" cy="1246800"/>
          </a:xfrm>
        </p:grpSpPr>
        <p:cxnSp>
          <p:nvCxnSpPr>
            <p:cNvPr id="14" name="Straight Connector 13">
              <a:extLst>
                <a:ext uri="{FF2B5EF4-FFF2-40B4-BE49-F238E27FC236}">
                  <a16:creationId xmlns:a16="http://schemas.microsoft.com/office/drawing/2014/main" id="{4B8C3443-1B96-A529-AA89-E3F8522C27C0}"/>
                </a:ext>
              </a:extLst>
            </p:cNvPr>
            <p:cNvCxnSpPr>
              <a:cxnSpLocks/>
              <a:stCxn id="2" idx="2"/>
              <a:endCxn id="6" idx="2"/>
            </p:cNvCxnSpPr>
            <p:nvPr/>
          </p:nvCxnSpPr>
          <p:spPr>
            <a:xfrm flipH="1">
              <a:off x="804104" y="2712165"/>
              <a:ext cx="266344" cy="1066800"/>
            </a:xfrm>
            <a:prstGeom prst="line">
              <a:avLst/>
            </a:prstGeom>
            <a:ln w="12700"/>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F5C9524E-1A83-E840-2B8E-A3C5BDBCF4A5}"/>
                </a:ext>
              </a:extLst>
            </p:cNvPr>
            <p:cNvCxnSpPr>
              <a:cxnSpLocks/>
              <a:stCxn id="6" idx="3"/>
              <a:endCxn id="7" idx="4"/>
            </p:cNvCxnSpPr>
            <p:nvPr/>
          </p:nvCxnSpPr>
          <p:spPr>
            <a:xfrm>
              <a:off x="817284" y="3810785"/>
              <a:ext cx="617810" cy="103180"/>
            </a:xfrm>
            <a:prstGeom prst="line">
              <a:avLst/>
            </a:prstGeom>
            <a:ln w="12700"/>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4AF893AD-38C1-07BE-8E79-94E10B305C83}"/>
                </a:ext>
              </a:extLst>
            </p:cNvPr>
            <p:cNvCxnSpPr>
              <a:cxnSpLocks/>
              <a:stCxn id="7" idx="4"/>
              <a:endCxn id="8" idx="5"/>
            </p:cNvCxnSpPr>
            <p:nvPr/>
          </p:nvCxnSpPr>
          <p:spPr>
            <a:xfrm flipV="1">
              <a:off x="1435094" y="3698855"/>
              <a:ext cx="600094" cy="215110"/>
            </a:xfrm>
            <a:prstGeom prst="line">
              <a:avLst/>
            </a:prstGeom>
            <a:ln w="12700"/>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6C027A94-AE84-356D-A1C7-538E568ADCC2}"/>
                </a:ext>
              </a:extLst>
            </p:cNvPr>
            <p:cNvCxnSpPr>
              <a:cxnSpLocks/>
              <a:stCxn id="8" idx="5"/>
              <a:endCxn id="12" idx="5"/>
            </p:cNvCxnSpPr>
            <p:nvPr/>
          </p:nvCxnSpPr>
          <p:spPr>
            <a:xfrm flipV="1">
              <a:off x="2035188" y="3207814"/>
              <a:ext cx="421420" cy="491041"/>
            </a:xfrm>
            <a:prstGeom prst="line">
              <a:avLst/>
            </a:prstGeom>
            <a:ln w="12700"/>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0996A65F-7464-1015-005C-01056B494A38}"/>
                </a:ext>
              </a:extLst>
            </p:cNvPr>
            <p:cNvCxnSpPr>
              <a:cxnSpLocks/>
              <a:stCxn id="3" idx="7"/>
              <a:endCxn id="12" idx="7"/>
            </p:cNvCxnSpPr>
            <p:nvPr/>
          </p:nvCxnSpPr>
          <p:spPr>
            <a:xfrm>
              <a:off x="1838053" y="2718619"/>
              <a:ext cx="618555" cy="425555"/>
            </a:xfrm>
            <a:prstGeom prst="line">
              <a:avLst/>
            </a:prstGeom>
            <a:ln w="12700"/>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6735FEC8-32E2-C9E4-4E8D-D6CF7F7F9723}"/>
                </a:ext>
              </a:extLst>
            </p:cNvPr>
            <p:cNvCxnSpPr>
              <a:cxnSpLocks/>
              <a:stCxn id="2" idx="0"/>
              <a:endCxn id="3" idx="0"/>
            </p:cNvCxnSpPr>
            <p:nvPr/>
          </p:nvCxnSpPr>
          <p:spPr>
            <a:xfrm>
              <a:off x="1115448" y="2667165"/>
              <a:ext cx="690785" cy="38274"/>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39" name="Group 38">
            <a:extLst>
              <a:ext uri="{FF2B5EF4-FFF2-40B4-BE49-F238E27FC236}">
                <a16:creationId xmlns:a16="http://schemas.microsoft.com/office/drawing/2014/main" id="{DA67B802-9E9D-E079-628D-669EFCF73F31}"/>
              </a:ext>
            </a:extLst>
          </p:cNvPr>
          <p:cNvGrpSpPr/>
          <p:nvPr/>
        </p:nvGrpSpPr>
        <p:grpSpPr>
          <a:xfrm>
            <a:off x="804104" y="2667165"/>
            <a:ext cx="1665684" cy="1246800"/>
            <a:chOff x="804104" y="2571750"/>
            <a:chExt cx="1665684" cy="1246800"/>
          </a:xfrm>
        </p:grpSpPr>
        <p:sp>
          <p:nvSpPr>
            <p:cNvPr id="2" name="Oval 1">
              <a:extLst>
                <a:ext uri="{FF2B5EF4-FFF2-40B4-BE49-F238E27FC236}">
                  <a16:creationId xmlns:a16="http://schemas.microsoft.com/office/drawing/2014/main" id="{FED27DF3-0DD2-1DB8-0A58-24798E999449}"/>
                </a:ext>
              </a:extLst>
            </p:cNvPr>
            <p:cNvSpPr/>
            <p:nvPr/>
          </p:nvSpPr>
          <p:spPr>
            <a:xfrm>
              <a:off x="1070448" y="257175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Oval 2">
              <a:extLst>
                <a:ext uri="{FF2B5EF4-FFF2-40B4-BE49-F238E27FC236}">
                  <a16:creationId xmlns:a16="http://schemas.microsoft.com/office/drawing/2014/main" id="{5C251D4B-6BD1-48B1-024C-6A194FBC2BDF}"/>
                </a:ext>
              </a:extLst>
            </p:cNvPr>
            <p:cNvSpPr/>
            <p:nvPr/>
          </p:nvSpPr>
          <p:spPr>
            <a:xfrm>
              <a:off x="1761233" y="2610024"/>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a:extLst>
                <a:ext uri="{FF2B5EF4-FFF2-40B4-BE49-F238E27FC236}">
                  <a16:creationId xmlns:a16="http://schemas.microsoft.com/office/drawing/2014/main" id="{F2751CCF-0D0B-EA8E-6568-6C60318905FD}"/>
                </a:ext>
              </a:extLst>
            </p:cNvPr>
            <p:cNvSpPr/>
            <p:nvPr/>
          </p:nvSpPr>
          <p:spPr>
            <a:xfrm>
              <a:off x="804104" y="363855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8261BE33-6BC5-6A39-B269-BC70C161B2F5}"/>
                </a:ext>
              </a:extLst>
            </p:cNvPr>
            <p:cNvSpPr/>
            <p:nvPr/>
          </p:nvSpPr>
          <p:spPr>
            <a:xfrm>
              <a:off x="1390094" y="372855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1906C5B5-BB21-9668-00C2-C5C5CBBCA6CC}"/>
                </a:ext>
              </a:extLst>
            </p:cNvPr>
            <p:cNvSpPr/>
            <p:nvPr/>
          </p:nvSpPr>
          <p:spPr>
            <a:xfrm>
              <a:off x="1958368" y="352662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C0F97425-A282-5BD9-B314-898D016A85E7}"/>
                </a:ext>
              </a:extLst>
            </p:cNvPr>
            <p:cNvSpPr/>
            <p:nvPr/>
          </p:nvSpPr>
          <p:spPr>
            <a:xfrm>
              <a:off x="2379788" y="3035579"/>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Oval 36">
              <a:extLst>
                <a:ext uri="{FF2B5EF4-FFF2-40B4-BE49-F238E27FC236}">
                  <a16:creationId xmlns:a16="http://schemas.microsoft.com/office/drawing/2014/main" id="{6118EA7D-3B10-74F3-3708-F17C82E06AA5}"/>
                </a:ext>
              </a:extLst>
            </p:cNvPr>
            <p:cNvSpPr/>
            <p:nvPr/>
          </p:nvSpPr>
          <p:spPr>
            <a:xfrm>
              <a:off x="1460840" y="2813386"/>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Oval 37">
              <a:extLst>
                <a:ext uri="{FF2B5EF4-FFF2-40B4-BE49-F238E27FC236}">
                  <a16:creationId xmlns:a16="http://schemas.microsoft.com/office/drawing/2014/main" id="{9E8847E1-7EF7-11FD-1CD3-B1779447A46F}"/>
                </a:ext>
              </a:extLst>
            </p:cNvPr>
            <p:cNvSpPr/>
            <p:nvPr/>
          </p:nvSpPr>
          <p:spPr>
            <a:xfrm>
              <a:off x="1275236" y="315015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9" name="Group 48">
            <a:extLst>
              <a:ext uri="{FF2B5EF4-FFF2-40B4-BE49-F238E27FC236}">
                <a16:creationId xmlns:a16="http://schemas.microsoft.com/office/drawing/2014/main" id="{E2564316-D220-D148-3A50-3C810C87B109}"/>
              </a:ext>
            </a:extLst>
          </p:cNvPr>
          <p:cNvGrpSpPr/>
          <p:nvPr/>
        </p:nvGrpSpPr>
        <p:grpSpPr>
          <a:xfrm>
            <a:off x="681882" y="2383568"/>
            <a:ext cx="1992694" cy="1833951"/>
            <a:chOff x="681882" y="2383568"/>
            <a:chExt cx="1992694" cy="1833951"/>
          </a:xfrm>
        </p:grpSpPr>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64065D40-42B5-EF24-7132-A018AF13A102}"/>
                    </a:ext>
                  </a:extLst>
                </p:cNvPr>
                <p:cNvSpPr txBox="1"/>
                <p:nvPr/>
              </p:nvSpPr>
              <p:spPr>
                <a:xfrm>
                  <a:off x="912076" y="2383568"/>
                  <a:ext cx="183961"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𝑝</m:t>
                        </m:r>
                      </m:oMath>
                    </m:oMathPara>
                  </a14:m>
                  <a:endParaRPr lang="en-US" dirty="0"/>
                </a:p>
              </p:txBody>
            </p:sp>
          </mc:Choice>
          <mc:Fallback xmlns="">
            <p:sp>
              <p:nvSpPr>
                <p:cNvPr id="41" name="TextBox 40">
                  <a:extLst>
                    <a:ext uri="{FF2B5EF4-FFF2-40B4-BE49-F238E27FC236}">
                      <a16:creationId xmlns:a16="http://schemas.microsoft.com/office/drawing/2014/main" id="{64065D40-42B5-EF24-7132-A018AF13A102}"/>
                    </a:ext>
                  </a:extLst>
                </p:cNvPr>
                <p:cNvSpPr txBox="1">
                  <a:spLocks noRot="1" noChangeAspect="1" noMove="1" noResize="1" noEditPoints="1" noAdjustHandles="1" noChangeArrowheads="1" noChangeShapeType="1" noTextEdit="1"/>
                </p:cNvSpPr>
                <p:nvPr/>
              </p:nvSpPr>
              <p:spPr>
                <a:xfrm>
                  <a:off x="912076" y="2383568"/>
                  <a:ext cx="183961" cy="276999"/>
                </a:xfrm>
                <a:prstGeom prst="rect">
                  <a:avLst/>
                </a:prstGeom>
                <a:blipFill>
                  <a:blip r:embed="rId3"/>
                  <a:stretch>
                    <a:fillRect l="-33333" r="-26667" b="-2608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2" name="TextBox 41">
                  <a:extLst>
                    <a:ext uri="{FF2B5EF4-FFF2-40B4-BE49-F238E27FC236}">
                      <a16:creationId xmlns:a16="http://schemas.microsoft.com/office/drawing/2014/main" id="{902720E4-C430-E5C4-D6A9-EDA412C8608C}"/>
                    </a:ext>
                  </a:extLst>
                </p:cNvPr>
                <p:cNvSpPr txBox="1"/>
                <p:nvPr/>
              </p:nvSpPr>
              <p:spPr>
                <a:xfrm>
                  <a:off x="1795262" y="2393803"/>
                  <a:ext cx="184922"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𝑞</m:t>
                        </m:r>
                      </m:oMath>
                    </m:oMathPara>
                  </a14:m>
                  <a:endParaRPr lang="en-US" dirty="0"/>
                </a:p>
              </p:txBody>
            </p:sp>
          </mc:Choice>
          <mc:Fallback xmlns="">
            <p:sp>
              <p:nvSpPr>
                <p:cNvPr id="42" name="TextBox 41">
                  <a:extLst>
                    <a:ext uri="{FF2B5EF4-FFF2-40B4-BE49-F238E27FC236}">
                      <a16:creationId xmlns:a16="http://schemas.microsoft.com/office/drawing/2014/main" id="{902720E4-C430-E5C4-D6A9-EDA412C8608C}"/>
                    </a:ext>
                  </a:extLst>
                </p:cNvPr>
                <p:cNvSpPr txBox="1">
                  <a:spLocks noRot="1" noChangeAspect="1" noMove="1" noResize="1" noEditPoints="1" noAdjustHandles="1" noChangeArrowheads="1" noChangeShapeType="1" noTextEdit="1"/>
                </p:cNvSpPr>
                <p:nvPr/>
              </p:nvSpPr>
              <p:spPr>
                <a:xfrm>
                  <a:off x="1795262" y="2393803"/>
                  <a:ext cx="184922" cy="276999"/>
                </a:xfrm>
                <a:prstGeom prst="rect">
                  <a:avLst/>
                </a:prstGeom>
                <a:blipFill>
                  <a:blip r:embed="rId4"/>
                  <a:stretch>
                    <a:fillRect l="-33333" r="-26667" b="-2608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3" name="TextBox 42">
                  <a:extLst>
                    <a:ext uri="{FF2B5EF4-FFF2-40B4-BE49-F238E27FC236}">
                      <a16:creationId xmlns:a16="http://schemas.microsoft.com/office/drawing/2014/main" id="{D1196286-1DB9-DC42-7124-B043CC095FAB}"/>
                    </a:ext>
                  </a:extLst>
                </p:cNvPr>
                <p:cNvSpPr txBox="1"/>
                <p:nvPr/>
              </p:nvSpPr>
              <p:spPr>
                <a:xfrm>
                  <a:off x="2507607" y="3013566"/>
                  <a:ext cx="16696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𝑟</m:t>
                        </m:r>
                      </m:oMath>
                    </m:oMathPara>
                  </a14:m>
                  <a:endParaRPr lang="en-US" dirty="0"/>
                </a:p>
              </p:txBody>
            </p:sp>
          </mc:Choice>
          <mc:Fallback xmlns="">
            <p:sp>
              <p:nvSpPr>
                <p:cNvPr id="43" name="TextBox 42">
                  <a:extLst>
                    <a:ext uri="{FF2B5EF4-FFF2-40B4-BE49-F238E27FC236}">
                      <a16:creationId xmlns:a16="http://schemas.microsoft.com/office/drawing/2014/main" id="{D1196286-1DB9-DC42-7124-B043CC095FAB}"/>
                    </a:ext>
                  </a:extLst>
                </p:cNvPr>
                <p:cNvSpPr txBox="1">
                  <a:spLocks noRot="1" noChangeAspect="1" noMove="1" noResize="1" noEditPoints="1" noAdjustHandles="1" noChangeArrowheads="1" noChangeShapeType="1" noTextEdit="1"/>
                </p:cNvSpPr>
                <p:nvPr/>
              </p:nvSpPr>
              <p:spPr>
                <a:xfrm>
                  <a:off x="2507607" y="3013566"/>
                  <a:ext cx="166969" cy="276999"/>
                </a:xfrm>
                <a:prstGeom prst="rect">
                  <a:avLst/>
                </a:prstGeom>
                <a:blipFill>
                  <a:blip r:embed="rId5"/>
                  <a:stretch>
                    <a:fillRect l="-21429" r="-142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4" name="TextBox 43">
                  <a:extLst>
                    <a:ext uri="{FF2B5EF4-FFF2-40B4-BE49-F238E27FC236}">
                      <a16:creationId xmlns:a16="http://schemas.microsoft.com/office/drawing/2014/main" id="{95ED9EE6-84FC-FB74-E20D-5BAE130CB44B}"/>
                    </a:ext>
                  </a:extLst>
                </p:cNvPr>
                <p:cNvSpPr txBox="1"/>
                <p:nvPr/>
              </p:nvSpPr>
              <p:spPr>
                <a:xfrm>
                  <a:off x="2101029" y="3595465"/>
                  <a:ext cx="165045"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𝑠</m:t>
                        </m:r>
                      </m:oMath>
                    </m:oMathPara>
                  </a14:m>
                  <a:endParaRPr lang="en-US" dirty="0"/>
                </a:p>
              </p:txBody>
            </p:sp>
          </mc:Choice>
          <mc:Fallback xmlns="">
            <p:sp>
              <p:nvSpPr>
                <p:cNvPr id="44" name="TextBox 43">
                  <a:extLst>
                    <a:ext uri="{FF2B5EF4-FFF2-40B4-BE49-F238E27FC236}">
                      <a16:creationId xmlns:a16="http://schemas.microsoft.com/office/drawing/2014/main" id="{95ED9EE6-84FC-FB74-E20D-5BAE130CB44B}"/>
                    </a:ext>
                  </a:extLst>
                </p:cNvPr>
                <p:cNvSpPr txBox="1">
                  <a:spLocks noRot="1" noChangeAspect="1" noMove="1" noResize="1" noEditPoints="1" noAdjustHandles="1" noChangeArrowheads="1" noChangeShapeType="1" noTextEdit="1"/>
                </p:cNvSpPr>
                <p:nvPr/>
              </p:nvSpPr>
              <p:spPr>
                <a:xfrm>
                  <a:off x="2101029" y="3595465"/>
                  <a:ext cx="165045" cy="276999"/>
                </a:xfrm>
                <a:prstGeom prst="rect">
                  <a:avLst/>
                </a:prstGeom>
                <a:blipFill>
                  <a:blip r:embed="rId6"/>
                  <a:stretch>
                    <a:fillRect l="-21429" r="-142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5" name="TextBox 44">
                  <a:extLst>
                    <a:ext uri="{FF2B5EF4-FFF2-40B4-BE49-F238E27FC236}">
                      <a16:creationId xmlns:a16="http://schemas.microsoft.com/office/drawing/2014/main" id="{B6DF4D99-889F-42A1-8B87-5E8DD332B0CB}"/>
                    </a:ext>
                  </a:extLst>
                </p:cNvPr>
                <p:cNvSpPr txBox="1"/>
                <p:nvPr/>
              </p:nvSpPr>
              <p:spPr>
                <a:xfrm>
                  <a:off x="1405137" y="3940520"/>
                  <a:ext cx="149913"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𝑡</m:t>
                        </m:r>
                      </m:oMath>
                    </m:oMathPara>
                  </a14:m>
                  <a:endParaRPr lang="en-US" dirty="0"/>
                </a:p>
              </p:txBody>
            </p:sp>
          </mc:Choice>
          <mc:Fallback xmlns="">
            <p:sp>
              <p:nvSpPr>
                <p:cNvPr id="45" name="TextBox 44">
                  <a:extLst>
                    <a:ext uri="{FF2B5EF4-FFF2-40B4-BE49-F238E27FC236}">
                      <a16:creationId xmlns:a16="http://schemas.microsoft.com/office/drawing/2014/main" id="{B6DF4D99-889F-42A1-8B87-5E8DD332B0CB}"/>
                    </a:ext>
                  </a:extLst>
                </p:cNvPr>
                <p:cNvSpPr txBox="1">
                  <a:spLocks noRot="1" noChangeAspect="1" noMove="1" noResize="1" noEditPoints="1" noAdjustHandles="1" noChangeArrowheads="1" noChangeShapeType="1" noTextEdit="1"/>
                </p:cNvSpPr>
                <p:nvPr/>
              </p:nvSpPr>
              <p:spPr>
                <a:xfrm>
                  <a:off x="1405137" y="3940520"/>
                  <a:ext cx="149913" cy="276999"/>
                </a:xfrm>
                <a:prstGeom prst="rect">
                  <a:avLst/>
                </a:prstGeom>
                <a:blipFill>
                  <a:blip r:embed="rId7"/>
                  <a:stretch>
                    <a:fillRect l="-23077" r="-23077" b="-434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6" name="TextBox 45">
                  <a:extLst>
                    <a:ext uri="{FF2B5EF4-FFF2-40B4-BE49-F238E27FC236}">
                      <a16:creationId xmlns:a16="http://schemas.microsoft.com/office/drawing/2014/main" id="{EDCC1649-8884-778C-7C8B-2856F3717F86}"/>
                    </a:ext>
                  </a:extLst>
                </p:cNvPr>
                <p:cNvSpPr txBox="1"/>
                <p:nvPr/>
              </p:nvSpPr>
              <p:spPr>
                <a:xfrm>
                  <a:off x="681882" y="3827753"/>
                  <a:ext cx="191783"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𝑢</m:t>
                        </m:r>
                      </m:oMath>
                    </m:oMathPara>
                  </a14:m>
                  <a:endParaRPr lang="en-US" dirty="0"/>
                </a:p>
              </p:txBody>
            </p:sp>
          </mc:Choice>
          <mc:Fallback xmlns="">
            <p:sp>
              <p:nvSpPr>
                <p:cNvPr id="46" name="TextBox 45">
                  <a:extLst>
                    <a:ext uri="{FF2B5EF4-FFF2-40B4-BE49-F238E27FC236}">
                      <a16:creationId xmlns:a16="http://schemas.microsoft.com/office/drawing/2014/main" id="{EDCC1649-8884-778C-7C8B-2856F3717F86}"/>
                    </a:ext>
                  </a:extLst>
                </p:cNvPr>
                <p:cNvSpPr txBox="1">
                  <a:spLocks noRot="1" noChangeAspect="1" noMove="1" noResize="1" noEditPoints="1" noAdjustHandles="1" noChangeArrowheads="1" noChangeShapeType="1" noTextEdit="1"/>
                </p:cNvSpPr>
                <p:nvPr/>
              </p:nvSpPr>
              <p:spPr>
                <a:xfrm>
                  <a:off x="681882" y="3827753"/>
                  <a:ext cx="191783" cy="276999"/>
                </a:xfrm>
                <a:prstGeom prst="rect">
                  <a:avLst/>
                </a:prstGeom>
                <a:blipFill>
                  <a:blip r:embed="rId8"/>
                  <a:stretch>
                    <a:fillRect l="-18750" r="-1875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7" name="TextBox 46">
                  <a:extLst>
                    <a:ext uri="{FF2B5EF4-FFF2-40B4-BE49-F238E27FC236}">
                      <a16:creationId xmlns:a16="http://schemas.microsoft.com/office/drawing/2014/main" id="{86E18EB1-BF5C-EA5E-7185-540157AB8950}"/>
                    </a:ext>
                  </a:extLst>
                </p:cNvPr>
                <p:cNvSpPr txBox="1"/>
                <p:nvPr/>
              </p:nvSpPr>
              <p:spPr>
                <a:xfrm>
                  <a:off x="1128425" y="3276760"/>
                  <a:ext cx="184666"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𝑣</m:t>
                        </m:r>
                      </m:oMath>
                    </m:oMathPara>
                  </a14:m>
                  <a:endParaRPr lang="en-US" dirty="0"/>
                </a:p>
              </p:txBody>
            </p:sp>
          </mc:Choice>
          <mc:Fallback xmlns="">
            <p:sp>
              <p:nvSpPr>
                <p:cNvPr id="47" name="TextBox 46">
                  <a:extLst>
                    <a:ext uri="{FF2B5EF4-FFF2-40B4-BE49-F238E27FC236}">
                      <a16:creationId xmlns:a16="http://schemas.microsoft.com/office/drawing/2014/main" id="{86E18EB1-BF5C-EA5E-7185-540157AB8950}"/>
                    </a:ext>
                  </a:extLst>
                </p:cNvPr>
                <p:cNvSpPr txBox="1">
                  <a:spLocks noRot="1" noChangeAspect="1" noMove="1" noResize="1" noEditPoints="1" noAdjustHandles="1" noChangeArrowheads="1" noChangeShapeType="1" noTextEdit="1"/>
                </p:cNvSpPr>
                <p:nvPr/>
              </p:nvSpPr>
              <p:spPr>
                <a:xfrm>
                  <a:off x="1128425" y="3276760"/>
                  <a:ext cx="184666" cy="276999"/>
                </a:xfrm>
                <a:prstGeom prst="rect">
                  <a:avLst/>
                </a:prstGeom>
                <a:blipFill>
                  <a:blip r:embed="rId9"/>
                  <a:stretch>
                    <a:fillRect l="-12500" r="-125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8" name="TextBox 47">
                  <a:extLst>
                    <a:ext uri="{FF2B5EF4-FFF2-40B4-BE49-F238E27FC236}">
                      <a16:creationId xmlns:a16="http://schemas.microsoft.com/office/drawing/2014/main" id="{14FBD9B3-448E-7D52-2141-C5D174346DBA}"/>
                    </a:ext>
                  </a:extLst>
                </p:cNvPr>
                <p:cNvSpPr txBox="1"/>
                <p:nvPr/>
              </p:nvSpPr>
              <p:spPr>
                <a:xfrm>
                  <a:off x="1564778" y="2857783"/>
                  <a:ext cx="18331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𝑥</m:t>
                        </m:r>
                      </m:oMath>
                    </m:oMathPara>
                  </a14:m>
                  <a:endParaRPr lang="en-US" dirty="0"/>
                </a:p>
              </p:txBody>
            </p:sp>
          </mc:Choice>
          <mc:Fallback xmlns="">
            <p:sp>
              <p:nvSpPr>
                <p:cNvPr id="48" name="TextBox 47">
                  <a:extLst>
                    <a:ext uri="{FF2B5EF4-FFF2-40B4-BE49-F238E27FC236}">
                      <a16:creationId xmlns:a16="http://schemas.microsoft.com/office/drawing/2014/main" id="{14FBD9B3-448E-7D52-2141-C5D174346DBA}"/>
                    </a:ext>
                  </a:extLst>
                </p:cNvPr>
                <p:cNvSpPr txBox="1">
                  <a:spLocks noRot="1" noChangeAspect="1" noMove="1" noResize="1" noEditPoints="1" noAdjustHandles="1" noChangeArrowheads="1" noChangeShapeType="1" noTextEdit="1"/>
                </p:cNvSpPr>
                <p:nvPr/>
              </p:nvSpPr>
              <p:spPr>
                <a:xfrm>
                  <a:off x="1564778" y="2857783"/>
                  <a:ext cx="183319" cy="276999"/>
                </a:xfrm>
                <a:prstGeom prst="rect">
                  <a:avLst/>
                </a:prstGeom>
                <a:blipFill>
                  <a:blip r:embed="rId10"/>
                  <a:stretch>
                    <a:fillRect l="-20000" r="-13333"/>
                  </a:stretch>
                </a:blipFill>
              </p:spPr>
              <p:txBody>
                <a:bodyPr/>
                <a:lstStyle/>
                <a:p>
                  <a:r>
                    <a:rPr lang="en-US">
                      <a:noFill/>
                    </a:rPr>
                    <a:t> </a:t>
                  </a:r>
                </a:p>
              </p:txBody>
            </p:sp>
          </mc:Fallback>
        </mc:AlternateContent>
      </p:grpSp>
      <p:cxnSp>
        <p:nvCxnSpPr>
          <p:cNvPr id="13" name="Straight Connector 12">
            <a:extLst>
              <a:ext uri="{FF2B5EF4-FFF2-40B4-BE49-F238E27FC236}">
                <a16:creationId xmlns:a16="http://schemas.microsoft.com/office/drawing/2014/main" id="{5755E43D-8633-58F1-8716-098DBC90028D}"/>
              </a:ext>
            </a:extLst>
          </p:cNvPr>
          <p:cNvCxnSpPr>
            <a:cxnSpLocks/>
            <a:stCxn id="37" idx="3"/>
          </p:cNvCxnSpPr>
          <p:nvPr/>
        </p:nvCxnSpPr>
        <p:spPr>
          <a:xfrm flipH="1">
            <a:off x="1343770" y="2985621"/>
            <a:ext cx="130250" cy="258511"/>
          </a:xfrm>
          <a:prstGeom prst="line">
            <a:avLst/>
          </a:prstGeom>
          <a:ln w="12700"/>
        </p:spPr>
        <p:style>
          <a:lnRef idx="1">
            <a:schemeClr val="dk1"/>
          </a:lnRef>
          <a:fillRef idx="0">
            <a:schemeClr val="dk1"/>
          </a:fillRef>
          <a:effectRef idx="0">
            <a:schemeClr val="dk1"/>
          </a:effectRef>
          <a:fontRef idx="minor">
            <a:schemeClr val="tx1"/>
          </a:fontRef>
        </p:style>
      </p:cxnSp>
      <p:sp>
        <p:nvSpPr>
          <p:cNvPr id="20" name="Multiply 19">
            <a:extLst>
              <a:ext uri="{FF2B5EF4-FFF2-40B4-BE49-F238E27FC236}">
                <a16:creationId xmlns:a16="http://schemas.microsoft.com/office/drawing/2014/main" id="{82086C52-7BC5-DF8A-8CC5-6DC73D82C7A5}"/>
              </a:ext>
            </a:extLst>
          </p:cNvPr>
          <p:cNvSpPr/>
          <p:nvPr/>
        </p:nvSpPr>
        <p:spPr>
          <a:xfrm>
            <a:off x="1312304" y="3046627"/>
            <a:ext cx="180000" cy="180000"/>
          </a:xfrm>
          <a:prstGeom prst="mathMultiply">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4" name="Straight Connector 23">
            <a:extLst>
              <a:ext uri="{FF2B5EF4-FFF2-40B4-BE49-F238E27FC236}">
                <a16:creationId xmlns:a16="http://schemas.microsoft.com/office/drawing/2014/main" id="{AAAC71A3-6C62-A5B5-1154-C3BCC2FD992E}"/>
              </a:ext>
            </a:extLst>
          </p:cNvPr>
          <p:cNvCxnSpPr>
            <a:cxnSpLocks/>
            <a:endCxn id="8" idx="4"/>
          </p:cNvCxnSpPr>
          <p:nvPr/>
        </p:nvCxnSpPr>
        <p:spPr>
          <a:xfrm>
            <a:off x="1304014" y="3331597"/>
            <a:ext cx="699354" cy="380438"/>
          </a:xfrm>
          <a:prstGeom prst="line">
            <a:avLst/>
          </a:prstGeom>
          <a:ln w="12700"/>
        </p:spPr>
        <p:style>
          <a:lnRef idx="1">
            <a:schemeClr val="dk1"/>
          </a:lnRef>
          <a:fillRef idx="0">
            <a:schemeClr val="dk1"/>
          </a:fillRef>
          <a:effectRef idx="0">
            <a:schemeClr val="dk1"/>
          </a:effectRef>
          <a:fontRef idx="minor">
            <a:schemeClr val="tx1"/>
          </a:fontRef>
        </p:style>
      </p:cxnSp>
      <p:sp>
        <p:nvSpPr>
          <p:cNvPr id="25" name="Multiply 24">
            <a:extLst>
              <a:ext uri="{FF2B5EF4-FFF2-40B4-BE49-F238E27FC236}">
                <a16:creationId xmlns:a16="http://schemas.microsoft.com/office/drawing/2014/main" id="{913BA2BD-A09F-98D7-B79D-1F0D428C9009}"/>
              </a:ext>
            </a:extLst>
          </p:cNvPr>
          <p:cNvSpPr/>
          <p:nvPr/>
        </p:nvSpPr>
        <p:spPr>
          <a:xfrm>
            <a:off x="1541616" y="3415259"/>
            <a:ext cx="180000" cy="180000"/>
          </a:xfrm>
          <a:prstGeom prst="mathMultiply">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2" name="Straight Connector 31">
            <a:extLst>
              <a:ext uri="{FF2B5EF4-FFF2-40B4-BE49-F238E27FC236}">
                <a16:creationId xmlns:a16="http://schemas.microsoft.com/office/drawing/2014/main" id="{621FE771-59C8-724A-F0CB-CCA81FA21E60}"/>
              </a:ext>
            </a:extLst>
          </p:cNvPr>
          <p:cNvCxnSpPr>
            <a:cxnSpLocks/>
          </p:cNvCxnSpPr>
          <p:nvPr/>
        </p:nvCxnSpPr>
        <p:spPr>
          <a:xfrm>
            <a:off x="1844643" y="2724391"/>
            <a:ext cx="618555" cy="425555"/>
          </a:xfrm>
          <a:prstGeom prst="line">
            <a:avLst/>
          </a:prstGeom>
          <a:ln w="12700"/>
        </p:spPr>
        <p:style>
          <a:lnRef idx="1">
            <a:schemeClr val="dk1"/>
          </a:lnRef>
          <a:fillRef idx="0">
            <a:schemeClr val="dk1"/>
          </a:fillRef>
          <a:effectRef idx="0">
            <a:schemeClr val="dk1"/>
          </a:effectRef>
          <a:fontRef idx="minor">
            <a:schemeClr val="tx1"/>
          </a:fontRef>
        </p:style>
      </p:cxnSp>
      <p:cxnSp>
        <p:nvCxnSpPr>
          <p:cNvPr id="34" name="Straight Connector 33">
            <a:extLst>
              <a:ext uri="{FF2B5EF4-FFF2-40B4-BE49-F238E27FC236}">
                <a16:creationId xmlns:a16="http://schemas.microsoft.com/office/drawing/2014/main" id="{4B5E6CE9-F1A1-6673-1DE5-6D4E56650001}"/>
              </a:ext>
            </a:extLst>
          </p:cNvPr>
          <p:cNvCxnSpPr>
            <a:cxnSpLocks/>
            <a:endCxn id="3" idx="0"/>
          </p:cNvCxnSpPr>
          <p:nvPr/>
        </p:nvCxnSpPr>
        <p:spPr>
          <a:xfrm>
            <a:off x="1216550" y="2313830"/>
            <a:ext cx="589683" cy="391609"/>
          </a:xfrm>
          <a:prstGeom prst="line">
            <a:avLst/>
          </a:prstGeom>
          <a:ln w="12700">
            <a:prstDash val="dash"/>
          </a:ln>
        </p:spPr>
        <p:style>
          <a:lnRef idx="1">
            <a:schemeClr val="dk1"/>
          </a:lnRef>
          <a:fillRef idx="0">
            <a:schemeClr val="dk1"/>
          </a:fillRef>
          <a:effectRef idx="0">
            <a:schemeClr val="dk1"/>
          </a:effectRef>
          <a:fontRef idx="minor">
            <a:schemeClr val="tx1"/>
          </a:fontRef>
        </p:style>
      </p:cxnSp>
      <p:cxnSp>
        <p:nvCxnSpPr>
          <p:cNvPr id="35" name="Straight Connector 34">
            <a:extLst>
              <a:ext uri="{FF2B5EF4-FFF2-40B4-BE49-F238E27FC236}">
                <a16:creationId xmlns:a16="http://schemas.microsoft.com/office/drawing/2014/main" id="{71C06074-0ECE-D5C7-AA51-2280174FD0BE}"/>
              </a:ext>
            </a:extLst>
          </p:cNvPr>
          <p:cNvCxnSpPr>
            <a:cxnSpLocks/>
            <a:stCxn id="12" idx="7"/>
          </p:cNvCxnSpPr>
          <p:nvPr/>
        </p:nvCxnSpPr>
        <p:spPr>
          <a:xfrm>
            <a:off x="2456608" y="3144174"/>
            <a:ext cx="554915" cy="394989"/>
          </a:xfrm>
          <a:prstGeom prst="line">
            <a:avLst/>
          </a:prstGeom>
          <a:ln w="12700">
            <a:prstDash val="dash"/>
          </a:ln>
        </p:spPr>
        <p:style>
          <a:lnRef idx="1">
            <a:schemeClr val="dk1"/>
          </a:lnRef>
          <a:fillRef idx="0">
            <a:schemeClr val="dk1"/>
          </a:fillRef>
          <a:effectRef idx="0">
            <a:schemeClr val="dk1"/>
          </a:effectRef>
          <a:fontRef idx="minor">
            <a:schemeClr val="tx1"/>
          </a:fontRef>
        </p:style>
      </p:cxnSp>
      <p:cxnSp>
        <p:nvCxnSpPr>
          <p:cNvPr id="55" name="Straight Connector 54">
            <a:extLst>
              <a:ext uri="{FF2B5EF4-FFF2-40B4-BE49-F238E27FC236}">
                <a16:creationId xmlns:a16="http://schemas.microsoft.com/office/drawing/2014/main" id="{765766A2-53AB-4AA7-11CD-65EEE125AB5F}"/>
              </a:ext>
            </a:extLst>
          </p:cNvPr>
          <p:cNvCxnSpPr>
            <a:cxnSpLocks/>
            <a:stCxn id="37" idx="2"/>
            <a:endCxn id="38" idx="0"/>
          </p:cNvCxnSpPr>
          <p:nvPr/>
        </p:nvCxnSpPr>
        <p:spPr>
          <a:xfrm flipH="1">
            <a:off x="1320236" y="2953801"/>
            <a:ext cx="140604" cy="291764"/>
          </a:xfrm>
          <a:prstGeom prst="line">
            <a:avLst/>
          </a:prstGeom>
          <a:ln w="12700"/>
        </p:spPr>
        <p:style>
          <a:lnRef idx="1">
            <a:schemeClr val="dk1"/>
          </a:lnRef>
          <a:fillRef idx="0">
            <a:schemeClr val="dk1"/>
          </a:fillRef>
          <a:effectRef idx="0">
            <a:schemeClr val="dk1"/>
          </a:effectRef>
          <a:fontRef idx="minor">
            <a:schemeClr val="tx1"/>
          </a:fontRef>
        </p:style>
      </p:cxnSp>
      <p:cxnSp>
        <p:nvCxnSpPr>
          <p:cNvPr id="56" name="Straight Connector 55">
            <a:extLst>
              <a:ext uri="{FF2B5EF4-FFF2-40B4-BE49-F238E27FC236}">
                <a16:creationId xmlns:a16="http://schemas.microsoft.com/office/drawing/2014/main" id="{CFE0426D-019A-519D-7EF6-E2CEEA9615B1}"/>
              </a:ext>
            </a:extLst>
          </p:cNvPr>
          <p:cNvCxnSpPr>
            <a:cxnSpLocks/>
            <a:stCxn id="37" idx="1"/>
          </p:cNvCxnSpPr>
          <p:nvPr/>
        </p:nvCxnSpPr>
        <p:spPr>
          <a:xfrm flipV="1">
            <a:off x="1474020" y="2250459"/>
            <a:ext cx="364033" cy="671522"/>
          </a:xfrm>
          <a:prstGeom prst="line">
            <a:avLst/>
          </a:prstGeom>
          <a:ln w="12700">
            <a:prstDash val="dash"/>
          </a:ln>
        </p:spPr>
        <p:style>
          <a:lnRef idx="1">
            <a:schemeClr val="dk1"/>
          </a:lnRef>
          <a:fillRef idx="0">
            <a:schemeClr val="dk1"/>
          </a:fillRef>
          <a:effectRef idx="0">
            <a:schemeClr val="dk1"/>
          </a:effectRef>
          <a:fontRef idx="minor">
            <a:schemeClr val="tx1"/>
          </a:fontRef>
        </p:style>
      </p:cxnSp>
      <p:cxnSp>
        <p:nvCxnSpPr>
          <p:cNvPr id="57" name="Straight Connector 56">
            <a:extLst>
              <a:ext uri="{FF2B5EF4-FFF2-40B4-BE49-F238E27FC236}">
                <a16:creationId xmlns:a16="http://schemas.microsoft.com/office/drawing/2014/main" id="{1E5E1B4C-D991-6AC4-5B18-5070E3A88617}"/>
              </a:ext>
            </a:extLst>
          </p:cNvPr>
          <p:cNvCxnSpPr>
            <a:cxnSpLocks/>
          </p:cNvCxnSpPr>
          <p:nvPr/>
        </p:nvCxnSpPr>
        <p:spPr>
          <a:xfrm flipH="1">
            <a:off x="906449" y="3323645"/>
            <a:ext cx="381662" cy="771277"/>
          </a:xfrm>
          <a:prstGeom prst="line">
            <a:avLst/>
          </a:prstGeom>
          <a:ln w="12700">
            <a:prstDash val="dash"/>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65" name="Content Placeholder 2">
                <a:extLst>
                  <a:ext uri="{FF2B5EF4-FFF2-40B4-BE49-F238E27FC236}">
                    <a16:creationId xmlns:a16="http://schemas.microsoft.com/office/drawing/2014/main" id="{D2C46311-BA1A-B29A-733B-5BD816445D21}"/>
                  </a:ext>
                </a:extLst>
              </p:cNvPr>
              <p:cNvSpPr txBox="1">
                <a:spLocks/>
              </p:cNvSpPr>
              <p:nvPr/>
            </p:nvSpPr>
            <p:spPr>
              <a:xfrm>
                <a:off x="3048008" y="2442687"/>
                <a:ext cx="3659619" cy="2103913"/>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900"/>
                  </a:lnSpc>
                  <a:spcBef>
                    <a:spcPts val="400"/>
                  </a:spcBef>
                  <a:spcAft>
                    <a:spcPts val="200"/>
                  </a:spcAft>
                </a:pPr>
                <a:r>
                  <a:rPr lang="en-US" sz="1600" dirty="0"/>
                  <a:t>Assuming </a:t>
                </a:r>
                <a14:m>
                  <m:oMath xmlns:m="http://schemas.openxmlformats.org/officeDocument/2006/math">
                    <m:r>
                      <a:rPr lang="en-US" sz="1600" b="0" i="1" smtClean="0">
                        <a:latin typeface="Cambria Math" panose="02040503050406030204" pitchFamily="18" charset="0"/>
                      </a:rPr>
                      <m:t>𝑛</m:t>
                    </m:r>
                  </m:oMath>
                </a14:m>
                <a:r>
                  <a:rPr lang="en-US" sz="1600" dirty="0"/>
                  <a:t> points, what is the complexity?</a:t>
                </a:r>
              </a:p>
              <a:p>
                <a:pPr>
                  <a:lnSpc>
                    <a:spcPts val="1900"/>
                  </a:lnSpc>
                  <a:spcBef>
                    <a:spcPts val="400"/>
                  </a:spcBef>
                  <a:spcAft>
                    <a:spcPts val="200"/>
                  </a:spcAft>
                </a:pPr>
                <a14:m>
                  <m:oMath xmlns:m="http://schemas.openxmlformats.org/officeDocument/2006/math">
                    <m:r>
                      <m:rPr>
                        <m:sty m:val="p"/>
                      </m:rPr>
                      <a:rPr lang="el-GR" sz="1600" i="1" smtClean="0">
                        <a:latin typeface="Cambria Math" panose="02040503050406030204" pitchFamily="18" charset="0"/>
                        <a:ea typeface="Cambria Math" panose="02040503050406030204" pitchFamily="18" charset="0"/>
                      </a:rPr>
                      <m:t>Θ</m:t>
                    </m:r>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r>
                          <a:rPr lang="en-US" sz="1600" b="0" i="1" smtClean="0">
                            <a:latin typeface="Cambria Math" panose="02040503050406030204" pitchFamily="18" charset="0"/>
                            <a:ea typeface="Cambria Math" panose="02040503050406030204" pitchFamily="18" charset="0"/>
                          </a:rPr>
                          <m:t>𝑛</m:t>
                        </m:r>
                      </m:e>
                      <m:sup>
                        <m:r>
                          <a:rPr lang="en-US" sz="1600" b="0" i="1" smtClean="0">
                            <a:latin typeface="Cambria Math" panose="02040503050406030204" pitchFamily="18" charset="0"/>
                            <a:ea typeface="Cambria Math" panose="02040503050406030204" pitchFamily="18" charset="0"/>
                          </a:rPr>
                          <m:t>2</m:t>
                        </m:r>
                      </m:sup>
                    </m:sSup>
                    <m:r>
                      <a:rPr lang="en-US" sz="1600" b="0" i="1" smtClean="0">
                        <a:latin typeface="Cambria Math" panose="02040503050406030204" pitchFamily="18" charset="0"/>
                        <a:ea typeface="Cambria Math" panose="02040503050406030204" pitchFamily="18" charset="0"/>
                      </a:rPr>
                      <m:t>)</m:t>
                    </m:r>
                  </m:oMath>
                </a14:m>
                <a:r>
                  <a:rPr lang="en-US" sz="1600" dirty="0"/>
                  <a:t> number of segments</a:t>
                </a:r>
              </a:p>
              <a:p>
                <a:pPr>
                  <a:lnSpc>
                    <a:spcPts val="1900"/>
                  </a:lnSpc>
                  <a:spcBef>
                    <a:spcPts val="400"/>
                  </a:spcBef>
                  <a:spcAft>
                    <a:spcPts val="200"/>
                  </a:spcAft>
                </a:pPr>
                <a:r>
                  <a:rPr lang="en-US" sz="1600" dirty="0"/>
                  <a:t>We need to test roughly </a:t>
                </a:r>
                <a14:m>
                  <m:oMath xmlns:m="http://schemas.openxmlformats.org/officeDocument/2006/math">
                    <m:r>
                      <a:rPr lang="en-US" sz="1600" b="0" i="1" smtClean="0">
                        <a:latin typeface="Cambria Math" panose="02040503050406030204" pitchFamily="18" charset="0"/>
                      </a:rPr>
                      <m:t>𝑛</m:t>
                    </m:r>
                  </m:oMath>
                </a14:m>
                <a:r>
                  <a:rPr lang="en-US" sz="1600" dirty="0"/>
                  <a:t> points against each segment</a:t>
                </a:r>
              </a:p>
              <a:p>
                <a:pPr>
                  <a:lnSpc>
                    <a:spcPts val="1900"/>
                  </a:lnSpc>
                  <a:spcBef>
                    <a:spcPts val="400"/>
                  </a:spcBef>
                  <a:spcAft>
                    <a:spcPts val="200"/>
                  </a:spcAft>
                </a:pPr>
                <a:r>
                  <a:rPr lang="en-US" sz="1600" dirty="0"/>
                  <a:t>So, total runtime complexity of the brute-force approach is </a:t>
                </a:r>
                <a14:m>
                  <m:oMath xmlns:m="http://schemas.openxmlformats.org/officeDocument/2006/math">
                    <m:r>
                      <m:rPr>
                        <m:sty m:val="p"/>
                      </m:rPr>
                      <a:rPr lang="el-GR" sz="1600" i="1" smtClean="0">
                        <a:latin typeface="Cambria Math" panose="02040503050406030204" pitchFamily="18" charset="0"/>
                        <a:ea typeface="Cambria Math" panose="02040503050406030204" pitchFamily="18" charset="0"/>
                      </a:rPr>
                      <m:t>Θ</m:t>
                    </m:r>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r>
                          <a:rPr lang="en-US" sz="1600" b="0" i="1" smtClean="0">
                            <a:latin typeface="Cambria Math" panose="02040503050406030204" pitchFamily="18" charset="0"/>
                            <a:ea typeface="Cambria Math" panose="02040503050406030204" pitchFamily="18" charset="0"/>
                          </a:rPr>
                          <m:t>𝑛</m:t>
                        </m:r>
                      </m:e>
                      <m:sup>
                        <m:r>
                          <a:rPr lang="en-US" sz="1600" b="0" i="1" smtClean="0">
                            <a:latin typeface="Cambria Math" panose="02040503050406030204" pitchFamily="18" charset="0"/>
                            <a:ea typeface="Cambria Math" panose="02040503050406030204" pitchFamily="18" charset="0"/>
                          </a:rPr>
                          <m:t>3</m:t>
                        </m:r>
                      </m:sup>
                    </m:sSup>
                    <m:r>
                      <a:rPr lang="en-US" sz="1600" b="0" i="1" smtClean="0">
                        <a:latin typeface="Cambria Math" panose="02040503050406030204" pitchFamily="18" charset="0"/>
                        <a:ea typeface="Cambria Math" panose="02040503050406030204" pitchFamily="18" charset="0"/>
                      </a:rPr>
                      <m:t>)</m:t>
                    </m:r>
                  </m:oMath>
                </a14:m>
                <a:endParaRPr lang="en-US" sz="1600" dirty="0"/>
              </a:p>
            </p:txBody>
          </p:sp>
        </mc:Choice>
        <mc:Fallback xmlns="">
          <p:sp>
            <p:nvSpPr>
              <p:cNvPr id="65" name="Content Placeholder 2">
                <a:extLst>
                  <a:ext uri="{FF2B5EF4-FFF2-40B4-BE49-F238E27FC236}">
                    <a16:creationId xmlns:a16="http://schemas.microsoft.com/office/drawing/2014/main" id="{D2C46311-BA1A-B29A-733B-5BD816445D21}"/>
                  </a:ext>
                </a:extLst>
              </p:cNvPr>
              <p:cNvSpPr txBox="1">
                <a:spLocks noRot="1" noChangeAspect="1" noMove="1" noResize="1" noEditPoints="1" noAdjustHandles="1" noChangeArrowheads="1" noChangeShapeType="1" noTextEdit="1"/>
              </p:cNvSpPr>
              <p:nvPr/>
            </p:nvSpPr>
            <p:spPr>
              <a:xfrm>
                <a:off x="3048008" y="2442687"/>
                <a:ext cx="3659619" cy="2103913"/>
              </a:xfrm>
              <a:prstGeom prst="rect">
                <a:avLst/>
              </a:prstGeom>
              <a:blipFill>
                <a:blip r:embed="rId11"/>
                <a:stretch>
                  <a:fillRect l="-694" t="-1198"/>
                </a:stretch>
              </a:blipFill>
            </p:spPr>
            <p:txBody>
              <a:bodyPr/>
              <a:lstStyle/>
              <a:p>
                <a:r>
                  <a:rPr lang="en-US">
                    <a:noFill/>
                  </a:rPr>
                  <a:t> </a:t>
                </a:r>
              </a:p>
            </p:txBody>
          </p:sp>
        </mc:Fallback>
      </mc:AlternateContent>
      <p:sp>
        <p:nvSpPr>
          <p:cNvPr id="15" name="Footer Placeholder 14">
            <a:extLst>
              <a:ext uri="{FF2B5EF4-FFF2-40B4-BE49-F238E27FC236}">
                <a16:creationId xmlns:a16="http://schemas.microsoft.com/office/drawing/2014/main" id="{139AC5F2-C517-177F-A28C-7A352B8EAE4B}"/>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713764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40"/>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13"/>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24"/>
                                        </p:tgtEl>
                                        <p:attrNameLst>
                                          <p:attrName>style.visibility</p:attrName>
                                        </p:attrNameLst>
                                      </p:cBhvr>
                                      <p:to>
                                        <p:strVal val="hidden"/>
                                      </p:to>
                                    </p:set>
                                  </p:childTnLst>
                                </p:cTn>
                              </p:par>
                              <p:par>
                                <p:cTn id="17" presetID="1" presetClass="exit" presetSubtype="0" fill="hold" grpId="0" nodeType="withEffect">
                                  <p:stCondLst>
                                    <p:cond delay="0"/>
                                  </p:stCondLst>
                                  <p:childTnLst>
                                    <p:set>
                                      <p:cBhvr>
                                        <p:cTn id="18" dur="1" fill="hold">
                                          <p:stCondLst>
                                            <p:cond delay="0"/>
                                          </p:stCondLst>
                                        </p:cTn>
                                        <p:tgtEl>
                                          <p:spTgt spid="25"/>
                                        </p:tgtEl>
                                        <p:attrNameLst>
                                          <p:attrName>style.visibility</p:attrName>
                                        </p:attrNameLst>
                                      </p:cBhvr>
                                      <p:to>
                                        <p:strVal val="hidden"/>
                                      </p:to>
                                    </p:set>
                                  </p:childTnLst>
                                </p:cTn>
                              </p:par>
                              <p:par>
                                <p:cTn id="19" presetID="1" presetClass="entr" presetSubtype="0" fill="hold" nodeType="withEffect">
                                  <p:stCondLst>
                                    <p:cond delay="0"/>
                                  </p:stCondLst>
                                  <p:childTnLst>
                                    <p:set>
                                      <p:cBhvr>
                                        <p:cTn id="20" dur="1" fill="hold">
                                          <p:stCondLst>
                                            <p:cond delay="0"/>
                                          </p:stCondLst>
                                        </p:cTn>
                                        <p:tgtEl>
                                          <p:spTgt spid="3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nodeType="clickEffect">
                                  <p:stCondLst>
                                    <p:cond delay="0"/>
                                  </p:stCondLst>
                                  <p:childTnLst>
                                    <p:set>
                                      <p:cBhvr>
                                        <p:cTn id="28" dur="1" fill="hold">
                                          <p:stCondLst>
                                            <p:cond delay="0"/>
                                          </p:stCondLst>
                                        </p:cTn>
                                        <p:tgtEl>
                                          <p:spTgt spid="34"/>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32"/>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35"/>
                                        </p:tgtEl>
                                        <p:attrNameLst>
                                          <p:attrName>style.visibility</p:attrName>
                                        </p:attrNameLst>
                                      </p:cBhvr>
                                      <p:to>
                                        <p:strVal val="hidden"/>
                                      </p:to>
                                    </p:set>
                                  </p:childTnLst>
                                </p:cTn>
                              </p:par>
                              <p:par>
                                <p:cTn id="33" presetID="1" presetClass="entr" presetSubtype="0" fill="hold" nodeType="withEffect">
                                  <p:stCondLst>
                                    <p:cond delay="0"/>
                                  </p:stCondLst>
                                  <p:childTnLst>
                                    <p:set>
                                      <p:cBhvr>
                                        <p:cTn id="34" dur="1" fill="hold">
                                          <p:stCondLst>
                                            <p:cond delay="0"/>
                                          </p:stCondLst>
                                        </p:cTn>
                                        <p:tgtEl>
                                          <p:spTgt spid="5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6"/>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5">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65">
                                            <p:txEl>
                                              <p:pRg st="1" end="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65">
                                            <p:txEl>
                                              <p:pRg st="2" end="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6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5"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64</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Finding Convex Hull – Divide and Conquer</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AE96B8C5-4A69-FF43-58AE-D73837D0BA1B}"/>
                  </a:ext>
                </a:extLst>
              </p:cNvPr>
              <p:cNvSpPr txBox="1">
                <a:spLocks/>
              </p:cNvSpPr>
              <p:nvPr/>
            </p:nvSpPr>
            <p:spPr>
              <a:xfrm>
                <a:off x="218114" y="1096951"/>
                <a:ext cx="6539957" cy="3655707"/>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900"/>
                  </a:lnSpc>
                  <a:spcBef>
                    <a:spcPts val="400"/>
                  </a:spcBef>
                  <a:spcAft>
                    <a:spcPts val="200"/>
                  </a:spcAft>
                </a:pPr>
                <a:r>
                  <a:rPr lang="en-US" sz="1600" dirty="0"/>
                  <a:t>Lets try to apply divide and conquer</a:t>
                </a:r>
              </a:p>
              <a:p>
                <a:pPr>
                  <a:lnSpc>
                    <a:spcPts val="1900"/>
                  </a:lnSpc>
                  <a:spcBef>
                    <a:spcPts val="400"/>
                  </a:spcBef>
                  <a:spcAft>
                    <a:spcPts val="200"/>
                  </a:spcAft>
                </a:pPr>
                <a:r>
                  <a:rPr lang="en-US" sz="1600" dirty="0"/>
                  <a:t>‘Divide’ is pretty straight-forward - dividing them roughly into half</a:t>
                </a:r>
              </a:p>
              <a:p>
                <a:pPr>
                  <a:lnSpc>
                    <a:spcPts val="1900"/>
                  </a:lnSpc>
                  <a:spcBef>
                    <a:spcPts val="400"/>
                  </a:spcBef>
                  <a:spcAft>
                    <a:spcPts val="200"/>
                  </a:spcAft>
                </a:pPr>
                <a:r>
                  <a:rPr lang="en-US" sz="1600" dirty="0"/>
                  <a:t>The points are sorted in terms of x-coordinates. Everything to the left of the median is one subproblem and everything to the right is another subproblem</a:t>
                </a:r>
              </a:p>
              <a:p>
                <a:pPr>
                  <a:lnSpc>
                    <a:spcPts val="1900"/>
                  </a:lnSpc>
                  <a:spcBef>
                    <a:spcPts val="400"/>
                  </a:spcBef>
                  <a:spcAft>
                    <a:spcPts val="200"/>
                  </a:spcAft>
                </a:pPr>
                <a:r>
                  <a:rPr lang="en-US" sz="1600" dirty="0"/>
                  <a:t>Note that sorting is a single time operation. And it is </a:t>
                </a:r>
                <a14:m>
                  <m:oMath xmlns:m="http://schemas.openxmlformats.org/officeDocument/2006/math">
                    <m:r>
                      <m:rPr>
                        <m:sty m:val="p"/>
                      </m:rPr>
                      <a:rPr lang="el-GR" sz="1600" i="1" smtClean="0">
                        <a:latin typeface="Cambria Math" panose="02040503050406030204" pitchFamily="18" charset="0"/>
                        <a:ea typeface="Cambria Math" panose="02040503050406030204" pitchFamily="18" charset="0"/>
                      </a:rPr>
                      <m:t>Θ</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𝑛</m:t>
                    </m:r>
                    <m:func>
                      <m:funcPr>
                        <m:ctrlPr>
                          <a:rPr lang="en-US" sz="1600" b="0" i="1" smtClean="0">
                            <a:latin typeface="Cambria Math" panose="02040503050406030204" pitchFamily="18" charset="0"/>
                            <a:ea typeface="Cambria Math" panose="02040503050406030204" pitchFamily="18" charset="0"/>
                          </a:rPr>
                        </m:ctrlPr>
                      </m:funcPr>
                      <m:fName>
                        <m:r>
                          <m:rPr>
                            <m:sty m:val="p"/>
                          </m:rPr>
                          <a:rPr lang="en-US" sz="1600" b="0" i="0" smtClean="0">
                            <a:latin typeface="Cambria Math" panose="02040503050406030204" pitchFamily="18" charset="0"/>
                            <a:ea typeface="Cambria Math" panose="02040503050406030204" pitchFamily="18" charset="0"/>
                          </a:rPr>
                          <m:t>log</m:t>
                        </m:r>
                      </m:fName>
                      <m:e>
                        <m:r>
                          <a:rPr lang="en-US" sz="1600" b="0" i="1" smtClean="0">
                            <a:latin typeface="Cambria Math" panose="02040503050406030204" pitchFamily="18" charset="0"/>
                            <a:ea typeface="Cambria Math" panose="02040503050406030204" pitchFamily="18" charset="0"/>
                          </a:rPr>
                          <m:t>𝑛</m:t>
                        </m:r>
                      </m:e>
                    </m:func>
                    <m:r>
                      <a:rPr lang="en-US" sz="1600" b="0" i="1" smtClean="0">
                        <a:latin typeface="Cambria Math" panose="02040503050406030204" pitchFamily="18" charset="0"/>
                        <a:ea typeface="Cambria Math" panose="02040503050406030204" pitchFamily="18" charset="0"/>
                      </a:rPr>
                      <m:t>)</m:t>
                    </m:r>
                  </m:oMath>
                </a14:m>
                <a:endParaRPr lang="en-US" sz="1600" dirty="0"/>
              </a:p>
              <a:p>
                <a:pPr>
                  <a:lnSpc>
                    <a:spcPts val="1900"/>
                  </a:lnSpc>
                  <a:spcBef>
                    <a:spcPts val="400"/>
                  </a:spcBef>
                  <a:spcAft>
                    <a:spcPts val="200"/>
                  </a:spcAft>
                </a:pPr>
                <a:r>
                  <a:rPr lang="en-US" sz="1600" dirty="0"/>
                  <a:t>Solve for convex hulls for the subproblems</a:t>
                </a:r>
              </a:p>
              <a:p>
                <a:pPr>
                  <a:lnSpc>
                    <a:spcPts val="1900"/>
                  </a:lnSpc>
                  <a:spcBef>
                    <a:spcPts val="400"/>
                  </a:spcBef>
                  <a:spcAft>
                    <a:spcPts val="200"/>
                  </a:spcAft>
                </a:pPr>
                <a:r>
                  <a:rPr lang="en-US" sz="1600" dirty="0"/>
                  <a:t>Base case is when the number of points are small – say 2 or 3</a:t>
                </a:r>
              </a:p>
              <a:p>
                <a:pPr>
                  <a:lnSpc>
                    <a:spcPts val="1900"/>
                  </a:lnSpc>
                  <a:spcBef>
                    <a:spcPts val="400"/>
                  </a:spcBef>
                  <a:spcAft>
                    <a:spcPts val="200"/>
                  </a:spcAft>
                </a:pPr>
                <a:r>
                  <a:rPr lang="en-US" sz="1600" dirty="0"/>
                  <a:t>Now merging the solutions is where things start to happen</a:t>
                </a:r>
              </a:p>
            </p:txBody>
          </p:sp>
        </mc:Choice>
        <mc:Fallback xmlns="">
          <p:sp>
            <p:nvSpPr>
              <p:cNvPr id="10" name="Content Placeholder 2">
                <a:extLst>
                  <a:ext uri="{FF2B5EF4-FFF2-40B4-BE49-F238E27FC236}">
                    <a16:creationId xmlns:a16="http://schemas.microsoft.com/office/drawing/2014/main" id="{AE96B8C5-4A69-FF43-58AE-D73837D0BA1B}"/>
                  </a:ext>
                </a:extLst>
              </p:cNvPr>
              <p:cNvSpPr txBox="1">
                <a:spLocks noRot="1" noChangeAspect="1" noMove="1" noResize="1" noEditPoints="1" noAdjustHandles="1" noChangeArrowheads="1" noChangeShapeType="1" noTextEdit="1"/>
              </p:cNvSpPr>
              <p:nvPr/>
            </p:nvSpPr>
            <p:spPr>
              <a:xfrm>
                <a:off x="218114" y="1096951"/>
                <a:ext cx="6539957" cy="3655707"/>
              </a:xfrm>
              <a:prstGeom prst="rect">
                <a:avLst/>
              </a:prstGeom>
              <a:blipFill>
                <a:blip r:embed="rId3"/>
                <a:stretch>
                  <a:fillRect l="-388" t="-692"/>
                </a:stretch>
              </a:blipFill>
            </p:spPr>
            <p:txBody>
              <a:bodyPr/>
              <a:lstStyle/>
              <a:p>
                <a:r>
                  <a:rPr lang="en-US">
                    <a:noFill/>
                  </a:rPr>
                  <a:t> </a:t>
                </a:r>
              </a:p>
            </p:txBody>
          </p:sp>
        </mc:Fallback>
      </mc:AlternateContent>
      <p:sp>
        <p:nvSpPr>
          <p:cNvPr id="2" name="Footer Placeholder 1">
            <a:extLst>
              <a:ext uri="{FF2B5EF4-FFF2-40B4-BE49-F238E27FC236}">
                <a16:creationId xmlns:a16="http://schemas.microsoft.com/office/drawing/2014/main" id="{21DED491-7C42-9AE4-D506-A355BC09B665}"/>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232783866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65</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Finding Convex Hull – How to Merge?</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AE96B8C5-4A69-FF43-58AE-D73837D0BA1B}"/>
                  </a:ext>
                </a:extLst>
              </p:cNvPr>
              <p:cNvSpPr txBox="1">
                <a:spLocks/>
              </p:cNvSpPr>
              <p:nvPr/>
            </p:nvSpPr>
            <p:spPr>
              <a:xfrm>
                <a:off x="218114" y="1029216"/>
                <a:ext cx="6539957" cy="2123152"/>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900"/>
                  </a:lnSpc>
                  <a:spcBef>
                    <a:spcPts val="400"/>
                  </a:spcBef>
                  <a:spcAft>
                    <a:spcPts val="200"/>
                  </a:spcAft>
                </a:pPr>
                <a:r>
                  <a:rPr lang="en-US" sz="1600" dirty="0"/>
                  <a:t>Lets try to apply divide and conquer</a:t>
                </a:r>
              </a:p>
              <a:p>
                <a:pPr>
                  <a:lnSpc>
                    <a:spcPts val="1900"/>
                  </a:lnSpc>
                  <a:spcBef>
                    <a:spcPts val="400"/>
                  </a:spcBef>
                  <a:spcAft>
                    <a:spcPts val="200"/>
                  </a:spcAft>
                </a:pPr>
                <a:r>
                  <a:rPr lang="en-US" sz="1600" dirty="0"/>
                  <a:t>The naming convention is – for the left subproblem, the first point is the closest to the dividing line (highest </a:t>
                </a:r>
                <a14:m>
                  <m:oMath xmlns:m="http://schemas.openxmlformats.org/officeDocument/2006/math">
                    <m:r>
                      <a:rPr lang="en-US" sz="1600" b="0" i="1" smtClean="0">
                        <a:latin typeface="Cambria Math" panose="02040503050406030204" pitchFamily="18" charset="0"/>
                      </a:rPr>
                      <m:t>𝑥</m:t>
                    </m:r>
                  </m:oMath>
                </a14:m>
                <a:r>
                  <a:rPr lang="en-US" sz="1600" dirty="0"/>
                  <a:t>). Similarly, for the right subproblem, the first point is the closest to the dividing line (least </a:t>
                </a:r>
                <a14:m>
                  <m:oMath xmlns:m="http://schemas.openxmlformats.org/officeDocument/2006/math">
                    <m:r>
                      <a:rPr lang="en-US" sz="1600" b="0" i="1" smtClean="0">
                        <a:latin typeface="Cambria Math" panose="02040503050406030204" pitchFamily="18" charset="0"/>
                      </a:rPr>
                      <m:t>𝑥</m:t>
                    </m:r>
                  </m:oMath>
                </a14:m>
                <a:r>
                  <a:rPr lang="en-US" sz="1600" dirty="0"/>
                  <a:t>)</a:t>
                </a:r>
              </a:p>
              <a:p>
                <a:pPr>
                  <a:lnSpc>
                    <a:spcPts val="1900"/>
                  </a:lnSpc>
                  <a:spcBef>
                    <a:spcPts val="400"/>
                  </a:spcBef>
                  <a:spcAft>
                    <a:spcPts val="200"/>
                  </a:spcAft>
                </a:pPr>
                <a:r>
                  <a:rPr lang="en-US" sz="1600" dirty="0"/>
                  <a:t>We have got the sub-hulls. To generate the ‘combined’ hull, we need to generate additional segments that are not part of the sub-hulls but are part of the overall hull. Similarly we need to remove the ones that cease to be part of the overall hull</a:t>
                </a:r>
              </a:p>
            </p:txBody>
          </p:sp>
        </mc:Choice>
        <mc:Fallback xmlns="">
          <p:sp>
            <p:nvSpPr>
              <p:cNvPr id="10" name="Content Placeholder 2">
                <a:extLst>
                  <a:ext uri="{FF2B5EF4-FFF2-40B4-BE49-F238E27FC236}">
                    <a16:creationId xmlns:a16="http://schemas.microsoft.com/office/drawing/2014/main" id="{AE96B8C5-4A69-FF43-58AE-D73837D0BA1B}"/>
                  </a:ext>
                </a:extLst>
              </p:cNvPr>
              <p:cNvSpPr txBox="1">
                <a:spLocks noRot="1" noChangeAspect="1" noMove="1" noResize="1" noEditPoints="1" noAdjustHandles="1" noChangeArrowheads="1" noChangeShapeType="1" noTextEdit="1"/>
              </p:cNvSpPr>
              <p:nvPr/>
            </p:nvSpPr>
            <p:spPr>
              <a:xfrm>
                <a:off x="218114" y="1029216"/>
                <a:ext cx="6539957" cy="2123152"/>
              </a:xfrm>
              <a:prstGeom prst="rect">
                <a:avLst/>
              </a:prstGeom>
              <a:blipFill>
                <a:blip r:embed="rId3"/>
                <a:stretch>
                  <a:fillRect l="-388" t="-1786" r="-1163" b="-5952"/>
                </a:stretch>
              </a:blipFill>
            </p:spPr>
            <p:txBody>
              <a:bodyPr/>
              <a:lstStyle/>
              <a:p>
                <a:r>
                  <a:rPr lang="en-US">
                    <a:noFill/>
                  </a:rPr>
                  <a:t> </a:t>
                </a:r>
              </a:p>
            </p:txBody>
          </p:sp>
        </mc:Fallback>
      </mc:AlternateContent>
      <p:grpSp>
        <p:nvGrpSpPr>
          <p:cNvPr id="56" name="Group 55">
            <a:extLst>
              <a:ext uri="{FF2B5EF4-FFF2-40B4-BE49-F238E27FC236}">
                <a16:creationId xmlns:a16="http://schemas.microsoft.com/office/drawing/2014/main" id="{04D6020D-A7F0-FF17-1541-B642372A4631}"/>
              </a:ext>
            </a:extLst>
          </p:cNvPr>
          <p:cNvGrpSpPr/>
          <p:nvPr/>
        </p:nvGrpSpPr>
        <p:grpSpPr>
          <a:xfrm>
            <a:off x="1413785" y="2998651"/>
            <a:ext cx="3890027" cy="1895085"/>
            <a:chOff x="1413785" y="2998651"/>
            <a:chExt cx="3890027" cy="1895085"/>
          </a:xfrm>
        </p:grpSpPr>
        <p:grpSp>
          <p:nvGrpSpPr>
            <p:cNvPr id="2" name="Group 1">
              <a:extLst>
                <a:ext uri="{FF2B5EF4-FFF2-40B4-BE49-F238E27FC236}">
                  <a16:creationId xmlns:a16="http://schemas.microsoft.com/office/drawing/2014/main" id="{7CFE78B0-D0B0-E800-B401-72178375834C}"/>
                </a:ext>
              </a:extLst>
            </p:cNvPr>
            <p:cNvGrpSpPr/>
            <p:nvPr/>
          </p:nvGrpSpPr>
          <p:grpSpPr>
            <a:xfrm>
              <a:off x="1786238" y="3276768"/>
              <a:ext cx="1276213" cy="1356871"/>
              <a:chOff x="1066575" y="2571750"/>
              <a:chExt cx="1276213" cy="1356871"/>
            </a:xfrm>
          </p:grpSpPr>
          <p:sp>
            <p:nvSpPr>
              <p:cNvPr id="3" name="Oval 2">
                <a:extLst>
                  <a:ext uri="{FF2B5EF4-FFF2-40B4-BE49-F238E27FC236}">
                    <a16:creationId xmlns:a16="http://schemas.microsoft.com/office/drawing/2014/main" id="{38F66A58-7FA8-B4C1-4D92-D634F343B4E1}"/>
                  </a:ext>
                </a:extLst>
              </p:cNvPr>
              <p:cNvSpPr/>
              <p:nvPr/>
            </p:nvSpPr>
            <p:spPr>
              <a:xfrm>
                <a:off x="1070448" y="257175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a:extLst>
                  <a:ext uri="{FF2B5EF4-FFF2-40B4-BE49-F238E27FC236}">
                    <a16:creationId xmlns:a16="http://schemas.microsoft.com/office/drawing/2014/main" id="{8DF6BCD5-4D5D-652C-D734-252DAAD2F39F}"/>
                  </a:ext>
                </a:extLst>
              </p:cNvPr>
              <p:cNvSpPr/>
              <p:nvPr/>
            </p:nvSpPr>
            <p:spPr>
              <a:xfrm>
                <a:off x="1761233" y="2728558"/>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17BB2E26-7DD9-6103-AD4D-6FF1EA41DF7D}"/>
                  </a:ext>
                </a:extLst>
              </p:cNvPr>
              <p:cNvSpPr/>
              <p:nvPr/>
            </p:nvSpPr>
            <p:spPr>
              <a:xfrm>
                <a:off x="1066575" y="363855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789FC734-433A-836C-8D9B-0611AEC3038B}"/>
                  </a:ext>
                </a:extLst>
              </p:cNvPr>
              <p:cNvSpPr/>
              <p:nvPr/>
            </p:nvSpPr>
            <p:spPr>
              <a:xfrm>
                <a:off x="1762627" y="3838621"/>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507CB638-B15C-E5C7-589E-B84434FFFC0D}"/>
                  </a:ext>
                </a:extLst>
              </p:cNvPr>
              <p:cNvSpPr/>
              <p:nvPr/>
            </p:nvSpPr>
            <p:spPr>
              <a:xfrm>
                <a:off x="2252788" y="3357313"/>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EB2A9806-3B43-AAEB-5FBC-506FBB3E1515}"/>
                    </a:ext>
                  </a:extLst>
                </p:cNvPr>
                <p:cNvSpPr txBox="1"/>
                <p:nvPr/>
              </p:nvSpPr>
              <p:spPr>
                <a:xfrm>
                  <a:off x="3141458" y="3875332"/>
                  <a:ext cx="25539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0</m:t>
                            </m:r>
                          </m:sub>
                        </m:sSub>
                      </m:oMath>
                    </m:oMathPara>
                  </a14:m>
                  <a:endParaRPr lang="en-US" sz="1600" dirty="0"/>
                </a:p>
              </p:txBody>
            </p:sp>
          </mc:Choice>
          <mc:Fallback xmlns="">
            <p:sp>
              <p:nvSpPr>
                <p:cNvPr id="16" name="TextBox 15">
                  <a:extLst>
                    <a:ext uri="{FF2B5EF4-FFF2-40B4-BE49-F238E27FC236}">
                      <a16:creationId xmlns:a16="http://schemas.microsoft.com/office/drawing/2014/main" id="{EB2A9806-3B43-AAEB-5FBC-506FBB3E1515}"/>
                    </a:ext>
                  </a:extLst>
                </p:cNvPr>
                <p:cNvSpPr txBox="1">
                  <a:spLocks noRot="1" noChangeAspect="1" noMove="1" noResize="1" noEditPoints="1" noAdjustHandles="1" noChangeArrowheads="1" noChangeShapeType="1" noTextEdit="1"/>
                </p:cNvSpPr>
                <p:nvPr/>
              </p:nvSpPr>
              <p:spPr>
                <a:xfrm>
                  <a:off x="3141458" y="3875332"/>
                  <a:ext cx="255390" cy="246221"/>
                </a:xfrm>
                <a:prstGeom prst="rect">
                  <a:avLst/>
                </a:prstGeom>
                <a:blipFill>
                  <a:blip r:embed="rId4"/>
                  <a:stretch>
                    <a:fillRect l="-14286" r="-9524" b="-1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E355DA09-E646-E1B1-7BC3-424BC3E22868}"/>
                    </a:ext>
                  </a:extLst>
                </p:cNvPr>
                <p:cNvSpPr txBox="1"/>
                <p:nvPr/>
              </p:nvSpPr>
              <p:spPr>
                <a:xfrm>
                  <a:off x="2633458" y="4543638"/>
                  <a:ext cx="250646"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1</m:t>
                            </m:r>
                          </m:sub>
                        </m:sSub>
                      </m:oMath>
                    </m:oMathPara>
                  </a14:m>
                  <a:endParaRPr lang="en-US" sz="1600" dirty="0"/>
                </a:p>
              </p:txBody>
            </p:sp>
          </mc:Choice>
          <mc:Fallback xmlns="">
            <p:sp>
              <p:nvSpPr>
                <p:cNvPr id="17" name="TextBox 16">
                  <a:extLst>
                    <a:ext uri="{FF2B5EF4-FFF2-40B4-BE49-F238E27FC236}">
                      <a16:creationId xmlns:a16="http://schemas.microsoft.com/office/drawing/2014/main" id="{E355DA09-E646-E1B1-7BC3-424BC3E22868}"/>
                    </a:ext>
                  </a:extLst>
                </p:cNvPr>
                <p:cNvSpPr txBox="1">
                  <a:spLocks noRot="1" noChangeAspect="1" noMove="1" noResize="1" noEditPoints="1" noAdjustHandles="1" noChangeArrowheads="1" noChangeShapeType="1" noTextEdit="1"/>
                </p:cNvSpPr>
                <p:nvPr/>
              </p:nvSpPr>
              <p:spPr>
                <a:xfrm>
                  <a:off x="2633458" y="4543638"/>
                  <a:ext cx="250646" cy="246221"/>
                </a:xfrm>
                <a:prstGeom prst="rect">
                  <a:avLst/>
                </a:prstGeom>
                <a:blipFill>
                  <a:blip r:embed="rId5"/>
                  <a:stretch>
                    <a:fillRect l="-14286" r="-4762" b="-142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518F3D08-ED15-C45E-9BCD-9487352C8F07}"/>
                    </a:ext>
                  </a:extLst>
                </p:cNvPr>
                <p:cNvSpPr txBox="1"/>
                <p:nvPr/>
              </p:nvSpPr>
              <p:spPr>
                <a:xfrm>
                  <a:off x="1705915" y="4465528"/>
                  <a:ext cx="25539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2</m:t>
                            </m:r>
                          </m:sub>
                        </m:sSub>
                      </m:oMath>
                    </m:oMathPara>
                  </a14:m>
                  <a:endParaRPr lang="en-US" sz="1600" dirty="0"/>
                </a:p>
              </p:txBody>
            </p:sp>
          </mc:Choice>
          <mc:Fallback xmlns="">
            <p:sp>
              <p:nvSpPr>
                <p:cNvPr id="18" name="TextBox 17">
                  <a:extLst>
                    <a:ext uri="{FF2B5EF4-FFF2-40B4-BE49-F238E27FC236}">
                      <a16:creationId xmlns:a16="http://schemas.microsoft.com/office/drawing/2014/main" id="{518F3D08-ED15-C45E-9BCD-9487352C8F07}"/>
                    </a:ext>
                  </a:extLst>
                </p:cNvPr>
                <p:cNvSpPr txBox="1">
                  <a:spLocks noRot="1" noChangeAspect="1" noMove="1" noResize="1" noEditPoints="1" noAdjustHandles="1" noChangeArrowheads="1" noChangeShapeType="1" noTextEdit="1"/>
                </p:cNvSpPr>
                <p:nvPr/>
              </p:nvSpPr>
              <p:spPr>
                <a:xfrm>
                  <a:off x="1705915" y="4465528"/>
                  <a:ext cx="255390" cy="246221"/>
                </a:xfrm>
                <a:prstGeom prst="rect">
                  <a:avLst/>
                </a:prstGeom>
                <a:blipFill>
                  <a:blip r:embed="rId6"/>
                  <a:stretch>
                    <a:fillRect l="-9524" r="-4762" b="-952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0975C491-0908-C8BB-AE56-7E48693E83AD}"/>
                    </a:ext>
                  </a:extLst>
                </p:cNvPr>
                <p:cNvSpPr txBox="1"/>
                <p:nvPr/>
              </p:nvSpPr>
              <p:spPr>
                <a:xfrm>
                  <a:off x="1413785" y="3165076"/>
                  <a:ext cx="25539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3</m:t>
                            </m:r>
                          </m:sub>
                        </m:sSub>
                      </m:oMath>
                    </m:oMathPara>
                  </a14:m>
                  <a:endParaRPr lang="en-US" sz="1600" dirty="0"/>
                </a:p>
              </p:txBody>
            </p:sp>
          </mc:Choice>
          <mc:Fallback xmlns="">
            <p:sp>
              <p:nvSpPr>
                <p:cNvPr id="19" name="TextBox 18">
                  <a:extLst>
                    <a:ext uri="{FF2B5EF4-FFF2-40B4-BE49-F238E27FC236}">
                      <a16:creationId xmlns:a16="http://schemas.microsoft.com/office/drawing/2014/main" id="{0975C491-0908-C8BB-AE56-7E48693E83AD}"/>
                    </a:ext>
                  </a:extLst>
                </p:cNvPr>
                <p:cNvSpPr txBox="1">
                  <a:spLocks noRot="1" noChangeAspect="1" noMove="1" noResize="1" noEditPoints="1" noAdjustHandles="1" noChangeArrowheads="1" noChangeShapeType="1" noTextEdit="1"/>
                </p:cNvSpPr>
                <p:nvPr/>
              </p:nvSpPr>
              <p:spPr>
                <a:xfrm>
                  <a:off x="1413785" y="3165076"/>
                  <a:ext cx="255390" cy="246221"/>
                </a:xfrm>
                <a:prstGeom prst="rect">
                  <a:avLst/>
                </a:prstGeom>
                <a:blipFill>
                  <a:blip r:embed="rId7"/>
                  <a:stretch>
                    <a:fillRect l="-14286" r="-4762" b="-1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A5697D31-62C1-DC2D-8668-0E01C630EC5C}"/>
                    </a:ext>
                  </a:extLst>
                </p:cNvPr>
                <p:cNvSpPr txBox="1"/>
                <p:nvPr/>
              </p:nvSpPr>
              <p:spPr>
                <a:xfrm>
                  <a:off x="2400573" y="3121962"/>
                  <a:ext cx="25539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4</m:t>
                            </m:r>
                          </m:sub>
                        </m:sSub>
                      </m:oMath>
                    </m:oMathPara>
                  </a14:m>
                  <a:endParaRPr lang="en-US" sz="1600" dirty="0"/>
                </a:p>
              </p:txBody>
            </p:sp>
          </mc:Choice>
          <mc:Fallback xmlns="">
            <p:sp>
              <p:nvSpPr>
                <p:cNvPr id="20" name="TextBox 19">
                  <a:extLst>
                    <a:ext uri="{FF2B5EF4-FFF2-40B4-BE49-F238E27FC236}">
                      <a16:creationId xmlns:a16="http://schemas.microsoft.com/office/drawing/2014/main" id="{A5697D31-62C1-DC2D-8668-0E01C630EC5C}"/>
                    </a:ext>
                  </a:extLst>
                </p:cNvPr>
                <p:cNvSpPr txBox="1">
                  <a:spLocks noRot="1" noChangeAspect="1" noMove="1" noResize="1" noEditPoints="1" noAdjustHandles="1" noChangeArrowheads="1" noChangeShapeType="1" noTextEdit="1"/>
                </p:cNvSpPr>
                <p:nvPr/>
              </p:nvSpPr>
              <p:spPr>
                <a:xfrm>
                  <a:off x="2400573" y="3121962"/>
                  <a:ext cx="255390" cy="246221"/>
                </a:xfrm>
                <a:prstGeom prst="rect">
                  <a:avLst/>
                </a:prstGeom>
                <a:blipFill>
                  <a:blip r:embed="rId8"/>
                  <a:stretch>
                    <a:fillRect l="-14286" r="-4762" b="-14286"/>
                  </a:stretch>
                </a:blipFill>
              </p:spPr>
              <p:txBody>
                <a:bodyPr/>
                <a:lstStyle/>
                <a:p>
                  <a:r>
                    <a:rPr lang="en-US">
                      <a:noFill/>
                    </a:rPr>
                    <a:t> </a:t>
                  </a:r>
                </a:p>
              </p:txBody>
            </p:sp>
          </mc:Fallback>
        </mc:AlternateContent>
        <p:cxnSp>
          <p:nvCxnSpPr>
            <p:cNvPr id="21" name="Straight Connector 20">
              <a:extLst>
                <a:ext uri="{FF2B5EF4-FFF2-40B4-BE49-F238E27FC236}">
                  <a16:creationId xmlns:a16="http://schemas.microsoft.com/office/drawing/2014/main" id="{3FAA3671-5730-270E-C75D-691E3DB48121}"/>
                </a:ext>
              </a:extLst>
            </p:cNvPr>
            <p:cNvCxnSpPr>
              <a:cxnSpLocks/>
            </p:cNvCxnSpPr>
            <p:nvPr/>
          </p:nvCxnSpPr>
          <p:spPr>
            <a:xfrm>
              <a:off x="1791037" y="3321768"/>
              <a:ext cx="3668" cy="1066800"/>
            </a:xfrm>
            <a:prstGeom prst="line">
              <a:avLst/>
            </a:prstGeom>
            <a:ln w="12700"/>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1B30564A-F849-41CC-769A-3309C40FC381}"/>
                </a:ext>
              </a:extLst>
            </p:cNvPr>
            <p:cNvCxnSpPr>
              <a:cxnSpLocks/>
              <a:stCxn id="3" idx="0"/>
              <a:endCxn id="6" idx="7"/>
            </p:cNvCxnSpPr>
            <p:nvPr/>
          </p:nvCxnSpPr>
          <p:spPr>
            <a:xfrm>
              <a:off x="1835111" y="3276768"/>
              <a:ext cx="722605" cy="169988"/>
            </a:xfrm>
            <a:prstGeom prst="line">
              <a:avLst/>
            </a:prstGeom>
            <a:ln w="12700"/>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934EF7FD-9EBB-C837-24E8-0575AA59422C}"/>
                </a:ext>
              </a:extLst>
            </p:cNvPr>
            <p:cNvCxnSpPr>
              <a:cxnSpLocks/>
              <a:stCxn id="6" idx="7"/>
              <a:endCxn id="13" idx="7"/>
            </p:cNvCxnSpPr>
            <p:nvPr/>
          </p:nvCxnSpPr>
          <p:spPr>
            <a:xfrm>
              <a:off x="2557716" y="3446756"/>
              <a:ext cx="491555" cy="628755"/>
            </a:xfrm>
            <a:prstGeom prst="line">
              <a:avLst/>
            </a:prstGeom>
            <a:ln w="12700"/>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A80625B0-0CD9-CFFB-7467-311C21AE1B2C}"/>
                </a:ext>
              </a:extLst>
            </p:cNvPr>
            <p:cNvCxnSpPr>
              <a:cxnSpLocks/>
              <a:stCxn id="13" idx="5"/>
              <a:endCxn id="8" idx="5"/>
            </p:cNvCxnSpPr>
            <p:nvPr/>
          </p:nvCxnSpPr>
          <p:spPr>
            <a:xfrm flipH="1">
              <a:off x="2559110" y="4139151"/>
              <a:ext cx="490161" cy="481308"/>
            </a:xfrm>
            <a:prstGeom prst="line">
              <a:avLst/>
            </a:prstGeom>
            <a:ln w="12700"/>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7CD97FCD-C7AA-9C15-C10D-2E83B87609C9}"/>
                </a:ext>
              </a:extLst>
            </p:cNvPr>
            <p:cNvCxnSpPr>
              <a:cxnSpLocks/>
              <a:stCxn id="7" idx="3"/>
              <a:endCxn id="8" idx="4"/>
            </p:cNvCxnSpPr>
            <p:nvPr/>
          </p:nvCxnSpPr>
          <p:spPr>
            <a:xfrm>
              <a:off x="1799418" y="4420388"/>
              <a:ext cx="727872" cy="213251"/>
            </a:xfrm>
            <a:prstGeom prst="line">
              <a:avLst/>
            </a:prstGeom>
            <a:ln w="12700"/>
          </p:spPr>
          <p:style>
            <a:lnRef idx="1">
              <a:schemeClr val="dk1"/>
            </a:lnRef>
            <a:fillRef idx="0">
              <a:schemeClr val="dk1"/>
            </a:fillRef>
            <a:effectRef idx="0">
              <a:schemeClr val="dk1"/>
            </a:effectRef>
            <a:fontRef idx="minor">
              <a:schemeClr val="tx1"/>
            </a:fontRef>
          </p:style>
        </p:cxnSp>
        <p:grpSp>
          <p:nvGrpSpPr>
            <p:cNvPr id="35" name="Group 34">
              <a:extLst>
                <a:ext uri="{FF2B5EF4-FFF2-40B4-BE49-F238E27FC236}">
                  <a16:creationId xmlns:a16="http://schemas.microsoft.com/office/drawing/2014/main" id="{653D3D8C-AC5D-0FCE-5CA9-920351D94A47}"/>
                </a:ext>
              </a:extLst>
            </p:cNvPr>
            <p:cNvGrpSpPr/>
            <p:nvPr/>
          </p:nvGrpSpPr>
          <p:grpSpPr>
            <a:xfrm>
              <a:off x="4066467" y="3289968"/>
              <a:ext cx="963937" cy="1511781"/>
              <a:chOff x="1206083" y="2499956"/>
              <a:chExt cx="963937" cy="1511781"/>
            </a:xfrm>
          </p:grpSpPr>
          <p:sp>
            <p:nvSpPr>
              <p:cNvPr id="36" name="Oval 35">
                <a:extLst>
                  <a:ext uri="{FF2B5EF4-FFF2-40B4-BE49-F238E27FC236}">
                    <a16:creationId xmlns:a16="http://schemas.microsoft.com/office/drawing/2014/main" id="{EADFA7CB-B159-97FF-72AF-0D3FC26AC397}"/>
                  </a:ext>
                </a:extLst>
              </p:cNvPr>
              <p:cNvSpPr/>
              <p:nvPr/>
            </p:nvSpPr>
            <p:spPr>
              <a:xfrm>
                <a:off x="1206083" y="316343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Oval 36">
                <a:extLst>
                  <a:ext uri="{FF2B5EF4-FFF2-40B4-BE49-F238E27FC236}">
                    <a16:creationId xmlns:a16="http://schemas.microsoft.com/office/drawing/2014/main" id="{18A3F96B-D2B9-59F4-4CB0-4F41462D90B0}"/>
                  </a:ext>
                </a:extLst>
              </p:cNvPr>
              <p:cNvSpPr/>
              <p:nvPr/>
            </p:nvSpPr>
            <p:spPr>
              <a:xfrm>
                <a:off x="1761233" y="2499956"/>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Oval 38">
                <a:extLst>
                  <a:ext uri="{FF2B5EF4-FFF2-40B4-BE49-F238E27FC236}">
                    <a16:creationId xmlns:a16="http://schemas.microsoft.com/office/drawing/2014/main" id="{5AC18393-6BAA-3934-AA51-22AE82136CCF}"/>
                  </a:ext>
                </a:extLst>
              </p:cNvPr>
              <p:cNvSpPr/>
              <p:nvPr/>
            </p:nvSpPr>
            <p:spPr>
              <a:xfrm>
                <a:off x="2080020" y="3921737"/>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41" name="Straight Connector 40">
              <a:extLst>
                <a:ext uri="{FF2B5EF4-FFF2-40B4-BE49-F238E27FC236}">
                  <a16:creationId xmlns:a16="http://schemas.microsoft.com/office/drawing/2014/main" id="{60A348D0-F65D-C689-CA43-2763354C13BD}"/>
                </a:ext>
              </a:extLst>
            </p:cNvPr>
            <p:cNvCxnSpPr>
              <a:cxnSpLocks/>
            </p:cNvCxnSpPr>
            <p:nvPr/>
          </p:nvCxnSpPr>
          <p:spPr>
            <a:xfrm>
              <a:off x="3599610" y="3039536"/>
              <a:ext cx="0" cy="1854200"/>
            </a:xfrm>
            <a:prstGeom prst="line">
              <a:avLst/>
            </a:prstGeom>
            <a:ln w="12700"/>
          </p:spPr>
          <p:style>
            <a:lnRef idx="1">
              <a:schemeClr val="dk1"/>
            </a:lnRef>
            <a:fillRef idx="0">
              <a:schemeClr val="dk1"/>
            </a:fillRef>
            <a:effectRef idx="0">
              <a:schemeClr val="dk1"/>
            </a:effectRef>
            <a:fontRef idx="minor">
              <a:schemeClr val="tx1"/>
            </a:fontRef>
          </p:style>
        </p:cxnSp>
        <p:cxnSp>
          <p:nvCxnSpPr>
            <p:cNvPr id="45" name="Straight Connector 44">
              <a:extLst>
                <a:ext uri="{FF2B5EF4-FFF2-40B4-BE49-F238E27FC236}">
                  <a16:creationId xmlns:a16="http://schemas.microsoft.com/office/drawing/2014/main" id="{6116E915-CFC1-1C06-6F1D-CCBB630613F3}"/>
                </a:ext>
              </a:extLst>
            </p:cNvPr>
            <p:cNvCxnSpPr>
              <a:cxnSpLocks/>
              <a:stCxn id="37" idx="1"/>
            </p:cNvCxnSpPr>
            <p:nvPr/>
          </p:nvCxnSpPr>
          <p:spPr>
            <a:xfrm flipH="1">
              <a:off x="4071039" y="3303148"/>
              <a:ext cx="563758" cy="677008"/>
            </a:xfrm>
            <a:prstGeom prst="line">
              <a:avLst/>
            </a:prstGeom>
            <a:ln w="12700"/>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FCCCBED8-C915-3F45-6911-0B8E2EEBE252}"/>
                </a:ext>
              </a:extLst>
            </p:cNvPr>
            <p:cNvCxnSpPr>
              <a:cxnSpLocks/>
              <a:stCxn id="39" idx="3"/>
              <a:endCxn id="36" idx="4"/>
            </p:cNvCxnSpPr>
            <p:nvPr/>
          </p:nvCxnSpPr>
          <p:spPr>
            <a:xfrm flipH="1" flipV="1">
              <a:off x="4111467" y="4043442"/>
              <a:ext cx="842117" cy="745127"/>
            </a:xfrm>
            <a:prstGeom prst="line">
              <a:avLst/>
            </a:prstGeom>
            <a:ln w="12700"/>
          </p:spPr>
          <p:style>
            <a:lnRef idx="1">
              <a:schemeClr val="dk1"/>
            </a:lnRef>
            <a:fillRef idx="0">
              <a:schemeClr val="dk1"/>
            </a:fillRef>
            <a:effectRef idx="0">
              <a:schemeClr val="dk1"/>
            </a:effectRef>
            <a:fontRef idx="minor">
              <a:schemeClr val="tx1"/>
            </a:fontRef>
          </p:style>
        </p:cxnSp>
        <p:cxnSp>
          <p:nvCxnSpPr>
            <p:cNvPr id="50" name="Straight Connector 49">
              <a:extLst>
                <a:ext uri="{FF2B5EF4-FFF2-40B4-BE49-F238E27FC236}">
                  <a16:creationId xmlns:a16="http://schemas.microsoft.com/office/drawing/2014/main" id="{FDA4DB65-0BDC-2626-95F6-B8813F2BD2F0}"/>
                </a:ext>
              </a:extLst>
            </p:cNvPr>
            <p:cNvCxnSpPr>
              <a:cxnSpLocks/>
              <a:stCxn id="37" idx="7"/>
              <a:endCxn id="39" idx="7"/>
            </p:cNvCxnSpPr>
            <p:nvPr/>
          </p:nvCxnSpPr>
          <p:spPr>
            <a:xfrm>
              <a:off x="4698437" y="3303148"/>
              <a:ext cx="318787" cy="1421781"/>
            </a:xfrm>
            <a:prstGeom prst="line">
              <a:avLst/>
            </a:prstGeom>
            <a:ln w="12700"/>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53" name="TextBox 52">
                  <a:extLst>
                    <a:ext uri="{FF2B5EF4-FFF2-40B4-BE49-F238E27FC236}">
                      <a16:creationId xmlns:a16="http://schemas.microsoft.com/office/drawing/2014/main" id="{046DE5F5-2608-167A-CB97-72C9DB7E68A7}"/>
                    </a:ext>
                  </a:extLst>
                </p:cNvPr>
                <p:cNvSpPr txBox="1"/>
                <p:nvPr/>
              </p:nvSpPr>
              <p:spPr>
                <a:xfrm>
                  <a:off x="3842197" y="3859554"/>
                  <a:ext cx="245645"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0</m:t>
                            </m:r>
                          </m:sub>
                        </m:sSub>
                      </m:oMath>
                    </m:oMathPara>
                  </a14:m>
                  <a:endParaRPr lang="en-US" sz="1600" dirty="0"/>
                </a:p>
              </p:txBody>
            </p:sp>
          </mc:Choice>
          <mc:Fallback xmlns="">
            <p:sp>
              <p:nvSpPr>
                <p:cNvPr id="53" name="TextBox 52">
                  <a:extLst>
                    <a:ext uri="{FF2B5EF4-FFF2-40B4-BE49-F238E27FC236}">
                      <a16:creationId xmlns:a16="http://schemas.microsoft.com/office/drawing/2014/main" id="{046DE5F5-2608-167A-CB97-72C9DB7E68A7}"/>
                    </a:ext>
                  </a:extLst>
                </p:cNvPr>
                <p:cNvSpPr txBox="1">
                  <a:spLocks noRot="1" noChangeAspect="1" noMove="1" noResize="1" noEditPoints="1" noAdjustHandles="1" noChangeArrowheads="1" noChangeShapeType="1" noTextEdit="1"/>
                </p:cNvSpPr>
                <p:nvPr/>
              </p:nvSpPr>
              <p:spPr>
                <a:xfrm>
                  <a:off x="3842197" y="3859554"/>
                  <a:ext cx="245645" cy="246221"/>
                </a:xfrm>
                <a:prstGeom prst="rect">
                  <a:avLst/>
                </a:prstGeom>
                <a:blipFill>
                  <a:blip r:embed="rId9"/>
                  <a:stretch>
                    <a:fillRect l="-19048" r="-4762" b="-142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4" name="TextBox 53">
                  <a:extLst>
                    <a:ext uri="{FF2B5EF4-FFF2-40B4-BE49-F238E27FC236}">
                      <a16:creationId xmlns:a16="http://schemas.microsoft.com/office/drawing/2014/main" id="{543AB326-EA02-E73B-26C1-7583670F6D35}"/>
                    </a:ext>
                  </a:extLst>
                </p:cNvPr>
                <p:cNvSpPr txBox="1"/>
                <p:nvPr/>
              </p:nvSpPr>
              <p:spPr>
                <a:xfrm>
                  <a:off x="4526727" y="2998651"/>
                  <a:ext cx="240899"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1</m:t>
                            </m:r>
                          </m:sub>
                        </m:sSub>
                      </m:oMath>
                    </m:oMathPara>
                  </a14:m>
                  <a:endParaRPr lang="en-US" sz="1600" dirty="0"/>
                </a:p>
              </p:txBody>
            </p:sp>
          </mc:Choice>
          <mc:Fallback xmlns="">
            <p:sp>
              <p:nvSpPr>
                <p:cNvPr id="54" name="TextBox 53">
                  <a:extLst>
                    <a:ext uri="{FF2B5EF4-FFF2-40B4-BE49-F238E27FC236}">
                      <a16:creationId xmlns:a16="http://schemas.microsoft.com/office/drawing/2014/main" id="{543AB326-EA02-E73B-26C1-7583670F6D35}"/>
                    </a:ext>
                  </a:extLst>
                </p:cNvPr>
                <p:cNvSpPr txBox="1">
                  <a:spLocks noRot="1" noChangeAspect="1" noMove="1" noResize="1" noEditPoints="1" noAdjustHandles="1" noChangeArrowheads="1" noChangeShapeType="1" noTextEdit="1"/>
                </p:cNvSpPr>
                <p:nvPr/>
              </p:nvSpPr>
              <p:spPr>
                <a:xfrm>
                  <a:off x="4526727" y="2998651"/>
                  <a:ext cx="240899" cy="246221"/>
                </a:xfrm>
                <a:prstGeom prst="rect">
                  <a:avLst/>
                </a:prstGeom>
                <a:blipFill>
                  <a:blip r:embed="rId10"/>
                  <a:stretch>
                    <a:fillRect l="-20000" r="-5000" b="-1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5" name="TextBox 54">
                  <a:extLst>
                    <a:ext uri="{FF2B5EF4-FFF2-40B4-BE49-F238E27FC236}">
                      <a16:creationId xmlns:a16="http://schemas.microsoft.com/office/drawing/2014/main" id="{B8E4425E-B52A-1194-EDC5-23A70AB67812}"/>
                    </a:ext>
                  </a:extLst>
                </p:cNvPr>
                <p:cNvSpPr txBox="1"/>
                <p:nvPr/>
              </p:nvSpPr>
              <p:spPr>
                <a:xfrm>
                  <a:off x="5058167" y="4645860"/>
                  <a:ext cx="245645"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2</m:t>
                            </m:r>
                          </m:sub>
                        </m:sSub>
                      </m:oMath>
                    </m:oMathPara>
                  </a14:m>
                  <a:endParaRPr lang="en-US" sz="1600" dirty="0"/>
                </a:p>
              </p:txBody>
            </p:sp>
          </mc:Choice>
          <mc:Fallback xmlns="">
            <p:sp>
              <p:nvSpPr>
                <p:cNvPr id="55" name="TextBox 54">
                  <a:extLst>
                    <a:ext uri="{FF2B5EF4-FFF2-40B4-BE49-F238E27FC236}">
                      <a16:creationId xmlns:a16="http://schemas.microsoft.com/office/drawing/2014/main" id="{B8E4425E-B52A-1194-EDC5-23A70AB67812}"/>
                    </a:ext>
                  </a:extLst>
                </p:cNvPr>
                <p:cNvSpPr txBox="1">
                  <a:spLocks noRot="1" noChangeAspect="1" noMove="1" noResize="1" noEditPoints="1" noAdjustHandles="1" noChangeArrowheads="1" noChangeShapeType="1" noTextEdit="1"/>
                </p:cNvSpPr>
                <p:nvPr/>
              </p:nvSpPr>
              <p:spPr>
                <a:xfrm>
                  <a:off x="5058167" y="4645860"/>
                  <a:ext cx="245645" cy="246221"/>
                </a:xfrm>
                <a:prstGeom prst="rect">
                  <a:avLst/>
                </a:prstGeom>
                <a:blipFill>
                  <a:blip r:embed="rId11"/>
                  <a:stretch>
                    <a:fillRect l="-20000" r="-10000" b="-14286"/>
                  </a:stretch>
                </a:blipFill>
              </p:spPr>
              <p:txBody>
                <a:bodyPr/>
                <a:lstStyle/>
                <a:p>
                  <a:r>
                    <a:rPr lang="en-US">
                      <a:noFill/>
                    </a:rPr>
                    <a:t> </a:t>
                  </a:r>
                </a:p>
              </p:txBody>
            </p:sp>
          </mc:Fallback>
        </mc:AlternateContent>
      </p:grpSp>
      <p:sp>
        <p:nvSpPr>
          <p:cNvPr id="12" name="Footer Placeholder 11">
            <a:extLst>
              <a:ext uri="{FF2B5EF4-FFF2-40B4-BE49-F238E27FC236}">
                <a16:creationId xmlns:a16="http://schemas.microsoft.com/office/drawing/2014/main" id="{E299253D-FA93-E657-92F3-00432B8868FD}"/>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2432961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66</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Finding Convex Hull – How to Merge?</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AE96B8C5-4A69-FF43-58AE-D73837D0BA1B}"/>
                  </a:ext>
                </a:extLst>
              </p:cNvPr>
              <p:cNvSpPr txBox="1">
                <a:spLocks/>
              </p:cNvSpPr>
              <p:nvPr/>
            </p:nvSpPr>
            <p:spPr>
              <a:xfrm>
                <a:off x="218114" y="1029216"/>
                <a:ext cx="6539957" cy="2123152"/>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900"/>
                  </a:lnSpc>
                  <a:spcBef>
                    <a:spcPts val="400"/>
                  </a:spcBef>
                  <a:spcAft>
                    <a:spcPts val="200"/>
                  </a:spcAft>
                </a:pPr>
                <a:r>
                  <a:rPr lang="en-US" sz="1600" dirty="0"/>
                  <a:t>One way can be picking one point from either side and check if all other points are on one side of the segment joining the two</a:t>
                </a:r>
              </a:p>
              <a:p>
                <a:pPr>
                  <a:lnSpc>
                    <a:spcPts val="1900"/>
                  </a:lnSpc>
                  <a:spcBef>
                    <a:spcPts val="400"/>
                  </a:spcBef>
                  <a:spcAft>
                    <a:spcPts val="200"/>
                  </a:spcAft>
                </a:pPr>
                <a14:m>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3</m:t>
                        </m:r>
                      </m:sub>
                    </m:sSub>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1</m:t>
                        </m:r>
                      </m:sub>
                    </m:sSub>
                  </m:oMath>
                </a14:m>
                <a:r>
                  <a:rPr lang="en-US" sz="1600" dirty="0"/>
                  <a:t> looks good. It has the highest </a:t>
                </a:r>
                <a14:m>
                  <m:oMath xmlns:m="http://schemas.openxmlformats.org/officeDocument/2006/math">
                    <m:r>
                      <a:rPr lang="en-US" sz="1600" b="0" i="1" smtClean="0">
                        <a:latin typeface="Cambria Math" panose="02040503050406030204" pitchFamily="18" charset="0"/>
                      </a:rPr>
                      <m:t>𝑦</m:t>
                    </m:r>
                  </m:oMath>
                </a14:m>
                <a:r>
                  <a:rPr lang="en-US" sz="1600" dirty="0"/>
                  <a:t> intercept</a:t>
                </a:r>
              </a:p>
              <a:p>
                <a:pPr>
                  <a:lnSpc>
                    <a:spcPts val="1900"/>
                  </a:lnSpc>
                  <a:spcBef>
                    <a:spcPts val="400"/>
                  </a:spcBef>
                  <a:spcAft>
                    <a:spcPts val="200"/>
                  </a:spcAft>
                </a:pPr>
                <a:r>
                  <a:rPr lang="en-US" sz="1600" dirty="0"/>
                  <a:t>The maximum </a:t>
                </a:r>
                <a14:m>
                  <m:oMath xmlns:m="http://schemas.openxmlformats.org/officeDocument/2006/math">
                    <m:r>
                      <a:rPr lang="en-US" sz="1600" i="1">
                        <a:latin typeface="Cambria Math" panose="02040503050406030204" pitchFamily="18" charset="0"/>
                      </a:rPr>
                      <m:t>𝑦</m:t>
                    </m:r>
                  </m:oMath>
                </a14:m>
                <a:r>
                  <a:rPr lang="en-US" sz="1600" dirty="0"/>
                  <a:t> intercept would make sure there is no point higher than the segment</a:t>
                </a:r>
              </a:p>
              <a:p>
                <a:pPr>
                  <a:lnSpc>
                    <a:spcPts val="1900"/>
                  </a:lnSpc>
                  <a:spcBef>
                    <a:spcPts val="400"/>
                  </a:spcBef>
                  <a:spcAft>
                    <a:spcPts val="200"/>
                  </a:spcAft>
                </a:pPr>
                <a:r>
                  <a:rPr lang="en-US" sz="1600" dirty="0"/>
                  <a:t>Let us call it an ‘upper tangent’</a:t>
                </a:r>
              </a:p>
              <a:p>
                <a:pPr>
                  <a:lnSpc>
                    <a:spcPts val="1900"/>
                  </a:lnSpc>
                  <a:spcBef>
                    <a:spcPts val="400"/>
                  </a:spcBef>
                  <a:spcAft>
                    <a:spcPts val="200"/>
                  </a:spcAft>
                </a:pPr>
                <a:r>
                  <a:rPr lang="en-US" sz="1600" dirty="0"/>
                  <a:t>Similarly </a:t>
                </a:r>
                <a14:m>
                  <m:oMath xmlns:m="http://schemas.openxmlformats.org/officeDocument/2006/math">
                    <m:sSub>
                      <m:sSubPr>
                        <m:ctrlPr>
                          <a:rPr lang="en-US" sz="1600" i="1">
                            <a:latin typeface="Cambria Math" panose="02040503050406030204" pitchFamily="18" charset="0"/>
                          </a:rPr>
                        </m:ctrlPr>
                      </m:sSubPr>
                      <m:e>
                        <m:r>
                          <a:rPr lang="en-US" sz="1600" i="1">
                            <a:latin typeface="Cambria Math" panose="02040503050406030204" pitchFamily="18" charset="0"/>
                          </a:rPr>
                          <m:t>𝑎</m:t>
                        </m:r>
                      </m:e>
                      <m:sub>
                        <m:r>
                          <a:rPr lang="en-US" sz="1600" b="0" i="1" smtClean="0">
                            <a:latin typeface="Cambria Math" panose="02040503050406030204" pitchFamily="18" charset="0"/>
                          </a:rPr>
                          <m:t>1</m:t>
                        </m:r>
                      </m:sub>
                    </m:sSub>
                    <m:sSub>
                      <m:sSubPr>
                        <m:ctrlPr>
                          <a:rPr lang="en-US" sz="1600" i="1">
                            <a:latin typeface="Cambria Math" panose="02040503050406030204" pitchFamily="18" charset="0"/>
                          </a:rPr>
                        </m:ctrlPr>
                      </m:sSubPr>
                      <m:e>
                        <m:r>
                          <a:rPr lang="en-US" sz="1600" i="1">
                            <a:latin typeface="Cambria Math" panose="02040503050406030204" pitchFamily="18" charset="0"/>
                          </a:rPr>
                          <m:t>𝑏</m:t>
                        </m:r>
                      </m:e>
                      <m:sub>
                        <m:r>
                          <a:rPr lang="en-US" sz="1600" b="0" i="1" smtClean="0">
                            <a:latin typeface="Cambria Math" panose="02040503050406030204" pitchFamily="18" charset="0"/>
                          </a:rPr>
                          <m:t>2</m:t>
                        </m:r>
                      </m:sub>
                    </m:sSub>
                  </m:oMath>
                </a14:m>
                <a:r>
                  <a:rPr lang="en-US" sz="1600" dirty="0"/>
                  <a:t> is the ‘lower tangent’</a:t>
                </a:r>
              </a:p>
            </p:txBody>
          </p:sp>
        </mc:Choice>
        <mc:Fallback xmlns="">
          <p:sp>
            <p:nvSpPr>
              <p:cNvPr id="10" name="Content Placeholder 2">
                <a:extLst>
                  <a:ext uri="{FF2B5EF4-FFF2-40B4-BE49-F238E27FC236}">
                    <a16:creationId xmlns:a16="http://schemas.microsoft.com/office/drawing/2014/main" id="{AE96B8C5-4A69-FF43-58AE-D73837D0BA1B}"/>
                  </a:ext>
                </a:extLst>
              </p:cNvPr>
              <p:cNvSpPr txBox="1">
                <a:spLocks noRot="1" noChangeAspect="1" noMove="1" noResize="1" noEditPoints="1" noAdjustHandles="1" noChangeArrowheads="1" noChangeShapeType="1" noTextEdit="1"/>
              </p:cNvSpPr>
              <p:nvPr/>
            </p:nvSpPr>
            <p:spPr>
              <a:xfrm>
                <a:off x="218114" y="1029216"/>
                <a:ext cx="6539957" cy="2123152"/>
              </a:xfrm>
              <a:prstGeom prst="rect">
                <a:avLst/>
              </a:prstGeom>
              <a:blipFill>
                <a:blip r:embed="rId3"/>
                <a:stretch>
                  <a:fillRect l="-388" t="-1786" b="-1786"/>
                </a:stretch>
              </a:blipFill>
            </p:spPr>
            <p:txBody>
              <a:bodyPr/>
              <a:lstStyle/>
              <a:p>
                <a:r>
                  <a:rPr lang="en-US">
                    <a:noFill/>
                  </a:rPr>
                  <a:t> </a:t>
                </a:r>
              </a:p>
            </p:txBody>
          </p:sp>
        </mc:Fallback>
      </mc:AlternateContent>
      <p:grpSp>
        <p:nvGrpSpPr>
          <p:cNvPr id="56" name="Group 55">
            <a:extLst>
              <a:ext uri="{FF2B5EF4-FFF2-40B4-BE49-F238E27FC236}">
                <a16:creationId xmlns:a16="http://schemas.microsoft.com/office/drawing/2014/main" id="{04D6020D-A7F0-FF17-1541-B642372A4631}"/>
              </a:ext>
            </a:extLst>
          </p:cNvPr>
          <p:cNvGrpSpPr/>
          <p:nvPr/>
        </p:nvGrpSpPr>
        <p:grpSpPr>
          <a:xfrm>
            <a:off x="1413785" y="2998651"/>
            <a:ext cx="3890027" cy="1895085"/>
            <a:chOff x="1413785" y="2998651"/>
            <a:chExt cx="3890027" cy="1895085"/>
          </a:xfrm>
        </p:grpSpPr>
        <p:grpSp>
          <p:nvGrpSpPr>
            <p:cNvPr id="2" name="Group 1">
              <a:extLst>
                <a:ext uri="{FF2B5EF4-FFF2-40B4-BE49-F238E27FC236}">
                  <a16:creationId xmlns:a16="http://schemas.microsoft.com/office/drawing/2014/main" id="{7CFE78B0-D0B0-E800-B401-72178375834C}"/>
                </a:ext>
              </a:extLst>
            </p:cNvPr>
            <p:cNvGrpSpPr/>
            <p:nvPr/>
          </p:nvGrpSpPr>
          <p:grpSpPr>
            <a:xfrm>
              <a:off x="1786238" y="3276768"/>
              <a:ext cx="1276213" cy="1356871"/>
              <a:chOff x="1066575" y="2571750"/>
              <a:chExt cx="1276213" cy="1356871"/>
            </a:xfrm>
          </p:grpSpPr>
          <p:sp>
            <p:nvSpPr>
              <p:cNvPr id="3" name="Oval 2">
                <a:extLst>
                  <a:ext uri="{FF2B5EF4-FFF2-40B4-BE49-F238E27FC236}">
                    <a16:creationId xmlns:a16="http://schemas.microsoft.com/office/drawing/2014/main" id="{38F66A58-7FA8-B4C1-4D92-D634F343B4E1}"/>
                  </a:ext>
                </a:extLst>
              </p:cNvPr>
              <p:cNvSpPr/>
              <p:nvPr/>
            </p:nvSpPr>
            <p:spPr>
              <a:xfrm>
                <a:off x="1070448" y="257175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a:extLst>
                  <a:ext uri="{FF2B5EF4-FFF2-40B4-BE49-F238E27FC236}">
                    <a16:creationId xmlns:a16="http://schemas.microsoft.com/office/drawing/2014/main" id="{8DF6BCD5-4D5D-652C-D734-252DAAD2F39F}"/>
                  </a:ext>
                </a:extLst>
              </p:cNvPr>
              <p:cNvSpPr/>
              <p:nvPr/>
            </p:nvSpPr>
            <p:spPr>
              <a:xfrm>
                <a:off x="1761233" y="2728558"/>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17BB2E26-7DD9-6103-AD4D-6FF1EA41DF7D}"/>
                  </a:ext>
                </a:extLst>
              </p:cNvPr>
              <p:cNvSpPr/>
              <p:nvPr/>
            </p:nvSpPr>
            <p:spPr>
              <a:xfrm>
                <a:off x="1066575" y="363855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789FC734-433A-836C-8D9B-0611AEC3038B}"/>
                  </a:ext>
                </a:extLst>
              </p:cNvPr>
              <p:cNvSpPr/>
              <p:nvPr/>
            </p:nvSpPr>
            <p:spPr>
              <a:xfrm>
                <a:off x="1762627" y="3838621"/>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507CB638-B15C-E5C7-589E-B84434FFFC0D}"/>
                  </a:ext>
                </a:extLst>
              </p:cNvPr>
              <p:cNvSpPr/>
              <p:nvPr/>
            </p:nvSpPr>
            <p:spPr>
              <a:xfrm>
                <a:off x="2252788" y="3357313"/>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EB2A9806-3B43-AAEB-5FBC-506FBB3E1515}"/>
                    </a:ext>
                  </a:extLst>
                </p:cNvPr>
                <p:cNvSpPr txBox="1"/>
                <p:nvPr/>
              </p:nvSpPr>
              <p:spPr>
                <a:xfrm>
                  <a:off x="3141458" y="3875332"/>
                  <a:ext cx="25539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0</m:t>
                            </m:r>
                          </m:sub>
                        </m:sSub>
                      </m:oMath>
                    </m:oMathPara>
                  </a14:m>
                  <a:endParaRPr lang="en-US" sz="1600" dirty="0"/>
                </a:p>
              </p:txBody>
            </p:sp>
          </mc:Choice>
          <mc:Fallback xmlns="">
            <p:sp>
              <p:nvSpPr>
                <p:cNvPr id="16" name="TextBox 15">
                  <a:extLst>
                    <a:ext uri="{FF2B5EF4-FFF2-40B4-BE49-F238E27FC236}">
                      <a16:creationId xmlns:a16="http://schemas.microsoft.com/office/drawing/2014/main" id="{EB2A9806-3B43-AAEB-5FBC-506FBB3E1515}"/>
                    </a:ext>
                  </a:extLst>
                </p:cNvPr>
                <p:cNvSpPr txBox="1">
                  <a:spLocks noRot="1" noChangeAspect="1" noMove="1" noResize="1" noEditPoints="1" noAdjustHandles="1" noChangeArrowheads="1" noChangeShapeType="1" noTextEdit="1"/>
                </p:cNvSpPr>
                <p:nvPr/>
              </p:nvSpPr>
              <p:spPr>
                <a:xfrm>
                  <a:off x="3141458" y="3875332"/>
                  <a:ext cx="255390" cy="246221"/>
                </a:xfrm>
                <a:prstGeom prst="rect">
                  <a:avLst/>
                </a:prstGeom>
                <a:blipFill>
                  <a:blip r:embed="rId4"/>
                  <a:stretch>
                    <a:fillRect l="-14286" r="-9524" b="-1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E355DA09-E646-E1B1-7BC3-424BC3E22868}"/>
                    </a:ext>
                  </a:extLst>
                </p:cNvPr>
                <p:cNvSpPr txBox="1"/>
                <p:nvPr/>
              </p:nvSpPr>
              <p:spPr>
                <a:xfrm>
                  <a:off x="2633458" y="4543638"/>
                  <a:ext cx="250646"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1</m:t>
                            </m:r>
                          </m:sub>
                        </m:sSub>
                      </m:oMath>
                    </m:oMathPara>
                  </a14:m>
                  <a:endParaRPr lang="en-US" sz="1600" dirty="0"/>
                </a:p>
              </p:txBody>
            </p:sp>
          </mc:Choice>
          <mc:Fallback xmlns="">
            <p:sp>
              <p:nvSpPr>
                <p:cNvPr id="17" name="TextBox 16">
                  <a:extLst>
                    <a:ext uri="{FF2B5EF4-FFF2-40B4-BE49-F238E27FC236}">
                      <a16:creationId xmlns:a16="http://schemas.microsoft.com/office/drawing/2014/main" id="{E355DA09-E646-E1B1-7BC3-424BC3E22868}"/>
                    </a:ext>
                  </a:extLst>
                </p:cNvPr>
                <p:cNvSpPr txBox="1">
                  <a:spLocks noRot="1" noChangeAspect="1" noMove="1" noResize="1" noEditPoints="1" noAdjustHandles="1" noChangeArrowheads="1" noChangeShapeType="1" noTextEdit="1"/>
                </p:cNvSpPr>
                <p:nvPr/>
              </p:nvSpPr>
              <p:spPr>
                <a:xfrm>
                  <a:off x="2633458" y="4543638"/>
                  <a:ext cx="250646" cy="246221"/>
                </a:xfrm>
                <a:prstGeom prst="rect">
                  <a:avLst/>
                </a:prstGeom>
                <a:blipFill>
                  <a:blip r:embed="rId5"/>
                  <a:stretch>
                    <a:fillRect l="-14286" r="-4762" b="-142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518F3D08-ED15-C45E-9BCD-9487352C8F07}"/>
                    </a:ext>
                  </a:extLst>
                </p:cNvPr>
                <p:cNvSpPr txBox="1"/>
                <p:nvPr/>
              </p:nvSpPr>
              <p:spPr>
                <a:xfrm>
                  <a:off x="1705915" y="4465528"/>
                  <a:ext cx="25539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2</m:t>
                            </m:r>
                          </m:sub>
                        </m:sSub>
                      </m:oMath>
                    </m:oMathPara>
                  </a14:m>
                  <a:endParaRPr lang="en-US" sz="1600" dirty="0"/>
                </a:p>
              </p:txBody>
            </p:sp>
          </mc:Choice>
          <mc:Fallback xmlns="">
            <p:sp>
              <p:nvSpPr>
                <p:cNvPr id="18" name="TextBox 17">
                  <a:extLst>
                    <a:ext uri="{FF2B5EF4-FFF2-40B4-BE49-F238E27FC236}">
                      <a16:creationId xmlns:a16="http://schemas.microsoft.com/office/drawing/2014/main" id="{518F3D08-ED15-C45E-9BCD-9487352C8F07}"/>
                    </a:ext>
                  </a:extLst>
                </p:cNvPr>
                <p:cNvSpPr txBox="1">
                  <a:spLocks noRot="1" noChangeAspect="1" noMove="1" noResize="1" noEditPoints="1" noAdjustHandles="1" noChangeArrowheads="1" noChangeShapeType="1" noTextEdit="1"/>
                </p:cNvSpPr>
                <p:nvPr/>
              </p:nvSpPr>
              <p:spPr>
                <a:xfrm>
                  <a:off x="1705915" y="4465528"/>
                  <a:ext cx="255390" cy="246221"/>
                </a:xfrm>
                <a:prstGeom prst="rect">
                  <a:avLst/>
                </a:prstGeom>
                <a:blipFill>
                  <a:blip r:embed="rId6"/>
                  <a:stretch>
                    <a:fillRect l="-9524" r="-4762" b="-952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0975C491-0908-C8BB-AE56-7E48693E83AD}"/>
                    </a:ext>
                  </a:extLst>
                </p:cNvPr>
                <p:cNvSpPr txBox="1"/>
                <p:nvPr/>
              </p:nvSpPr>
              <p:spPr>
                <a:xfrm>
                  <a:off x="1413785" y="3165076"/>
                  <a:ext cx="25539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3</m:t>
                            </m:r>
                          </m:sub>
                        </m:sSub>
                      </m:oMath>
                    </m:oMathPara>
                  </a14:m>
                  <a:endParaRPr lang="en-US" sz="1600" dirty="0"/>
                </a:p>
              </p:txBody>
            </p:sp>
          </mc:Choice>
          <mc:Fallback xmlns="">
            <p:sp>
              <p:nvSpPr>
                <p:cNvPr id="19" name="TextBox 18">
                  <a:extLst>
                    <a:ext uri="{FF2B5EF4-FFF2-40B4-BE49-F238E27FC236}">
                      <a16:creationId xmlns:a16="http://schemas.microsoft.com/office/drawing/2014/main" id="{0975C491-0908-C8BB-AE56-7E48693E83AD}"/>
                    </a:ext>
                  </a:extLst>
                </p:cNvPr>
                <p:cNvSpPr txBox="1">
                  <a:spLocks noRot="1" noChangeAspect="1" noMove="1" noResize="1" noEditPoints="1" noAdjustHandles="1" noChangeArrowheads="1" noChangeShapeType="1" noTextEdit="1"/>
                </p:cNvSpPr>
                <p:nvPr/>
              </p:nvSpPr>
              <p:spPr>
                <a:xfrm>
                  <a:off x="1413785" y="3165076"/>
                  <a:ext cx="255390" cy="246221"/>
                </a:xfrm>
                <a:prstGeom prst="rect">
                  <a:avLst/>
                </a:prstGeom>
                <a:blipFill>
                  <a:blip r:embed="rId7"/>
                  <a:stretch>
                    <a:fillRect l="-14286" r="-4762" b="-1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A5697D31-62C1-DC2D-8668-0E01C630EC5C}"/>
                    </a:ext>
                  </a:extLst>
                </p:cNvPr>
                <p:cNvSpPr txBox="1"/>
                <p:nvPr/>
              </p:nvSpPr>
              <p:spPr>
                <a:xfrm>
                  <a:off x="2400573" y="3121962"/>
                  <a:ext cx="25539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4</m:t>
                            </m:r>
                          </m:sub>
                        </m:sSub>
                      </m:oMath>
                    </m:oMathPara>
                  </a14:m>
                  <a:endParaRPr lang="en-US" sz="1600" dirty="0"/>
                </a:p>
              </p:txBody>
            </p:sp>
          </mc:Choice>
          <mc:Fallback xmlns="">
            <p:sp>
              <p:nvSpPr>
                <p:cNvPr id="20" name="TextBox 19">
                  <a:extLst>
                    <a:ext uri="{FF2B5EF4-FFF2-40B4-BE49-F238E27FC236}">
                      <a16:creationId xmlns:a16="http://schemas.microsoft.com/office/drawing/2014/main" id="{A5697D31-62C1-DC2D-8668-0E01C630EC5C}"/>
                    </a:ext>
                  </a:extLst>
                </p:cNvPr>
                <p:cNvSpPr txBox="1">
                  <a:spLocks noRot="1" noChangeAspect="1" noMove="1" noResize="1" noEditPoints="1" noAdjustHandles="1" noChangeArrowheads="1" noChangeShapeType="1" noTextEdit="1"/>
                </p:cNvSpPr>
                <p:nvPr/>
              </p:nvSpPr>
              <p:spPr>
                <a:xfrm>
                  <a:off x="2400573" y="3121962"/>
                  <a:ext cx="255390" cy="246221"/>
                </a:xfrm>
                <a:prstGeom prst="rect">
                  <a:avLst/>
                </a:prstGeom>
                <a:blipFill>
                  <a:blip r:embed="rId8"/>
                  <a:stretch>
                    <a:fillRect l="-14286" r="-4762" b="-14286"/>
                  </a:stretch>
                </a:blipFill>
              </p:spPr>
              <p:txBody>
                <a:bodyPr/>
                <a:lstStyle/>
                <a:p>
                  <a:r>
                    <a:rPr lang="en-US">
                      <a:noFill/>
                    </a:rPr>
                    <a:t> </a:t>
                  </a:r>
                </a:p>
              </p:txBody>
            </p:sp>
          </mc:Fallback>
        </mc:AlternateContent>
        <p:cxnSp>
          <p:nvCxnSpPr>
            <p:cNvPr id="21" name="Straight Connector 20">
              <a:extLst>
                <a:ext uri="{FF2B5EF4-FFF2-40B4-BE49-F238E27FC236}">
                  <a16:creationId xmlns:a16="http://schemas.microsoft.com/office/drawing/2014/main" id="{3FAA3671-5730-270E-C75D-691E3DB48121}"/>
                </a:ext>
              </a:extLst>
            </p:cNvPr>
            <p:cNvCxnSpPr>
              <a:cxnSpLocks/>
            </p:cNvCxnSpPr>
            <p:nvPr/>
          </p:nvCxnSpPr>
          <p:spPr>
            <a:xfrm>
              <a:off x="1791037" y="3321768"/>
              <a:ext cx="3668" cy="1066800"/>
            </a:xfrm>
            <a:prstGeom prst="line">
              <a:avLst/>
            </a:prstGeom>
            <a:ln w="12700"/>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1B30564A-F849-41CC-769A-3309C40FC381}"/>
                </a:ext>
              </a:extLst>
            </p:cNvPr>
            <p:cNvCxnSpPr>
              <a:cxnSpLocks/>
              <a:stCxn id="3" idx="0"/>
              <a:endCxn id="6" idx="7"/>
            </p:cNvCxnSpPr>
            <p:nvPr/>
          </p:nvCxnSpPr>
          <p:spPr>
            <a:xfrm>
              <a:off x="1835111" y="3276768"/>
              <a:ext cx="722605" cy="169988"/>
            </a:xfrm>
            <a:prstGeom prst="line">
              <a:avLst/>
            </a:prstGeom>
            <a:ln w="12700"/>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934EF7FD-9EBB-C837-24E8-0575AA59422C}"/>
                </a:ext>
              </a:extLst>
            </p:cNvPr>
            <p:cNvCxnSpPr>
              <a:cxnSpLocks/>
              <a:stCxn id="6" idx="7"/>
              <a:endCxn id="13" idx="7"/>
            </p:cNvCxnSpPr>
            <p:nvPr/>
          </p:nvCxnSpPr>
          <p:spPr>
            <a:xfrm>
              <a:off x="2557716" y="3446756"/>
              <a:ext cx="491555" cy="628755"/>
            </a:xfrm>
            <a:prstGeom prst="line">
              <a:avLst/>
            </a:prstGeom>
            <a:ln w="12700"/>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A80625B0-0CD9-CFFB-7467-311C21AE1B2C}"/>
                </a:ext>
              </a:extLst>
            </p:cNvPr>
            <p:cNvCxnSpPr>
              <a:cxnSpLocks/>
              <a:stCxn id="13" idx="5"/>
              <a:endCxn id="8" idx="5"/>
            </p:cNvCxnSpPr>
            <p:nvPr/>
          </p:nvCxnSpPr>
          <p:spPr>
            <a:xfrm flipH="1">
              <a:off x="2559110" y="4139151"/>
              <a:ext cx="490161" cy="481308"/>
            </a:xfrm>
            <a:prstGeom prst="line">
              <a:avLst/>
            </a:prstGeom>
            <a:ln w="12700"/>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7CD97FCD-C7AA-9C15-C10D-2E83B87609C9}"/>
                </a:ext>
              </a:extLst>
            </p:cNvPr>
            <p:cNvCxnSpPr>
              <a:cxnSpLocks/>
              <a:stCxn id="7" idx="3"/>
              <a:endCxn id="8" idx="4"/>
            </p:cNvCxnSpPr>
            <p:nvPr/>
          </p:nvCxnSpPr>
          <p:spPr>
            <a:xfrm>
              <a:off x="1799418" y="4420388"/>
              <a:ext cx="727872" cy="213251"/>
            </a:xfrm>
            <a:prstGeom prst="line">
              <a:avLst/>
            </a:prstGeom>
            <a:ln w="12700"/>
          </p:spPr>
          <p:style>
            <a:lnRef idx="1">
              <a:schemeClr val="dk1"/>
            </a:lnRef>
            <a:fillRef idx="0">
              <a:schemeClr val="dk1"/>
            </a:fillRef>
            <a:effectRef idx="0">
              <a:schemeClr val="dk1"/>
            </a:effectRef>
            <a:fontRef idx="minor">
              <a:schemeClr val="tx1"/>
            </a:fontRef>
          </p:style>
        </p:cxnSp>
        <p:grpSp>
          <p:nvGrpSpPr>
            <p:cNvPr id="35" name="Group 34">
              <a:extLst>
                <a:ext uri="{FF2B5EF4-FFF2-40B4-BE49-F238E27FC236}">
                  <a16:creationId xmlns:a16="http://schemas.microsoft.com/office/drawing/2014/main" id="{653D3D8C-AC5D-0FCE-5CA9-920351D94A47}"/>
                </a:ext>
              </a:extLst>
            </p:cNvPr>
            <p:cNvGrpSpPr/>
            <p:nvPr/>
          </p:nvGrpSpPr>
          <p:grpSpPr>
            <a:xfrm>
              <a:off x="4066467" y="3289968"/>
              <a:ext cx="963937" cy="1511781"/>
              <a:chOff x="1206083" y="2499956"/>
              <a:chExt cx="963937" cy="1511781"/>
            </a:xfrm>
          </p:grpSpPr>
          <p:sp>
            <p:nvSpPr>
              <p:cNvPr id="36" name="Oval 35">
                <a:extLst>
                  <a:ext uri="{FF2B5EF4-FFF2-40B4-BE49-F238E27FC236}">
                    <a16:creationId xmlns:a16="http://schemas.microsoft.com/office/drawing/2014/main" id="{EADFA7CB-B159-97FF-72AF-0D3FC26AC397}"/>
                  </a:ext>
                </a:extLst>
              </p:cNvPr>
              <p:cNvSpPr/>
              <p:nvPr/>
            </p:nvSpPr>
            <p:spPr>
              <a:xfrm>
                <a:off x="1206083" y="316343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Oval 36">
                <a:extLst>
                  <a:ext uri="{FF2B5EF4-FFF2-40B4-BE49-F238E27FC236}">
                    <a16:creationId xmlns:a16="http://schemas.microsoft.com/office/drawing/2014/main" id="{18A3F96B-D2B9-59F4-4CB0-4F41462D90B0}"/>
                  </a:ext>
                </a:extLst>
              </p:cNvPr>
              <p:cNvSpPr/>
              <p:nvPr/>
            </p:nvSpPr>
            <p:spPr>
              <a:xfrm>
                <a:off x="1761233" y="2499956"/>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Oval 38">
                <a:extLst>
                  <a:ext uri="{FF2B5EF4-FFF2-40B4-BE49-F238E27FC236}">
                    <a16:creationId xmlns:a16="http://schemas.microsoft.com/office/drawing/2014/main" id="{5AC18393-6BAA-3934-AA51-22AE82136CCF}"/>
                  </a:ext>
                </a:extLst>
              </p:cNvPr>
              <p:cNvSpPr/>
              <p:nvPr/>
            </p:nvSpPr>
            <p:spPr>
              <a:xfrm>
                <a:off x="2080020" y="3921737"/>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41" name="Straight Connector 40">
              <a:extLst>
                <a:ext uri="{FF2B5EF4-FFF2-40B4-BE49-F238E27FC236}">
                  <a16:creationId xmlns:a16="http://schemas.microsoft.com/office/drawing/2014/main" id="{60A348D0-F65D-C689-CA43-2763354C13BD}"/>
                </a:ext>
              </a:extLst>
            </p:cNvPr>
            <p:cNvCxnSpPr>
              <a:cxnSpLocks/>
            </p:cNvCxnSpPr>
            <p:nvPr/>
          </p:nvCxnSpPr>
          <p:spPr>
            <a:xfrm>
              <a:off x="3599610" y="3039536"/>
              <a:ext cx="0" cy="1854200"/>
            </a:xfrm>
            <a:prstGeom prst="line">
              <a:avLst/>
            </a:prstGeom>
            <a:ln w="12700"/>
          </p:spPr>
          <p:style>
            <a:lnRef idx="1">
              <a:schemeClr val="dk1"/>
            </a:lnRef>
            <a:fillRef idx="0">
              <a:schemeClr val="dk1"/>
            </a:fillRef>
            <a:effectRef idx="0">
              <a:schemeClr val="dk1"/>
            </a:effectRef>
            <a:fontRef idx="minor">
              <a:schemeClr val="tx1"/>
            </a:fontRef>
          </p:style>
        </p:cxnSp>
        <p:cxnSp>
          <p:nvCxnSpPr>
            <p:cNvPr id="45" name="Straight Connector 44">
              <a:extLst>
                <a:ext uri="{FF2B5EF4-FFF2-40B4-BE49-F238E27FC236}">
                  <a16:creationId xmlns:a16="http://schemas.microsoft.com/office/drawing/2014/main" id="{6116E915-CFC1-1C06-6F1D-CCBB630613F3}"/>
                </a:ext>
              </a:extLst>
            </p:cNvPr>
            <p:cNvCxnSpPr>
              <a:cxnSpLocks/>
              <a:stCxn id="37" idx="2"/>
            </p:cNvCxnSpPr>
            <p:nvPr/>
          </p:nvCxnSpPr>
          <p:spPr>
            <a:xfrm flipH="1">
              <a:off x="4071039" y="3334968"/>
              <a:ext cx="550578" cy="645188"/>
            </a:xfrm>
            <a:prstGeom prst="line">
              <a:avLst/>
            </a:prstGeom>
            <a:ln w="12700"/>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FCCCBED8-C915-3F45-6911-0B8E2EEBE252}"/>
                </a:ext>
              </a:extLst>
            </p:cNvPr>
            <p:cNvCxnSpPr>
              <a:cxnSpLocks/>
              <a:stCxn id="39" idx="3"/>
              <a:endCxn id="36" idx="4"/>
            </p:cNvCxnSpPr>
            <p:nvPr/>
          </p:nvCxnSpPr>
          <p:spPr>
            <a:xfrm flipH="1" flipV="1">
              <a:off x="4111467" y="4043442"/>
              <a:ext cx="842117" cy="745127"/>
            </a:xfrm>
            <a:prstGeom prst="line">
              <a:avLst/>
            </a:prstGeom>
            <a:ln w="12700"/>
          </p:spPr>
          <p:style>
            <a:lnRef idx="1">
              <a:schemeClr val="dk1"/>
            </a:lnRef>
            <a:fillRef idx="0">
              <a:schemeClr val="dk1"/>
            </a:fillRef>
            <a:effectRef idx="0">
              <a:schemeClr val="dk1"/>
            </a:effectRef>
            <a:fontRef idx="minor">
              <a:schemeClr val="tx1"/>
            </a:fontRef>
          </p:style>
        </p:cxnSp>
        <p:cxnSp>
          <p:nvCxnSpPr>
            <p:cNvPr id="50" name="Straight Connector 49">
              <a:extLst>
                <a:ext uri="{FF2B5EF4-FFF2-40B4-BE49-F238E27FC236}">
                  <a16:creationId xmlns:a16="http://schemas.microsoft.com/office/drawing/2014/main" id="{FDA4DB65-0BDC-2626-95F6-B8813F2BD2F0}"/>
                </a:ext>
              </a:extLst>
            </p:cNvPr>
            <p:cNvCxnSpPr>
              <a:cxnSpLocks/>
              <a:stCxn id="37" idx="7"/>
              <a:endCxn id="39" idx="7"/>
            </p:cNvCxnSpPr>
            <p:nvPr/>
          </p:nvCxnSpPr>
          <p:spPr>
            <a:xfrm>
              <a:off x="4698437" y="3303148"/>
              <a:ext cx="318787" cy="1421781"/>
            </a:xfrm>
            <a:prstGeom prst="line">
              <a:avLst/>
            </a:prstGeom>
            <a:ln w="12700"/>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53" name="TextBox 52">
                  <a:extLst>
                    <a:ext uri="{FF2B5EF4-FFF2-40B4-BE49-F238E27FC236}">
                      <a16:creationId xmlns:a16="http://schemas.microsoft.com/office/drawing/2014/main" id="{046DE5F5-2608-167A-CB97-72C9DB7E68A7}"/>
                    </a:ext>
                  </a:extLst>
                </p:cNvPr>
                <p:cNvSpPr txBox="1"/>
                <p:nvPr/>
              </p:nvSpPr>
              <p:spPr>
                <a:xfrm>
                  <a:off x="3842197" y="3859554"/>
                  <a:ext cx="245644"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0</m:t>
                            </m:r>
                          </m:sub>
                        </m:sSub>
                      </m:oMath>
                    </m:oMathPara>
                  </a14:m>
                  <a:endParaRPr lang="en-US" sz="1600" dirty="0"/>
                </a:p>
              </p:txBody>
            </p:sp>
          </mc:Choice>
          <mc:Fallback xmlns="">
            <p:sp>
              <p:nvSpPr>
                <p:cNvPr id="53" name="TextBox 52">
                  <a:extLst>
                    <a:ext uri="{FF2B5EF4-FFF2-40B4-BE49-F238E27FC236}">
                      <a16:creationId xmlns:a16="http://schemas.microsoft.com/office/drawing/2014/main" id="{046DE5F5-2608-167A-CB97-72C9DB7E68A7}"/>
                    </a:ext>
                  </a:extLst>
                </p:cNvPr>
                <p:cNvSpPr txBox="1">
                  <a:spLocks noRot="1" noChangeAspect="1" noMove="1" noResize="1" noEditPoints="1" noAdjustHandles="1" noChangeArrowheads="1" noChangeShapeType="1" noTextEdit="1"/>
                </p:cNvSpPr>
                <p:nvPr/>
              </p:nvSpPr>
              <p:spPr>
                <a:xfrm>
                  <a:off x="3842197" y="3859554"/>
                  <a:ext cx="245644" cy="246221"/>
                </a:xfrm>
                <a:prstGeom prst="rect">
                  <a:avLst/>
                </a:prstGeom>
                <a:blipFill>
                  <a:blip r:embed="rId9"/>
                  <a:stretch>
                    <a:fillRect l="-19048" r="-4762" b="-142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4" name="TextBox 53">
                  <a:extLst>
                    <a:ext uri="{FF2B5EF4-FFF2-40B4-BE49-F238E27FC236}">
                      <a16:creationId xmlns:a16="http://schemas.microsoft.com/office/drawing/2014/main" id="{543AB326-EA02-E73B-26C1-7583670F6D35}"/>
                    </a:ext>
                  </a:extLst>
                </p:cNvPr>
                <p:cNvSpPr txBox="1"/>
                <p:nvPr/>
              </p:nvSpPr>
              <p:spPr>
                <a:xfrm>
                  <a:off x="4526727" y="2998651"/>
                  <a:ext cx="240899"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1</m:t>
                            </m:r>
                          </m:sub>
                        </m:sSub>
                      </m:oMath>
                    </m:oMathPara>
                  </a14:m>
                  <a:endParaRPr lang="en-US" sz="1600" dirty="0"/>
                </a:p>
              </p:txBody>
            </p:sp>
          </mc:Choice>
          <mc:Fallback xmlns="">
            <p:sp>
              <p:nvSpPr>
                <p:cNvPr id="54" name="TextBox 53">
                  <a:extLst>
                    <a:ext uri="{FF2B5EF4-FFF2-40B4-BE49-F238E27FC236}">
                      <a16:creationId xmlns:a16="http://schemas.microsoft.com/office/drawing/2014/main" id="{543AB326-EA02-E73B-26C1-7583670F6D35}"/>
                    </a:ext>
                  </a:extLst>
                </p:cNvPr>
                <p:cNvSpPr txBox="1">
                  <a:spLocks noRot="1" noChangeAspect="1" noMove="1" noResize="1" noEditPoints="1" noAdjustHandles="1" noChangeArrowheads="1" noChangeShapeType="1" noTextEdit="1"/>
                </p:cNvSpPr>
                <p:nvPr/>
              </p:nvSpPr>
              <p:spPr>
                <a:xfrm>
                  <a:off x="4526727" y="2998651"/>
                  <a:ext cx="240899" cy="246221"/>
                </a:xfrm>
                <a:prstGeom prst="rect">
                  <a:avLst/>
                </a:prstGeom>
                <a:blipFill>
                  <a:blip r:embed="rId10"/>
                  <a:stretch>
                    <a:fillRect l="-20000" r="-5000" b="-1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5" name="TextBox 54">
                  <a:extLst>
                    <a:ext uri="{FF2B5EF4-FFF2-40B4-BE49-F238E27FC236}">
                      <a16:creationId xmlns:a16="http://schemas.microsoft.com/office/drawing/2014/main" id="{B8E4425E-B52A-1194-EDC5-23A70AB67812}"/>
                    </a:ext>
                  </a:extLst>
                </p:cNvPr>
                <p:cNvSpPr txBox="1"/>
                <p:nvPr/>
              </p:nvSpPr>
              <p:spPr>
                <a:xfrm>
                  <a:off x="5058167" y="4637393"/>
                  <a:ext cx="245645"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2</m:t>
                            </m:r>
                          </m:sub>
                        </m:sSub>
                      </m:oMath>
                    </m:oMathPara>
                  </a14:m>
                  <a:endParaRPr lang="en-US" sz="1600" dirty="0"/>
                </a:p>
              </p:txBody>
            </p:sp>
          </mc:Choice>
          <mc:Fallback xmlns="">
            <p:sp>
              <p:nvSpPr>
                <p:cNvPr id="55" name="TextBox 54">
                  <a:extLst>
                    <a:ext uri="{FF2B5EF4-FFF2-40B4-BE49-F238E27FC236}">
                      <a16:creationId xmlns:a16="http://schemas.microsoft.com/office/drawing/2014/main" id="{B8E4425E-B52A-1194-EDC5-23A70AB67812}"/>
                    </a:ext>
                  </a:extLst>
                </p:cNvPr>
                <p:cNvSpPr txBox="1">
                  <a:spLocks noRot="1" noChangeAspect="1" noMove="1" noResize="1" noEditPoints="1" noAdjustHandles="1" noChangeArrowheads="1" noChangeShapeType="1" noTextEdit="1"/>
                </p:cNvSpPr>
                <p:nvPr/>
              </p:nvSpPr>
              <p:spPr>
                <a:xfrm>
                  <a:off x="5058167" y="4637393"/>
                  <a:ext cx="245645" cy="246221"/>
                </a:xfrm>
                <a:prstGeom prst="rect">
                  <a:avLst/>
                </a:prstGeom>
                <a:blipFill>
                  <a:blip r:embed="rId11"/>
                  <a:stretch>
                    <a:fillRect l="-20000" r="-10000" b="-15000"/>
                  </a:stretch>
                </a:blipFill>
              </p:spPr>
              <p:txBody>
                <a:bodyPr/>
                <a:lstStyle/>
                <a:p>
                  <a:r>
                    <a:rPr lang="en-US">
                      <a:noFill/>
                    </a:rPr>
                    <a:t> </a:t>
                  </a:r>
                </a:p>
              </p:txBody>
            </p:sp>
          </mc:Fallback>
        </mc:AlternateContent>
      </p:grpSp>
      <p:cxnSp>
        <p:nvCxnSpPr>
          <p:cNvPr id="12" name="Straight Connector 11">
            <a:extLst>
              <a:ext uri="{FF2B5EF4-FFF2-40B4-BE49-F238E27FC236}">
                <a16:creationId xmlns:a16="http://schemas.microsoft.com/office/drawing/2014/main" id="{FFE40C1D-84D9-B38F-A29A-0104C5F805D2}"/>
              </a:ext>
            </a:extLst>
          </p:cNvPr>
          <p:cNvCxnSpPr>
            <a:cxnSpLocks/>
            <a:endCxn id="53" idx="3"/>
          </p:cNvCxnSpPr>
          <p:nvPr/>
        </p:nvCxnSpPr>
        <p:spPr>
          <a:xfrm flipV="1">
            <a:off x="3048275" y="3982665"/>
            <a:ext cx="1039566" cy="123110"/>
          </a:xfrm>
          <a:prstGeom prst="line">
            <a:avLst/>
          </a:prstGeom>
          <a:ln w="12700"/>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138A94B2-5284-1E57-F40B-ADC90C1263C3}"/>
              </a:ext>
            </a:extLst>
          </p:cNvPr>
          <p:cNvCxnSpPr>
            <a:cxnSpLocks/>
            <a:endCxn id="13" idx="2"/>
          </p:cNvCxnSpPr>
          <p:nvPr/>
        </p:nvCxnSpPr>
        <p:spPr>
          <a:xfrm flipV="1">
            <a:off x="1218317" y="4107331"/>
            <a:ext cx="1754134" cy="169374"/>
          </a:xfrm>
          <a:prstGeom prst="line">
            <a:avLst/>
          </a:prstGeom>
          <a:ln w="12700">
            <a:prstDash val="dash"/>
          </a:ln>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8DE73CD2-2F1A-EAEC-1C0C-5790D31E0DE6}"/>
              </a:ext>
            </a:extLst>
          </p:cNvPr>
          <p:cNvCxnSpPr>
            <a:cxnSpLocks/>
          </p:cNvCxnSpPr>
          <p:nvPr/>
        </p:nvCxnSpPr>
        <p:spPr>
          <a:xfrm flipV="1">
            <a:off x="4156467" y="3808598"/>
            <a:ext cx="1448466" cy="181377"/>
          </a:xfrm>
          <a:prstGeom prst="line">
            <a:avLst/>
          </a:prstGeom>
          <a:ln w="12700">
            <a:prstDash val="dash"/>
          </a:ln>
        </p:spPr>
        <p:style>
          <a:lnRef idx="1">
            <a:schemeClr val="dk1"/>
          </a:lnRef>
          <a:fillRef idx="0">
            <a:schemeClr val="dk1"/>
          </a:fillRef>
          <a:effectRef idx="0">
            <a:schemeClr val="dk1"/>
          </a:effectRef>
          <a:fontRef idx="minor">
            <a:schemeClr val="tx1"/>
          </a:fontRef>
        </p:style>
      </p:cxnSp>
      <p:cxnSp>
        <p:nvCxnSpPr>
          <p:cNvPr id="34" name="Straight Connector 33">
            <a:extLst>
              <a:ext uri="{FF2B5EF4-FFF2-40B4-BE49-F238E27FC236}">
                <a16:creationId xmlns:a16="http://schemas.microsoft.com/office/drawing/2014/main" id="{E06C203E-1F67-1298-C8A5-0136B0767C23}"/>
              </a:ext>
            </a:extLst>
          </p:cNvPr>
          <p:cNvCxnSpPr>
            <a:cxnSpLocks/>
            <a:stCxn id="6" idx="6"/>
            <a:endCxn id="37" idx="2"/>
          </p:cNvCxnSpPr>
          <p:nvPr/>
        </p:nvCxnSpPr>
        <p:spPr>
          <a:xfrm flipV="1">
            <a:off x="2570896" y="3334968"/>
            <a:ext cx="2050721" cy="143608"/>
          </a:xfrm>
          <a:prstGeom prst="line">
            <a:avLst/>
          </a:prstGeom>
          <a:ln w="12700"/>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id="{7608BF7A-6246-A1F8-119A-145E6EC0F3EA}"/>
              </a:ext>
            </a:extLst>
          </p:cNvPr>
          <p:cNvCxnSpPr>
            <a:cxnSpLocks/>
          </p:cNvCxnSpPr>
          <p:nvPr/>
        </p:nvCxnSpPr>
        <p:spPr>
          <a:xfrm flipV="1">
            <a:off x="726762" y="3489231"/>
            <a:ext cx="1754134" cy="169374"/>
          </a:xfrm>
          <a:prstGeom prst="line">
            <a:avLst/>
          </a:prstGeom>
          <a:ln w="12700">
            <a:prstDash val="dash"/>
          </a:ln>
        </p:spPr>
        <p:style>
          <a:lnRef idx="1">
            <a:schemeClr val="dk1"/>
          </a:lnRef>
          <a:fillRef idx="0">
            <a:schemeClr val="dk1"/>
          </a:fillRef>
          <a:effectRef idx="0">
            <a:schemeClr val="dk1"/>
          </a:effectRef>
          <a:fontRef idx="minor">
            <a:schemeClr val="tx1"/>
          </a:fontRef>
        </p:style>
      </p:cxnSp>
      <p:cxnSp>
        <p:nvCxnSpPr>
          <p:cNvPr id="44" name="Straight Connector 43">
            <a:extLst>
              <a:ext uri="{FF2B5EF4-FFF2-40B4-BE49-F238E27FC236}">
                <a16:creationId xmlns:a16="http://schemas.microsoft.com/office/drawing/2014/main" id="{56FB72AD-0FD0-D035-D7E5-2CF47CC9FA1F}"/>
              </a:ext>
            </a:extLst>
          </p:cNvPr>
          <p:cNvCxnSpPr>
            <a:cxnSpLocks/>
          </p:cNvCxnSpPr>
          <p:nvPr/>
        </p:nvCxnSpPr>
        <p:spPr>
          <a:xfrm flipV="1">
            <a:off x="4706665" y="3205835"/>
            <a:ext cx="1448466" cy="124361"/>
          </a:xfrm>
          <a:prstGeom prst="line">
            <a:avLst/>
          </a:prstGeom>
          <a:ln w="12700">
            <a:prstDash val="dash"/>
          </a:ln>
        </p:spPr>
        <p:style>
          <a:lnRef idx="1">
            <a:schemeClr val="dk1"/>
          </a:lnRef>
          <a:fillRef idx="0">
            <a:schemeClr val="dk1"/>
          </a:fillRef>
          <a:effectRef idx="0">
            <a:schemeClr val="dk1"/>
          </a:effectRef>
          <a:fontRef idx="minor">
            <a:schemeClr val="tx1"/>
          </a:fontRef>
        </p:style>
      </p:cxnSp>
      <p:cxnSp>
        <p:nvCxnSpPr>
          <p:cNvPr id="48" name="Straight Connector 47">
            <a:extLst>
              <a:ext uri="{FF2B5EF4-FFF2-40B4-BE49-F238E27FC236}">
                <a16:creationId xmlns:a16="http://schemas.microsoft.com/office/drawing/2014/main" id="{A67E408C-501E-C12B-E86D-465CF26B170A}"/>
              </a:ext>
            </a:extLst>
          </p:cNvPr>
          <p:cNvCxnSpPr>
            <a:cxnSpLocks/>
            <a:stCxn id="3" idx="0"/>
            <a:endCxn id="37" idx="2"/>
          </p:cNvCxnSpPr>
          <p:nvPr/>
        </p:nvCxnSpPr>
        <p:spPr>
          <a:xfrm>
            <a:off x="1835111" y="3276768"/>
            <a:ext cx="2786506" cy="58200"/>
          </a:xfrm>
          <a:prstGeom prst="line">
            <a:avLst/>
          </a:prstGeom>
          <a:ln w="12700"/>
        </p:spPr>
        <p:style>
          <a:lnRef idx="1">
            <a:schemeClr val="dk1"/>
          </a:lnRef>
          <a:fillRef idx="0">
            <a:schemeClr val="dk1"/>
          </a:fillRef>
          <a:effectRef idx="0">
            <a:schemeClr val="dk1"/>
          </a:effectRef>
          <a:fontRef idx="minor">
            <a:schemeClr val="tx1"/>
          </a:fontRef>
        </p:style>
      </p:cxnSp>
      <p:cxnSp>
        <p:nvCxnSpPr>
          <p:cNvPr id="52" name="Straight Connector 51">
            <a:extLst>
              <a:ext uri="{FF2B5EF4-FFF2-40B4-BE49-F238E27FC236}">
                <a16:creationId xmlns:a16="http://schemas.microsoft.com/office/drawing/2014/main" id="{CF40E742-BBE0-9450-915F-1AD702653494}"/>
              </a:ext>
            </a:extLst>
          </p:cNvPr>
          <p:cNvCxnSpPr>
            <a:cxnSpLocks/>
            <a:endCxn id="3" idx="1"/>
          </p:cNvCxnSpPr>
          <p:nvPr/>
        </p:nvCxnSpPr>
        <p:spPr>
          <a:xfrm flipV="1">
            <a:off x="414874" y="3289948"/>
            <a:ext cx="1388417" cy="4990"/>
          </a:xfrm>
          <a:prstGeom prst="line">
            <a:avLst/>
          </a:prstGeom>
          <a:ln w="12700">
            <a:prstDash val="dash"/>
          </a:ln>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id="{F134B13A-269C-8727-F805-700E9F01A3C0}"/>
              </a:ext>
            </a:extLst>
          </p:cNvPr>
          <p:cNvCxnSpPr>
            <a:cxnSpLocks/>
            <a:stCxn id="37" idx="6"/>
          </p:cNvCxnSpPr>
          <p:nvPr/>
        </p:nvCxnSpPr>
        <p:spPr>
          <a:xfrm>
            <a:off x="4711617" y="3334968"/>
            <a:ext cx="1450875" cy="33215"/>
          </a:xfrm>
          <a:prstGeom prst="line">
            <a:avLst/>
          </a:prstGeom>
          <a:ln w="12700">
            <a:prstDash val="dash"/>
          </a:ln>
        </p:spPr>
        <p:style>
          <a:lnRef idx="1">
            <a:schemeClr val="dk1"/>
          </a:lnRef>
          <a:fillRef idx="0">
            <a:schemeClr val="dk1"/>
          </a:fillRef>
          <a:effectRef idx="0">
            <a:schemeClr val="dk1"/>
          </a:effectRef>
          <a:fontRef idx="minor">
            <a:schemeClr val="tx1"/>
          </a:fontRef>
        </p:style>
      </p:cxnSp>
      <p:sp>
        <p:nvSpPr>
          <p:cNvPr id="63" name="Right Brace 62">
            <a:extLst>
              <a:ext uri="{FF2B5EF4-FFF2-40B4-BE49-F238E27FC236}">
                <a16:creationId xmlns:a16="http://schemas.microsoft.com/office/drawing/2014/main" id="{232BF7EA-FF5D-4843-16CB-512694480D16}"/>
              </a:ext>
            </a:extLst>
          </p:cNvPr>
          <p:cNvSpPr/>
          <p:nvPr/>
        </p:nvSpPr>
        <p:spPr>
          <a:xfrm>
            <a:off x="3615658" y="4051846"/>
            <a:ext cx="198816" cy="831998"/>
          </a:xfrm>
          <a:prstGeom prst="rightBrace">
            <a:avLst/>
          </a:prstGeom>
          <a:ln w="9525">
            <a:solidFill>
              <a:schemeClr val="accent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64" name="TextBox 63">
                <a:extLst>
                  <a:ext uri="{FF2B5EF4-FFF2-40B4-BE49-F238E27FC236}">
                    <a16:creationId xmlns:a16="http://schemas.microsoft.com/office/drawing/2014/main" id="{7783A61D-ED55-CCEF-D9EE-5D0FACF80B58}"/>
                  </a:ext>
                </a:extLst>
              </p:cNvPr>
              <p:cNvSpPr txBox="1"/>
              <p:nvPr/>
            </p:nvSpPr>
            <p:spPr>
              <a:xfrm>
                <a:off x="3820970" y="4341095"/>
                <a:ext cx="293735"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400" b="0" i="1" smtClean="0">
                              <a:solidFill>
                                <a:schemeClr val="accent2"/>
                              </a:solidFill>
                              <a:latin typeface="Cambria Math" panose="02040503050406030204" pitchFamily="18" charset="0"/>
                            </a:rPr>
                          </m:ctrlPr>
                        </m:sSubPr>
                        <m:e>
                          <m:r>
                            <a:rPr lang="en-US" sz="1400" b="0" i="1" smtClean="0">
                              <a:solidFill>
                                <a:schemeClr val="accent2"/>
                              </a:solidFill>
                              <a:latin typeface="Cambria Math" panose="02040503050406030204" pitchFamily="18" charset="0"/>
                            </a:rPr>
                            <m:t>𝑦</m:t>
                          </m:r>
                        </m:e>
                        <m:sub>
                          <m:r>
                            <a:rPr lang="en-US" sz="1400" b="0" i="1" smtClean="0">
                              <a:solidFill>
                                <a:schemeClr val="accent2"/>
                              </a:solidFill>
                              <a:latin typeface="Cambria Math" panose="02040503050406030204" pitchFamily="18" charset="0"/>
                            </a:rPr>
                            <m:t>00</m:t>
                          </m:r>
                        </m:sub>
                      </m:sSub>
                    </m:oMath>
                  </m:oMathPara>
                </a14:m>
                <a:endParaRPr lang="en-US" sz="1400" dirty="0">
                  <a:solidFill>
                    <a:schemeClr val="accent2"/>
                  </a:solidFill>
                </a:endParaRPr>
              </a:p>
            </p:txBody>
          </p:sp>
        </mc:Choice>
        <mc:Fallback xmlns="">
          <p:sp>
            <p:nvSpPr>
              <p:cNvPr id="64" name="TextBox 63">
                <a:extLst>
                  <a:ext uri="{FF2B5EF4-FFF2-40B4-BE49-F238E27FC236}">
                    <a16:creationId xmlns:a16="http://schemas.microsoft.com/office/drawing/2014/main" id="{7783A61D-ED55-CCEF-D9EE-5D0FACF80B58}"/>
                  </a:ext>
                </a:extLst>
              </p:cNvPr>
              <p:cNvSpPr txBox="1">
                <a:spLocks noRot="1" noChangeAspect="1" noMove="1" noResize="1" noEditPoints="1" noAdjustHandles="1" noChangeArrowheads="1" noChangeShapeType="1" noTextEdit="1"/>
              </p:cNvSpPr>
              <p:nvPr/>
            </p:nvSpPr>
            <p:spPr>
              <a:xfrm>
                <a:off x="3820970" y="4341095"/>
                <a:ext cx="293735" cy="215444"/>
              </a:xfrm>
              <a:prstGeom prst="rect">
                <a:avLst/>
              </a:prstGeom>
              <a:blipFill>
                <a:blip r:embed="rId12"/>
                <a:stretch>
                  <a:fillRect l="-12500" r="-4167" b="-22222"/>
                </a:stretch>
              </a:blipFill>
            </p:spPr>
            <p:txBody>
              <a:bodyPr/>
              <a:lstStyle/>
              <a:p>
                <a:r>
                  <a:rPr lang="en-US">
                    <a:noFill/>
                  </a:rPr>
                  <a:t> </a:t>
                </a:r>
              </a:p>
            </p:txBody>
          </p:sp>
        </mc:Fallback>
      </mc:AlternateContent>
      <p:sp>
        <p:nvSpPr>
          <p:cNvPr id="65" name="Right Brace 64">
            <a:extLst>
              <a:ext uri="{FF2B5EF4-FFF2-40B4-BE49-F238E27FC236}">
                <a16:creationId xmlns:a16="http://schemas.microsoft.com/office/drawing/2014/main" id="{6C6BE292-F2DA-A273-94A3-02EACC30F15F}"/>
              </a:ext>
            </a:extLst>
          </p:cNvPr>
          <p:cNvSpPr/>
          <p:nvPr/>
        </p:nvSpPr>
        <p:spPr>
          <a:xfrm flipH="1">
            <a:off x="3393034" y="3419763"/>
            <a:ext cx="190664" cy="1461600"/>
          </a:xfrm>
          <a:prstGeom prst="rightBrace">
            <a:avLst/>
          </a:prstGeom>
          <a:ln w="9525">
            <a:solidFill>
              <a:schemeClr val="accent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66" name="TextBox 65">
                <a:extLst>
                  <a:ext uri="{FF2B5EF4-FFF2-40B4-BE49-F238E27FC236}">
                    <a16:creationId xmlns:a16="http://schemas.microsoft.com/office/drawing/2014/main" id="{337089F5-9A1C-BCFF-D203-235075A6268B}"/>
                  </a:ext>
                </a:extLst>
              </p:cNvPr>
              <p:cNvSpPr txBox="1"/>
              <p:nvPr/>
            </p:nvSpPr>
            <p:spPr>
              <a:xfrm>
                <a:off x="3174440" y="4074381"/>
                <a:ext cx="286040"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400" b="0" i="1" smtClean="0">
                              <a:solidFill>
                                <a:schemeClr val="accent2"/>
                              </a:solidFill>
                              <a:latin typeface="Cambria Math" panose="02040503050406030204" pitchFamily="18" charset="0"/>
                            </a:rPr>
                          </m:ctrlPr>
                        </m:sSubPr>
                        <m:e>
                          <m:r>
                            <a:rPr lang="en-US" sz="1400" b="0" i="1" smtClean="0">
                              <a:solidFill>
                                <a:schemeClr val="accent2"/>
                              </a:solidFill>
                              <a:latin typeface="Cambria Math" panose="02040503050406030204" pitchFamily="18" charset="0"/>
                            </a:rPr>
                            <m:t>𝑦</m:t>
                          </m:r>
                        </m:e>
                        <m:sub>
                          <m:r>
                            <a:rPr lang="en-US" sz="1400" b="0" i="1" smtClean="0">
                              <a:solidFill>
                                <a:schemeClr val="accent2"/>
                              </a:solidFill>
                              <a:latin typeface="Cambria Math" panose="02040503050406030204" pitchFamily="18" charset="0"/>
                            </a:rPr>
                            <m:t>41</m:t>
                          </m:r>
                        </m:sub>
                      </m:sSub>
                    </m:oMath>
                  </m:oMathPara>
                </a14:m>
                <a:endParaRPr lang="en-US" sz="1400" dirty="0">
                  <a:solidFill>
                    <a:schemeClr val="accent2"/>
                  </a:solidFill>
                </a:endParaRPr>
              </a:p>
            </p:txBody>
          </p:sp>
        </mc:Choice>
        <mc:Fallback xmlns="">
          <p:sp>
            <p:nvSpPr>
              <p:cNvPr id="66" name="TextBox 65">
                <a:extLst>
                  <a:ext uri="{FF2B5EF4-FFF2-40B4-BE49-F238E27FC236}">
                    <a16:creationId xmlns:a16="http://schemas.microsoft.com/office/drawing/2014/main" id="{337089F5-9A1C-BCFF-D203-235075A6268B}"/>
                  </a:ext>
                </a:extLst>
              </p:cNvPr>
              <p:cNvSpPr txBox="1">
                <a:spLocks noRot="1" noChangeAspect="1" noMove="1" noResize="1" noEditPoints="1" noAdjustHandles="1" noChangeArrowheads="1" noChangeShapeType="1" noTextEdit="1"/>
              </p:cNvSpPr>
              <p:nvPr/>
            </p:nvSpPr>
            <p:spPr>
              <a:xfrm>
                <a:off x="3174440" y="4074381"/>
                <a:ext cx="286040" cy="215444"/>
              </a:xfrm>
              <a:prstGeom prst="rect">
                <a:avLst/>
              </a:prstGeom>
              <a:blipFill>
                <a:blip r:embed="rId13"/>
                <a:stretch>
                  <a:fillRect l="-17391" r="-4348" b="-27778"/>
                </a:stretch>
              </a:blipFill>
            </p:spPr>
            <p:txBody>
              <a:bodyPr/>
              <a:lstStyle/>
              <a:p>
                <a:r>
                  <a:rPr lang="en-US">
                    <a:noFill/>
                  </a:rPr>
                  <a:t> </a:t>
                </a:r>
              </a:p>
            </p:txBody>
          </p:sp>
        </mc:Fallback>
      </mc:AlternateContent>
      <p:sp>
        <p:nvSpPr>
          <p:cNvPr id="68" name="Freeform 67">
            <a:extLst>
              <a:ext uri="{FF2B5EF4-FFF2-40B4-BE49-F238E27FC236}">
                <a16:creationId xmlns:a16="http://schemas.microsoft.com/office/drawing/2014/main" id="{8E8CE751-C284-68F6-094F-0BB1F721AB61}"/>
              </a:ext>
            </a:extLst>
          </p:cNvPr>
          <p:cNvSpPr/>
          <p:nvPr/>
        </p:nvSpPr>
        <p:spPr>
          <a:xfrm>
            <a:off x="3606800" y="2988733"/>
            <a:ext cx="389467" cy="321734"/>
          </a:xfrm>
          <a:custGeom>
            <a:avLst/>
            <a:gdLst>
              <a:gd name="connsiteX0" fmla="*/ 0 w 389467"/>
              <a:gd name="connsiteY0" fmla="*/ 321734 h 321734"/>
              <a:gd name="connsiteX1" fmla="*/ 110067 w 389467"/>
              <a:gd name="connsiteY1" fmla="*/ 118534 h 321734"/>
              <a:gd name="connsiteX2" fmla="*/ 389467 w 389467"/>
              <a:gd name="connsiteY2" fmla="*/ 0 h 321734"/>
            </a:gdLst>
            <a:ahLst/>
            <a:cxnLst>
              <a:cxn ang="0">
                <a:pos x="connsiteX0" y="connsiteY0"/>
              </a:cxn>
              <a:cxn ang="0">
                <a:pos x="connsiteX1" y="connsiteY1"/>
              </a:cxn>
              <a:cxn ang="0">
                <a:pos x="connsiteX2" y="connsiteY2"/>
              </a:cxn>
            </a:cxnLst>
            <a:rect l="l" t="t" r="r" b="b"/>
            <a:pathLst>
              <a:path w="389467" h="321734">
                <a:moveTo>
                  <a:pt x="0" y="321734"/>
                </a:moveTo>
                <a:cubicBezTo>
                  <a:pt x="22578" y="246945"/>
                  <a:pt x="45156" y="172156"/>
                  <a:pt x="110067" y="118534"/>
                </a:cubicBezTo>
                <a:cubicBezTo>
                  <a:pt x="174978" y="64912"/>
                  <a:pt x="282222" y="32456"/>
                  <a:pt x="389467" y="0"/>
                </a:cubicBezTo>
              </a:path>
            </a:pathLst>
          </a:custGeom>
          <a:noFill/>
          <a:ln>
            <a:solidFill>
              <a:schemeClr val="accent2"/>
            </a:solidFill>
            <a:tailEnd type="triangle" w="med"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69" name="TextBox 68">
                <a:extLst>
                  <a:ext uri="{FF2B5EF4-FFF2-40B4-BE49-F238E27FC236}">
                    <a16:creationId xmlns:a16="http://schemas.microsoft.com/office/drawing/2014/main" id="{6FDCE1BC-8B67-2863-DFCF-E10D5116FB70}"/>
                  </a:ext>
                </a:extLst>
              </p:cNvPr>
              <p:cNvSpPr txBox="1"/>
              <p:nvPr/>
            </p:nvSpPr>
            <p:spPr>
              <a:xfrm>
                <a:off x="4003456" y="2860102"/>
                <a:ext cx="293735"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400" b="0" i="1" smtClean="0">
                              <a:solidFill>
                                <a:schemeClr val="accent2"/>
                              </a:solidFill>
                              <a:latin typeface="Cambria Math" panose="02040503050406030204" pitchFamily="18" charset="0"/>
                            </a:rPr>
                          </m:ctrlPr>
                        </m:sSubPr>
                        <m:e>
                          <m:r>
                            <a:rPr lang="en-US" sz="1400" b="0" i="1" smtClean="0">
                              <a:solidFill>
                                <a:schemeClr val="accent2"/>
                              </a:solidFill>
                              <a:latin typeface="Cambria Math" panose="02040503050406030204" pitchFamily="18" charset="0"/>
                            </a:rPr>
                            <m:t>𝑦</m:t>
                          </m:r>
                        </m:e>
                        <m:sub>
                          <m:r>
                            <a:rPr lang="en-US" sz="1400" b="0" i="1" smtClean="0">
                              <a:solidFill>
                                <a:schemeClr val="accent2"/>
                              </a:solidFill>
                              <a:latin typeface="Cambria Math" panose="02040503050406030204" pitchFamily="18" charset="0"/>
                            </a:rPr>
                            <m:t>31</m:t>
                          </m:r>
                        </m:sub>
                      </m:sSub>
                    </m:oMath>
                  </m:oMathPara>
                </a14:m>
                <a:endParaRPr lang="en-US" sz="1400" dirty="0">
                  <a:solidFill>
                    <a:schemeClr val="accent2"/>
                  </a:solidFill>
                </a:endParaRPr>
              </a:p>
            </p:txBody>
          </p:sp>
        </mc:Choice>
        <mc:Fallback xmlns="">
          <p:sp>
            <p:nvSpPr>
              <p:cNvPr id="69" name="TextBox 68">
                <a:extLst>
                  <a:ext uri="{FF2B5EF4-FFF2-40B4-BE49-F238E27FC236}">
                    <a16:creationId xmlns:a16="http://schemas.microsoft.com/office/drawing/2014/main" id="{6FDCE1BC-8B67-2863-DFCF-E10D5116FB70}"/>
                  </a:ext>
                </a:extLst>
              </p:cNvPr>
              <p:cNvSpPr txBox="1">
                <a:spLocks noRot="1" noChangeAspect="1" noMove="1" noResize="1" noEditPoints="1" noAdjustHandles="1" noChangeArrowheads="1" noChangeShapeType="1" noTextEdit="1"/>
              </p:cNvSpPr>
              <p:nvPr/>
            </p:nvSpPr>
            <p:spPr>
              <a:xfrm>
                <a:off x="4003456" y="2860102"/>
                <a:ext cx="293735" cy="215444"/>
              </a:xfrm>
              <a:prstGeom prst="rect">
                <a:avLst/>
              </a:prstGeom>
              <a:blipFill>
                <a:blip r:embed="rId14"/>
                <a:stretch>
                  <a:fillRect l="-16667" r="-4167" b="-22222"/>
                </a:stretch>
              </a:blipFill>
            </p:spPr>
            <p:txBody>
              <a:bodyPr/>
              <a:lstStyle/>
              <a:p>
                <a:r>
                  <a:rPr lang="en-US">
                    <a:noFill/>
                  </a:rPr>
                  <a:t> </a:t>
                </a:r>
              </a:p>
            </p:txBody>
          </p:sp>
        </mc:Fallback>
      </mc:AlternateContent>
      <p:cxnSp>
        <p:nvCxnSpPr>
          <p:cNvPr id="70" name="Straight Connector 69">
            <a:extLst>
              <a:ext uri="{FF2B5EF4-FFF2-40B4-BE49-F238E27FC236}">
                <a16:creationId xmlns:a16="http://schemas.microsoft.com/office/drawing/2014/main" id="{7F01BC4F-F243-A84C-61D2-E9B87CF78E97}"/>
              </a:ext>
            </a:extLst>
          </p:cNvPr>
          <p:cNvCxnSpPr>
            <a:cxnSpLocks/>
            <a:stCxn id="8" idx="4"/>
            <a:endCxn id="39" idx="4"/>
          </p:cNvCxnSpPr>
          <p:nvPr/>
        </p:nvCxnSpPr>
        <p:spPr>
          <a:xfrm>
            <a:off x="2527290" y="4633639"/>
            <a:ext cx="2458114" cy="168110"/>
          </a:xfrm>
          <a:prstGeom prst="line">
            <a:avLst/>
          </a:prstGeom>
          <a:ln w="12700"/>
        </p:spPr>
        <p:style>
          <a:lnRef idx="1">
            <a:schemeClr val="dk1"/>
          </a:lnRef>
          <a:fillRef idx="0">
            <a:schemeClr val="dk1"/>
          </a:fillRef>
          <a:effectRef idx="0">
            <a:schemeClr val="dk1"/>
          </a:effectRef>
          <a:fontRef idx="minor">
            <a:schemeClr val="tx1"/>
          </a:fontRef>
        </p:style>
      </p:cxnSp>
      <p:cxnSp>
        <p:nvCxnSpPr>
          <p:cNvPr id="73" name="Straight Connector 72">
            <a:extLst>
              <a:ext uri="{FF2B5EF4-FFF2-40B4-BE49-F238E27FC236}">
                <a16:creationId xmlns:a16="http://schemas.microsoft.com/office/drawing/2014/main" id="{D6FAF144-2083-E112-FAA4-9A58935DA9B5}"/>
              </a:ext>
            </a:extLst>
          </p:cNvPr>
          <p:cNvCxnSpPr>
            <a:cxnSpLocks/>
            <a:endCxn id="8" idx="4"/>
          </p:cNvCxnSpPr>
          <p:nvPr/>
        </p:nvCxnSpPr>
        <p:spPr>
          <a:xfrm>
            <a:off x="888107" y="4505542"/>
            <a:ext cx="1639183" cy="128097"/>
          </a:xfrm>
          <a:prstGeom prst="line">
            <a:avLst/>
          </a:prstGeom>
          <a:ln w="12700">
            <a:prstDash val="dash"/>
          </a:ln>
        </p:spPr>
        <p:style>
          <a:lnRef idx="1">
            <a:schemeClr val="dk1"/>
          </a:lnRef>
          <a:fillRef idx="0">
            <a:schemeClr val="dk1"/>
          </a:fillRef>
          <a:effectRef idx="0">
            <a:schemeClr val="dk1"/>
          </a:effectRef>
          <a:fontRef idx="minor">
            <a:schemeClr val="tx1"/>
          </a:fontRef>
        </p:style>
      </p:cxnSp>
      <p:cxnSp>
        <p:nvCxnSpPr>
          <p:cNvPr id="77" name="Straight Connector 76">
            <a:extLst>
              <a:ext uri="{FF2B5EF4-FFF2-40B4-BE49-F238E27FC236}">
                <a16:creationId xmlns:a16="http://schemas.microsoft.com/office/drawing/2014/main" id="{E0C53F36-644F-86E1-7C2D-C138B866ABCD}"/>
              </a:ext>
            </a:extLst>
          </p:cNvPr>
          <p:cNvCxnSpPr>
            <a:cxnSpLocks/>
            <a:stCxn id="39" idx="4"/>
          </p:cNvCxnSpPr>
          <p:nvPr/>
        </p:nvCxnSpPr>
        <p:spPr>
          <a:xfrm>
            <a:off x="4985404" y="4801749"/>
            <a:ext cx="1516996" cy="105780"/>
          </a:xfrm>
          <a:prstGeom prst="line">
            <a:avLst/>
          </a:prstGeom>
          <a:ln w="12700">
            <a:prstDash val="dash"/>
          </a:ln>
        </p:spPr>
        <p:style>
          <a:lnRef idx="1">
            <a:schemeClr val="dk1"/>
          </a:lnRef>
          <a:fillRef idx="0">
            <a:schemeClr val="dk1"/>
          </a:fillRef>
          <a:effectRef idx="0">
            <a:schemeClr val="dk1"/>
          </a:effectRef>
          <a:fontRef idx="minor">
            <a:schemeClr val="tx1"/>
          </a:fontRef>
        </p:style>
      </p:cxnSp>
      <p:sp>
        <p:nvSpPr>
          <p:cNvPr id="22" name="Footer Placeholder 21">
            <a:extLst>
              <a:ext uri="{FF2B5EF4-FFF2-40B4-BE49-F238E27FC236}">
                <a16:creationId xmlns:a16="http://schemas.microsoft.com/office/drawing/2014/main" id="{8C028391-53B5-5836-4D1A-6AF1884A0A16}"/>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1142731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1" end="1"/>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0">
                                            <p:txEl>
                                              <p:pRg st="2" end="2"/>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6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6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65"/>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6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6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10">
                                            <p:txEl>
                                              <p:pRg st="4" end="4"/>
                                            </p:txEl>
                                          </p:spTgt>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70"/>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73"/>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P spid="64" grpId="0"/>
      <p:bldP spid="65" grpId="0" animBg="1"/>
      <p:bldP spid="66" grpId="0"/>
      <p:bldP spid="68" grpId="0" animBg="1"/>
      <p:bldP spid="69"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67</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Finding Convex Hull – How to Merge?</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AE96B8C5-4A69-FF43-58AE-D73837D0BA1B}"/>
                  </a:ext>
                </a:extLst>
              </p:cNvPr>
              <p:cNvSpPr txBox="1">
                <a:spLocks/>
              </p:cNvSpPr>
              <p:nvPr/>
            </p:nvSpPr>
            <p:spPr>
              <a:xfrm>
                <a:off x="218114" y="1029216"/>
                <a:ext cx="6539957" cy="2123152"/>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900"/>
                  </a:lnSpc>
                  <a:spcBef>
                    <a:spcPts val="400"/>
                  </a:spcBef>
                  <a:spcAft>
                    <a:spcPts val="200"/>
                  </a:spcAft>
                </a:pPr>
                <a:r>
                  <a:rPr lang="en-US" sz="1600" dirty="0"/>
                  <a:t>This trivial strategy of choosing one point each from either side is </a:t>
                </a:r>
                <a14:m>
                  <m:oMath xmlns:m="http://schemas.openxmlformats.org/officeDocument/2006/math">
                    <m:r>
                      <m:rPr>
                        <m:sty m:val="p"/>
                      </m:rPr>
                      <a:rPr lang="el-GR" sz="1600" i="1" smtClean="0">
                        <a:latin typeface="Cambria Math" panose="02040503050406030204" pitchFamily="18" charset="0"/>
                        <a:ea typeface="Cambria Math" panose="02040503050406030204" pitchFamily="18" charset="0"/>
                      </a:rPr>
                      <m:t>Θ</m:t>
                    </m:r>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r>
                          <a:rPr lang="en-US" sz="1600" b="0" i="1" smtClean="0">
                            <a:latin typeface="Cambria Math" panose="02040503050406030204" pitchFamily="18" charset="0"/>
                            <a:ea typeface="Cambria Math" panose="02040503050406030204" pitchFamily="18" charset="0"/>
                          </a:rPr>
                          <m:t>𝑛</m:t>
                        </m:r>
                      </m:e>
                      <m:sup>
                        <m:r>
                          <a:rPr lang="en-US" sz="1600" b="0" i="1" smtClean="0">
                            <a:latin typeface="Cambria Math" panose="02040503050406030204" pitchFamily="18" charset="0"/>
                            <a:ea typeface="Cambria Math" panose="02040503050406030204" pitchFamily="18" charset="0"/>
                          </a:rPr>
                          <m:t>2</m:t>
                        </m:r>
                      </m:sup>
                    </m:sSup>
                    <m:r>
                      <a:rPr lang="en-US" sz="1600" b="0" i="1" smtClean="0">
                        <a:latin typeface="Cambria Math" panose="02040503050406030204" pitchFamily="18" charset="0"/>
                        <a:ea typeface="Cambria Math" panose="02040503050406030204" pitchFamily="18" charset="0"/>
                      </a:rPr>
                      <m:t>)</m:t>
                    </m:r>
                  </m:oMath>
                </a14:m>
                <a:endParaRPr lang="en-US" sz="1600" dirty="0"/>
              </a:p>
              <a:p>
                <a:pPr>
                  <a:lnSpc>
                    <a:spcPts val="1900"/>
                  </a:lnSpc>
                  <a:spcBef>
                    <a:spcPts val="400"/>
                  </a:spcBef>
                  <a:spcAft>
                    <a:spcPts val="200"/>
                  </a:spcAft>
                </a:pPr>
                <a:r>
                  <a:rPr lang="en-US" sz="1600" dirty="0"/>
                  <a:t>Can we do better?</a:t>
                </a:r>
              </a:p>
              <a:p>
                <a:pPr>
                  <a:lnSpc>
                    <a:spcPts val="1900"/>
                  </a:lnSpc>
                  <a:spcBef>
                    <a:spcPts val="400"/>
                  </a:spcBef>
                  <a:spcAft>
                    <a:spcPts val="200"/>
                  </a:spcAft>
                </a:pPr>
                <a:r>
                  <a:rPr lang="en-US" sz="1600" dirty="0"/>
                  <a:t>May be – for upper tangent, can I go for connecting highest </a:t>
                </a:r>
                <a14:m>
                  <m:oMath xmlns:m="http://schemas.openxmlformats.org/officeDocument/2006/math">
                    <m:r>
                      <a:rPr lang="en-US" sz="1600" b="0" i="1" smtClean="0">
                        <a:latin typeface="Cambria Math" panose="02040503050406030204" pitchFamily="18" charset="0"/>
                      </a:rPr>
                      <m:t>𝑦</m:t>
                    </m:r>
                  </m:oMath>
                </a14:m>
                <a:r>
                  <a:rPr lang="en-US" sz="1600" dirty="0"/>
                  <a:t> coordinate points from either side?</a:t>
                </a:r>
              </a:p>
              <a:p>
                <a:pPr>
                  <a:lnSpc>
                    <a:spcPts val="1900"/>
                  </a:lnSpc>
                  <a:spcBef>
                    <a:spcPts val="400"/>
                  </a:spcBef>
                  <a:spcAft>
                    <a:spcPts val="200"/>
                  </a:spcAft>
                </a:pPr>
                <a:r>
                  <a:rPr lang="en-US" sz="1600" dirty="0"/>
                  <a:t>This will be constant time but not correct always</a:t>
                </a:r>
              </a:p>
            </p:txBody>
          </p:sp>
        </mc:Choice>
        <mc:Fallback xmlns="">
          <p:sp>
            <p:nvSpPr>
              <p:cNvPr id="10" name="Content Placeholder 2">
                <a:extLst>
                  <a:ext uri="{FF2B5EF4-FFF2-40B4-BE49-F238E27FC236}">
                    <a16:creationId xmlns:a16="http://schemas.microsoft.com/office/drawing/2014/main" id="{AE96B8C5-4A69-FF43-58AE-D73837D0BA1B}"/>
                  </a:ext>
                </a:extLst>
              </p:cNvPr>
              <p:cNvSpPr txBox="1">
                <a:spLocks noRot="1" noChangeAspect="1" noMove="1" noResize="1" noEditPoints="1" noAdjustHandles="1" noChangeArrowheads="1" noChangeShapeType="1" noTextEdit="1"/>
              </p:cNvSpPr>
              <p:nvPr/>
            </p:nvSpPr>
            <p:spPr>
              <a:xfrm>
                <a:off x="218114" y="1029216"/>
                <a:ext cx="6539957" cy="2123152"/>
              </a:xfrm>
              <a:prstGeom prst="rect">
                <a:avLst/>
              </a:prstGeom>
              <a:blipFill>
                <a:blip r:embed="rId3"/>
                <a:stretch>
                  <a:fillRect l="-388" t="-1786"/>
                </a:stretch>
              </a:blipFill>
            </p:spPr>
            <p:txBody>
              <a:bodyPr/>
              <a:lstStyle/>
              <a:p>
                <a:r>
                  <a:rPr lang="en-US">
                    <a:noFill/>
                  </a:rPr>
                  <a:t> </a:t>
                </a:r>
              </a:p>
            </p:txBody>
          </p:sp>
        </mc:Fallback>
      </mc:AlternateContent>
      <p:grpSp>
        <p:nvGrpSpPr>
          <p:cNvPr id="56" name="Group 55">
            <a:extLst>
              <a:ext uri="{FF2B5EF4-FFF2-40B4-BE49-F238E27FC236}">
                <a16:creationId xmlns:a16="http://schemas.microsoft.com/office/drawing/2014/main" id="{04D6020D-A7F0-FF17-1541-B642372A4631}"/>
              </a:ext>
            </a:extLst>
          </p:cNvPr>
          <p:cNvGrpSpPr/>
          <p:nvPr/>
        </p:nvGrpSpPr>
        <p:grpSpPr>
          <a:xfrm>
            <a:off x="1413785" y="2998651"/>
            <a:ext cx="3890027" cy="1895085"/>
            <a:chOff x="1413785" y="2998651"/>
            <a:chExt cx="3890027" cy="1895085"/>
          </a:xfrm>
        </p:grpSpPr>
        <p:grpSp>
          <p:nvGrpSpPr>
            <p:cNvPr id="2" name="Group 1">
              <a:extLst>
                <a:ext uri="{FF2B5EF4-FFF2-40B4-BE49-F238E27FC236}">
                  <a16:creationId xmlns:a16="http://schemas.microsoft.com/office/drawing/2014/main" id="{7CFE78B0-D0B0-E800-B401-72178375834C}"/>
                </a:ext>
              </a:extLst>
            </p:cNvPr>
            <p:cNvGrpSpPr/>
            <p:nvPr/>
          </p:nvGrpSpPr>
          <p:grpSpPr>
            <a:xfrm>
              <a:off x="1786238" y="3276768"/>
              <a:ext cx="1276213" cy="1356871"/>
              <a:chOff x="1066575" y="2571750"/>
              <a:chExt cx="1276213" cy="1356871"/>
            </a:xfrm>
          </p:grpSpPr>
          <p:sp>
            <p:nvSpPr>
              <p:cNvPr id="3" name="Oval 2">
                <a:extLst>
                  <a:ext uri="{FF2B5EF4-FFF2-40B4-BE49-F238E27FC236}">
                    <a16:creationId xmlns:a16="http://schemas.microsoft.com/office/drawing/2014/main" id="{38F66A58-7FA8-B4C1-4D92-D634F343B4E1}"/>
                  </a:ext>
                </a:extLst>
              </p:cNvPr>
              <p:cNvSpPr/>
              <p:nvPr/>
            </p:nvSpPr>
            <p:spPr>
              <a:xfrm>
                <a:off x="1070448" y="257175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a:extLst>
                  <a:ext uri="{FF2B5EF4-FFF2-40B4-BE49-F238E27FC236}">
                    <a16:creationId xmlns:a16="http://schemas.microsoft.com/office/drawing/2014/main" id="{8DF6BCD5-4D5D-652C-D734-252DAAD2F39F}"/>
                  </a:ext>
                </a:extLst>
              </p:cNvPr>
              <p:cNvSpPr/>
              <p:nvPr/>
            </p:nvSpPr>
            <p:spPr>
              <a:xfrm>
                <a:off x="1761233" y="2728558"/>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17BB2E26-7DD9-6103-AD4D-6FF1EA41DF7D}"/>
                  </a:ext>
                </a:extLst>
              </p:cNvPr>
              <p:cNvSpPr/>
              <p:nvPr/>
            </p:nvSpPr>
            <p:spPr>
              <a:xfrm>
                <a:off x="1066575" y="363855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789FC734-433A-836C-8D9B-0611AEC3038B}"/>
                  </a:ext>
                </a:extLst>
              </p:cNvPr>
              <p:cNvSpPr/>
              <p:nvPr/>
            </p:nvSpPr>
            <p:spPr>
              <a:xfrm>
                <a:off x="1762627" y="3838621"/>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507CB638-B15C-E5C7-589E-B84434FFFC0D}"/>
                  </a:ext>
                </a:extLst>
              </p:cNvPr>
              <p:cNvSpPr/>
              <p:nvPr/>
            </p:nvSpPr>
            <p:spPr>
              <a:xfrm>
                <a:off x="2252788" y="3357313"/>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EB2A9806-3B43-AAEB-5FBC-506FBB3E1515}"/>
                    </a:ext>
                  </a:extLst>
                </p:cNvPr>
                <p:cNvSpPr txBox="1"/>
                <p:nvPr/>
              </p:nvSpPr>
              <p:spPr>
                <a:xfrm>
                  <a:off x="3141458" y="3875332"/>
                  <a:ext cx="25539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0</m:t>
                            </m:r>
                          </m:sub>
                        </m:sSub>
                      </m:oMath>
                    </m:oMathPara>
                  </a14:m>
                  <a:endParaRPr lang="en-US" sz="1600" dirty="0"/>
                </a:p>
              </p:txBody>
            </p:sp>
          </mc:Choice>
          <mc:Fallback xmlns="">
            <p:sp>
              <p:nvSpPr>
                <p:cNvPr id="16" name="TextBox 15">
                  <a:extLst>
                    <a:ext uri="{FF2B5EF4-FFF2-40B4-BE49-F238E27FC236}">
                      <a16:creationId xmlns:a16="http://schemas.microsoft.com/office/drawing/2014/main" id="{EB2A9806-3B43-AAEB-5FBC-506FBB3E1515}"/>
                    </a:ext>
                  </a:extLst>
                </p:cNvPr>
                <p:cNvSpPr txBox="1">
                  <a:spLocks noRot="1" noChangeAspect="1" noMove="1" noResize="1" noEditPoints="1" noAdjustHandles="1" noChangeArrowheads="1" noChangeShapeType="1" noTextEdit="1"/>
                </p:cNvSpPr>
                <p:nvPr/>
              </p:nvSpPr>
              <p:spPr>
                <a:xfrm>
                  <a:off x="3141458" y="3875332"/>
                  <a:ext cx="255390" cy="246221"/>
                </a:xfrm>
                <a:prstGeom prst="rect">
                  <a:avLst/>
                </a:prstGeom>
                <a:blipFill>
                  <a:blip r:embed="rId4"/>
                  <a:stretch>
                    <a:fillRect l="-14286" r="-9524" b="-1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E355DA09-E646-E1B1-7BC3-424BC3E22868}"/>
                    </a:ext>
                  </a:extLst>
                </p:cNvPr>
                <p:cNvSpPr txBox="1"/>
                <p:nvPr/>
              </p:nvSpPr>
              <p:spPr>
                <a:xfrm>
                  <a:off x="2633458" y="4543638"/>
                  <a:ext cx="250646"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1</m:t>
                            </m:r>
                          </m:sub>
                        </m:sSub>
                      </m:oMath>
                    </m:oMathPara>
                  </a14:m>
                  <a:endParaRPr lang="en-US" sz="1600" dirty="0"/>
                </a:p>
              </p:txBody>
            </p:sp>
          </mc:Choice>
          <mc:Fallback xmlns="">
            <p:sp>
              <p:nvSpPr>
                <p:cNvPr id="17" name="TextBox 16">
                  <a:extLst>
                    <a:ext uri="{FF2B5EF4-FFF2-40B4-BE49-F238E27FC236}">
                      <a16:creationId xmlns:a16="http://schemas.microsoft.com/office/drawing/2014/main" id="{E355DA09-E646-E1B1-7BC3-424BC3E22868}"/>
                    </a:ext>
                  </a:extLst>
                </p:cNvPr>
                <p:cNvSpPr txBox="1">
                  <a:spLocks noRot="1" noChangeAspect="1" noMove="1" noResize="1" noEditPoints="1" noAdjustHandles="1" noChangeArrowheads="1" noChangeShapeType="1" noTextEdit="1"/>
                </p:cNvSpPr>
                <p:nvPr/>
              </p:nvSpPr>
              <p:spPr>
                <a:xfrm>
                  <a:off x="2633458" y="4543638"/>
                  <a:ext cx="250646" cy="246221"/>
                </a:xfrm>
                <a:prstGeom prst="rect">
                  <a:avLst/>
                </a:prstGeom>
                <a:blipFill>
                  <a:blip r:embed="rId5"/>
                  <a:stretch>
                    <a:fillRect l="-14286" r="-4762" b="-142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518F3D08-ED15-C45E-9BCD-9487352C8F07}"/>
                    </a:ext>
                  </a:extLst>
                </p:cNvPr>
                <p:cNvSpPr txBox="1"/>
                <p:nvPr/>
              </p:nvSpPr>
              <p:spPr>
                <a:xfrm>
                  <a:off x="1705915" y="4465528"/>
                  <a:ext cx="25539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2</m:t>
                            </m:r>
                          </m:sub>
                        </m:sSub>
                      </m:oMath>
                    </m:oMathPara>
                  </a14:m>
                  <a:endParaRPr lang="en-US" sz="1600" dirty="0"/>
                </a:p>
              </p:txBody>
            </p:sp>
          </mc:Choice>
          <mc:Fallback xmlns="">
            <p:sp>
              <p:nvSpPr>
                <p:cNvPr id="18" name="TextBox 17">
                  <a:extLst>
                    <a:ext uri="{FF2B5EF4-FFF2-40B4-BE49-F238E27FC236}">
                      <a16:creationId xmlns:a16="http://schemas.microsoft.com/office/drawing/2014/main" id="{518F3D08-ED15-C45E-9BCD-9487352C8F07}"/>
                    </a:ext>
                  </a:extLst>
                </p:cNvPr>
                <p:cNvSpPr txBox="1">
                  <a:spLocks noRot="1" noChangeAspect="1" noMove="1" noResize="1" noEditPoints="1" noAdjustHandles="1" noChangeArrowheads="1" noChangeShapeType="1" noTextEdit="1"/>
                </p:cNvSpPr>
                <p:nvPr/>
              </p:nvSpPr>
              <p:spPr>
                <a:xfrm>
                  <a:off x="1705915" y="4465528"/>
                  <a:ext cx="255390" cy="246221"/>
                </a:xfrm>
                <a:prstGeom prst="rect">
                  <a:avLst/>
                </a:prstGeom>
                <a:blipFill>
                  <a:blip r:embed="rId6"/>
                  <a:stretch>
                    <a:fillRect l="-9524" r="-4762" b="-952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0975C491-0908-C8BB-AE56-7E48693E83AD}"/>
                    </a:ext>
                  </a:extLst>
                </p:cNvPr>
                <p:cNvSpPr txBox="1"/>
                <p:nvPr/>
              </p:nvSpPr>
              <p:spPr>
                <a:xfrm>
                  <a:off x="1413785" y="3165076"/>
                  <a:ext cx="255391"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3</m:t>
                            </m:r>
                          </m:sub>
                        </m:sSub>
                      </m:oMath>
                    </m:oMathPara>
                  </a14:m>
                  <a:endParaRPr lang="en-US" sz="1600" dirty="0"/>
                </a:p>
              </p:txBody>
            </p:sp>
          </mc:Choice>
          <mc:Fallback xmlns="">
            <p:sp>
              <p:nvSpPr>
                <p:cNvPr id="19" name="TextBox 18">
                  <a:extLst>
                    <a:ext uri="{FF2B5EF4-FFF2-40B4-BE49-F238E27FC236}">
                      <a16:creationId xmlns:a16="http://schemas.microsoft.com/office/drawing/2014/main" id="{0975C491-0908-C8BB-AE56-7E48693E83AD}"/>
                    </a:ext>
                  </a:extLst>
                </p:cNvPr>
                <p:cNvSpPr txBox="1">
                  <a:spLocks noRot="1" noChangeAspect="1" noMove="1" noResize="1" noEditPoints="1" noAdjustHandles="1" noChangeArrowheads="1" noChangeShapeType="1" noTextEdit="1"/>
                </p:cNvSpPr>
                <p:nvPr/>
              </p:nvSpPr>
              <p:spPr>
                <a:xfrm>
                  <a:off x="1413785" y="3165076"/>
                  <a:ext cx="255391" cy="246221"/>
                </a:xfrm>
                <a:prstGeom prst="rect">
                  <a:avLst/>
                </a:prstGeom>
                <a:blipFill>
                  <a:blip r:embed="rId7"/>
                  <a:stretch>
                    <a:fillRect l="-14286" r="-4762" b="-1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A5697D31-62C1-DC2D-8668-0E01C630EC5C}"/>
                    </a:ext>
                  </a:extLst>
                </p:cNvPr>
                <p:cNvSpPr txBox="1"/>
                <p:nvPr/>
              </p:nvSpPr>
              <p:spPr>
                <a:xfrm>
                  <a:off x="2400573" y="3121962"/>
                  <a:ext cx="25539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4</m:t>
                            </m:r>
                          </m:sub>
                        </m:sSub>
                      </m:oMath>
                    </m:oMathPara>
                  </a14:m>
                  <a:endParaRPr lang="en-US" sz="1600" dirty="0"/>
                </a:p>
              </p:txBody>
            </p:sp>
          </mc:Choice>
          <mc:Fallback xmlns="">
            <p:sp>
              <p:nvSpPr>
                <p:cNvPr id="20" name="TextBox 19">
                  <a:extLst>
                    <a:ext uri="{FF2B5EF4-FFF2-40B4-BE49-F238E27FC236}">
                      <a16:creationId xmlns:a16="http://schemas.microsoft.com/office/drawing/2014/main" id="{A5697D31-62C1-DC2D-8668-0E01C630EC5C}"/>
                    </a:ext>
                  </a:extLst>
                </p:cNvPr>
                <p:cNvSpPr txBox="1">
                  <a:spLocks noRot="1" noChangeAspect="1" noMove="1" noResize="1" noEditPoints="1" noAdjustHandles="1" noChangeArrowheads="1" noChangeShapeType="1" noTextEdit="1"/>
                </p:cNvSpPr>
                <p:nvPr/>
              </p:nvSpPr>
              <p:spPr>
                <a:xfrm>
                  <a:off x="2400573" y="3121962"/>
                  <a:ext cx="255390" cy="246221"/>
                </a:xfrm>
                <a:prstGeom prst="rect">
                  <a:avLst/>
                </a:prstGeom>
                <a:blipFill>
                  <a:blip r:embed="rId8"/>
                  <a:stretch>
                    <a:fillRect l="-14286" r="-4762" b="-14286"/>
                  </a:stretch>
                </a:blipFill>
              </p:spPr>
              <p:txBody>
                <a:bodyPr/>
                <a:lstStyle/>
                <a:p>
                  <a:r>
                    <a:rPr lang="en-US">
                      <a:noFill/>
                    </a:rPr>
                    <a:t> </a:t>
                  </a:r>
                </a:p>
              </p:txBody>
            </p:sp>
          </mc:Fallback>
        </mc:AlternateContent>
        <p:cxnSp>
          <p:nvCxnSpPr>
            <p:cNvPr id="21" name="Straight Connector 20">
              <a:extLst>
                <a:ext uri="{FF2B5EF4-FFF2-40B4-BE49-F238E27FC236}">
                  <a16:creationId xmlns:a16="http://schemas.microsoft.com/office/drawing/2014/main" id="{3FAA3671-5730-270E-C75D-691E3DB48121}"/>
                </a:ext>
              </a:extLst>
            </p:cNvPr>
            <p:cNvCxnSpPr>
              <a:cxnSpLocks/>
            </p:cNvCxnSpPr>
            <p:nvPr/>
          </p:nvCxnSpPr>
          <p:spPr>
            <a:xfrm>
              <a:off x="1791037" y="3321768"/>
              <a:ext cx="3668" cy="1066800"/>
            </a:xfrm>
            <a:prstGeom prst="line">
              <a:avLst/>
            </a:prstGeom>
            <a:ln w="12700"/>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1B30564A-F849-41CC-769A-3309C40FC381}"/>
                </a:ext>
              </a:extLst>
            </p:cNvPr>
            <p:cNvCxnSpPr>
              <a:cxnSpLocks/>
              <a:stCxn id="3" idx="0"/>
              <a:endCxn id="6" idx="7"/>
            </p:cNvCxnSpPr>
            <p:nvPr/>
          </p:nvCxnSpPr>
          <p:spPr>
            <a:xfrm>
              <a:off x="1835111" y="3276768"/>
              <a:ext cx="722605" cy="169988"/>
            </a:xfrm>
            <a:prstGeom prst="line">
              <a:avLst/>
            </a:prstGeom>
            <a:ln w="12700"/>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934EF7FD-9EBB-C837-24E8-0575AA59422C}"/>
                </a:ext>
              </a:extLst>
            </p:cNvPr>
            <p:cNvCxnSpPr>
              <a:cxnSpLocks/>
              <a:stCxn id="6" idx="7"/>
              <a:endCxn id="13" idx="7"/>
            </p:cNvCxnSpPr>
            <p:nvPr/>
          </p:nvCxnSpPr>
          <p:spPr>
            <a:xfrm>
              <a:off x="2557716" y="3446756"/>
              <a:ext cx="491555" cy="628755"/>
            </a:xfrm>
            <a:prstGeom prst="line">
              <a:avLst/>
            </a:prstGeom>
            <a:ln w="12700"/>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A80625B0-0CD9-CFFB-7467-311C21AE1B2C}"/>
                </a:ext>
              </a:extLst>
            </p:cNvPr>
            <p:cNvCxnSpPr>
              <a:cxnSpLocks/>
              <a:stCxn id="13" idx="5"/>
              <a:endCxn id="8" idx="5"/>
            </p:cNvCxnSpPr>
            <p:nvPr/>
          </p:nvCxnSpPr>
          <p:spPr>
            <a:xfrm flipH="1">
              <a:off x="2559110" y="4139151"/>
              <a:ext cx="490161" cy="481308"/>
            </a:xfrm>
            <a:prstGeom prst="line">
              <a:avLst/>
            </a:prstGeom>
            <a:ln w="12700"/>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7CD97FCD-C7AA-9C15-C10D-2E83B87609C9}"/>
                </a:ext>
              </a:extLst>
            </p:cNvPr>
            <p:cNvCxnSpPr>
              <a:cxnSpLocks/>
              <a:stCxn id="7" idx="3"/>
              <a:endCxn id="8" idx="4"/>
            </p:cNvCxnSpPr>
            <p:nvPr/>
          </p:nvCxnSpPr>
          <p:spPr>
            <a:xfrm>
              <a:off x="1799418" y="4420388"/>
              <a:ext cx="727872" cy="213251"/>
            </a:xfrm>
            <a:prstGeom prst="line">
              <a:avLst/>
            </a:prstGeom>
            <a:ln w="12700"/>
          </p:spPr>
          <p:style>
            <a:lnRef idx="1">
              <a:schemeClr val="dk1"/>
            </a:lnRef>
            <a:fillRef idx="0">
              <a:schemeClr val="dk1"/>
            </a:fillRef>
            <a:effectRef idx="0">
              <a:schemeClr val="dk1"/>
            </a:effectRef>
            <a:fontRef idx="minor">
              <a:schemeClr val="tx1"/>
            </a:fontRef>
          </p:style>
        </p:cxnSp>
        <p:grpSp>
          <p:nvGrpSpPr>
            <p:cNvPr id="35" name="Group 34">
              <a:extLst>
                <a:ext uri="{FF2B5EF4-FFF2-40B4-BE49-F238E27FC236}">
                  <a16:creationId xmlns:a16="http://schemas.microsoft.com/office/drawing/2014/main" id="{653D3D8C-AC5D-0FCE-5CA9-920351D94A47}"/>
                </a:ext>
              </a:extLst>
            </p:cNvPr>
            <p:cNvGrpSpPr/>
            <p:nvPr/>
          </p:nvGrpSpPr>
          <p:grpSpPr>
            <a:xfrm>
              <a:off x="4066467" y="3289968"/>
              <a:ext cx="963937" cy="1511781"/>
              <a:chOff x="1206083" y="2499956"/>
              <a:chExt cx="963937" cy="1511781"/>
            </a:xfrm>
          </p:grpSpPr>
          <p:sp>
            <p:nvSpPr>
              <p:cNvPr id="36" name="Oval 35">
                <a:extLst>
                  <a:ext uri="{FF2B5EF4-FFF2-40B4-BE49-F238E27FC236}">
                    <a16:creationId xmlns:a16="http://schemas.microsoft.com/office/drawing/2014/main" id="{EADFA7CB-B159-97FF-72AF-0D3FC26AC397}"/>
                  </a:ext>
                </a:extLst>
              </p:cNvPr>
              <p:cNvSpPr/>
              <p:nvPr/>
            </p:nvSpPr>
            <p:spPr>
              <a:xfrm>
                <a:off x="1206083" y="316343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Oval 36">
                <a:extLst>
                  <a:ext uri="{FF2B5EF4-FFF2-40B4-BE49-F238E27FC236}">
                    <a16:creationId xmlns:a16="http://schemas.microsoft.com/office/drawing/2014/main" id="{18A3F96B-D2B9-59F4-4CB0-4F41462D90B0}"/>
                  </a:ext>
                </a:extLst>
              </p:cNvPr>
              <p:cNvSpPr/>
              <p:nvPr/>
            </p:nvSpPr>
            <p:spPr>
              <a:xfrm>
                <a:off x="1761233" y="2499956"/>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Oval 38">
                <a:extLst>
                  <a:ext uri="{FF2B5EF4-FFF2-40B4-BE49-F238E27FC236}">
                    <a16:creationId xmlns:a16="http://schemas.microsoft.com/office/drawing/2014/main" id="{5AC18393-6BAA-3934-AA51-22AE82136CCF}"/>
                  </a:ext>
                </a:extLst>
              </p:cNvPr>
              <p:cNvSpPr/>
              <p:nvPr/>
            </p:nvSpPr>
            <p:spPr>
              <a:xfrm>
                <a:off x="2080020" y="3921737"/>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41" name="Straight Connector 40">
              <a:extLst>
                <a:ext uri="{FF2B5EF4-FFF2-40B4-BE49-F238E27FC236}">
                  <a16:creationId xmlns:a16="http://schemas.microsoft.com/office/drawing/2014/main" id="{60A348D0-F65D-C689-CA43-2763354C13BD}"/>
                </a:ext>
              </a:extLst>
            </p:cNvPr>
            <p:cNvCxnSpPr>
              <a:cxnSpLocks/>
            </p:cNvCxnSpPr>
            <p:nvPr/>
          </p:nvCxnSpPr>
          <p:spPr>
            <a:xfrm>
              <a:off x="3599610" y="3039536"/>
              <a:ext cx="0" cy="1854200"/>
            </a:xfrm>
            <a:prstGeom prst="line">
              <a:avLst/>
            </a:prstGeom>
            <a:ln w="12700"/>
          </p:spPr>
          <p:style>
            <a:lnRef idx="1">
              <a:schemeClr val="dk1"/>
            </a:lnRef>
            <a:fillRef idx="0">
              <a:schemeClr val="dk1"/>
            </a:fillRef>
            <a:effectRef idx="0">
              <a:schemeClr val="dk1"/>
            </a:effectRef>
            <a:fontRef idx="minor">
              <a:schemeClr val="tx1"/>
            </a:fontRef>
          </p:style>
        </p:cxnSp>
        <p:cxnSp>
          <p:nvCxnSpPr>
            <p:cNvPr id="45" name="Straight Connector 44">
              <a:extLst>
                <a:ext uri="{FF2B5EF4-FFF2-40B4-BE49-F238E27FC236}">
                  <a16:creationId xmlns:a16="http://schemas.microsoft.com/office/drawing/2014/main" id="{6116E915-CFC1-1C06-6F1D-CCBB630613F3}"/>
                </a:ext>
              </a:extLst>
            </p:cNvPr>
            <p:cNvCxnSpPr>
              <a:cxnSpLocks/>
              <a:stCxn id="37" idx="2"/>
            </p:cNvCxnSpPr>
            <p:nvPr/>
          </p:nvCxnSpPr>
          <p:spPr>
            <a:xfrm flipH="1">
              <a:off x="4071039" y="3334968"/>
              <a:ext cx="550578" cy="645188"/>
            </a:xfrm>
            <a:prstGeom prst="line">
              <a:avLst/>
            </a:prstGeom>
            <a:ln w="12700"/>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FCCCBED8-C915-3F45-6911-0B8E2EEBE252}"/>
                </a:ext>
              </a:extLst>
            </p:cNvPr>
            <p:cNvCxnSpPr>
              <a:cxnSpLocks/>
              <a:stCxn id="39" idx="3"/>
              <a:endCxn id="36" idx="4"/>
            </p:cNvCxnSpPr>
            <p:nvPr/>
          </p:nvCxnSpPr>
          <p:spPr>
            <a:xfrm flipH="1" flipV="1">
              <a:off x="4111467" y="4043442"/>
              <a:ext cx="842117" cy="745127"/>
            </a:xfrm>
            <a:prstGeom prst="line">
              <a:avLst/>
            </a:prstGeom>
            <a:ln w="12700"/>
          </p:spPr>
          <p:style>
            <a:lnRef idx="1">
              <a:schemeClr val="dk1"/>
            </a:lnRef>
            <a:fillRef idx="0">
              <a:schemeClr val="dk1"/>
            </a:fillRef>
            <a:effectRef idx="0">
              <a:schemeClr val="dk1"/>
            </a:effectRef>
            <a:fontRef idx="minor">
              <a:schemeClr val="tx1"/>
            </a:fontRef>
          </p:style>
        </p:cxnSp>
        <p:cxnSp>
          <p:nvCxnSpPr>
            <p:cNvPr id="50" name="Straight Connector 49">
              <a:extLst>
                <a:ext uri="{FF2B5EF4-FFF2-40B4-BE49-F238E27FC236}">
                  <a16:creationId xmlns:a16="http://schemas.microsoft.com/office/drawing/2014/main" id="{FDA4DB65-0BDC-2626-95F6-B8813F2BD2F0}"/>
                </a:ext>
              </a:extLst>
            </p:cNvPr>
            <p:cNvCxnSpPr>
              <a:cxnSpLocks/>
              <a:stCxn id="37" idx="7"/>
              <a:endCxn id="39" idx="7"/>
            </p:cNvCxnSpPr>
            <p:nvPr/>
          </p:nvCxnSpPr>
          <p:spPr>
            <a:xfrm>
              <a:off x="4698437" y="3303148"/>
              <a:ext cx="318787" cy="1421781"/>
            </a:xfrm>
            <a:prstGeom prst="line">
              <a:avLst/>
            </a:prstGeom>
            <a:ln w="12700"/>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53" name="TextBox 52">
                  <a:extLst>
                    <a:ext uri="{FF2B5EF4-FFF2-40B4-BE49-F238E27FC236}">
                      <a16:creationId xmlns:a16="http://schemas.microsoft.com/office/drawing/2014/main" id="{046DE5F5-2608-167A-CB97-72C9DB7E68A7}"/>
                    </a:ext>
                  </a:extLst>
                </p:cNvPr>
                <p:cNvSpPr txBox="1"/>
                <p:nvPr/>
              </p:nvSpPr>
              <p:spPr>
                <a:xfrm>
                  <a:off x="3842197" y="3859554"/>
                  <a:ext cx="245645"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0</m:t>
                            </m:r>
                          </m:sub>
                        </m:sSub>
                      </m:oMath>
                    </m:oMathPara>
                  </a14:m>
                  <a:endParaRPr lang="en-US" sz="1600" dirty="0"/>
                </a:p>
              </p:txBody>
            </p:sp>
          </mc:Choice>
          <mc:Fallback xmlns="">
            <p:sp>
              <p:nvSpPr>
                <p:cNvPr id="53" name="TextBox 52">
                  <a:extLst>
                    <a:ext uri="{FF2B5EF4-FFF2-40B4-BE49-F238E27FC236}">
                      <a16:creationId xmlns:a16="http://schemas.microsoft.com/office/drawing/2014/main" id="{046DE5F5-2608-167A-CB97-72C9DB7E68A7}"/>
                    </a:ext>
                  </a:extLst>
                </p:cNvPr>
                <p:cNvSpPr txBox="1">
                  <a:spLocks noRot="1" noChangeAspect="1" noMove="1" noResize="1" noEditPoints="1" noAdjustHandles="1" noChangeArrowheads="1" noChangeShapeType="1" noTextEdit="1"/>
                </p:cNvSpPr>
                <p:nvPr/>
              </p:nvSpPr>
              <p:spPr>
                <a:xfrm>
                  <a:off x="3842197" y="3859554"/>
                  <a:ext cx="245645" cy="246221"/>
                </a:xfrm>
                <a:prstGeom prst="rect">
                  <a:avLst/>
                </a:prstGeom>
                <a:blipFill>
                  <a:blip r:embed="rId9"/>
                  <a:stretch>
                    <a:fillRect l="-19048" r="-4762" b="-142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4" name="TextBox 53">
                  <a:extLst>
                    <a:ext uri="{FF2B5EF4-FFF2-40B4-BE49-F238E27FC236}">
                      <a16:creationId xmlns:a16="http://schemas.microsoft.com/office/drawing/2014/main" id="{543AB326-EA02-E73B-26C1-7583670F6D35}"/>
                    </a:ext>
                  </a:extLst>
                </p:cNvPr>
                <p:cNvSpPr txBox="1"/>
                <p:nvPr/>
              </p:nvSpPr>
              <p:spPr>
                <a:xfrm>
                  <a:off x="4526727" y="2998651"/>
                  <a:ext cx="240899"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1</m:t>
                            </m:r>
                          </m:sub>
                        </m:sSub>
                      </m:oMath>
                    </m:oMathPara>
                  </a14:m>
                  <a:endParaRPr lang="en-US" sz="1600" dirty="0"/>
                </a:p>
              </p:txBody>
            </p:sp>
          </mc:Choice>
          <mc:Fallback xmlns="">
            <p:sp>
              <p:nvSpPr>
                <p:cNvPr id="54" name="TextBox 53">
                  <a:extLst>
                    <a:ext uri="{FF2B5EF4-FFF2-40B4-BE49-F238E27FC236}">
                      <a16:creationId xmlns:a16="http://schemas.microsoft.com/office/drawing/2014/main" id="{543AB326-EA02-E73B-26C1-7583670F6D35}"/>
                    </a:ext>
                  </a:extLst>
                </p:cNvPr>
                <p:cNvSpPr txBox="1">
                  <a:spLocks noRot="1" noChangeAspect="1" noMove="1" noResize="1" noEditPoints="1" noAdjustHandles="1" noChangeArrowheads="1" noChangeShapeType="1" noTextEdit="1"/>
                </p:cNvSpPr>
                <p:nvPr/>
              </p:nvSpPr>
              <p:spPr>
                <a:xfrm>
                  <a:off x="4526727" y="2998651"/>
                  <a:ext cx="240899" cy="246221"/>
                </a:xfrm>
                <a:prstGeom prst="rect">
                  <a:avLst/>
                </a:prstGeom>
                <a:blipFill>
                  <a:blip r:embed="rId10"/>
                  <a:stretch>
                    <a:fillRect l="-20000" r="-5000" b="-1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5" name="TextBox 54">
                  <a:extLst>
                    <a:ext uri="{FF2B5EF4-FFF2-40B4-BE49-F238E27FC236}">
                      <a16:creationId xmlns:a16="http://schemas.microsoft.com/office/drawing/2014/main" id="{B8E4425E-B52A-1194-EDC5-23A70AB67812}"/>
                    </a:ext>
                  </a:extLst>
                </p:cNvPr>
                <p:cNvSpPr txBox="1"/>
                <p:nvPr/>
              </p:nvSpPr>
              <p:spPr>
                <a:xfrm>
                  <a:off x="5058167" y="4637393"/>
                  <a:ext cx="245645"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2</m:t>
                            </m:r>
                          </m:sub>
                        </m:sSub>
                      </m:oMath>
                    </m:oMathPara>
                  </a14:m>
                  <a:endParaRPr lang="en-US" sz="1600" dirty="0"/>
                </a:p>
              </p:txBody>
            </p:sp>
          </mc:Choice>
          <mc:Fallback xmlns="">
            <p:sp>
              <p:nvSpPr>
                <p:cNvPr id="55" name="TextBox 54">
                  <a:extLst>
                    <a:ext uri="{FF2B5EF4-FFF2-40B4-BE49-F238E27FC236}">
                      <a16:creationId xmlns:a16="http://schemas.microsoft.com/office/drawing/2014/main" id="{B8E4425E-B52A-1194-EDC5-23A70AB67812}"/>
                    </a:ext>
                  </a:extLst>
                </p:cNvPr>
                <p:cNvSpPr txBox="1">
                  <a:spLocks noRot="1" noChangeAspect="1" noMove="1" noResize="1" noEditPoints="1" noAdjustHandles="1" noChangeArrowheads="1" noChangeShapeType="1" noTextEdit="1"/>
                </p:cNvSpPr>
                <p:nvPr/>
              </p:nvSpPr>
              <p:spPr>
                <a:xfrm>
                  <a:off x="5058167" y="4637393"/>
                  <a:ext cx="245645" cy="246221"/>
                </a:xfrm>
                <a:prstGeom prst="rect">
                  <a:avLst/>
                </a:prstGeom>
                <a:blipFill>
                  <a:blip r:embed="rId11"/>
                  <a:stretch>
                    <a:fillRect l="-20000" r="-10000" b="-15000"/>
                  </a:stretch>
                </a:blipFill>
              </p:spPr>
              <p:txBody>
                <a:bodyPr/>
                <a:lstStyle/>
                <a:p>
                  <a:r>
                    <a:rPr lang="en-US">
                      <a:noFill/>
                    </a:rPr>
                    <a:t> </a:t>
                  </a:r>
                </a:p>
              </p:txBody>
            </p:sp>
          </mc:Fallback>
        </mc:AlternateContent>
      </p:grpSp>
      <p:cxnSp>
        <p:nvCxnSpPr>
          <p:cNvPr id="48" name="Straight Connector 47">
            <a:extLst>
              <a:ext uri="{FF2B5EF4-FFF2-40B4-BE49-F238E27FC236}">
                <a16:creationId xmlns:a16="http://schemas.microsoft.com/office/drawing/2014/main" id="{A67E408C-501E-C12B-E86D-465CF26B170A}"/>
              </a:ext>
            </a:extLst>
          </p:cNvPr>
          <p:cNvCxnSpPr>
            <a:cxnSpLocks/>
            <a:stCxn id="3" idx="0"/>
            <a:endCxn id="37" idx="2"/>
          </p:cNvCxnSpPr>
          <p:nvPr/>
        </p:nvCxnSpPr>
        <p:spPr>
          <a:xfrm>
            <a:off x="1835111" y="3276768"/>
            <a:ext cx="2786506" cy="58200"/>
          </a:xfrm>
          <a:prstGeom prst="line">
            <a:avLst/>
          </a:prstGeom>
          <a:ln w="12700"/>
        </p:spPr>
        <p:style>
          <a:lnRef idx="1">
            <a:schemeClr val="dk1"/>
          </a:lnRef>
          <a:fillRef idx="0">
            <a:schemeClr val="dk1"/>
          </a:fillRef>
          <a:effectRef idx="0">
            <a:schemeClr val="dk1"/>
          </a:effectRef>
          <a:fontRef idx="minor">
            <a:schemeClr val="tx1"/>
          </a:fontRef>
        </p:style>
      </p:cxnSp>
      <p:cxnSp>
        <p:nvCxnSpPr>
          <p:cNvPr id="52" name="Straight Connector 51">
            <a:extLst>
              <a:ext uri="{FF2B5EF4-FFF2-40B4-BE49-F238E27FC236}">
                <a16:creationId xmlns:a16="http://schemas.microsoft.com/office/drawing/2014/main" id="{CF40E742-BBE0-9450-915F-1AD702653494}"/>
              </a:ext>
            </a:extLst>
          </p:cNvPr>
          <p:cNvCxnSpPr>
            <a:cxnSpLocks/>
            <a:endCxn id="3" idx="1"/>
          </p:cNvCxnSpPr>
          <p:nvPr/>
        </p:nvCxnSpPr>
        <p:spPr>
          <a:xfrm flipV="1">
            <a:off x="414874" y="3289948"/>
            <a:ext cx="1388417" cy="4990"/>
          </a:xfrm>
          <a:prstGeom prst="line">
            <a:avLst/>
          </a:prstGeom>
          <a:ln w="12700">
            <a:prstDash val="dash"/>
          </a:ln>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id="{F134B13A-269C-8727-F805-700E9F01A3C0}"/>
              </a:ext>
            </a:extLst>
          </p:cNvPr>
          <p:cNvCxnSpPr>
            <a:cxnSpLocks/>
            <a:stCxn id="37" idx="6"/>
          </p:cNvCxnSpPr>
          <p:nvPr/>
        </p:nvCxnSpPr>
        <p:spPr>
          <a:xfrm>
            <a:off x="4711617" y="3334968"/>
            <a:ext cx="1450875" cy="33215"/>
          </a:xfrm>
          <a:prstGeom prst="line">
            <a:avLst/>
          </a:prstGeom>
          <a:ln w="12700">
            <a:prstDash val="dash"/>
          </a:ln>
        </p:spPr>
        <p:style>
          <a:lnRef idx="1">
            <a:schemeClr val="dk1"/>
          </a:lnRef>
          <a:fillRef idx="0">
            <a:schemeClr val="dk1"/>
          </a:fillRef>
          <a:effectRef idx="0">
            <a:schemeClr val="dk1"/>
          </a:effectRef>
          <a:fontRef idx="minor">
            <a:schemeClr val="tx1"/>
          </a:fontRef>
        </p:style>
      </p:cxnSp>
      <p:cxnSp>
        <p:nvCxnSpPr>
          <p:cNvPr id="70" name="Straight Connector 69">
            <a:extLst>
              <a:ext uri="{FF2B5EF4-FFF2-40B4-BE49-F238E27FC236}">
                <a16:creationId xmlns:a16="http://schemas.microsoft.com/office/drawing/2014/main" id="{7F01BC4F-F243-A84C-61D2-E9B87CF78E97}"/>
              </a:ext>
            </a:extLst>
          </p:cNvPr>
          <p:cNvCxnSpPr>
            <a:cxnSpLocks/>
            <a:stCxn id="8" idx="4"/>
            <a:endCxn id="39" idx="4"/>
          </p:cNvCxnSpPr>
          <p:nvPr/>
        </p:nvCxnSpPr>
        <p:spPr>
          <a:xfrm>
            <a:off x="2527290" y="4633639"/>
            <a:ext cx="2458114" cy="168110"/>
          </a:xfrm>
          <a:prstGeom prst="line">
            <a:avLst/>
          </a:prstGeom>
          <a:ln w="12700"/>
        </p:spPr>
        <p:style>
          <a:lnRef idx="1">
            <a:schemeClr val="dk1"/>
          </a:lnRef>
          <a:fillRef idx="0">
            <a:schemeClr val="dk1"/>
          </a:fillRef>
          <a:effectRef idx="0">
            <a:schemeClr val="dk1"/>
          </a:effectRef>
          <a:fontRef idx="minor">
            <a:schemeClr val="tx1"/>
          </a:fontRef>
        </p:style>
      </p:cxnSp>
      <p:cxnSp>
        <p:nvCxnSpPr>
          <p:cNvPr id="73" name="Straight Connector 72">
            <a:extLst>
              <a:ext uri="{FF2B5EF4-FFF2-40B4-BE49-F238E27FC236}">
                <a16:creationId xmlns:a16="http://schemas.microsoft.com/office/drawing/2014/main" id="{D6FAF144-2083-E112-FAA4-9A58935DA9B5}"/>
              </a:ext>
            </a:extLst>
          </p:cNvPr>
          <p:cNvCxnSpPr>
            <a:cxnSpLocks/>
            <a:endCxn id="8" idx="4"/>
          </p:cNvCxnSpPr>
          <p:nvPr/>
        </p:nvCxnSpPr>
        <p:spPr>
          <a:xfrm>
            <a:off x="888107" y="4505542"/>
            <a:ext cx="1639183" cy="128097"/>
          </a:xfrm>
          <a:prstGeom prst="line">
            <a:avLst/>
          </a:prstGeom>
          <a:ln w="12700">
            <a:prstDash val="dash"/>
          </a:ln>
        </p:spPr>
        <p:style>
          <a:lnRef idx="1">
            <a:schemeClr val="dk1"/>
          </a:lnRef>
          <a:fillRef idx="0">
            <a:schemeClr val="dk1"/>
          </a:fillRef>
          <a:effectRef idx="0">
            <a:schemeClr val="dk1"/>
          </a:effectRef>
          <a:fontRef idx="minor">
            <a:schemeClr val="tx1"/>
          </a:fontRef>
        </p:style>
      </p:cxnSp>
      <p:cxnSp>
        <p:nvCxnSpPr>
          <p:cNvPr id="77" name="Straight Connector 76">
            <a:extLst>
              <a:ext uri="{FF2B5EF4-FFF2-40B4-BE49-F238E27FC236}">
                <a16:creationId xmlns:a16="http://schemas.microsoft.com/office/drawing/2014/main" id="{E0C53F36-644F-86E1-7C2D-C138B866ABCD}"/>
              </a:ext>
            </a:extLst>
          </p:cNvPr>
          <p:cNvCxnSpPr>
            <a:cxnSpLocks/>
            <a:stCxn id="39" idx="4"/>
          </p:cNvCxnSpPr>
          <p:nvPr/>
        </p:nvCxnSpPr>
        <p:spPr>
          <a:xfrm>
            <a:off x="4985404" y="4801749"/>
            <a:ext cx="1516996" cy="105780"/>
          </a:xfrm>
          <a:prstGeom prst="line">
            <a:avLst/>
          </a:prstGeom>
          <a:ln w="12700">
            <a:prstDash val="dash"/>
          </a:ln>
        </p:spPr>
        <p:style>
          <a:lnRef idx="1">
            <a:schemeClr val="dk1"/>
          </a:lnRef>
          <a:fillRef idx="0">
            <a:schemeClr val="dk1"/>
          </a:fillRef>
          <a:effectRef idx="0">
            <a:schemeClr val="dk1"/>
          </a:effectRef>
          <a:fontRef idx="minor">
            <a:schemeClr val="tx1"/>
          </a:fontRef>
        </p:style>
      </p:cxnSp>
      <p:sp>
        <p:nvSpPr>
          <p:cNvPr id="12" name="Footer Placeholder 11">
            <a:extLst>
              <a:ext uri="{FF2B5EF4-FFF2-40B4-BE49-F238E27FC236}">
                <a16:creationId xmlns:a16="http://schemas.microsoft.com/office/drawing/2014/main" id="{9874054C-8232-6522-3A6E-BF09ECA87B06}"/>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1366034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68</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Finding Convex Hull – Two Finger Algorithm</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p:grpSp>
        <p:nvGrpSpPr>
          <p:cNvPr id="72" name="Group 71">
            <a:extLst>
              <a:ext uri="{FF2B5EF4-FFF2-40B4-BE49-F238E27FC236}">
                <a16:creationId xmlns:a16="http://schemas.microsoft.com/office/drawing/2014/main" id="{84CB946D-AC41-AB99-1025-898F74DE2A39}"/>
              </a:ext>
            </a:extLst>
          </p:cNvPr>
          <p:cNvGrpSpPr/>
          <p:nvPr/>
        </p:nvGrpSpPr>
        <p:grpSpPr>
          <a:xfrm>
            <a:off x="922299" y="1228103"/>
            <a:ext cx="5296354" cy="3360227"/>
            <a:chOff x="300628" y="1090007"/>
            <a:chExt cx="5296354" cy="3360227"/>
          </a:xfrm>
        </p:grpSpPr>
        <p:grpSp>
          <p:nvGrpSpPr>
            <p:cNvPr id="2" name="Group 1">
              <a:extLst>
                <a:ext uri="{FF2B5EF4-FFF2-40B4-BE49-F238E27FC236}">
                  <a16:creationId xmlns:a16="http://schemas.microsoft.com/office/drawing/2014/main" id="{7CFE78B0-D0B0-E800-B401-72178375834C}"/>
                </a:ext>
              </a:extLst>
            </p:cNvPr>
            <p:cNvGrpSpPr/>
            <p:nvPr/>
          </p:nvGrpSpPr>
          <p:grpSpPr>
            <a:xfrm>
              <a:off x="587838" y="2880186"/>
              <a:ext cx="1202006" cy="1099354"/>
              <a:chOff x="1070448" y="2403764"/>
              <a:chExt cx="1202006" cy="1099354"/>
            </a:xfrm>
          </p:grpSpPr>
          <p:sp>
            <p:nvSpPr>
              <p:cNvPr id="3" name="Oval 2">
                <a:extLst>
                  <a:ext uri="{FF2B5EF4-FFF2-40B4-BE49-F238E27FC236}">
                    <a16:creationId xmlns:a16="http://schemas.microsoft.com/office/drawing/2014/main" id="{38F66A58-7FA8-B4C1-4D92-D634F343B4E1}"/>
                  </a:ext>
                </a:extLst>
              </p:cNvPr>
              <p:cNvSpPr/>
              <p:nvPr/>
            </p:nvSpPr>
            <p:spPr>
              <a:xfrm>
                <a:off x="1070448" y="257175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a:extLst>
                  <a:ext uri="{FF2B5EF4-FFF2-40B4-BE49-F238E27FC236}">
                    <a16:creationId xmlns:a16="http://schemas.microsoft.com/office/drawing/2014/main" id="{8DF6BCD5-4D5D-652C-D734-252DAAD2F39F}"/>
                  </a:ext>
                </a:extLst>
              </p:cNvPr>
              <p:cNvSpPr/>
              <p:nvPr/>
            </p:nvSpPr>
            <p:spPr>
              <a:xfrm>
                <a:off x="1798519" y="2403764"/>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17BB2E26-7DD9-6103-AD4D-6FF1EA41DF7D}"/>
                  </a:ext>
                </a:extLst>
              </p:cNvPr>
              <p:cNvSpPr/>
              <p:nvPr/>
            </p:nvSpPr>
            <p:spPr>
              <a:xfrm>
                <a:off x="1474073" y="3413118"/>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789FC734-433A-836C-8D9B-0611AEC3038B}"/>
                  </a:ext>
                </a:extLst>
              </p:cNvPr>
              <p:cNvSpPr/>
              <p:nvPr/>
            </p:nvSpPr>
            <p:spPr>
              <a:xfrm>
                <a:off x="2182454" y="2821432"/>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EB2A9806-3B43-AAEB-5FBC-506FBB3E1515}"/>
                    </a:ext>
                  </a:extLst>
                </p:cNvPr>
                <p:cNvSpPr txBox="1"/>
                <p:nvPr/>
              </p:nvSpPr>
              <p:spPr>
                <a:xfrm>
                  <a:off x="1719544" y="3534469"/>
                  <a:ext cx="25539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0</m:t>
                            </m:r>
                          </m:sub>
                        </m:sSub>
                      </m:oMath>
                    </m:oMathPara>
                  </a14:m>
                  <a:endParaRPr lang="en-US" sz="1600" dirty="0"/>
                </a:p>
              </p:txBody>
            </p:sp>
          </mc:Choice>
          <mc:Fallback xmlns="">
            <p:sp>
              <p:nvSpPr>
                <p:cNvPr id="16" name="TextBox 15">
                  <a:extLst>
                    <a:ext uri="{FF2B5EF4-FFF2-40B4-BE49-F238E27FC236}">
                      <a16:creationId xmlns:a16="http://schemas.microsoft.com/office/drawing/2014/main" id="{EB2A9806-3B43-AAEB-5FBC-506FBB3E1515}"/>
                    </a:ext>
                  </a:extLst>
                </p:cNvPr>
                <p:cNvSpPr txBox="1">
                  <a:spLocks noRot="1" noChangeAspect="1" noMove="1" noResize="1" noEditPoints="1" noAdjustHandles="1" noChangeArrowheads="1" noChangeShapeType="1" noTextEdit="1"/>
                </p:cNvSpPr>
                <p:nvPr/>
              </p:nvSpPr>
              <p:spPr>
                <a:xfrm>
                  <a:off x="1719544" y="3534469"/>
                  <a:ext cx="255390" cy="246221"/>
                </a:xfrm>
                <a:prstGeom prst="rect">
                  <a:avLst/>
                </a:prstGeom>
                <a:blipFill>
                  <a:blip r:embed="rId3"/>
                  <a:stretch>
                    <a:fillRect l="-14286" r="-4762" b="-142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E355DA09-E646-E1B1-7BC3-424BC3E22868}"/>
                    </a:ext>
                  </a:extLst>
                </p:cNvPr>
                <p:cNvSpPr txBox="1"/>
                <p:nvPr/>
              </p:nvSpPr>
              <p:spPr>
                <a:xfrm>
                  <a:off x="967200" y="4082797"/>
                  <a:ext cx="250646"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1</m:t>
                            </m:r>
                          </m:sub>
                        </m:sSub>
                      </m:oMath>
                    </m:oMathPara>
                  </a14:m>
                  <a:endParaRPr lang="en-US" sz="1600" dirty="0"/>
                </a:p>
              </p:txBody>
            </p:sp>
          </mc:Choice>
          <mc:Fallback xmlns="">
            <p:sp>
              <p:nvSpPr>
                <p:cNvPr id="17" name="TextBox 16">
                  <a:extLst>
                    <a:ext uri="{FF2B5EF4-FFF2-40B4-BE49-F238E27FC236}">
                      <a16:creationId xmlns:a16="http://schemas.microsoft.com/office/drawing/2014/main" id="{E355DA09-E646-E1B1-7BC3-424BC3E22868}"/>
                    </a:ext>
                  </a:extLst>
                </p:cNvPr>
                <p:cNvSpPr txBox="1">
                  <a:spLocks noRot="1" noChangeAspect="1" noMove="1" noResize="1" noEditPoints="1" noAdjustHandles="1" noChangeArrowheads="1" noChangeShapeType="1" noTextEdit="1"/>
                </p:cNvSpPr>
                <p:nvPr/>
              </p:nvSpPr>
              <p:spPr>
                <a:xfrm>
                  <a:off x="967200" y="4082797"/>
                  <a:ext cx="250646" cy="246221"/>
                </a:xfrm>
                <a:prstGeom prst="rect">
                  <a:avLst/>
                </a:prstGeom>
                <a:blipFill>
                  <a:blip r:embed="rId4"/>
                  <a:stretch>
                    <a:fillRect l="-15000" r="-10000" b="-1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518F3D08-ED15-C45E-9BCD-9487352C8F07}"/>
                    </a:ext>
                  </a:extLst>
                </p:cNvPr>
                <p:cNvSpPr txBox="1"/>
                <p:nvPr/>
              </p:nvSpPr>
              <p:spPr>
                <a:xfrm>
                  <a:off x="300628" y="2795622"/>
                  <a:ext cx="25539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2</m:t>
                            </m:r>
                          </m:sub>
                        </m:sSub>
                      </m:oMath>
                    </m:oMathPara>
                  </a14:m>
                  <a:endParaRPr lang="en-US" sz="1600" dirty="0"/>
                </a:p>
              </p:txBody>
            </p:sp>
          </mc:Choice>
          <mc:Fallback xmlns="">
            <p:sp>
              <p:nvSpPr>
                <p:cNvPr id="18" name="TextBox 17">
                  <a:extLst>
                    <a:ext uri="{FF2B5EF4-FFF2-40B4-BE49-F238E27FC236}">
                      <a16:creationId xmlns:a16="http://schemas.microsoft.com/office/drawing/2014/main" id="{518F3D08-ED15-C45E-9BCD-9487352C8F07}"/>
                    </a:ext>
                  </a:extLst>
                </p:cNvPr>
                <p:cNvSpPr txBox="1">
                  <a:spLocks noRot="1" noChangeAspect="1" noMove="1" noResize="1" noEditPoints="1" noAdjustHandles="1" noChangeArrowheads="1" noChangeShapeType="1" noTextEdit="1"/>
                </p:cNvSpPr>
                <p:nvPr/>
              </p:nvSpPr>
              <p:spPr>
                <a:xfrm>
                  <a:off x="300628" y="2795622"/>
                  <a:ext cx="255390" cy="246221"/>
                </a:xfrm>
                <a:prstGeom prst="rect">
                  <a:avLst/>
                </a:prstGeom>
                <a:blipFill>
                  <a:blip r:embed="rId5"/>
                  <a:stretch>
                    <a:fillRect l="-9524" r="-9524" b="-142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0975C491-0908-C8BB-AE56-7E48693E83AD}"/>
                    </a:ext>
                  </a:extLst>
                </p:cNvPr>
                <p:cNvSpPr txBox="1"/>
                <p:nvPr/>
              </p:nvSpPr>
              <p:spPr>
                <a:xfrm>
                  <a:off x="1187747" y="2502206"/>
                  <a:ext cx="25539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3</m:t>
                            </m:r>
                          </m:sub>
                        </m:sSub>
                      </m:oMath>
                    </m:oMathPara>
                  </a14:m>
                  <a:endParaRPr lang="en-US" sz="1600" dirty="0"/>
                </a:p>
              </p:txBody>
            </p:sp>
          </mc:Choice>
          <mc:Fallback xmlns="">
            <p:sp>
              <p:nvSpPr>
                <p:cNvPr id="19" name="TextBox 18">
                  <a:extLst>
                    <a:ext uri="{FF2B5EF4-FFF2-40B4-BE49-F238E27FC236}">
                      <a16:creationId xmlns:a16="http://schemas.microsoft.com/office/drawing/2014/main" id="{0975C491-0908-C8BB-AE56-7E48693E83AD}"/>
                    </a:ext>
                  </a:extLst>
                </p:cNvPr>
                <p:cNvSpPr txBox="1">
                  <a:spLocks noRot="1" noChangeAspect="1" noMove="1" noResize="1" noEditPoints="1" noAdjustHandles="1" noChangeArrowheads="1" noChangeShapeType="1" noTextEdit="1"/>
                </p:cNvSpPr>
                <p:nvPr/>
              </p:nvSpPr>
              <p:spPr>
                <a:xfrm>
                  <a:off x="1187747" y="2502206"/>
                  <a:ext cx="255390" cy="246221"/>
                </a:xfrm>
                <a:prstGeom prst="rect">
                  <a:avLst/>
                </a:prstGeom>
                <a:blipFill>
                  <a:blip r:embed="rId6"/>
                  <a:stretch>
                    <a:fillRect l="-9524" r="-9524" b="-14286"/>
                  </a:stretch>
                </a:blipFill>
              </p:spPr>
              <p:txBody>
                <a:bodyPr/>
                <a:lstStyle/>
                <a:p>
                  <a:r>
                    <a:rPr lang="en-US">
                      <a:noFill/>
                    </a:rPr>
                    <a:t> </a:t>
                  </a:r>
                </a:p>
              </p:txBody>
            </p:sp>
          </mc:Fallback>
        </mc:AlternateContent>
        <p:cxnSp>
          <p:nvCxnSpPr>
            <p:cNvPr id="21" name="Straight Connector 20">
              <a:extLst>
                <a:ext uri="{FF2B5EF4-FFF2-40B4-BE49-F238E27FC236}">
                  <a16:creationId xmlns:a16="http://schemas.microsoft.com/office/drawing/2014/main" id="{3FAA3671-5730-270E-C75D-691E3DB48121}"/>
                </a:ext>
              </a:extLst>
            </p:cNvPr>
            <p:cNvCxnSpPr>
              <a:cxnSpLocks/>
              <a:stCxn id="3" idx="2"/>
              <a:endCxn id="7" idx="3"/>
            </p:cNvCxnSpPr>
            <p:nvPr/>
          </p:nvCxnSpPr>
          <p:spPr>
            <a:xfrm>
              <a:off x="587838" y="3093172"/>
              <a:ext cx="416805" cy="873188"/>
            </a:xfrm>
            <a:prstGeom prst="line">
              <a:avLst/>
            </a:prstGeom>
            <a:ln w="12700"/>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1B30564A-F849-41CC-769A-3309C40FC381}"/>
                </a:ext>
              </a:extLst>
            </p:cNvPr>
            <p:cNvCxnSpPr>
              <a:cxnSpLocks/>
              <a:stCxn id="3" idx="0"/>
              <a:endCxn id="6" idx="0"/>
            </p:cNvCxnSpPr>
            <p:nvPr/>
          </p:nvCxnSpPr>
          <p:spPr>
            <a:xfrm flipV="1">
              <a:off x="632838" y="2880186"/>
              <a:ext cx="728071" cy="167986"/>
            </a:xfrm>
            <a:prstGeom prst="line">
              <a:avLst/>
            </a:prstGeom>
            <a:ln w="12700"/>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A80625B0-0CD9-CFFB-7467-311C21AE1B2C}"/>
                </a:ext>
              </a:extLst>
            </p:cNvPr>
            <p:cNvCxnSpPr>
              <a:cxnSpLocks/>
              <a:stCxn id="6" idx="7"/>
              <a:endCxn id="8" idx="7"/>
            </p:cNvCxnSpPr>
            <p:nvPr/>
          </p:nvCxnSpPr>
          <p:spPr>
            <a:xfrm>
              <a:off x="1392729" y="2893366"/>
              <a:ext cx="383935" cy="417668"/>
            </a:xfrm>
            <a:prstGeom prst="line">
              <a:avLst/>
            </a:prstGeom>
            <a:ln w="12700"/>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7CD97FCD-C7AA-9C15-C10D-2E83B87609C9}"/>
                </a:ext>
              </a:extLst>
            </p:cNvPr>
            <p:cNvCxnSpPr>
              <a:cxnSpLocks/>
              <a:stCxn id="7" idx="5"/>
              <a:endCxn id="8" idx="4"/>
            </p:cNvCxnSpPr>
            <p:nvPr/>
          </p:nvCxnSpPr>
          <p:spPr>
            <a:xfrm flipV="1">
              <a:off x="1068283" y="3387854"/>
              <a:ext cx="676561" cy="578506"/>
            </a:xfrm>
            <a:prstGeom prst="line">
              <a:avLst/>
            </a:prstGeom>
            <a:ln w="12700"/>
          </p:spPr>
          <p:style>
            <a:lnRef idx="1">
              <a:schemeClr val="dk1"/>
            </a:lnRef>
            <a:fillRef idx="0">
              <a:schemeClr val="dk1"/>
            </a:fillRef>
            <a:effectRef idx="0">
              <a:schemeClr val="dk1"/>
            </a:effectRef>
            <a:fontRef idx="minor">
              <a:schemeClr val="tx1"/>
            </a:fontRef>
          </p:style>
        </p:cxnSp>
        <p:grpSp>
          <p:nvGrpSpPr>
            <p:cNvPr id="35" name="Group 34">
              <a:extLst>
                <a:ext uri="{FF2B5EF4-FFF2-40B4-BE49-F238E27FC236}">
                  <a16:creationId xmlns:a16="http://schemas.microsoft.com/office/drawing/2014/main" id="{653D3D8C-AC5D-0FCE-5CA9-920351D94A47}"/>
                </a:ext>
              </a:extLst>
            </p:cNvPr>
            <p:cNvGrpSpPr/>
            <p:nvPr/>
          </p:nvGrpSpPr>
          <p:grpSpPr>
            <a:xfrm>
              <a:off x="3615576" y="1198811"/>
              <a:ext cx="1748941" cy="953592"/>
              <a:chOff x="1957465" y="637395"/>
              <a:chExt cx="1748941" cy="953592"/>
            </a:xfrm>
          </p:grpSpPr>
          <p:sp>
            <p:nvSpPr>
              <p:cNvPr id="36" name="Oval 35">
                <a:extLst>
                  <a:ext uri="{FF2B5EF4-FFF2-40B4-BE49-F238E27FC236}">
                    <a16:creationId xmlns:a16="http://schemas.microsoft.com/office/drawing/2014/main" id="{EADFA7CB-B159-97FF-72AF-0D3FC26AC397}"/>
                  </a:ext>
                </a:extLst>
              </p:cNvPr>
              <p:cNvSpPr/>
              <p:nvPr/>
            </p:nvSpPr>
            <p:spPr>
              <a:xfrm>
                <a:off x="1957465" y="101910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Oval 36">
                <a:extLst>
                  <a:ext uri="{FF2B5EF4-FFF2-40B4-BE49-F238E27FC236}">
                    <a16:creationId xmlns:a16="http://schemas.microsoft.com/office/drawing/2014/main" id="{18A3F96B-D2B9-59F4-4CB0-4F41462D90B0}"/>
                  </a:ext>
                </a:extLst>
              </p:cNvPr>
              <p:cNvSpPr/>
              <p:nvPr/>
            </p:nvSpPr>
            <p:spPr>
              <a:xfrm>
                <a:off x="3106682" y="637395"/>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Oval 38">
                <a:extLst>
                  <a:ext uri="{FF2B5EF4-FFF2-40B4-BE49-F238E27FC236}">
                    <a16:creationId xmlns:a16="http://schemas.microsoft.com/office/drawing/2014/main" id="{5AC18393-6BAA-3934-AA51-22AE82136CCF}"/>
                  </a:ext>
                </a:extLst>
              </p:cNvPr>
              <p:cNvSpPr/>
              <p:nvPr/>
            </p:nvSpPr>
            <p:spPr>
              <a:xfrm>
                <a:off x="3616406" y="1500987"/>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41" name="Straight Connector 40">
              <a:extLst>
                <a:ext uri="{FF2B5EF4-FFF2-40B4-BE49-F238E27FC236}">
                  <a16:creationId xmlns:a16="http://schemas.microsoft.com/office/drawing/2014/main" id="{60A348D0-F65D-C689-CA43-2763354C13BD}"/>
                </a:ext>
              </a:extLst>
            </p:cNvPr>
            <p:cNvCxnSpPr>
              <a:cxnSpLocks/>
            </p:cNvCxnSpPr>
            <p:nvPr/>
          </p:nvCxnSpPr>
          <p:spPr>
            <a:xfrm>
              <a:off x="2679348" y="1174234"/>
              <a:ext cx="0" cy="3276000"/>
            </a:xfrm>
            <a:prstGeom prst="line">
              <a:avLst/>
            </a:prstGeom>
            <a:ln w="12700"/>
          </p:spPr>
          <p:style>
            <a:lnRef idx="1">
              <a:schemeClr val="dk1"/>
            </a:lnRef>
            <a:fillRef idx="0">
              <a:schemeClr val="dk1"/>
            </a:fillRef>
            <a:effectRef idx="0">
              <a:schemeClr val="dk1"/>
            </a:effectRef>
            <a:fontRef idx="minor">
              <a:schemeClr val="tx1"/>
            </a:fontRef>
          </p:style>
        </p:cxnSp>
        <p:cxnSp>
          <p:nvCxnSpPr>
            <p:cNvPr id="45" name="Straight Connector 44">
              <a:extLst>
                <a:ext uri="{FF2B5EF4-FFF2-40B4-BE49-F238E27FC236}">
                  <a16:creationId xmlns:a16="http://schemas.microsoft.com/office/drawing/2014/main" id="{6116E915-CFC1-1C06-6F1D-CCBB630613F3}"/>
                </a:ext>
              </a:extLst>
            </p:cNvPr>
            <p:cNvCxnSpPr>
              <a:cxnSpLocks/>
              <a:stCxn id="37" idx="1"/>
              <a:endCxn id="36" idx="1"/>
            </p:cNvCxnSpPr>
            <p:nvPr/>
          </p:nvCxnSpPr>
          <p:spPr>
            <a:xfrm flipH="1">
              <a:off x="3628756" y="1211991"/>
              <a:ext cx="1149217" cy="381705"/>
            </a:xfrm>
            <a:prstGeom prst="line">
              <a:avLst/>
            </a:prstGeom>
            <a:ln w="12700"/>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FCCCBED8-C915-3F45-6911-0B8E2EEBE252}"/>
                </a:ext>
              </a:extLst>
            </p:cNvPr>
            <p:cNvCxnSpPr>
              <a:cxnSpLocks/>
              <a:stCxn id="39" idx="5"/>
              <a:endCxn id="61" idx="5"/>
            </p:cNvCxnSpPr>
            <p:nvPr/>
          </p:nvCxnSpPr>
          <p:spPr>
            <a:xfrm flipH="1">
              <a:off x="4315477" y="2139223"/>
              <a:ext cx="1035860" cy="856776"/>
            </a:xfrm>
            <a:prstGeom prst="line">
              <a:avLst/>
            </a:prstGeom>
            <a:ln w="12700"/>
          </p:spPr>
          <p:style>
            <a:lnRef idx="1">
              <a:schemeClr val="dk1"/>
            </a:lnRef>
            <a:fillRef idx="0">
              <a:schemeClr val="dk1"/>
            </a:fillRef>
            <a:effectRef idx="0">
              <a:schemeClr val="dk1"/>
            </a:effectRef>
            <a:fontRef idx="minor">
              <a:schemeClr val="tx1"/>
            </a:fontRef>
          </p:style>
        </p:cxnSp>
        <p:cxnSp>
          <p:nvCxnSpPr>
            <p:cNvPr id="50" name="Straight Connector 49">
              <a:extLst>
                <a:ext uri="{FF2B5EF4-FFF2-40B4-BE49-F238E27FC236}">
                  <a16:creationId xmlns:a16="http://schemas.microsoft.com/office/drawing/2014/main" id="{FDA4DB65-0BDC-2626-95F6-B8813F2BD2F0}"/>
                </a:ext>
              </a:extLst>
            </p:cNvPr>
            <p:cNvCxnSpPr>
              <a:cxnSpLocks/>
              <a:stCxn id="37" idx="7"/>
              <a:endCxn id="39" idx="7"/>
            </p:cNvCxnSpPr>
            <p:nvPr/>
          </p:nvCxnSpPr>
          <p:spPr>
            <a:xfrm>
              <a:off x="4841613" y="1211991"/>
              <a:ext cx="509724" cy="863592"/>
            </a:xfrm>
            <a:prstGeom prst="line">
              <a:avLst/>
            </a:prstGeom>
            <a:ln w="12700"/>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54" name="TextBox 53">
                  <a:extLst>
                    <a:ext uri="{FF2B5EF4-FFF2-40B4-BE49-F238E27FC236}">
                      <a16:creationId xmlns:a16="http://schemas.microsoft.com/office/drawing/2014/main" id="{543AB326-EA02-E73B-26C1-7583670F6D35}"/>
                    </a:ext>
                  </a:extLst>
                </p:cNvPr>
                <p:cNvSpPr txBox="1"/>
                <p:nvPr/>
              </p:nvSpPr>
              <p:spPr>
                <a:xfrm>
                  <a:off x="4908800" y="1090007"/>
                  <a:ext cx="240899"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1</m:t>
                            </m:r>
                          </m:sub>
                        </m:sSub>
                      </m:oMath>
                    </m:oMathPara>
                  </a14:m>
                  <a:endParaRPr lang="en-US" sz="1600" dirty="0"/>
                </a:p>
              </p:txBody>
            </p:sp>
          </mc:Choice>
          <mc:Fallback xmlns="">
            <p:sp>
              <p:nvSpPr>
                <p:cNvPr id="54" name="TextBox 53">
                  <a:extLst>
                    <a:ext uri="{FF2B5EF4-FFF2-40B4-BE49-F238E27FC236}">
                      <a16:creationId xmlns:a16="http://schemas.microsoft.com/office/drawing/2014/main" id="{543AB326-EA02-E73B-26C1-7583670F6D35}"/>
                    </a:ext>
                  </a:extLst>
                </p:cNvPr>
                <p:cNvSpPr txBox="1">
                  <a:spLocks noRot="1" noChangeAspect="1" noMove="1" noResize="1" noEditPoints="1" noAdjustHandles="1" noChangeArrowheads="1" noChangeShapeType="1" noTextEdit="1"/>
                </p:cNvSpPr>
                <p:nvPr/>
              </p:nvSpPr>
              <p:spPr>
                <a:xfrm>
                  <a:off x="4908800" y="1090007"/>
                  <a:ext cx="240899" cy="246221"/>
                </a:xfrm>
                <a:prstGeom prst="rect">
                  <a:avLst/>
                </a:prstGeom>
                <a:blipFill>
                  <a:blip r:embed="rId7"/>
                  <a:stretch>
                    <a:fillRect l="-20000" r="-10000" b="-142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5" name="TextBox 54">
                  <a:extLst>
                    <a:ext uri="{FF2B5EF4-FFF2-40B4-BE49-F238E27FC236}">
                      <a16:creationId xmlns:a16="http://schemas.microsoft.com/office/drawing/2014/main" id="{B8E4425E-B52A-1194-EDC5-23A70AB67812}"/>
                    </a:ext>
                  </a:extLst>
                </p:cNvPr>
                <p:cNvSpPr txBox="1"/>
                <p:nvPr/>
              </p:nvSpPr>
              <p:spPr>
                <a:xfrm>
                  <a:off x="5351337" y="1737725"/>
                  <a:ext cx="245645"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2</m:t>
                            </m:r>
                          </m:sub>
                        </m:sSub>
                      </m:oMath>
                    </m:oMathPara>
                  </a14:m>
                  <a:endParaRPr lang="en-US" sz="1600" dirty="0"/>
                </a:p>
              </p:txBody>
            </p:sp>
          </mc:Choice>
          <mc:Fallback xmlns="">
            <p:sp>
              <p:nvSpPr>
                <p:cNvPr id="55" name="TextBox 54">
                  <a:extLst>
                    <a:ext uri="{FF2B5EF4-FFF2-40B4-BE49-F238E27FC236}">
                      <a16:creationId xmlns:a16="http://schemas.microsoft.com/office/drawing/2014/main" id="{B8E4425E-B52A-1194-EDC5-23A70AB67812}"/>
                    </a:ext>
                  </a:extLst>
                </p:cNvPr>
                <p:cNvSpPr txBox="1">
                  <a:spLocks noRot="1" noChangeAspect="1" noMove="1" noResize="1" noEditPoints="1" noAdjustHandles="1" noChangeArrowheads="1" noChangeShapeType="1" noTextEdit="1"/>
                </p:cNvSpPr>
                <p:nvPr/>
              </p:nvSpPr>
              <p:spPr>
                <a:xfrm>
                  <a:off x="5351337" y="1737725"/>
                  <a:ext cx="245645" cy="246221"/>
                </a:xfrm>
                <a:prstGeom prst="rect">
                  <a:avLst/>
                </a:prstGeom>
                <a:blipFill>
                  <a:blip r:embed="rId8"/>
                  <a:stretch>
                    <a:fillRect l="-20000" r="-10000" b="-14286"/>
                  </a:stretch>
                </a:blipFill>
              </p:spPr>
              <p:txBody>
                <a:bodyPr/>
                <a:lstStyle/>
                <a:p>
                  <a:r>
                    <a:rPr lang="en-US">
                      <a:noFill/>
                    </a:rPr>
                    <a:t> </a:t>
                  </a:r>
                </a:p>
              </p:txBody>
            </p:sp>
          </mc:Fallback>
        </mc:AlternateContent>
        <p:sp>
          <p:nvSpPr>
            <p:cNvPr id="61" name="Oval 60">
              <a:extLst>
                <a:ext uri="{FF2B5EF4-FFF2-40B4-BE49-F238E27FC236}">
                  <a16:creationId xmlns:a16="http://schemas.microsoft.com/office/drawing/2014/main" id="{0AAAC990-E555-06E0-D461-FFD0A254FB74}"/>
                </a:ext>
              </a:extLst>
            </p:cNvPr>
            <p:cNvSpPr/>
            <p:nvPr/>
          </p:nvSpPr>
          <p:spPr>
            <a:xfrm>
              <a:off x="4238657" y="2919179"/>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3" name="Straight Connector 62">
              <a:extLst>
                <a:ext uri="{FF2B5EF4-FFF2-40B4-BE49-F238E27FC236}">
                  <a16:creationId xmlns:a16="http://schemas.microsoft.com/office/drawing/2014/main" id="{2130F20D-D15D-0B26-FD76-1D4E8E011C0A}"/>
                </a:ext>
              </a:extLst>
            </p:cNvPr>
            <p:cNvCxnSpPr>
              <a:cxnSpLocks/>
              <a:stCxn id="61" idx="3"/>
              <a:endCxn id="36" idx="3"/>
            </p:cNvCxnSpPr>
            <p:nvPr/>
          </p:nvCxnSpPr>
          <p:spPr>
            <a:xfrm flipH="1" flipV="1">
              <a:off x="3628756" y="1657336"/>
              <a:ext cx="623081" cy="1338663"/>
            </a:xfrm>
            <a:prstGeom prst="line">
              <a:avLst/>
            </a:prstGeom>
            <a:ln w="12700"/>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71" name="TextBox 70">
                  <a:extLst>
                    <a:ext uri="{FF2B5EF4-FFF2-40B4-BE49-F238E27FC236}">
                      <a16:creationId xmlns:a16="http://schemas.microsoft.com/office/drawing/2014/main" id="{C0D933B3-9CEC-6AAD-7BF2-4C9868E412E4}"/>
                    </a:ext>
                  </a:extLst>
                </p:cNvPr>
                <p:cNvSpPr txBox="1"/>
                <p:nvPr/>
              </p:nvSpPr>
              <p:spPr>
                <a:xfrm>
                  <a:off x="3838370" y="2835925"/>
                  <a:ext cx="245645"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3</m:t>
                            </m:r>
                          </m:sub>
                        </m:sSub>
                      </m:oMath>
                    </m:oMathPara>
                  </a14:m>
                  <a:endParaRPr lang="en-US" sz="1600" dirty="0"/>
                </a:p>
              </p:txBody>
            </p:sp>
          </mc:Choice>
          <mc:Fallback xmlns="">
            <p:sp>
              <p:nvSpPr>
                <p:cNvPr id="71" name="TextBox 70">
                  <a:extLst>
                    <a:ext uri="{FF2B5EF4-FFF2-40B4-BE49-F238E27FC236}">
                      <a16:creationId xmlns:a16="http://schemas.microsoft.com/office/drawing/2014/main" id="{C0D933B3-9CEC-6AAD-7BF2-4C9868E412E4}"/>
                    </a:ext>
                  </a:extLst>
                </p:cNvPr>
                <p:cNvSpPr txBox="1">
                  <a:spLocks noRot="1" noChangeAspect="1" noMove="1" noResize="1" noEditPoints="1" noAdjustHandles="1" noChangeArrowheads="1" noChangeShapeType="1" noTextEdit="1"/>
                </p:cNvSpPr>
                <p:nvPr/>
              </p:nvSpPr>
              <p:spPr>
                <a:xfrm>
                  <a:off x="3838370" y="2835925"/>
                  <a:ext cx="245645" cy="246221"/>
                </a:xfrm>
                <a:prstGeom prst="rect">
                  <a:avLst/>
                </a:prstGeom>
                <a:blipFill>
                  <a:blip r:embed="rId9"/>
                  <a:stretch>
                    <a:fillRect l="-20000" r="-5000" b="-15000"/>
                  </a:stretch>
                </a:blipFill>
              </p:spPr>
              <p:txBody>
                <a:bodyPr/>
                <a:lstStyle/>
                <a:p>
                  <a:r>
                    <a:rPr lang="en-US">
                      <a:noFill/>
                    </a:rPr>
                    <a:t> </a:t>
                  </a:r>
                </a:p>
              </p:txBody>
            </p:sp>
          </mc:Fallback>
        </mc:AlternateContent>
      </p:grpSp>
      <p:cxnSp>
        <p:nvCxnSpPr>
          <p:cNvPr id="93" name="Straight Connector 92">
            <a:extLst>
              <a:ext uri="{FF2B5EF4-FFF2-40B4-BE49-F238E27FC236}">
                <a16:creationId xmlns:a16="http://schemas.microsoft.com/office/drawing/2014/main" id="{92CB03DB-6B6B-7468-A38B-53DE40171B99}"/>
              </a:ext>
            </a:extLst>
          </p:cNvPr>
          <p:cNvCxnSpPr>
            <a:cxnSpLocks/>
          </p:cNvCxnSpPr>
          <p:nvPr/>
        </p:nvCxnSpPr>
        <p:spPr>
          <a:xfrm>
            <a:off x="3023114" y="2644572"/>
            <a:ext cx="555809" cy="0"/>
          </a:xfrm>
          <a:prstGeom prst="line">
            <a:avLst/>
          </a:prstGeom>
          <a:ln w="12700">
            <a:solidFill>
              <a:srgbClr val="FF0000"/>
            </a:solidFill>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94" name="TextBox 93">
                <a:extLst>
                  <a:ext uri="{FF2B5EF4-FFF2-40B4-BE49-F238E27FC236}">
                    <a16:creationId xmlns:a16="http://schemas.microsoft.com/office/drawing/2014/main" id="{B5BA3CBA-B869-1582-3BD6-853A4A916458}"/>
                  </a:ext>
                </a:extLst>
              </p:cNvPr>
              <p:cNvSpPr txBox="1"/>
              <p:nvPr/>
            </p:nvSpPr>
            <p:spPr>
              <a:xfrm>
                <a:off x="3625109" y="2508454"/>
                <a:ext cx="293735"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𝑦</m:t>
                          </m:r>
                        </m:e>
                        <m:sub>
                          <m:r>
                            <a:rPr lang="en-US" sz="1400" b="0" i="1" smtClean="0">
                              <a:latin typeface="Cambria Math" panose="02040503050406030204" pitchFamily="18" charset="0"/>
                            </a:rPr>
                            <m:t>00</m:t>
                          </m:r>
                        </m:sub>
                      </m:sSub>
                    </m:oMath>
                  </m:oMathPara>
                </a14:m>
                <a:endParaRPr lang="en-US" sz="1400" dirty="0"/>
              </a:p>
            </p:txBody>
          </p:sp>
        </mc:Choice>
        <mc:Fallback xmlns="">
          <p:sp>
            <p:nvSpPr>
              <p:cNvPr id="94" name="TextBox 93">
                <a:extLst>
                  <a:ext uri="{FF2B5EF4-FFF2-40B4-BE49-F238E27FC236}">
                    <a16:creationId xmlns:a16="http://schemas.microsoft.com/office/drawing/2014/main" id="{B5BA3CBA-B869-1582-3BD6-853A4A916458}"/>
                  </a:ext>
                </a:extLst>
              </p:cNvPr>
              <p:cNvSpPr txBox="1">
                <a:spLocks noRot="1" noChangeAspect="1" noMove="1" noResize="1" noEditPoints="1" noAdjustHandles="1" noChangeArrowheads="1" noChangeShapeType="1" noTextEdit="1"/>
              </p:cNvSpPr>
              <p:nvPr/>
            </p:nvSpPr>
            <p:spPr>
              <a:xfrm>
                <a:off x="3625109" y="2508454"/>
                <a:ext cx="293735" cy="215444"/>
              </a:xfrm>
              <a:prstGeom prst="rect">
                <a:avLst/>
              </a:prstGeom>
              <a:blipFill>
                <a:blip r:embed="rId10"/>
                <a:stretch>
                  <a:fillRect l="-16667" r="-4167" b="-22222"/>
                </a:stretch>
              </a:blipFill>
            </p:spPr>
            <p:txBody>
              <a:bodyPr/>
              <a:lstStyle/>
              <a:p>
                <a:r>
                  <a:rPr lang="en-US">
                    <a:noFill/>
                  </a:rPr>
                  <a:t> </a:t>
                </a:r>
              </a:p>
            </p:txBody>
          </p:sp>
        </mc:Fallback>
      </mc:AlternateContent>
      <p:cxnSp>
        <p:nvCxnSpPr>
          <p:cNvPr id="10" name="Straight Connector 9">
            <a:extLst>
              <a:ext uri="{FF2B5EF4-FFF2-40B4-BE49-F238E27FC236}">
                <a16:creationId xmlns:a16="http://schemas.microsoft.com/office/drawing/2014/main" id="{16181FD8-E1D9-929F-A958-8374CDED985B}"/>
              </a:ext>
            </a:extLst>
          </p:cNvPr>
          <p:cNvCxnSpPr>
            <a:cxnSpLocks/>
            <a:endCxn id="36" idx="1"/>
          </p:cNvCxnSpPr>
          <p:nvPr/>
        </p:nvCxnSpPr>
        <p:spPr>
          <a:xfrm flipV="1">
            <a:off x="2402102" y="1731792"/>
            <a:ext cx="1848325" cy="1778585"/>
          </a:xfrm>
          <a:prstGeom prst="line">
            <a:avLst/>
          </a:prstGeom>
          <a:ln w="12700"/>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D2EE828B-33EC-57DB-664C-316DAA101F0E}"/>
                  </a:ext>
                </a:extLst>
              </p:cNvPr>
              <p:cNvSpPr txBox="1"/>
              <p:nvPr/>
            </p:nvSpPr>
            <p:spPr>
              <a:xfrm>
                <a:off x="3975934" y="1468242"/>
                <a:ext cx="245645"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0</m:t>
                          </m:r>
                        </m:sub>
                      </m:sSub>
                    </m:oMath>
                  </m:oMathPara>
                </a14:m>
                <a:endParaRPr lang="en-US" sz="1600" dirty="0"/>
              </a:p>
            </p:txBody>
          </p:sp>
        </mc:Choice>
        <mc:Fallback xmlns="">
          <p:sp>
            <p:nvSpPr>
              <p:cNvPr id="25" name="TextBox 24">
                <a:extLst>
                  <a:ext uri="{FF2B5EF4-FFF2-40B4-BE49-F238E27FC236}">
                    <a16:creationId xmlns:a16="http://schemas.microsoft.com/office/drawing/2014/main" id="{D2EE828B-33EC-57DB-664C-316DAA101F0E}"/>
                  </a:ext>
                </a:extLst>
              </p:cNvPr>
              <p:cNvSpPr txBox="1">
                <a:spLocks noRot="1" noChangeAspect="1" noMove="1" noResize="1" noEditPoints="1" noAdjustHandles="1" noChangeArrowheads="1" noChangeShapeType="1" noTextEdit="1"/>
              </p:cNvSpPr>
              <p:nvPr/>
            </p:nvSpPr>
            <p:spPr>
              <a:xfrm>
                <a:off x="3975934" y="1468242"/>
                <a:ext cx="245645" cy="246221"/>
              </a:xfrm>
              <a:prstGeom prst="rect">
                <a:avLst/>
              </a:prstGeom>
              <a:blipFill>
                <a:blip r:embed="rId11"/>
                <a:stretch>
                  <a:fillRect l="-14286" r="-9524" b="-20000"/>
                </a:stretch>
              </a:blipFill>
            </p:spPr>
            <p:txBody>
              <a:bodyPr/>
              <a:lstStyle/>
              <a:p>
                <a:r>
                  <a:rPr lang="en-US">
                    <a:noFill/>
                  </a:rPr>
                  <a:t> </a:t>
                </a:r>
              </a:p>
            </p:txBody>
          </p:sp>
        </mc:Fallback>
      </mc:AlternateContent>
      <p:sp>
        <p:nvSpPr>
          <p:cNvPr id="12" name="TextBox 11">
            <a:extLst>
              <a:ext uri="{FF2B5EF4-FFF2-40B4-BE49-F238E27FC236}">
                <a16:creationId xmlns:a16="http://schemas.microsoft.com/office/drawing/2014/main" id="{11888618-19EF-1EB6-3B0A-96DB89DCF786}"/>
              </a:ext>
            </a:extLst>
          </p:cNvPr>
          <p:cNvSpPr txBox="1"/>
          <p:nvPr/>
        </p:nvSpPr>
        <p:spPr>
          <a:xfrm>
            <a:off x="4493722" y="3817737"/>
            <a:ext cx="2179132" cy="738664"/>
          </a:xfrm>
          <a:prstGeom prst="rect">
            <a:avLst/>
          </a:prstGeom>
          <a:noFill/>
          <a:ln>
            <a:solidFill>
              <a:schemeClr val="tx1"/>
            </a:solidFill>
          </a:ln>
        </p:spPr>
        <p:txBody>
          <a:bodyPr wrap="square" rtlCol="0">
            <a:spAutoFit/>
          </a:bodyPr>
          <a:lstStyle/>
          <a:p>
            <a:r>
              <a:rPr lang="en-US" sz="1400" dirty="0"/>
              <a:t>Start with connecting two closest points to the midline on either side</a:t>
            </a:r>
          </a:p>
        </p:txBody>
      </p:sp>
      <p:sp>
        <p:nvSpPr>
          <p:cNvPr id="13" name="TextBox 12">
            <a:extLst>
              <a:ext uri="{FF2B5EF4-FFF2-40B4-BE49-F238E27FC236}">
                <a16:creationId xmlns:a16="http://schemas.microsoft.com/office/drawing/2014/main" id="{7E26F429-F0A5-7D6D-BFC6-0098A94008BF}"/>
              </a:ext>
            </a:extLst>
          </p:cNvPr>
          <p:cNvSpPr txBox="1"/>
          <p:nvPr/>
        </p:nvSpPr>
        <p:spPr>
          <a:xfrm>
            <a:off x="395063" y="1334071"/>
            <a:ext cx="1798249" cy="584775"/>
          </a:xfrm>
          <a:prstGeom prst="rect">
            <a:avLst/>
          </a:prstGeom>
          <a:noFill/>
          <a:ln>
            <a:solidFill>
              <a:schemeClr val="tx1"/>
            </a:solidFill>
          </a:ln>
        </p:spPr>
        <p:txBody>
          <a:bodyPr wrap="none" rtlCol="0">
            <a:spAutoFit/>
          </a:bodyPr>
          <a:lstStyle/>
          <a:p>
            <a:r>
              <a:rPr lang="en-US" sz="1600" dirty="0"/>
              <a:t>Connecting highest</a:t>
            </a:r>
          </a:p>
          <a:p>
            <a:r>
              <a:rPr lang="en-US" sz="1600" dirty="0"/>
              <a:t>y-coordinate points</a:t>
            </a:r>
          </a:p>
        </p:txBody>
      </p:sp>
      <p:cxnSp>
        <p:nvCxnSpPr>
          <p:cNvPr id="20" name="Straight Connector 19">
            <a:extLst>
              <a:ext uri="{FF2B5EF4-FFF2-40B4-BE49-F238E27FC236}">
                <a16:creationId xmlns:a16="http://schemas.microsoft.com/office/drawing/2014/main" id="{6ABFAAE9-5F84-C0BD-2768-BF952C61B609}"/>
              </a:ext>
            </a:extLst>
          </p:cNvPr>
          <p:cNvCxnSpPr>
            <a:cxnSpLocks/>
          </p:cNvCxnSpPr>
          <p:nvPr/>
        </p:nvCxnSpPr>
        <p:spPr>
          <a:xfrm flipV="1">
            <a:off x="1950760" y="1350087"/>
            <a:ext cx="3448884" cy="1681375"/>
          </a:xfrm>
          <a:prstGeom prst="line">
            <a:avLst/>
          </a:prstGeom>
          <a:ln w="12700"/>
        </p:spPr>
        <p:style>
          <a:lnRef idx="1">
            <a:schemeClr val="dk1"/>
          </a:lnRef>
          <a:fillRef idx="0">
            <a:schemeClr val="dk1"/>
          </a:fillRef>
          <a:effectRef idx="0">
            <a:schemeClr val="dk1"/>
          </a:effectRef>
          <a:fontRef idx="minor">
            <a:schemeClr val="tx1"/>
          </a:fontRef>
        </p:style>
      </p:cxnSp>
      <p:cxnSp>
        <p:nvCxnSpPr>
          <p:cNvPr id="22" name="Straight Connector 21">
            <a:extLst>
              <a:ext uri="{FF2B5EF4-FFF2-40B4-BE49-F238E27FC236}">
                <a16:creationId xmlns:a16="http://schemas.microsoft.com/office/drawing/2014/main" id="{3A994686-54B2-1778-E5B8-3FBD720ABBD5}"/>
              </a:ext>
            </a:extLst>
          </p:cNvPr>
          <p:cNvCxnSpPr>
            <a:cxnSpLocks/>
          </p:cNvCxnSpPr>
          <p:nvPr/>
        </p:nvCxnSpPr>
        <p:spPr>
          <a:xfrm flipV="1">
            <a:off x="470019" y="3031462"/>
            <a:ext cx="1480741" cy="711596"/>
          </a:xfrm>
          <a:prstGeom prst="line">
            <a:avLst/>
          </a:prstGeom>
          <a:ln w="12700">
            <a:prstDash val="dash"/>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2BB9631C-1D11-B5B3-1B29-2F6E35433DD6}"/>
              </a:ext>
            </a:extLst>
          </p:cNvPr>
          <p:cNvCxnSpPr>
            <a:cxnSpLocks/>
          </p:cNvCxnSpPr>
          <p:nvPr/>
        </p:nvCxnSpPr>
        <p:spPr>
          <a:xfrm flipV="1">
            <a:off x="5431464" y="897308"/>
            <a:ext cx="824057" cy="439599"/>
          </a:xfrm>
          <a:prstGeom prst="line">
            <a:avLst/>
          </a:prstGeom>
          <a:ln w="12700">
            <a:prstDash val="dash"/>
          </a:ln>
        </p:spPr>
        <p:style>
          <a:lnRef idx="1">
            <a:schemeClr val="dk1"/>
          </a:lnRef>
          <a:fillRef idx="0">
            <a:schemeClr val="dk1"/>
          </a:fillRef>
          <a:effectRef idx="0">
            <a:schemeClr val="dk1"/>
          </a:effectRef>
          <a:fontRef idx="minor">
            <a:schemeClr val="tx1"/>
          </a:fontRef>
        </p:style>
      </p:cxnSp>
      <p:sp>
        <p:nvSpPr>
          <p:cNvPr id="14" name="Footer Placeholder 13">
            <a:extLst>
              <a:ext uri="{FF2B5EF4-FFF2-40B4-BE49-F238E27FC236}">
                <a16:creationId xmlns:a16="http://schemas.microsoft.com/office/drawing/2014/main" id="{BF98B5F1-41AD-9E38-89F3-3338F31CBB09}"/>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3428319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13"/>
                                        </p:tgtEl>
                                        <p:attrNameLst>
                                          <p:attrName>style.visibility</p:attrName>
                                        </p:attrNameLst>
                                      </p:cBhvr>
                                      <p:to>
                                        <p:strVal val="hidden"/>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xit" presetSubtype="0" fill="hold" nodeType="withEffect">
                                  <p:stCondLst>
                                    <p:cond delay="0"/>
                                  </p:stCondLst>
                                  <p:childTnLst>
                                    <p:set>
                                      <p:cBhvr>
                                        <p:cTn id="20" dur="1" fill="hold">
                                          <p:stCondLst>
                                            <p:cond delay="0"/>
                                          </p:stCondLst>
                                        </p:cTn>
                                        <p:tgtEl>
                                          <p:spTgt spid="22"/>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20"/>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24"/>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9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 grpId="0"/>
      <p:bldP spid="12" grpId="0" animBg="1"/>
      <p:bldP spid="13" grpId="0" animBg="1"/>
      <p:bldP spid="13" grpId="1"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69</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Finding Convex Hull – Two Finger Algorithm</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p:cxnSp>
        <p:nvCxnSpPr>
          <p:cNvPr id="93" name="Straight Connector 92">
            <a:extLst>
              <a:ext uri="{FF2B5EF4-FFF2-40B4-BE49-F238E27FC236}">
                <a16:creationId xmlns:a16="http://schemas.microsoft.com/office/drawing/2014/main" id="{92CB03DB-6B6B-7468-A38B-53DE40171B99}"/>
              </a:ext>
            </a:extLst>
          </p:cNvPr>
          <p:cNvCxnSpPr>
            <a:cxnSpLocks/>
          </p:cNvCxnSpPr>
          <p:nvPr/>
        </p:nvCxnSpPr>
        <p:spPr>
          <a:xfrm>
            <a:off x="3023114" y="2644572"/>
            <a:ext cx="555809" cy="0"/>
          </a:xfrm>
          <a:prstGeom prst="line">
            <a:avLst/>
          </a:prstGeom>
          <a:ln w="12700">
            <a:solidFill>
              <a:srgbClr val="FF0000"/>
            </a:solidFill>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94" name="TextBox 93">
                <a:extLst>
                  <a:ext uri="{FF2B5EF4-FFF2-40B4-BE49-F238E27FC236}">
                    <a16:creationId xmlns:a16="http://schemas.microsoft.com/office/drawing/2014/main" id="{B5BA3CBA-B869-1582-3BD6-853A4A916458}"/>
                  </a:ext>
                </a:extLst>
              </p:cNvPr>
              <p:cNvSpPr txBox="1"/>
              <p:nvPr/>
            </p:nvSpPr>
            <p:spPr>
              <a:xfrm>
                <a:off x="3625109" y="2508454"/>
                <a:ext cx="293735"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𝑦</m:t>
                          </m:r>
                        </m:e>
                        <m:sub>
                          <m:r>
                            <a:rPr lang="en-US" sz="1400" b="0" i="1" smtClean="0">
                              <a:latin typeface="Cambria Math" panose="02040503050406030204" pitchFamily="18" charset="0"/>
                            </a:rPr>
                            <m:t>00</m:t>
                          </m:r>
                        </m:sub>
                      </m:sSub>
                    </m:oMath>
                  </m:oMathPara>
                </a14:m>
                <a:endParaRPr lang="en-US" sz="1400" dirty="0"/>
              </a:p>
            </p:txBody>
          </p:sp>
        </mc:Choice>
        <mc:Fallback xmlns="">
          <p:sp>
            <p:nvSpPr>
              <p:cNvPr id="94" name="TextBox 93">
                <a:extLst>
                  <a:ext uri="{FF2B5EF4-FFF2-40B4-BE49-F238E27FC236}">
                    <a16:creationId xmlns:a16="http://schemas.microsoft.com/office/drawing/2014/main" id="{B5BA3CBA-B869-1582-3BD6-853A4A916458}"/>
                  </a:ext>
                </a:extLst>
              </p:cNvPr>
              <p:cNvSpPr txBox="1">
                <a:spLocks noRot="1" noChangeAspect="1" noMove="1" noResize="1" noEditPoints="1" noAdjustHandles="1" noChangeArrowheads="1" noChangeShapeType="1" noTextEdit="1"/>
              </p:cNvSpPr>
              <p:nvPr/>
            </p:nvSpPr>
            <p:spPr>
              <a:xfrm>
                <a:off x="3625109" y="2508454"/>
                <a:ext cx="293735" cy="215444"/>
              </a:xfrm>
              <a:prstGeom prst="rect">
                <a:avLst/>
              </a:prstGeom>
              <a:blipFill>
                <a:blip r:embed="rId3"/>
                <a:stretch>
                  <a:fillRect l="-16667" r="-4167" b="-22222"/>
                </a:stretch>
              </a:blipFill>
            </p:spPr>
            <p:txBody>
              <a:bodyPr/>
              <a:lstStyle/>
              <a:p>
                <a:r>
                  <a:rPr lang="en-US">
                    <a:noFill/>
                  </a:rPr>
                  <a:t> </a:t>
                </a:r>
              </a:p>
            </p:txBody>
          </p:sp>
        </mc:Fallback>
      </mc:AlternateContent>
      <p:cxnSp>
        <p:nvCxnSpPr>
          <p:cNvPr id="14" name="Straight Connector 13">
            <a:extLst>
              <a:ext uri="{FF2B5EF4-FFF2-40B4-BE49-F238E27FC236}">
                <a16:creationId xmlns:a16="http://schemas.microsoft.com/office/drawing/2014/main" id="{14A5EFAE-6EE6-1401-6D5A-EF95B732879B}"/>
              </a:ext>
            </a:extLst>
          </p:cNvPr>
          <p:cNvCxnSpPr>
            <a:cxnSpLocks/>
          </p:cNvCxnSpPr>
          <p:nvPr/>
        </p:nvCxnSpPr>
        <p:spPr>
          <a:xfrm>
            <a:off x="3023114" y="2863134"/>
            <a:ext cx="555809" cy="0"/>
          </a:xfrm>
          <a:prstGeom prst="line">
            <a:avLst/>
          </a:prstGeom>
          <a:ln w="12700">
            <a:solidFill>
              <a:srgbClr val="FF0000"/>
            </a:solidFill>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85FF5013-A924-A26E-F3AF-60E1A69D3261}"/>
                  </a:ext>
                </a:extLst>
              </p:cNvPr>
              <p:cNvSpPr txBox="1"/>
              <p:nvPr/>
            </p:nvSpPr>
            <p:spPr>
              <a:xfrm>
                <a:off x="3630940" y="2713541"/>
                <a:ext cx="293735"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𝑦</m:t>
                          </m:r>
                        </m:e>
                        <m:sub>
                          <m:r>
                            <a:rPr lang="en-US" sz="1400" b="0" i="1" smtClean="0">
                              <a:latin typeface="Cambria Math" panose="02040503050406030204" pitchFamily="18" charset="0"/>
                            </a:rPr>
                            <m:t>01</m:t>
                          </m:r>
                        </m:sub>
                      </m:sSub>
                    </m:oMath>
                  </m:oMathPara>
                </a14:m>
                <a:endParaRPr lang="en-US" sz="1400" dirty="0"/>
              </a:p>
            </p:txBody>
          </p:sp>
        </mc:Choice>
        <mc:Fallback xmlns="">
          <p:sp>
            <p:nvSpPr>
              <p:cNvPr id="15" name="TextBox 14">
                <a:extLst>
                  <a:ext uri="{FF2B5EF4-FFF2-40B4-BE49-F238E27FC236}">
                    <a16:creationId xmlns:a16="http://schemas.microsoft.com/office/drawing/2014/main" id="{85FF5013-A924-A26E-F3AF-60E1A69D3261}"/>
                  </a:ext>
                </a:extLst>
              </p:cNvPr>
              <p:cNvSpPr txBox="1">
                <a:spLocks noRot="1" noChangeAspect="1" noMove="1" noResize="1" noEditPoints="1" noAdjustHandles="1" noChangeArrowheads="1" noChangeShapeType="1" noTextEdit="1"/>
              </p:cNvSpPr>
              <p:nvPr/>
            </p:nvSpPr>
            <p:spPr>
              <a:xfrm>
                <a:off x="3630940" y="2713541"/>
                <a:ext cx="293735" cy="215444"/>
              </a:xfrm>
              <a:prstGeom prst="rect">
                <a:avLst/>
              </a:prstGeom>
              <a:blipFill>
                <a:blip r:embed="rId4"/>
                <a:stretch>
                  <a:fillRect l="-16667" r="-4167" b="-22222"/>
                </a:stretch>
              </a:blipFill>
            </p:spPr>
            <p:txBody>
              <a:bodyPr/>
              <a:lstStyle/>
              <a:p>
                <a:r>
                  <a:rPr lang="en-US">
                    <a:noFill/>
                  </a:rPr>
                  <a:t> </a:t>
                </a:r>
              </a:p>
            </p:txBody>
          </p:sp>
        </mc:Fallback>
      </mc:AlternateContent>
      <p:cxnSp>
        <p:nvCxnSpPr>
          <p:cNvPr id="10" name="Straight Connector 9">
            <a:extLst>
              <a:ext uri="{FF2B5EF4-FFF2-40B4-BE49-F238E27FC236}">
                <a16:creationId xmlns:a16="http://schemas.microsoft.com/office/drawing/2014/main" id="{16181FD8-E1D9-929F-A958-8374CDED985B}"/>
              </a:ext>
            </a:extLst>
          </p:cNvPr>
          <p:cNvCxnSpPr>
            <a:cxnSpLocks/>
          </p:cNvCxnSpPr>
          <p:nvPr/>
        </p:nvCxnSpPr>
        <p:spPr>
          <a:xfrm flipV="1">
            <a:off x="2402102" y="1731792"/>
            <a:ext cx="1848325" cy="1778585"/>
          </a:xfrm>
          <a:prstGeom prst="line">
            <a:avLst/>
          </a:prstGeom>
          <a:ln w="12700"/>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D2EE828B-33EC-57DB-664C-316DAA101F0E}"/>
                  </a:ext>
                </a:extLst>
              </p:cNvPr>
              <p:cNvSpPr txBox="1"/>
              <p:nvPr/>
            </p:nvSpPr>
            <p:spPr>
              <a:xfrm>
                <a:off x="3975934" y="1468242"/>
                <a:ext cx="245645"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0</m:t>
                          </m:r>
                        </m:sub>
                      </m:sSub>
                    </m:oMath>
                  </m:oMathPara>
                </a14:m>
                <a:endParaRPr lang="en-US" sz="1600" dirty="0"/>
              </a:p>
            </p:txBody>
          </p:sp>
        </mc:Choice>
        <mc:Fallback xmlns="">
          <p:sp>
            <p:nvSpPr>
              <p:cNvPr id="25" name="TextBox 24">
                <a:extLst>
                  <a:ext uri="{FF2B5EF4-FFF2-40B4-BE49-F238E27FC236}">
                    <a16:creationId xmlns:a16="http://schemas.microsoft.com/office/drawing/2014/main" id="{D2EE828B-33EC-57DB-664C-316DAA101F0E}"/>
                  </a:ext>
                </a:extLst>
              </p:cNvPr>
              <p:cNvSpPr txBox="1">
                <a:spLocks noRot="1" noChangeAspect="1" noMove="1" noResize="1" noEditPoints="1" noAdjustHandles="1" noChangeArrowheads="1" noChangeShapeType="1" noTextEdit="1"/>
              </p:cNvSpPr>
              <p:nvPr/>
            </p:nvSpPr>
            <p:spPr>
              <a:xfrm>
                <a:off x="3975934" y="1468242"/>
                <a:ext cx="245645" cy="246221"/>
              </a:xfrm>
              <a:prstGeom prst="rect">
                <a:avLst/>
              </a:prstGeom>
              <a:blipFill>
                <a:blip r:embed="rId5"/>
                <a:stretch>
                  <a:fillRect l="-14286" r="-9524" b="-20000"/>
                </a:stretch>
              </a:blipFill>
            </p:spPr>
            <p:txBody>
              <a:bodyPr/>
              <a:lstStyle/>
              <a:p>
                <a:r>
                  <a:rPr lang="en-US">
                    <a:noFill/>
                  </a:rPr>
                  <a:t> </a:t>
                </a:r>
              </a:p>
            </p:txBody>
          </p:sp>
        </mc:Fallback>
      </mc:AlternateContent>
      <p:cxnSp>
        <p:nvCxnSpPr>
          <p:cNvPr id="26" name="Straight Connector 25">
            <a:extLst>
              <a:ext uri="{FF2B5EF4-FFF2-40B4-BE49-F238E27FC236}">
                <a16:creationId xmlns:a16="http://schemas.microsoft.com/office/drawing/2014/main" id="{DF46AAE3-A9D5-C609-FC07-AD7CBE7E4344}"/>
              </a:ext>
            </a:extLst>
          </p:cNvPr>
          <p:cNvCxnSpPr>
            <a:cxnSpLocks/>
          </p:cNvCxnSpPr>
          <p:nvPr/>
        </p:nvCxnSpPr>
        <p:spPr>
          <a:xfrm flipV="1">
            <a:off x="2366515" y="1336907"/>
            <a:ext cx="3064949" cy="2189043"/>
          </a:xfrm>
          <a:prstGeom prst="line">
            <a:avLst/>
          </a:prstGeom>
          <a:ln w="12700"/>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7997C3B6-FC0F-266B-8E99-C8B1C028A1AC}"/>
                  </a:ext>
                </a:extLst>
              </p:cNvPr>
              <p:cNvSpPr txBox="1"/>
              <p:nvPr/>
            </p:nvSpPr>
            <p:spPr>
              <a:xfrm>
                <a:off x="4493722" y="3817737"/>
                <a:ext cx="1394745" cy="523220"/>
              </a:xfrm>
              <a:prstGeom prst="rect">
                <a:avLst/>
              </a:prstGeom>
              <a:noFill/>
              <a:ln>
                <a:solidFill>
                  <a:schemeClr val="tx1"/>
                </a:solidFill>
              </a:ln>
            </p:spPr>
            <p:txBody>
              <a:bodyPr wrap="square" rtlCol="0">
                <a:spAutoFit/>
              </a:bodyPr>
              <a:lstStyle/>
              <a:p>
                <a:r>
                  <a:rPr lang="en-US" sz="1400" dirty="0"/>
                  <a:t>Move clockwise from </a:t>
                </a:r>
                <a14:m>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𝑏</m:t>
                        </m:r>
                      </m:e>
                      <m:sub>
                        <m:r>
                          <a:rPr lang="en-US" sz="1400" b="0" i="1" smtClean="0">
                            <a:latin typeface="Cambria Math" panose="02040503050406030204" pitchFamily="18" charset="0"/>
                          </a:rPr>
                          <m:t>0</m:t>
                        </m:r>
                      </m:sub>
                    </m:sSub>
                  </m:oMath>
                </a14:m>
                <a:r>
                  <a:rPr lang="en-US" sz="1400" dirty="0"/>
                  <a:t> to </a:t>
                </a:r>
                <a14:m>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𝑏</m:t>
                        </m:r>
                      </m:e>
                      <m:sub>
                        <m:r>
                          <a:rPr lang="en-US" sz="1400" b="0" i="1" smtClean="0">
                            <a:latin typeface="Cambria Math" panose="02040503050406030204" pitchFamily="18" charset="0"/>
                          </a:rPr>
                          <m:t>1</m:t>
                        </m:r>
                      </m:sub>
                    </m:sSub>
                  </m:oMath>
                </a14:m>
                <a:endParaRPr lang="en-US" sz="1400" dirty="0"/>
              </a:p>
            </p:txBody>
          </p:sp>
        </mc:Choice>
        <mc:Fallback xmlns="">
          <p:sp>
            <p:nvSpPr>
              <p:cNvPr id="31" name="TextBox 30">
                <a:extLst>
                  <a:ext uri="{FF2B5EF4-FFF2-40B4-BE49-F238E27FC236}">
                    <a16:creationId xmlns:a16="http://schemas.microsoft.com/office/drawing/2014/main" id="{7997C3B6-FC0F-266B-8E99-C8B1C028A1AC}"/>
                  </a:ext>
                </a:extLst>
              </p:cNvPr>
              <p:cNvSpPr txBox="1">
                <a:spLocks noRot="1" noChangeAspect="1" noMove="1" noResize="1" noEditPoints="1" noAdjustHandles="1" noChangeArrowheads="1" noChangeShapeType="1" noTextEdit="1"/>
              </p:cNvSpPr>
              <p:nvPr/>
            </p:nvSpPr>
            <p:spPr>
              <a:xfrm>
                <a:off x="4493722" y="3817737"/>
                <a:ext cx="1394745" cy="523220"/>
              </a:xfrm>
              <a:prstGeom prst="rect">
                <a:avLst/>
              </a:prstGeom>
              <a:blipFill>
                <a:blip r:embed="rId6"/>
                <a:stretch>
                  <a:fillRect l="-893" t="-2326" b="-11628"/>
                </a:stretch>
              </a:blipFill>
              <a:ln>
                <a:solidFill>
                  <a:schemeClr val="tx1"/>
                </a:solidFill>
              </a:ln>
            </p:spPr>
            <p:txBody>
              <a:bodyPr/>
              <a:lstStyle/>
              <a:p>
                <a:r>
                  <a:rPr lang="en-US">
                    <a:noFill/>
                  </a:rPr>
                  <a:t> </a:t>
                </a:r>
              </a:p>
            </p:txBody>
          </p:sp>
        </mc:Fallback>
      </mc:AlternateContent>
      <p:grpSp>
        <p:nvGrpSpPr>
          <p:cNvPr id="75" name="Group 74">
            <a:extLst>
              <a:ext uri="{FF2B5EF4-FFF2-40B4-BE49-F238E27FC236}">
                <a16:creationId xmlns:a16="http://schemas.microsoft.com/office/drawing/2014/main" id="{B4033BB7-C4EB-8AEC-F4B0-1802DDEB3920}"/>
              </a:ext>
            </a:extLst>
          </p:cNvPr>
          <p:cNvGrpSpPr/>
          <p:nvPr/>
        </p:nvGrpSpPr>
        <p:grpSpPr>
          <a:xfrm>
            <a:off x="922299" y="1228103"/>
            <a:ext cx="5296354" cy="3360227"/>
            <a:chOff x="300628" y="1090007"/>
            <a:chExt cx="5296354" cy="3360227"/>
          </a:xfrm>
        </p:grpSpPr>
        <p:grpSp>
          <p:nvGrpSpPr>
            <p:cNvPr id="76" name="Group 75">
              <a:extLst>
                <a:ext uri="{FF2B5EF4-FFF2-40B4-BE49-F238E27FC236}">
                  <a16:creationId xmlns:a16="http://schemas.microsoft.com/office/drawing/2014/main" id="{62661837-76E0-B25A-DCBE-CBE066FEFE03}"/>
                </a:ext>
              </a:extLst>
            </p:cNvPr>
            <p:cNvGrpSpPr/>
            <p:nvPr/>
          </p:nvGrpSpPr>
          <p:grpSpPr>
            <a:xfrm>
              <a:off x="587838" y="2880186"/>
              <a:ext cx="1202006" cy="1099354"/>
              <a:chOff x="1070448" y="2403764"/>
              <a:chExt cx="1202006" cy="1099354"/>
            </a:xfrm>
          </p:grpSpPr>
          <p:sp>
            <p:nvSpPr>
              <p:cNvPr id="100" name="Oval 99">
                <a:extLst>
                  <a:ext uri="{FF2B5EF4-FFF2-40B4-BE49-F238E27FC236}">
                    <a16:creationId xmlns:a16="http://schemas.microsoft.com/office/drawing/2014/main" id="{39F4262B-206A-826E-3774-57798D0D02CF}"/>
                  </a:ext>
                </a:extLst>
              </p:cNvPr>
              <p:cNvSpPr/>
              <p:nvPr/>
            </p:nvSpPr>
            <p:spPr>
              <a:xfrm>
                <a:off x="1070448" y="257175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Oval 100">
                <a:extLst>
                  <a:ext uri="{FF2B5EF4-FFF2-40B4-BE49-F238E27FC236}">
                    <a16:creationId xmlns:a16="http://schemas.microsoft.com/office/drawing/2014/main" id="{9684FEE5-F282-DBAE-34C3-88ABAA959671}"/>
                  </a:ext>
                </a:extLst>
              </p:cNvPr>
              <p:cNvSpPr/>
              <p:nvPr/>
            </p:nvSpPr>
            <p:spPr>
              <a:xfrm>
                <a:off x="1798519" y="2403764"/>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Oval 101">
                <a:extLst>
                  <a:ext uri="{FF2B5EF4-FFF2-40B4-BE49-F238E27FC236}">
                    <a16:creationId xmlns:a16="http://schemas.microsoft.com/office/drawing/2014/main" id="{7A55001B-194A-F336-2D0C-3FFB1FD75F04}"/>
                  </a:ext>
                </a:extLst>
              </p:cNvPr>
              <p:cNvSpPr/>
              <p:nvPr/>
            </p:nvSpPr>
            <p:spPr>
              <a:xfrm>
                <a:off x="1474073" y="3413118"/>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 name="Oval 102">
                <a:extLst>
                  <a:ext uri="{FF2B5EF4-FFF2-40B4-BE49-F238E27FC236}">
                    <a16:creationId xmlns:a16="http://schemas.microsoft.com/office/drawing/2014/main" id="{DB34291D-00EB-AE50-C0DF-BD8BD8AA73A0}"/>
                  </a:ext>
                </a:extLst>
              </p:cNvPr>
              <p:cNvSpPr/>
              <p:nvPr/>
            </p:nvSpPr>
            <p:spPr>
              <a:xfrm>
                <a:off x="2182454" y="2821432"/>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mc:AlternateContent xmlns:mc="http://schemas.openxmlformats.org/markup-compatibility/2006" xmlns:a14="http://schemas.microsoft.com/office/drawing/2010/main">
          <mc:Choice Requires="a14">
            <p:sp>
              <p:nvSpPr>
                <p:cNvPr id="77" name="TextBox 76">
                  <a:extLst>
                    <a:ext uri="{FF2B5EF4-FFF2-40B4-BE49-F238E27FC236}">
                      <a16:creationId xmlns:a16="http://schemas.microsoft.com/office/drawing/2014/main" id="{A157E9D0-8B4F-1A20-76F8-5A36040C8201}"/>
                    </a:ext>
                  </a:extLst>
                </p:cNvPr>
                <p:cNvSpPr txBox="1"/>
                <p:nvPr/>
              </p:nvSpPr>
              <p:spPr>
                <a:xfrm>
                  <a:off x="1719544" y="3534469"/>
                  <a:ext cx="25539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0</m:t>
                            </m:r>
                          </m:sub>
                        </m:sSub>
                      </m:oMath>
                    </m:oMathPara>
                  </a14:m>
                  <a:endParaRPr lang="en-US" sz="1600" dirty="0"/>
                </a:p>
              </p:txBody>
            </p:sp>
          </mc:Choice>
          <mc:Fallback xmlns="">
            <p:sp>
              <p:nvSpPr>
                <p:cNvPr id="77" name="TextBox 76">
                  <a:extLst>
                    <a:ext uri="{FF2B5EF4-FFF2-40B4-BE49-F238E27FC236}">
                      <a16:creationId xmlns:a16="http://schemas.microsoft.com/office/drawing/2014/main" id="{A157E9D0-8B4F-1A20-76F8-5A36040C8201}"/>
                    </a:ext>
                  </a:extLst>
                </p:cNvPr>
                <p:cNvSpPr txBox="1">
                  <a:spLocks noRot="1" noChangeAspect="1" noMove="1" noResize="1" noEditPoints="1" noAdjustHandles="1" noChangeArrowheads="1" noChangeShapeType="1" noTextEdit="1"/>
                </p:cNvSpPr>
                <p:nvPr/>
              </p:nvSpPr>
              <p:spPr>
                <a:xfrm>
                  <a:off x="1719544" y="3534469"/>
                  <a:ext cx="255390" cy="246221"/>
                </a:xfrm>
                <a:prstGeom prst="rect">
                  <a:avLst/>
                </a:prstGeom>
                <a:blipFill>
                  <a:blip r:embed="rId7"/>
                  <a:stretch>
                    <a:fillRect l="-14286" r="-4762" b="-142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8" name="TextBox 77">
                  <a:extLst>
                    <a:ext uri="{FF2B5EF4-FFF2-40B4-BE49-F238E27FC236}">
                      <a16:creationId xmlns:a16="http://schemas.microsoft.com/office/drawing/2014/main" id="{B79D0EFD-9D8B-D5BC-9024-8CDE3F342470}"/>
                    </a:ext>
                  </a:extLst>
                </p:cNvPr>
                <p:cNvSpPr txBox="1"/>
                <p:nvPr/>
              </p:nvSpPr>
              <p:spPr>
                <a:xfrm>
                  <a:off x="967200" y="4082797"/>
                  <a:ext cx="250646"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1</m:t>
                            </m:r>
                          </m:sub>
                        </m:sSub>
                      </m:oMath>
                    </m:oMathPara>
                  </a14:m>
                  <a:endParaRPr lang="en-US" sz="1600" dirty="0"/>
                </a:p>
              </p:txBody>
            </p:sp>
          </mc:Choice>
          <mc:Fallback xmlns="">
            <p:sp>
              <p:nvSpPr>
                <p:cNvPr id="78" name="TextBox 77">
                  <a:extLst>
                    <a:ext uri="{FF2B5EF4-FFF2-40B4-BE49-F238E27FC236}">
                      <a16:creationId xmlns:a16="http://schemas.microsoft.com/office/drawing/2014/main" id="{B79D0EFD-9D8B-D5BC-9024-8CDE3F342470}"/>
                    </a:ext>
                  </a:extLst>
                </p:cNvPr>
                <p:cNvSpPr txBox="1">
                  <a:spLocks noRot="1" noChangeAspect="1" noMove="1" noResize="1" noEditPoints="1" noAdjustHandles="1" noChangeArrowheads="1" noChangeShapeType="1" noTextEdit="1"/>
                </p:cNvSpPr>
                <p:nvPr/>
              </p:nvSpPr>
              <p:spPr>
                <a:xfrm>
                  <a:off x="967200" y="4082797"/>
                  <a:ext cx="250646" cy="246221"/>
                </a:xfrm>
                <a:prstGeom prst="rect">
                  <a:avLst/>
                </a:prstGeom>
                <a:blipFill>
                  <a:blip r:embed="rId8"/>
                  <a:stretch>
                    <a:fillRect l="-15000" r="-10000" b="-1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9" name="TextBox 78">
                  <a:extLst>
                    <a:ext uri="{FF2B5EF4-FFF2-40B4-BE49-F238E27FC236}">
                      <a16:creationId xmlns:a16="http://schemas.microsoft.com/office/drawing/2014/main" id="{6D683808-38F1-AF08-DAD1-51E0FFF3976E}"/>
                    </a:ext>
                  </a:extLst>
                </p:cNvPr>
                <p:cNvSpPr txBox="1"/>
                <p:nvPr/>
              </p:nvSpPr>
              <p:spPr>
                <a:xfrm>
                  <a:off x="300628" y="2795622"/>
                  <a:ext cx="25539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2</m:t>
                            </m:r>
                          </m:sub>
                        </m:sSub>
                      </m:oMath>
                    </m:oMathPara>
                  </a14:m>
                  <a:endParaRPr lang="en-US" sz="1600" dirty="0"/>
                </a:p>
              </p:txBody>
            </p:sp>
          </mc:Choice>
          <mc:Fallback xmlns="">
            <p:sp>
              <p:nvSpPr>
                <p:cNvPr id="79" name="TextBox 78">
                  <a:extLst>
                    <a:ext uri="{FF2B5EF4-FFF2-40B4-BE49-F238E27FC236}">
                      <a16:creationId xmlns:a16="http://schemas.microsoft.com/office/drawing/2014/main" id="{6D683808-38F1-AF08-DAD1-51E0FFF3976E}"/>
                    </a:ext>
                  </a:extLst>
                </p:cNvPr>
                <p:cNvSpPr txBox="1">
                  <a:spLocks noRot="1" noChangeAspect="1" noMove="1" noResize="1" noEditPoints="1" noAdjustHandles="1" noChangeArrowheads="1" noChangeShapeType="1" noTextEdit="1"/>
                </p:cNvSpPr>
                <p:nvPr/>
              </p:nvSpPr>
              <p:spPr>
                <a:xfrm>
                  <a:off x="300628" y="2795622"/>
                  <a:ext cx="255390" cy="246221"/>
                </a:xfrm>
                <a:prstGeom prst="rect">
                  <a:avLst/>
                </a:prstGeom>
                <a:blipFill>
                  <a:blip r:embed="rId9"/>
                  <a:stretch>
                    <a:fillRect l="-9524" r="-9524" b="-142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0" name="TextBox 79">
                  <a:extLst>
                    <a:ext uri="{FF2B5EF4-FFF2-40B4-BE49-F238E27FC236}">
                      <a16:creationId xmlns:a16="http://schemas.microsoft.com/office/drawing/2014/main" id="{3C3AFF43-38B3-8F4B-78C9-D462BB7DEE83}"/>
                    </a:ext>
                  </a:extLst>
                </p:cNvPr>
                <p:cNvSpPr txBox="1"/>
                <p:nvPr/>
              </p:nvSpPr>
              <p:spPr>
                <a:xfrm>
                  <a:off x="1187747" y="2502206"/>
                  <a:ext cx="25539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3</m:t>
                            </m:r>
                          </m:sub>
                        </m:sSub>
                      </m:oMath>
                    </m:oMathPara>
                  </a14:m>
                  <a:endParaRPr lang="en-US" sz="1600" dirty="0"/>
                </a:p>
              </p:txBody>
            </p:sp>
          </mc:Choice>
          <mc:Fallback xmlns="">
            <p:sp>
              <p:nvSpPr>
                <p:cNvPr id="80" name="TextBox 79">
                  <a:extLst>
                    <a:ext uri="{FF2B5EF4-FFF2-40B4-BE49-F238E27FC236}">
                      <a16:creationId xmlns:a16="http://schemas.microsoft.com/office/drawing/2014/main" id="{3C3AFF43-38B3-8F4B-78C9-D462BB7DEE83}"/>
                    </a:ext>
                  </a:extLst>
                </p:cNvPr>
                <p:cNvSpPr txBox="1">
                  <a:spLocks noRot="1" noChangeAspect="1" noMove="1" noResize="1" noEditPoints="1" noAdjustHandles="1" noChangeArrowheads="1" noChangeShapeType="1" noTextEdit="1"/>
                </p:cNvSpPr>
                <p:nvPr/>
              </p:nvSpPr>
              <p:spPr>
                <a:xfrm>
                  <a:off x="1187747" y="2502206"/>
                  <a:ext cx="255390" cy="246221"/>
                </a:xfrm>
                <a:prstGeom prst="rect">
                  <a:avLst/>
                </a:prstGeom>
                <a:blipFill>
                  <a:blip r:embed="rId10"/>
                  <a:stretch>
                    <a:fillRect l="-9524" r="-9524" b="-14286"/>
                  </a:stretch>
                </a:blipFill>
              </p:spPr>
              <p:txBody>
                <a:bodyPr/>
                <a:lstStyle/>
                <a:p>
                  <a:r>
                    <a:rPr lang="en-US">
                      <a:noFill/>
                    </a:rPr>
                    <a:t> </a:t>
                  </a:r>
                </a:p>
              </p:txBody>
            </p:sp>
          </mc:Fallback>
        </mc:AlternateContent>
        <p:cxnSp>
          <p:nvCxnSpPr>
            <p:cNvPr id="81" name="Straight Connector 80">
              <a:extLst>
                <a:ext uri="{FF2B5EF4-FFF2-40B4-BE49-F238E27FC236}">
                  <a16:creationId xmlns:a16="http://schemas.microsoft.com/office/drawing/2014/main" id="{7883EF76-DEB9-EDAB-6275-AC47AF15C4E1}"/>
                </a:ext>
              </a:extLst>
            </p:cNvPr>
            <p:cNvCxnSpPr>
              <a:cxnSpLocks/>
              <a:stCxn id="100" idx="2"/>
              <a:endCxn id="102" idx="3"/>
            </p:cNvCxnSpPr>
            <p:nvPr/>
          </p:nvCxnSpPr>
          <p:spPr>
            <a:xfrm>
              <a:off x="587838" y="3093172"/>
              <a:ext cx="416805" cy="873188"/>
            </a:xfrm>
            <a:prstGeom prst="line">
              <a:avLst/>
            </a:prstGeom>
            <a:ln w="12700"/>
          </p:spPr>
          <p:style>
            <a:lnRef idx="1">
              <a:schemeClr val="dk1"/>
            </a:lnRef>
            <a:fillRef idx="0">
              <a:schemeClr val="dk1"/>
            </a:fillRef>
            <a:effectRef idx="0">
              <a:schemeClr val="dk1"/>
            </a:effectRef>
            <a:fontRef idx="minor">
              <a:schemeClr val="tx1"/>
            </a:fontRef>
          </p:style>
        </p:cxnSp>
        <p:cxnSp>
          <p:nvCxnSpPr>
            <p:cNvPr id="82" name="Straight Connector 81">
              <a:extLst>
                <a:ext uri="{FF2B5EF4-FFF2-40B4-BE49-F238E27FC236}">
                  <a16:creationId xmlns:a16="http://schemas.microsoft.com/office/drawing/2014/main" id="{6337F17C-AF90-7751-6B7E-493D0614B42A}"/>
                </a:ext>
              </a:extLst>
            </p:cNvPr>
            <p:cNvCxnSpPr>
              <a:cxnSpLocks/>
              <a:stCxn id="100" idx="0"/>
              <a:endCxn id="101" idx="0"/>
            </p:cNvCxnSpPr>
            <p:nvPr/>
          </p:nvCxnSpPr>
          <p:spPr>
            <a:xfrm flipV="1">
              <a:off x="632838" y="2880186"/>
              <a:ext cx="728071" cy="167986"/>
            </a:xfrm>
            <a:prstGeom prst="line">
              <a:avLst/>
            </a:prstGeom>
            <a:ln w="12700"/>
          </p:spPr>
          <p:style>
            <a:lnRef idx="1">
              <a:schemeClr val="dk1"/>
            </a:lnRef>
            <a:fillRef idx="0">
              <a:schemeClr val="dk1"/>
            </a:fillRef>
            <a:effectRef idx="0">
              <a:schemeClr val="dk1"/>
            </a:effectRef>
            <a:fontRef idx="minor">
              <a:schemeClr val="tx1"/>
            </a:fontRef>
          </p:style>
        </p:cxnSp>
        <p:cxnSp>
          <p:nvCxnSpPr>
            <p:cNvPr id="83" name="Straight Connector 82">
              <a:extLst>
                <a:ext uri="{FF2B5EF4-FFF2-40B4-BE49-F238E27FC236}">
                  <a16:creationId xmlns:a16="http://schemas.microsoft.com/office/drawing/2014/main" id="{E80D5642-86A2-2099-F26D-875D198370B9}"/>
                </a:ext>
              </a:extLst>
            </p:cNvPr>
            <p:cNvCxnSpPr>
              <a:cxnSpLocks/>
              <a:stCxn id="101" idx="7"/>
              <a:endCxn id="103" idx="7"/>
            </p:cNvCxnSpPr>
            <p:nvPr/>
          </p:nvCxnSpPr>
          <p:spPr>
            <a:xfrm>
              <a:off x="1392729" y="2893366"/>
              <a:ext cx="383935" cy="417668"/>
            </a:xfrm>
            <a:prstGeom prst="line">
              <a:avLst/>
            </a:prstGeom>
            <a:ln w="12700"/>
          </p:spPr>
          <p:style>
            <a:lnRef idx="1">
              <a:schemeClr val="dk1"/>
            </a:lnRef>
            <a:fillRef idx="0">
              <a:schemeClr val="dk1"/>
            </a:fillRef>
            <a:effectRef idx="0">
              <a:schemeClr val="dk1"/>
            </a:effectRef>
            <a:fontRef idx="minor">
              <a:schemeClr val="tx1"/>
            </a:fontRef>
          </p:style>
        </p:cxnSp>
        <p:cxnSp>
          <p:nvCxnSpPr>
            <p:cNvPr id="84" name="Straight Connector 83">
              <a:extLst>
                <a:ext uri="{FF2B5EF4-FFF2-40B4-BE49-F238E27FC236}">
                  <a16:creationId xmlns:a16="http://schemas.microsoft.com/office/drawing/2014/main" id="{429635CD-25DC-C5A3-4F59-9B6D3608A79C}"/>
                </a:ext>
              </a:extLst>
            </p:cNvPr>
            <p:cNvCxnSpPr>
              <a:cxnSpLocks/>
              <a:stCxn id="102" idx="5"/>
              <a:endCxn id="103" idx="4"/>
            </p:cNvCxnSpPr>
            <p:nvPr/>
          </p:nvCxnSpPr>
          <p:spPr>
            <a:xfrm flipV="1">
              <a:off x="1068283" y="3387854"/>
              <a:ext cx="676561" cy="578506"/>
            </a:xfrm>
            <a:prstGeom prst="line">
              <a:avLst/>
            </a:prstGeom>
            <a:ln w="12700"/>
          </p:spPr>
          <p:style>
            <a:lnRef idx="1">
              <a:schemeClr val="dk1"/>
            </a:lnRef>
            <a:fillRef idx="0">
              <a:schemeClr val="dk1"/>
            </a:fillRef>
            <a:effectRef idx="0">
              <a:schemeClr val="dk1"/>
            </a:effectRef>
            <a:fontRef idx="minor">
              <a:schemeClr val="tx1"/>
            </a:fontRef>
          </p:style>
        </p:cxnSp>
        <p:grpSp>
          <p:nvGrpSpPr>
            <p:cNvPr id="85" name="Group 84">
              <a:extLst>
                <a:ext uri="{FF2B5EF4-FFF2-40B4-BE49-F238E27FC236}">
                  <a16:creationId xmlns:a16="http://schemas.microsoft.com/office/drawing/2014/main" id="{6DF3F97F-482D-B96D-D33B-8D5B93FE71D2}"/>
                </a:ext>
              </a:extLst>
            </p:cNvPr>
            <p:cNvGrpSpPr/>
            <p:nvPr/>
          </p:nvGrpSpPr>
          <p:grpSpPr>
            <a:xfrm>
              <a:off x="3615576" y="1198811"/>
              <a:ext cx="1748941" cy="953592"/>
              <a:chOff x="1957465" y="637395"/>
              <a:chExt cx="1748941" cy="953592"/>
            </a:xfrm>
          </p:grpSpPr>
          <p:sp>
            <p:nvSpPr>
              <p:cNvPr id="97" name="Oval 96">
                <a:extLst>
                  <a:ext uri="{FF2B5EF4-FFF2-40B4-BE49-F238E27FC236}">
                    <a16:creationId xmlns:a16="http://schemas.microsoft.com/office/drawing/2014/main" id="{ED696A0A-CCE6-D34E-880F-A52DD290EEB3}"/>
                  </a:ext>
                </a:extLst>
              </p:cNvPr>
              <p:cNvSpPr/>
              <p:nvPr/>
            </p:nvSpPr>
            <p:spPr>
              <a:xfrm>
                <a:off x="1957465" y="101910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Oval 97">
                <a:extLst>
                  <a:ext uri="{FF2B5EF4-FFF2-40B4-BE49-F238E27FC236}">
                    <a16:creationId xmlns:a16="http://schemas.microsoft.com/office/drawing/2014/main" id="{973EF18A-AED7-ACEF-16A7-BF9F13456BA7}"/>
                  </a:ext>
                </a:extLst>
              </p:cNvPr>
              <p:cNvSpPr/>
              <p:nvPr/>
            </p:nvSpPr>
            <p:spPr>
              <a:xfrm>
                <a:off x="3106682" y="637395"/>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 name="Oval 98">
                <a:extLst>
                  <a:ext uri="{FF2B5EF4-FFF2-40B4-BE49-F238E27FC236}">
                    <a16:creationId xmlns:a16="http://schemas.microsoft.com/office/drawing/2014/main" id="{51835F55-3CA7-840F-48CF-74E4F1F9B33C}"/>
                  </a:ext>
                </a:extLst>
              </p:cNvPr>
              <p:cNvSpPr/>
              <p:nvPr/>
            </p:nvSpPr>
            <p:spPr>
              <a:xfrm>
                <a:off x="3616406" y="1500987"/>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86" name="Straight Connector 85">
              <a:extLst>
                <a:ext uri="{FF2B5EF4-FFF2-40B4-BE49-F238E27FC236}">
                  <a16:creationId xmlns:a16="http://schemas.microsoft.com/office/drawing/2014/main" id="{3C6BC1C7-B9C2-ED52-1DF9-71787BDA41B6}"/>
                </a:ext>
              </a:extLst>
            </p:cNvPr>
            <p:cNvCxnSpPr>
              <a:cxnSpLocks/>
            </p:cNvCxnSpPr>
            <p:nvPr/>
          </p:nvCxnSpPr>
          <p:spPr>
            <a:xfrm>
              <a:off x="2679348" y="1174234"/>
              <a:ext cx="0" cy="3276000"/>
            </a:xfrm>
            <a:prstGeom prst="line">
              <a:avLst/>
            </a:prstGeom>
            <a:ln w="12700"/>
          </p:spPr>
          <p:style>
            <a:lnRef idx="1">
              <a:schemeClr val="dk1"/>
            </a:lnRef>
            <a:fillRef idx="0">
              <a:schemeClr val="dk1"/>
            </a:fillRef>
            <a:effectRef idx="0">
              <a:schemeClr val="dk1"/>
            </a:effectRef>
            <a:fontRef idx="minor">
              <a:schemeClr val="tx1"/>
            </a:fontRef>
          </p:style>
        </p:cxnSp>
        <p:cxnSp>
          <p:nvCxnSpPr>
            <p:cNvPr id="87" name="Straight Connector 86">
              <a:extLst>
                <a:ext uri="{FF2B5EF4-FFF2-40B4-BE49-F238E27FC236}">
                  <a16:creationId xmlns:a16="http://schemas.microsoft.com/office/drawing/2014/main" id="{C92D12BF-61E7-1671-9771-AFECD9E5166D}"/>
                </a:ext>
              </a:extLst>
            </p:cNvPr>
            <p:cNvCxnSpPr>
              <a:cxnSpLocks/>
              <a:stCxn id="98" idx="1"/>
              <a:endCxn id="97" idx="1"/>
            </p:cNvCxnSpPr>
            <p:nvPr/>
          </p:nvCxnSpPr>
          <p:spPr>
            <a:xfrm flipH="1">
              <a:off x="3628756" y="1211991"/>
              <a:ext cx="1149217" cy="381705"/>
            </a:xfrm>
            <a:prstGeom prst="line">
              <a:avLst/>
            </a:prstGeom>
            <a:ln w="12700"/>
          </p:spPr>
          <p:style>
            <a:lnRef idx="1">
              <a:schemeClr val="dk1"/>
            </a:lnRef>
            <a:fillRef idx="0">
              <a:schemeClr val="dk1"/>
            </a:fillRef>
            <a:effectRef idx="0">
              <a:schemeClr val="dk1"/>
            </a:effectRef>
            <a:fontRef idx="minor">
              <a:schemeClr val="tx1"/>
            </a:fontRef>
          </p:style>
        </p:cxnSp>
        <p:cxnSp>
          <p:nvCxnSpPr>
            <p:cNvPr id="88" name="Straight Connector 87">
              <a:extLst>
                <a:ext uri="{FF2B5EF4-FFF2-40B4-BE49-F238E27FC236}">
                  <a16:creationId xmlns:a16="http://schemas.microsoft.com/office/drawing/2014/main" id="{44AF80B1-589B-2D5A-958E-2F73FB924F79}"/>
                </a:ext>
              </a:extLst>
            </p:cNvPr>
            <p:cNvCxnSpPr>
              <a:cxnSpLocks/>
              <a:stCxn id="99" idx="5"/>
              <a:endCxn id="92" idx="5"/>
            </p:cNvCxnSpPr>
            <p:nvPr/>
          </p:nvCxnSpPr>
          <p:spPr>
            <a:xfrm flipH="1">
              <a:off x="4315477" y="2139223"/>
              <a:ext cx="1035860" cy="856776"/>
            </a:xfrm>
            <a:prstGeom prst="line">
              <a:avLst/>
            </a:prstGeom>
            <a:ln w="12700"/>
          </p:spPr>
          <p:style>
            <a:lnRef idx="1">
              <a:schemeClr val="dk1"/>
            </a:lnRef>
            <a:fillRef idx="0">
              <a:schemeClr val="dk1"/>
            </a:fillRef>
            <a:effectRef idx="0">
              <a:schemeClr val="dk1"/>
            </a:effectRef>
            <a:fontRef idx="minor">
              <a:schemeClr val="tx1"/>
            </a:fontRef>
          </p:style>
        </p:cxnSp>
        <p:cxnSp>
          <p:nvCxnSpPr>
            <p:cNvPr id="89" name="Straight Connector 88">
              <a:extLst>
                <a:ext uri="{FF2B5EF4-FFF2-40B4-BE49-F238E27FC236}">
                  <a16:creationId xmlns:a16="http://schemas.microsoft.com/office/drawing/2014/main" id="{966BDE7E-BDC6-C944-3D46-93E98DEC7F2B}"/>
                </a:ext>
              </a:extLst>
            </p:cNvPr>
            <p:cNvCxnSpPr>
              <a:cxnSpLocks/>
              <a:stCxn id="98" idx="7"/>
              <a:endCxn id="99" idx="7"/>
            </p:cNvCxnSpPr>
            <p:nvPr/>
          </p:nvCxnSpPr>
          <p:spPr>
            <a:xfrm>
              <a:off x="4841613" y="1211991"/>
              <a:ext cx="509724" cy="863592"/>
            </a:xfrm>
            <a:prstGeom prst="line">
              <a:avLst/>
            </a:prstGeom>
            <a:ln w="12700"/>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90" name="TextBox 89">
                  <a:extLst>
                    <a:ext uri="{FF2B5EF4-FFF2-40B4-BE49-F238E27FC236}">
                      <a16:creationId xmlns:a16="http://schemas.microsoft.com/office/drawing/2014/main" id="{95D346A7-79FA-9999-B90B-97991240E918}"/>
                    </a:ext>
                  </a:extLst>
                </p:cNvPr>
                <p:cNvSpPr txBox="1"/>
                <p:nvPr/>
              </p:nvSpPr>
              <p:spPr>
                <a:xfrm>
                  <a:off x="4908800" y="1090007"/>
                  <a:ext cx="240899"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1</m:t>
                            </m:r>
                          </m:sub>
                        </m:sSub>
                      </m:oMath>
                    </m:oMathPara>
                  </a14:m>
                  <a:endParaRPr lang="en-US" sz="1600" dirty="0"/>
                </a:p>
              </p:txBody>
            </p:sp>
          </mc:Choice>
          <mc:Fallback xmlns="">
            <p:sp>
              <p:nvSpPr>
                <p:cNvPr id="90" name="TextBox 89">
                  <a:extLst>
                    <a:ext uri="{FF2B5EF4-FFF2-40B4-BE49-F238E27FC236}">
                      <a16:creationId xmlns:a16="http://schemas.microsoft.com/office/drawing/2014/main" id="{95D346A7-79FA-9999-B90B-97991240E918}"/>
                    </a:ext>
                  </a:extLst>
                </p:cNvPr>
                <p:cNvSpPr txBox="1">
                  <a:spLocks noRot="1" noChangeAspect="1" noMove="1" noResize="1" noEditPoints="1" noAdjustHandles="1" noChangeArrowheads="1" noChangeShapeType="1" noTextEdit="1"/>
                </p:cNvSpPr>
                <p:nvPr/>
              </p:nvSpPr>
              <p:spPr>
                <a:xfrm>
                  <a:off x="4908800" y="1090007"/>
                  <a:ext cx="240899" cy="246221"/>
                </a:xfrm>
                <a:prstGeom prst="rect">
                  <a:avLst/>
                </a:prstGeom>
                <a:blipFill>
                  <a:blip r:embed="rId11"/>
                  <a:stretch>
                    <a:fillRect l="-20000" r="-10000" b="-142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1" name="TextBox 90">
                  <a:extLst>
                    <a:ext uri="{FF2B5EF4-FFF2-40B4-BE49-F238E27FC236}">
                      <a16:creationId xmlns:a16="http://schemas.microsoft.com/office/drawing/2014/main" id="{F87B54E4-97EC-4504-D565-D7E64E8C7365}"/>
                    </a:ext>
                  </a:extLst>
                </p:cNvPr>
                <p:cNvSpPr txBox="1"/>
                <p:nvPr/>
              </p:nvSpPr>
              <p:spPr>
                <a:xfrm>
                  <a:off x="5351337" y="1737725"/>
                  <a:ext cx="245645"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2</m:t>
                            </m:r>
                          </m:sub>
                        </m:sSub>
                      </m:oMath>
                    </m:oMathPara>
                  </a14:m>
                  <a:endParaRPr lang="en-US" sz="1600" dirty="0"/>
                </a:p>
              </p:txBody>
            </p:sp>
          </mc:Choice>
          <mc:Fallback xmlns="">
            <p:sp>
              <p:nvSpPr>
                <p:cNvPr id="91" name="TextBox 90">
                  <a:extLst>
                    <a:ext uri="{FF2B5EF4-FFF2-40B4-BE49-F238E27FC236}">
                      <a16:creationId xmlns:a16="http://schemas.microsoft.com/office/drawing/2014/main" id="{F87B54E4-97EC-4504-D565-D7E64E8C7365}"/>
                    </a:ext>
                  </a:extLst>
                </p:cNvPr>
                <p:cNvSpPr txBox="1">
                  <a:spLocks noRot="1" noChangeAspect="1" noMove="1" noResize="1" noEditPoints="1" noAdjustHandles="1" noChangeArrowheads="1" noChangeShapeType="1" noTextEdit="1"/>
                </p:cNvSpPr>
                <p:nvPr/>
              </p:nvSpPr>
              <p:spPr>
                <a:xfrm>
                  <a:off x="5351337" y="1737725"/>
                  <a:ext cx="245645" cy="246221"/>
                </a:xfrm>
                <a:prstGeom prst="rect">
                  <a:avLst/>
                </a:prstGeom>
                <a:blipFill>
                  <a:blip r:embed="rId12"/>
                  <a:stretch>
                    <a:fillRect l="-20000" r="-10000" b="-14286"/>
                  </a:stretch>
                </a:blipFill>
              </p:spPr>
              <p:txBody>
                <a:bodyPr/>
                <a:lstStyle/>
                <a:p>
                  <a:r>
                    <a:rPr lang="en-US">
                      <a:noFill/>
                    </a:rPr>
                    <a:t> </a:t>
                  </a:r>
                </a:p>
              </p:txBody>
            </p:sp>
          </mc:Fallback>
        </mc:AlternateContent>
        <p:sp>
          <p:nvSpPr>
            <p:cNvPr id="92" name="Oval 91">
              <a:extLst>
                <a:ext uri="{FF2B5EF4-FFF2-40B4-BE49-F238E27FC236}">
                  <a16:creationId xmlns:a16="http://schemas.microsoft.com/office/drawing/2014/main" id="{F4F8DB42-F6E9-9121-25AC-E691C4002216}"/>
                </a:ext>
              </a:extLst>
            </p:cNvPr>
            <p:cNvSpPr/>
            <p:nvPr/>
          </p:nvSpPr>
          <p:spPr>
            <a:xfrm>
              <a:off x="4238657" y="2919179"/>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5" name="Straight Connector 94">
              <a:extLst>
                <a:ext uri="{FF2B5EF4-FFF2-40B4-BE49-F238E27FC236}">
                  <a16:creationId xmlns:a16="http://schemas.microsoft.com/office/drawing/2014/main" id="{203970E0-B7CB-CBF0-21FC-676C2627E70B}"/>
                </a:ext>
              </a:extLst>
            </p:cNvPr>
            <p:cNvCxnSpPr>
              <a:cxnSpLocks/>
              <a:stCxn id="92" idx="3"/>
              <a:endCxn id="97" idx="3"/>
            </p:cNvCxnSpPr>
            <p:nvPr/>
          </p:nvCxnSpPr>
          <p:spPr>
            <a:xfrm flipH="1" flipV="1">
              <a:off x="3628756" y="1657336"/>
              <a:ext cx="623081" cy="1338663"/>
            </a:xfrm>
            <a:prstGeom prst="line">
              <a:avLst/>
            </a:prstGeom>
            <a:ln w="12700"/>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96" name="TextBox 95">
                  <a:extLst>
                    <a:ext uri="{FF2B5EF4-FFF2-40B4-BE49-F238E27FC236}">
                      <a16:creationId xmlns:a16="http://schemas.microsoft.com/office/drawing/2014/main" id="{1D47D238-2465-B756-396E-7375DB22DD7A}"/>
                    </a:ext>
                  </a:extLst>
                </p:cNvPr>
                <p:cNvSpPr txBox="1"/>
                <p:nvPr/>
              </p:nvSpPr>
              <p:spPr>
                <a:xfrm>
                  <a:off x="3838370" y="2835925"/>
                  <a:ext cx="245645"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3</m:t>
                            </m:r>
                          </m:sub>
                        </m:sSub>
                      </m:oMath>
                    </m:oMathPara>
                  </a14:m>
                  <a:endParaRPr lang="en-US" sz="1600" dirty="0"/>
                </a:p>
              </p:txBody>
            </p:sp>
          </mc:Choice>
          <mc:Fallback xmlns="">
            <p:sp>
              <p:nvSpPr>
                <p:cNvPr id="96" name="TextBox 95">
                  <a:extLst>
                    <a:ext uri="{FF2B5EF4-FFF2-40B4-BE49-F238E27FC236}">
                      <a16:creationId xmlns:a16="http://schemas.microsoft.com/office/drawing/2014/main" id="{1D47D238-2465-B756-396E-7375DB22DD7A}"/>
                    </a:ext>
                  </a:extLst>
                </p:cNvPr>
                <p:cNvSpPr txBox="1">
                  <a:spLocks noRot="1" noChangeAspect="1" noMove="1" noResize="1" noEditPoints="1" noAdjustHandles="1" noChangeArrowheads="1" noChangeShapeType="1" noTextEdit="1"/>
                </p:cNvSpPr>
                <p:nvPr/>
              </p:nvSpPr>
              <p:spPr>
                <a:xfrm>
                  <a:off x="3838370" y="2835925"/>
                  <a:ext cx="245645" cy="246221"/>
                </a:xfrm>
                <a:prstGeom prst="rect">
                  <a:avLst/>
                </a:prstGeom>
                <a:blipFill>
                  <a:blip r:embed="rId13"/>
                  <a:stretch>
                    <a:fillRect l="-20000" r="-5000" b="-15000"/>
                  </a:stretch>
                </a:blipFill>
              </p:spPr>
              <p:txBody>
                <a:bodyPr/>
                <a:lstStyle/>
                <a:p>
                  <a:r>
                    <a:rPr lang="en-US">
                      <a:noFill/>
                    </a:rPr>
                    <a:t> </a:t>
                  </a:r>
                </a:p>
              </p:txBody>
            </p:sp>
          </mc:Fallback>
        </mc:AlternateContent>
      </p:grpSp>
      <p:sp>
        <p:nvSpPr>
          <p:cNvPr id="2" name="Footer Placeholder 1">
            <a:extLst>
              <a:ext uri="{FF2B5EF4-FFF2-40B4-BE49-F238E27FC236}">
                <a16:creationId xmlns:a16="http://schemas.microsoft.com/office/drawing/2014/main" id="{8B83DD01-3DCA-957D-F516-931B9F1DAB79}"/>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15707525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7</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998290" y="721400"/>
            <a:ext cx="5570290"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Merge Sort – </a:t>
            </a:r>
            <a:r>
              <a:rPr lang="en-US" sz="2400" dirty="0">
                <a:solidFill>
                  <a:srgbClr val="FF0000"/>
                </a:solidFill>
              </a:rPr>
              <a:t>In What Order?</a:t>
            </a:r>
            <a:endParaRPr sz="2400" dirty="0">
              <a:solidFill>
                <a:srgbClr val="FF0000"/>
              </a:solidFill>
            </a:endParaRPr>
          </a:p>
        </p:txBody>
      </p:sp>
      <p:grpSp>
        <p:nvGrpSpPr>
          <p:cNvPr id="19" name="Group 18">
            <a:extLst>
              <a:ext uri="{FF2B5EF4-FFF2-40B4-BE49-F238E27FC236}">
                <a16:creationId xmlns:a16="http://schemas.microsoft.com/office/drawing/2014/main" id="{2AF06BD9-02CD-1602-35CC-4BB135F4094E}"/>
              </a:ext>
            </a:extLst>
          </p:cNvPr>
          <p:cNvGrpSpPr/>
          <p:nvPr/>
        </p:nvGrpSpPr>
        <p:grpSpPr>
          <a:xfrm>
            <a:off x="2624188" y="1162902"/>
            <a:ext cx="2149952" cy="259989"/>
            <a:chOff x="2624188" y="1204847"/>
            <a:chExt cx="2149952" cy="259989"/>
          </a:xfrm>
        </p:grpSpPr>
        <p:sp>
          <p:nvSpPr>
            <p:cNvPr id="10" name="Rectangle 9">
              <a:extLst>
                <a:ext uri="{FF2B5EF4-FFF2-40B4-BE49-F238E27FC236}">
                  <a16:creationId xmlns:a16="http://schemas.microsoft.com/office/drawing/2014/main" id="{B2241E15-89F8-A655-670F-E55E84F49C01}"/>
                </a:ext>
              </a:extLst>
            </p:cNvPr>
            <p:cNvSpPr/>
            <p:nvPr/>
          </p:nvSpPr>
          <p:spPr>
            <a:xfrm>
              <a:off x="2624188" y="1204847"/>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8</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9B4D25DE-C2A0-8231-AA48-21FA53B4B91F}"/>
                </a:ext>
              </a:extLst>
            </p:cNvPr>
            <p:cNvSpPr/>
            <p:nvPr/>
          </p:nvSpPr>
          <p:spPr>
            <a:xfrm>
              <a:off x="2896662" y="1204847"/>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3</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F347B6F5-91FF-F250-4398-AD2898915F02}"/>
                </a:ext>
              </a:extLst>
            </p:cNvPr>
            <p:cNvSpPr/>
            <p:nvPr/>
          </p:nvSpPr>
          <p:spPr>
            <a:xfrm>
              <a:off x="3432372" y="1204847"/>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9</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5464CD7-0AB1-5C09-CA0E-6B84AD0CB765}"/>
                </a:ext>
              </a:extLst>
            </p:cNvPr>
            <p:cNvSpPr/>
            <p:nvPr/>
          </p:nvSpPr>
          <p:spPr>
            <a:xfrm>
              <a:off x="3164517" y="1204847"/>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2</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D43799EA-2C33-4606-4D10-240B558490BD}"/>
                </a:ext>
              </a:extLst>
            </p:cNvPr>
            <p:cNvSpPr/>
            <p:nvPr/>
          </p:nvSpPr>
          <p:spPr>
            <a:xfrm>
              <a:off x="3700227" y="1204847"/>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5</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21824AF3-13D4-5519-5642-F655D2DA71A6}"/>
                </a:ext>
              </a:extLst>
            </p:cNvPr>
            <p:cNvSpPr/>
            <p:nvPr/>
          </p:nvSpPr>
          <p:spPr>
            <a:xfrm>
              <a:off x="3965956" y="1206218"/>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1</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958670C4-A29F-6F0A-A5E3-7CE1A4B108DF}"/>
                </a:ext>
              </a:extLst>
            </p:cNvPr>
            <p:cNvSpPr/>
            <p:nvPr/>
          </p:nvSpPr>
          <p:spPr>
            <a:xfrm>
              <a:off x="4238430" y="1204847"/>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7</a:t>
              </a:r>
            </a:p>
          </p:txBody>
        </p:sp>
        <p:sp>
          <p:nvSpPr>
            <p:cNvPr id="17" name="Rectangle 16">
              <a:extLst>
                <a:ext uri="{FF2B5EF4-FFF2-40B4-BE49-F238E27FC236}">
                  <a16:creationId xmlns:a16="http://schemas.microsoft.com/office/drawing/2014/main" id="{84DF1AD9-1B24-1BE9-DAA3-EC32CE9AC0B5}"/>
                </a:ext>
              </a:extLst>
            </p:cNvPr>
            <p:cNvSpPr/>
            <p:nvPr/>
          </p:nvSpPr>
          <p:spPr>
            <a:xfrm>
              <a:off x="4506285" y="1204847"/>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4</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31" name="Group 30">
            <a:extLst>
              <a:ext uri="{FF2B5EF4-FFF2-40B4-BE49-F238E27FC236}">
                <a16:creationId xmlns:a16="http://schemas.microsoft.com/office/drawing/2014/main" id="{DBAE480D-A7E0-0816-6CB6-E7E153BE3E01}"/>
              </a:ext>
            </a:extLst>
          </p:cNvPr>
          <p:cNvGrpSpPr/>
          <p:nvPr/>
        </p:nvGrpSpPr>
        <p:grpSpPr>
          <a:xfrm>
            <a:off x="2021579" y="1785086"/>
            <a:ext cx="1076039" cy="258618"/>
            <a:chOff x="2021579" y="1827031"/>
            <a:chExt cx="1076039" cy="258618"/>
          </a:xfrm>
        </p:grpSpPr>
        <p:sp>
          <p:nvSpPr>
            <p:cNvPr id="20" name="Rectangle 19">
              <a:extLst>
                <a:ext uri="{FF2B5EF4-FFF2-40B4-BE49-F238E27FC236}">
                  <a16:creationId xmlns:a16="http://schemas.microsoft.com/office/drawing/2014/main" id="{6A8AF865-5343-A077-B891-D106887D2352}"/>
                </a:ext>
              </a:extLst>
            </p:cNvPr>
            <p:cNvSpPr/>
            <p:nvPr/>
          </p:nvSpPr>
          <p:spPr>
            <a:xfrm>
              <a:off x="2021579" y="1827031"/>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8</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E4D88141-2846-802C-3069-4D253FFB0569}"/>
                </a:ext>
              </a:extLst>
            </p:cNvPr>
            <p:cNvSpPr/>
            <p:nvPr/>
          </p:nvSpPr>
          <p:spPr>
            <a:xfrm>
              <a:off x="2294053" y="1827031"/>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3</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E984D13E-770B-4D42-BF16-927EFAFFBC43}"/>
                </a:ext>
              </a:extLst>
            </p:cNvPr>
            <p:cNvSpPr/>
            <p:nvPr/>
          </p:nvSpPr>
          <p:spPr>
            <a:xfrm>
              <a:off x="2829763" y="1827031"/>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9</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9CD85274-E3DE-446F-5ACE-1E3A10E82BD5}"/>
                </a:ext>
              </a:extLst>
            </p:cNvPr>
            <p:cNvSpPr/>
            <p:nvPr/>
          </p:nvSpPr>
          <p:spPr>
            <a:xfrm>
              <a:off x="2561908" y="1827031"/>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2</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32" name="Group 31">
            <a:extLst>
              <a:ext uri="{FF2B5EF4-FFF2-40B4-BE49-F238E27FC236}">
                <a16:creationId xmlns:a16="http://schemas.microsoft.com/office/drawing/2014/main" id="{B19079E6-109A-6E6A-83B2-D51CEF516476}"/>
              </a:ext>
            </a:extLst>
          </p:cNvPr>
          <p:cNvGrpSpPr/>
          <p:nvPr/>
        </p:nvGrpSpPr>
        <p:grpSpPr>
          <a:xfrm>
            <a:off x="4285542" y="1785086"/>
            <a:ext cx="1073913" cy="259989"/>
            <a:chOff x="4285542" y="1827031"/>
            <a:chExt cx="1073913" cy="259989"/>
          </a:xfrm>
        </p:grpSpPr>
        <p:sp>
          <p:nvSpPr>
            <p:cNvPr id="24" name="Rectangle 23">
              <a:extLst>
                <a:ext uri="{FF2B5EF4-FFF2-40B4-BE49-F238E27FC236}">
                  <a16:creationId xmlns:a16="http://schemas.microsoft.com/office/drawing/2014/main" id="{2131035E-3A17-2686-F6AA-0A69EC111BB7}"/>
                </a:ext>
              </a:extLst>
            </p:cNvPr>
            <p:cNvSpPr/>
            <p:nvPr/>
          </p:nvSpPr>
          <p:spPr>
            <a:xfrm>
              <a:off x="4285542" y="1827031"/>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5</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AD4F8A29-9AEC-B906-618D-90FEFCFEFCA6}"/>
                </a:ext>
              </a:extLst>
            </p:cNvPr>
            <p:cNvSpPr/>
            <p:nvPr/>
          </p:nvSpPr>
          <p:spPr>
            <a:xfrm>
              <a:off x="4551271" y="1828402"/>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1</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EAC98F4B-831D-738A-27BA-D204C430D1F3}"/>
                </a:ext>
              </a:extLst>
            </p:cNvPr>
            <p:cNvSpPr/>
            <p:nvPr/>
          </p:nvSpPr>
          <p:spPr>
            <a:xfrm>
              <a:off x="4823745" y="1827031"/>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7</a:t>
              </a:r>
            </a:p>
          </p:txBody>
        </p:sp>
        <p:sp>
          <p:nvSpPr>
            <p:cNvPr id="27" name="Rectangle 26">
              <a:extLst>
                <a:ext uri="{FF2B5EF4-FFF2-40B4-BE49-F238E27FC236}">
                  <a16:creationId xmlns:a16="http://schemas.microsoft.com/office/drawing/2014/main" id="{C556D313-38E6-113D-0CFE-A39B47FD3DBF}"/>
                </a:ext>
              </a:extLst>
            </p:cNvPr>
            <p:cNvSpPr/>
            <p:nvPr/>
          </p:nvSpPr>
          <p:spPr>
            <a:xfrm>
              <a:off x="5091600" y="1827031"/>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4</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cxnSp>
        <p:nvCxnSpPr>
          <p:cNvPr id="29" name="Straight Arrow Connector 28">
            <a:extLst>
              <a:ext uri="{FF2B5EF4-FFF2-40B4-BE49-F238E27FC236}">
                <a16:creationId xmlns:a16="http://schemas.microsoft.com/office/drawing/2014/main" id="{085DC690-8E1C-8945-1632-6CC4DF083BED}"/>
              </a:ext>
            </a:extLst>
          </p:cNvPr>
          <p:cNvCxnSpPr>
            <a:cxnSpLocks/>
          </p:cNvCxnSpPr>
          <p:nvPr/>
        </p:nvCxnSpPr>
        <p:spPr>
          <a:xfrm flipH="1">
            <a:off x="2558642" y="1421520"/>
            <a:ext cx="1138836" cy="373724"/>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cxnSp>
        <p:nvCxnSpPr>
          <p:cNvPr id="35" name="Straight Arrow Connector 34">
            <a:extLst>
              <a:ext uri="{FF2B5EF4-FFF2-40B4-BE49-F238E27FC236}">
                <a16:creationId xmlns:a16="http://schemas.microsoft.com/office/drawing/2014/main" id="{F2B47E26-26DD-E8E7-2616-B1AB52B9CC9A}"/>
              </a:ext>
            </a:extLst>
          </p:cNvPr>
          <p:cNvCxnSpPr>
            <a:cxnSpLocks/>
          </p:cNvCxnSpPr>
          <p:nvPr/>
        </p:nvCxnSpPr>
        <p:spPr>
          <a:xfrm>
            <a:off x="3709315" y="1422891"/>
            <a:ext cx="1138836" cy="373724"/>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sp>
        <p:nvSpPr>
          <p:cNvPr id="36" name="Rectangle 35">
            <a:extLst>
              <a:ext uri="{FF2B5EF4-FFF2-40B4-BE49-F238E27FC236}">
                <a16:creationId xmlns:a16="http://schemas.microsoft.com/office/drawing/2014/main" id="{28F0D7A0-5025-2F9A-BCCD-70355E927C9F}"/>
              </a:ext>
            </a:extLst>
          </p:cNvPr>
          <p:cNvSpPr/>
          <p:nvPr/>
        </p:nvSpPr>
        <p:spPr>
          <a:xfrm>
            <a:off x="1749105" y="2440337"/>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8</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C46ED8A1-8E5C-DD40-1C4B-1A24A956047F}"/>
              </a:ext>
            </a:extLst>
          </p:cNvPr>
          <p:cNvSpPr/>
          <p:nvPr/>
        </p:nvSpPr>
        <p:spPr>
          <a:xfrm>
            <a:off x="2021579" y="2440337"/>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3</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024A48BB-54E2-AFC5-F975-1E42FA595AAE}"/>
              </a:ext>
            </a:extLst>
          </p:cNvPr>
          <p:cNvSpPr/>
          <p:nvPr/>
        </p:nvSpPr>
        <p:spPr>
          <a:xfrm>
            <a:off x="3097618" y="2440337"/>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9</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ECF033E7-0EE6-6C83-0A34-CB6FFD2A17C2}"/>
              </a:ext>
            </a:extLst>
          </p:cNvPr>
          <p:cNvSpPr/>
          <p:nvPr/>
        </p:nvSpPr>
        <p:spPr>
          <a:xfrm>
            <a:off x="2829763" y="2440337"/>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2</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091123E1-AB46-3A76-7A60-107D5779633D}"/>
              </a:ext>
            </a:extLst>
          </p:cNvPr>
          <p:cNvSpPr/>
          <p:nvPr/>
        </p:nvSpPr>
        <p:spPr>
          <a:xfrm>
            <a:off x="4017687" y="2438966"/>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5</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5BA546E2-941A-EB4E-E889-6FA7DE7C84A0}"/>
              </a:ext>
            </a:extLst>
          </p:cNvPr>
          <p:cNvSpPr/>
          <p:nvPr/>
        </p:nvSpPr>
        <p:spPr>
          <a:xfrm>
            <a:off x="4283416" y="2440337"/>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1</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2A0B110A-FA0C-692C-ED45-0D5A5569E581}"/>
              </a:ext>
            </a:extLst>
          </p:cNvPr>
          <p:cNvSpPr/>
          <p:nvPr/>
        </p:nvSpPr>
        <p:spPr>
          <a:xfrm>
            <a:off x="5091600" y="2438966"/>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7</a:t>
            </a:r>
          </a:p>
        </p:txBody>
      </p:sp>
      <p:sp>
        <p:nvSpPr>
          <p:cNvPr id="43" name="Rectangle 42">
            <a:extLst>
              <a:ext uri="{FF2B5EF4-FFF2-40B4-BE49-F238E27FC236}">
                <a16:creationId xmlns:a16="http://schemas.microsoft.com/office/drawing/2014/main" id="{1C3E4771-3FCA-F936-73AF-F2841539508F}"/>
              </a:ext>
            </a:extLst>
          </p:cNvPr>
          <p:cNvSpPr/>
          <p:nvPr/>
        </p:nvSpPr>
        <p:spPr>
          <a:xfrm>
            <a:off x="5359455" y="2438966"/>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4</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44" name="Straight Arrow Connector 43">
            <a:extLst>
              <a:ext uri="{FF2B5EF4-FFF2-40B4-BE49-F238E27FC236}">
                <a16:creationId xmlns:a16="http://schemas.microsoft.com/office/drawing/2014/main" id="{022C8F4D-0119-BF71-4DF0-1D95CBD86091}"/>
              </a:ext>
            </a:extLst>
          </p:cNvPr>
          <p:cNvCxnSpPr>
            <a:cxnSpLocks/>
          </p:cNvCxnSpPr>
          <p:nvPr/>
        </p:nvCxnSpPr>
        <p:spPr>
          <a:xfrm flipH="1">
            <a:off x="2021747" y="2043704"/>
            <a:ext cx="540161" cy="405881"/>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cxnSp>
        <p:nvCxnSpPr>
          <p:cNvPr id="47" name="Straight Arrow Connector 46">
            <a:extLst>
              <a:ext uri="{FF2B5EF4-FFF2-40B4-BE49-F238E27FC236}">
                <a16:creationId xmlns:a16="http://schemas.microsoft.com/office/drawing/2014/main" id="{1A74834E-0ADA-A179-34CF-A97D2CBEE7C9}"/>
              </a:ext>
            </a:extLst>
          </p:cNvPr>
          <p:cNvCxnSpPr>
            <a:cxnSpLocks/>
          </p:cNvCxnSpPr>
          <p:nvPr/>
        </p:nvCxnSpPr>
        <p:spPr>
          <a:xfrm>
            <a:off x="2567031" y="2046914"/>
            <a:ext cx="545285" cy="419449"/>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cxnSp>
        <p:nvCxnSpPr>
          <p:cNvPr id="52" name="Straight Arrow Connector 51">
            <a:extLst>
              <a:ext uri="{FF2B5EF4-FFF2-40B4-BE49-F238E27FC236}">
                <a16:creationId xmlns:a16="http://schemas.microsoft.com/office/drawing/2014/main" id="{D9DB0E3D-E34F-4CE8-98EF-14DC2737A547}"/>
              </a:ext>
            </a:extLst>
          </p:cNvPr>
          <p:cNvCxnSpPr>
            <a:cxnSpLocks/>
          </p:cNvCxnSpPr>
          <p:nvPr/>
        </p:nvCxnSpPr>
        <p:spPr>
          <a:xfrm flipH="1">
            <a:off x="4278385" y="2053491"/>
            <a:ext cx="549948" cy="396094"/>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cxnSp>
        <p:nvCxnSpPr>
          <p:cNvPr id="53" name="Straight Arrow Connector 52">
            <a:extLst>
              <a:ext uri="{FF2B5EF4-FFF2-40B4-BE49-F238E27FC236}">
                <a16:creationId xmlns:a16="http://schemas.microsoft.com/office/drawing/2014/main" id="{7F30FAC9-2B7E-0E49-4FFC-F4BC4E4DF7B3}"/>
              </a:ext>
            </a:extLst>
          </p:cNvPr>
          <p:cNvCxnSpPr>
            <a:cxnSpLocks/>
          </p:cNvCxnSpPr>
          <p:nvPr/>
        </p:nvCxnSpPr>
        <p:spPr>
          <a:xfrm>
            <a:off x="4833456" y="2056701"/>
            <a:ext cx="535498" cy="401273"/>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sp>
        <p:nvSpPr>
          <p:cNvPr id="56" name="Rectangle 55">
            <a:extLst>
              <a:ext uri="{FF2B5EF4-FFF2-40B4-BE49-F238E27FC236}">
                <a16:creationId xmlns:a16="http://schemas.microsoft.com/office/drawing/2014/main" id="{9940736A-AA2B-FFFC-4605-07613D51D24F}"/>
              </a:ext>
            </a:extLst>
          </p:cNvPr>
          <p:cNvSpPr/>
          <p:nvPr/>
        </p:nvSpPr>
        <p:spPr>
          <a:xfrm>
            <a:off x="1548362" y="2966279"/>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8</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7" name="Rectangle 56">
            <a:extLst>
              <a:ext uri="{FF2B5EF4-FFF2-40B4-BE49-F238E27FC236}">
                <a16:creationId xmlns:a16="http://schemas.microsoft.com/office/drawing/2014/main" id="{4A41B299-7B3E-2725-B042-F6986AE91952}"/>
              </a:ext>
            </a:extLst>
          </p:cNvPr>
          <p:cNvSpPr/>
          <p:nvPr/>
        </p:nvSpPr>
        <p:spPr>
          <a:xfrm>
            <a:off x="2222322" y="2966279"/>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3</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8" name="Rectangle 57">
            <a:extLst>
              <a:ext uri="{FF2B5EF4-FFF2-40B4-BE49-F238E27FC236}">
                <a16:creationId xmlns:a16="http://schemas.microsoft.com/office/drawing/2014/main" id="{EEDC465A-D790-D9C4-3D69-C0D101FA137D}"/>
              </a:ext>
            </a:extLst>
          </p:cNvPr>
          <p:cNvSpPr/>
          <p:nvPr/>
        </p:nvSpPr>
        <p:spPr>
          <a:xfrm>
            <a:off x="2605374" y="2966279"/>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2</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9" name="Rectangle 58">
            <a:extLst>
              <a:ext uri="{FF2B5EF4-FFF2-40B4-BE49-F238E27FC236}">
                <a16:creationId xmlns:a16="http://schemas.microsoft.com/office/drawing/2014/main" id="{08C8408B-F3E5-9C60-3829-3229D7C4A237}"/>
              </a:ext>
            </a:extLst>
          </p:cNvPr>
          <p:cNvSpPr/>
          <p:nvPr/>
        </p:nvSpPr>
        <p:spPr>
          <a:xfrm>
            <a:off x="3331917" y="2966279"/>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9</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60" name="Straight Arrow Connector 59">
            <a:extLst>
              <a:ext uri="{FF2B5EF4-FFF2-40B4-BE49-F238E27FC236}">
                <a16:creationId xmlns:a16="http://schemas.microsoft.com/office/drawing/2014/main" id="{D617F2A1-BBC3-61CB-9DE3-7C84C01A7B79}"/>
              </a:ext>
            </a:extLst>
          </p:cNvPr>
          <p:cNvCxnSpPr>
            <a:cxnSpLocks/>
            <a:endCxn id="56" idx="0"/>
          </p:cNvCxnSpPr>
          <p:nvPr/>
        </p:nvCxnSpPr>
        <p:spPr>
          <a:xfrm flipH="1">
            <a:off x="1682290" y="2701255"/>
            <a:ext cx="339457" cy="265024"/>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cxnSp>
        <p:nvCxnSpPr>
          <p:cNvPr id="63" name="Straight Arrow Connector 62">
            <a:extLst>
              <a:ext uri="{FF2B5EF4-FFF2-40B4-BE49-F238E27FC236}">
                <a16:creationId xmlns:a16="http://schemas.microsoft.com/office/drawing/2014/main" id="{AFAA0D8A-6488-2540-35F1-D7FDC87B3D4D}"/>
              </a:ext>
            </a:extLst>
          </p:cNvPr>
          <p:cNvCxnSpPr>
            <a:cxnSpLocks/>
            <a:endCxn id="57" idx="0"/>
          </p:cNvCxnSpPr>
          <p:nvPr/>
        </p:nvCxnSpPr>
        <p:spPr>
          <a:xfrm>
            <a:off x="2016792" y="2695752"/>
            <a:ext cx="339458" cy="270527"/>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cxnSp>
        <p:nvCxnSpPr>
          <p:cNvPr id="66" name="Straight Arrow Connector 65">
            <a:extLst>
              <a:ext uri="{FF2B5EF4-FFF2-40B4-BE49-F238E27FC236}">
                <a16:creationId xmlns:a16="http://schemas.microsoft.com/office/drawing/2014/main" id="{B59058A9-1C9A-381B-3BF1-F8AA75EA38E1}"/>
              </a:ext>
            </a:extLst>
          </p:cNvPr>
          <p:cNvCxnSpPr>
            <a:cxnSpLocks/>
            <a:endCxn id="58" idx="0"/>
          </p:cNvCxnSpPr>
          <p:nvPr/>
        </p:nvCxnSpPr>
        <p:spPr>
          <a:xfrm flipH="1">
            <a:off x="2739302" y="2710670"/>
            <a:ext cx="356061" cy="255609"/>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cxnSp>
        <p:nvCxnSpPr>
          <p:cNvPr id="67" name="Straight Arrow Connector 66">
            <a:extLst>
              <a:ext uri="{FF2B5EF4-FFF2-40B4-BE49-F238E27FC236}">
                <a16:creationId xmlns:a16="http://schemas.microsoft.com/office/drawing/2014/main" id="{07771111-C4EB-DBB9-A32D-9FE59505E06C}"/>
              </a:ext>
            </a:extLst>
          </p:cNvPr>
          <p:cNvCxnSpPr>
            <a:cxnSpLocks/>
            <a:endCxn id="59" idx="0"/>
          </p:cNvCxnSpPr>
          <p:nvPr/>
        </p:nvCxnSpPr>
        <p:spPr>
          <a:xfrm>
            <a:off x="3090408" y="2705167"/>
            <a:ext cx="375437" cy="261112"/>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sp>
        <p:nvSpPr>
          <p:cNvPr id="70" name="Rectangle 69">
            <a:extLst>
              <a:ext uri="{FF2B5EF4-FFF2-40B4-BE49-F238E27FC236}">
                <a16:creationId xmlns:a16="http://schemas.microsoft.com/office/drawing/2014/main" id="{B8EB475F-4324-8167-8291-D07EBEC1A67A}"/>
              </a:ext>
            </a:extLst>
          </p:cNvPr>
          <p:cNvSpPr/>
          <p:nvPr/>
        </p:nvSpPr>
        <p:spPr>
          <a:xfrm>
            <a:off x="3800718" y="2966279"/>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5</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1" name="Rectangle 70">
            <a:extLst>
              <a:ext uri="{FF2B5EF4-FFF2-40B4-BE49-F238E27FC236}">
                <a16:creationId xmlns:a16="http://schemas.microsoft.com/office/drawing/2014/main" id="{8EC29345-78F2-D8EB-5800-27A5C87A73DF}"/>
              </a:ext>
            </a:extLst>
          </p:cNvPr>
          <p:cNvSpPr/>
          <p:nvPr/>
        </p:nvSpPr>
        <p:spPr>
          <a:xfrm>
            <a:off x="4500936" y="2961778"/>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1</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2" name="Rectangle 71">
            <a:extLst>
              <a:ext uri="{FF2B5EF4-FFF2-40B4-BE49-F238E27FC236}">
                <a16:creationId xmlns:a16="http://schemas.microsoft.com/office/drawing/2014/main" id="{A19FB253-4248-C477-12DC-09F60A4FFEEC}"/>
              </a:ext>
            </a:extLst>
          </p:cNvPr>
          <p:cNvSpPr/>
          <p:nvPr/>
        </p:nvSpPr>
        <p:spPr>
          <a:xfrm>
            <a:off x="4874079" y="2961778"/>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7</a:t>
            </a:r>
          </a:p>
        </p:txBody>
      </p:sp>
      <p:sp>
        <p:nvSpPr>
          <p:cNvPr id="73" name="Rectangle 72">
            <a:extLst>
              <a:ext uri="{FF2B5EF4-FFF2-40B4-BE49-F238E27FC236}">
                <a16:creationId xmlns:a16="http://schemas.microsoft.com/office/drawing/2014/main" id="{1024A83B-1152-FB82-878A-6AE19BDDAB8C}"/>
              </a:ext>
            </a:extLst>
          </p:cNvPr>
          <p:cNvSpPr/>
          <p:nvPr/>
        </p:nvSpPr>
        <p:spPr>
          <a:xfrm>
            <a:off x="5603846" y="2970217"/>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4</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75" name="Straight Arrow Connector 74">
            <a:extLst>
              <a:ext uri="{FF2B5EF4-FFF2-40B4-BE49-F238E27FC236}">
                <a16:creationId xmlns:a16="http://schemas.microsoft.com/office/drawing/2014/main" id="{3E116AF1-53C7-BD9C-C2B5-1AEAFBB17ACA}"/>
              </a:ext>
            </a:extLst>
          </p:cNvPr>
          <p:cNvCxnSpPr>
            <a:cxnSpLocks/>
            <a:endCxn id="70" idx="0"/>
          </p:cNvCxnSpPr>
          <p:nvPr/>
        </p:nvCxnSpPr>
        <p:spPr>
          <a:xfrm flipH="1">
            <a:off x="3934646" y="2701238"/>
            <a:ext cx="354034" cy="265041"/>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cxnSp>
        <p:nvCxnSpPr>
          <p:cNvPr id="76" name="Straight Arrow Connector 75">
            <a:extLst>
              <a:ext uri="{FF2B5EF4-FFF2-40B4-BE49-F238E27FC236}">
                <a16:creationId xmlns:a16="http://schemas.microsoft.com/office/drawing/2014/main" id="{A1A46859-39A7-9BC3-0BA3-0C8F561A28A4}"/>
              </a:ext>
            </a:extLst>
          </p:cNvPr>
          <p:cNvCxnSpPr>
            <a:cxnSpLocks/>
            <a:endCxn id="71" idx="0"/>
          </p:cNvCxnSpPr>
          <p:nvPr/>
        </p:nvCxnSpPr>
        <p:spPr>
          <a:xfrm>
            <a:off x="4283725" y="2695735"/>
            <a:ext cx="351139" cy="266043"/>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cxnSp>
        <p:nvCxnSpPr>
          <p:cNvPr id="79" name="Straight Arrow Connector 78">
            <a:extLst>
              <a:ext uri="{FF2B5EF4-FFF2-40B4-BE49-F238E27FC236}">
                <a16:creationId xmlns:a16="http://schemas.microsoft.com/office/drawing/2014/main" id="{42264315-6061-10E4-2BB0-C2C2B2B347F8}"/>
              </a:ext>
            </a:extLst>
          </p:cNvPr>
          <p:cNvCxnSpPr>
            <a:cxnSpLocks/>
            <a:endCxn id="72" idx="0"/>
          </p:cNvCxnSpPr>
          <p:nvPr/>
        </p:nvCxnSpPr>
        <p:spPr>
          <a:xfrm flipH="1">
            <a:off x="5008007" y="2710670"/>
            <a:ext cx="349822" cy="251108"/>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cxnSp>
        <p:nvCxnSpPr>
          <p:cNvPr id="80" name="Straight Arrow Connector 79">
            <a:extLst>
              <a:ext uri="{FF2B5EF4-FFF2-40B4-BE49-F238E27FC236}">
                <a16:creationId xmlns:a16="http://schemas.microsoft.com/office/drawing/2014/main" id="{00E6FC23-5E9A-D53B-D320-4AACBBEE13E0}"/>
              </a:ext>
            </a:extLst>
          </p:cNvPr>
          <p:cNvCxnSpPr>
            <a:cxnSpLocks/>
            <a:endCxn id="73" idx="0"/>
          </p:cNvCxnSpPr>
          <p:nvPr/>
        </p:nvCxnSpPr>
        <p:spPr>
          <a:xfrm>
            <a:off x="5352874" y="2705167"/>
            <a:ext cx="384900" cy="265050"/>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grpSp>
        <p:nvGrpSpPr>
          <p:cNvPr id="93" name="Group 92">
            <a:extLst>
              <a:ext uri="{FF2B5EF4-FFF2-40B4-BE49-F238E27FC236}">
                <a16:creationId xmlns:a16="http://schemas.microsoft.com/office/drawing/2014/main" id="{D3BFEE4D-1F0D-FAD2-EC1F-0FF2159E5359}"/>
              </a:ext>
            </a:extLst>
          </p:cNvPr>
          <p:cNvGrpSpPr/>
          <p:nvPr/>
        </p:nvGrpSpPr>
        <p:grpSpPr>
          <a:xfrm>
            <a:off x="1744318" y="3415908"/>
            <a:ext cx="540329" cy="258618"/>
            <a:chOff x="1744318" y="3457853"/>
            <a:chExt cx="540329" cy="258618"/>
          </a:xfrm>
        </p:grpSpPr>
        <p:sp>
          <p:nvSpPr>
            <p:cNvPr id="83" name="Rectangle 82">
              <a:extLst>
                <a:ext uri="{FF2B5EF4-FFF2-40B4-BE49-F238E27FC236}">
                  <a16:creationId xmlns:a16="http://schemas.microsoft.com/office/drawing/2014/main" id="{FA425AD8-DACA-8A28-8E37-3C35C58E8032}"/>
                </a:ext>
              </a:extLst>
            </p:cNvPr>
            <p:cNvSpPr/>
            <p:nvPr/>
          </p:nvSpPr>
          <p:spPr>
            <a:xfrm>
              <a:off x="1744318" y="3457853"/>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noProof="0" dirty="0">
                  <a:solidFill>
                    <a:prstClr val="black"/>
                  </a:solidFill>
                  <a:latin typeface="Calibri" panose="020F0502020204030204"/>
                </a:rPr>
                <a:t>3</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4" name="Rectangle 83">
              <a:extLst>
                <a:ext uri="{FF2B5EF4-FFF2-40B4-BE49-F238E27FC236}">
                  <a16:creationId xmlns:a16="http://schemas.microsoft.com/office/drawing/2014/main" id="{B96262A7-A547-B36D-CBCD-B8EC94CF4250}"/>
                </a:ext>
              </a:extLst>
            </p:cNvPr>
            <p:cNvSpPr/>
            <p:nvPr/>
          </p:nvSpPr>
          <p:spPr>
            <a:xfrm>
              <a:off x="2016792" y="3457853"/>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noProof="0" dirty="0">
                  <a:solidFill>
                    <a:prstClr val="black"/>
                  </a:solidFill>
                  <a:latin typeface="Calibri" panose="020F0502020204030204"/>
                </a:rPr>
                <a:t>8</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cxnSp>
        <p:nvCxnSpPr>
          <p:cNvPr id="85" name="Straight Arrow Connector 84">
            <a:extLst>
              <a:ext uri="{FF2B5EF4-FFF2-40B4-BE49-F238E27FC236}">
                <a16:creationId xmlns:a16="http://schemas.microsoft.com/office/drawing/2014/main" id="{39E5F0A9-201C-E4C6-BE0A-4EC8A75A926E}"/>
              </a:ext>
            </a:extLst>
          </p:cNvPr>
          <p:cNvCxnSpPr>
            <a:cxnSpLocks/>
            <a:stCxn id="56" idx="2"/>
          </p:cNvCxnSpPr>
          <p:nvPr/>
        </p:nvCxnSpPr>
        <p:spPr>
          <a:xfrm>
            <a:off x="1682290" y="3224897"/>
            <a:ext cx="351138" cy="198885"/>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cxnSp>
        <p:nvCxnSpPr>
          <p:cNvPr id="88" name="Straight Arrow Connector 87">
            <a:extLst>
              <a:ext uri="{FF2B5EF4-FFF2-40B4-BE49-F238E27FC236}">
                <a16:creationId xmlns:a16="http://schemas.microsoft.com/office/drawing/2014/main" id="{64897FD0-8A1A-FE47-D4FE-CA8E429AA752}"/>
              </a:ext>
            </a:extLst>
          </p:cNvPr>
          <p:cNvCxnSpPr>
            <a:cxnSpLocks/>
            <a:stCxn id="57" idx="2"/>
          </p:cNvCxnSpPr>
          <p:nvPr/>
        </p:nvCxnSpPr>
        <p:spPr>
          <a:xfrm flipH="1">
            <a:off x="2000188" y="3224897"/>
            <a:ext cx="356062" cy="198885"/>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grpSp>
        <p:nvGrpSpPr>
          <p:cNvPr id="94" name="Group 93">
            <a:extLst>
              <a:ext uri="{FF2B5EF4-FFF2-40B4-BE49-F238E27FC236}">
                <a16:creationId xmlns:a16="http://schemas.microsoft.com/office/drawing/2014/main" id="{05EAD43A-5982-FF46-3E42-5A351D06F6DC}"/>
              </a:ext>
            </a:extLst>
          </p:cNvPr>
          <p:cNvGrpSpPr/>
          <p:nvPr/>
        </p:nvGrpSpPr>
        <p:grpSpPr>
          <a:xfrm>
            <a:off x="2853661" y="3415908"/>
            <a:ext cx="535710" cy="258618"/>
            <a:chOff x="2853661" y="3457853"/>
            <a:chExt cx="535710" cy="258618"/>
          </a:xfrm>
        </p:grpSpPr>
        <p:sp>
          <p:nvSpPr>
            <p:cNvPr id="91" name="Rectangle 90">
              <a:extLst>
                <a:ext uri="{FF2B5EF4-FFF2-40B4-BE49-F238E27FC236}">
                  <a16:creationId xmlns:a16="http://schemas.microsoft.com/office/drawing/2014/main" id="{C0E1BD4E-1B79-0731-F2A5-6650B7FEA9E1}"/>
                </a:ext>
              </a:extLst>
            </p:cNvPr>
            <p:cNvSpPr/>
            <p:nvPr/>
          </p:nvSpPr>
          <p:spPr>
            <a:xfrm>
              <a:off x="3121516" y="3457853"/>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9</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2" name="Rectangle 91">
              <a:extLst>
                <a:ext uri="{FF2B5EF4-FFF2-40B4-BE49-F238E27FC236}">
                  <a16:creationId xmlns:a16="http://schemas.microsoft.com/office/drawing/2014/main" id="{1E82A3FF-BA45-9FB0-31F0-5D94E9FF4725}"/>
                </a:ext>
              </a:extLst>
            </p:cNvPr>
            <p:cNvSpPr/>
            <p:nvPr/>
          </p:nvSpPr>
          <p:spPr>
            <a:xfrm>
              <a:off x="2853661" y="3457853"/>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2</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cxnSp>
        <p:nvCxnSpPr>
          <p:cNvPr id="95" name="Straight Arrow Connector 94">
            <a:extLst>
              <a:ext uri="{FF2B5EF4-FFF2-40B4-BE49-F238E27FC236}">
                <a16:creationId xmlns:a16="http://schemas.microsoft.com/office/drawing/2014/main" id="{18263E04-8A96-5676-E9AA-D3018569296F}"/>
              </a:ext>
            </a:extLst>
          </p:cNvPr>
          <p:cNvCxnSpPr>
            <a:cxnSpLocks/>
            <a:stCxn id="58" idx="2"/>
          </p:cNvCxnSpPr>
          <p:nvPr/>
        </p:nvCxnSpPr>
        <p:spPr>
          <a:xfrm>
            <a:off x="2739302" y="3224897"/>
            <a:ext cx="389792" cy="206200"/>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cxnSp>
        <p:nvCxnSpPr>
          <p:cNvPr id="98" name="Straight Arrow Connector 97">
            <a:extLst>
              <a:ext uri="{FF2B5EF4-FFF2-40B4-BE49-F238E27FC236}">
                <a16:creationId xmlns:a16="http://schemas.microsoft.com/office/drawing/2014/main" id="{188A385A-932C-4548-F846-4732AFA36560}"/>
              </a:ext>
            </a:extLst>
          </p:cNvPr>
          <p:cNvCxnSpPr>
            <a:cxnSpLocks/>
            <a:stCxn id="59" idx="2"/>
          </p:cNvCxnSpPr>
          <p:nvPr/>
        </p:nvCxnSpPr>
        <p:spPr>
          <a:xfrm flipH="1">
            <a:off x="3112316" y="3224897"/>
            <a:ext cx="353529" cy="206200"/>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grpSp>
        <p:nvGrpSpPr>
          <p:cNvPr id="102" name="Group 101">
            <a:extLst>
              <a:ext uri="{FF2B5EF4-FFF2-40B4-BE49-F238E27FC236}">
                <a16:creationId xmlns:a16="http://schemas.microsoft.com/office/drawing/2014/main" id="{AF196D5C-CEBB-9143-E054-EEA47BB30754}"/>
              </a:ext>
            </a:extLst>
          </p:cNvPr>
          <p:cNvGrpSpPr/>
          <p:nvPr/>
        </p:nvGrpSpPr>
        <p:grpSpPr>
          <a:xfrm>
            <a:off x="4010942" y="3417054"/>
            <a:ext cx="540329" cy="258618"/>
            <a:chOff x="1744318" y="3457853"/>
            <a:chExt cx="540329" cy="258618"/>
          </a:xfrm>
        </p:grpSpPr>
        <p:sp>
          <p:nvSpPr>
            <p:cNvPr id="103" name="Rectangle 102">
              <a:extLst>
                <a:ext uri="{FF2B5EF4-FFF2-40B4-BE49-F238E27FC236}">
                  <a16:creationId xmlns:a16="http://schemas.microsoft.com/office/drawing/2014/main" id="{AF944794-472A-7BDD-2307-1EDE04A291EB}"/>
                </a:ext>
              </a:extLst>
            </p:cNvPr>
            <p:cNvSpPr/>
            <p:nvPr/>
          </p:nvSpPr>
          <p:spPr>
            <a:xfrm>
              <a:off x="1744318" y="3457853"/>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dirty="0">
                  <a:ln>
                    <a:noFill/>
                  </a:ln>
                  <a:solidFill>
                    <a:prstClr val="black"/>
                  </a:solidFill>
                  <a:effectLst/>
                  <a:uLnTx/>
                  <a:uFillTx/>
                  <a:latin typeface="Calibri" panose="020F0502020204030204"/>
                  <a:ea typeface="+mn-ea"/>
                  <a:cs typeface="+mn-cs"/>
                </a:rPr>
                <a:t>1</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4" name="Rectangle 103">
              <a:extLst>
                <a:ext uri="{FF2B5EF4-FFF2-40B4-BE49-F238E27FC236}">
                  <a16:creationId xmlns:a16="http://schemas.microsoft.com/office/drawing/2014/main" id="{90B5F9FF-23D9-5241-7942-ECE228B68EC7}"/>
                </a:ext>
              </a:extLst>
            </p:cNvPr>
            <p:cNvSpPr/>
            <p:nvPr/>
          </p:nvSpPr>
          <p:spPr>
            <a:xfrm>
              <a:off x="2016792" y="3457853"/>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dirty="0">
                  <a:ln>
                    <a:noFill/>
                  </a:ln>
                  <a:solidFill>
                    <a:prstClr val="black"/>
                  </a:solidFill>
                  <a:effectLst/>
                  <a:uLnTx/>
                  <a:uFillTx/>
                  <a:latin typeface="Calibri" panose="020F0502020204030204"/>
                  <a:ea typeface="+mn-ea"/>
                  <a:cs typeface="+mn-cs"/>
                </a:rPr>
                <a:t>5</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cxnSp>
        <p:nvCxnSpPr>
          <p:cNvPr id="105" name="Straight Arrow Connector 104">
            <a:extLst>
              <a:ext uri="{FF2B5EF4-FFF2-40B4-BE49-F238E27FC236}">
                <a16:creationId xmlns:a16="http://schemas.microsoft.com/office/drawing/2014/main" id="{B6C1DF55-E628-C4B9-7EA4-A74161E4F39B}"/>
              </a:ext>
            </a:extLst>
          </p:cNvPr>
          <p:cNvCxnSpPr>
            <a:cxnSpLocks/>
            <a:stCxn id="70" idx="2"/>
          </p:cNvCxnSpPr>
          <p:nvPr/>
        </p:nvCxnSpPr>
        <p:spPr>
          <a:xfrm>
            <a:off x="3934646" y="3224897"/>
            <a:ext cx="352128" cy="197811"/>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cxnSp>
        <p:nvCxnSpPr>
          <p:cNvPr id="108" name="Straight Arrow Connector 107">
            <a:extLst>
              <a:ext uri="{FF2B5EF4-FFF2-40B4-BE49-F238E27FC236}">
                <a16:creationId xmlns:a16="http://schemas.microsoft.com/office/drawing/2014/main" id="{AAD37AAC-A30B-41D3-5096-50E118137C57}"/>
              </a:ext>
            </a:extLst>
          </p:cNvPr>
          <p:cNvCxnSpPr>
            <a:cxnSpLocks/>
            <a:stCxn id="71" idx="2"/>
          </p:cNvCxnSpPr>
          <p:nvPr/>
        </p:nvCxnSpPr>
        <p:spPr>
          <a:xfrm flipH="1">
            <a:off x="4253218" y="3220396"/>
            <a:ext cx="381646" cy="210701"/>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grpSp>
        <p:nvGrpSpPr>
          <p:cNvPr id="111" name="Group 110">
            <a:extLst>
              <a:ext uri="{FF2B5EF4-FFF2-40B4-BE49-F238E27FC236}">
                <a16:creationId xmlns:a16="http://schemas.microsoft.com/office/drawing/2014/main" id="{CFA7DE6E-845E-0F2C-B79A-87F39F96DFC3}"/>
              </a:ext>
            </a:extLst>
          </p:cNvPr>
          <p:cNvGrpSpPr/>
          <p:nvPr/>
        </p:nvGrpSpPr>
        <p:grpSpPr>
          <a:xfrm>
            <a:off x="5101205" y="3410039"/>
            <a:ext cx="540329" cy="258618"/>
            <a:chOff x="1744318" y="3457853"/>
            <a:chExt cx="540329" cy="258618"/>
          </a:xfrm>
        </p:grpSpPr>
        <p:sp>
          <p:nvSpPr>
            <p:cNvPr id="112" name="Rectangle 111">
              <a:extLst>
                <a:ext uri="{FF2B5EF4-FFF2-40B4-BE49-F238E27FC236}">
                  <a16:creationId xmlns:a16="http://schemas.microsoft.com/office/drawing/2014/main" id="{DB98AB86-25AA-A5BA-5613-2B9F7B26A8CA}"/>
                </a:ext>
              </a:extLst>
            </p:cNvPr>
            <p:cNvSpPr/>
            <p:nvPr/>
          </p:nvSpPr>
          <p:spPr>
            <a:xfrm>
              <a:off x="1744318" y="3457853"/>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noProof="0" dirty="0">
                  <a:solidFill>
                    <a:prstClr val="black"/>
                  </a:solidFill>
                  <a:latin typeface="Calibri" panose="020F0502020204030204"/>
                </a:rPr>
                <a:t>4</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3" name="Rectangle 112">
              <a:extLst>
                <a:ext uri="{FF2B5EF4-FFF2-40B4-BE49-F238E27FC236}">
                  <a16:creationId xmlns:a16="http://schemas.microsoft.com/office/drawing/2014/main" id="{8719D340-BC6F-4C7A-535F-38BE3569FEBB}"/>
                </a:ext>
              </a:extLst>
            </p:cNvPr>
            <p:cNvSpPr/>
            <p:nvPr/>
          </p:nvSpPr>
          <p:spPr>
            <a:xfrm>
              <a:off x="2016792" y="3457853"/>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noProof="0" dirty="0">
                  <a:solidFill>
                    <a:prstClr val="black"/>
                  </a:solidFill>
                  <a:latin typeface="Calibri" panose="020F0502020204030204"/>
                </a:rPr>
                <a:t>7</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cxnSp>
        <p:nvCxnSpPr>
          <p:cNvPr id="114" name="Straight Arrow Connector 113">
            <a:extLst>
              <a:ext uri="{FF2B5EF4-FFF2-40B4-BE49-F238E27FC236}">
                <a16:creationId xmlns:a16="http://schemas.microsoft.com/office/drawing/2014/main" id="{016CDBDD-5DBD-1EC8-9A34-7B28D854923E}"/>
              </a:ext>
            </a:extLst>
          </p:cNvPr>
          <p:cNvCxnSpPr>
            <a:cxnSpLocks/>
            <a:stCxn id="72" idx="2"/>
          </p:cNvCxnSpPr>
          <p:nvPr/>
        </p:nvCxnSpPr>
        <p:spPr>
          <a:xfrm>
            <a:off x="5008007" y="3220396"/>
            <a:ext cx="360947" cy="189643"/>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cxnSp>
        <p:nvCxnSpPr>
          <p:cNvPr id="118" name="Straight Arrow Connector 117">
            <a:extLst>
              <a:ext uri="{FF2B5EF4-FFF2-40B4-BE49-F238E27FC236}">
                <a16:creationId xmlns:a16="http://schemas.microsoft.com/office/drawing/2014/main" id="{A67D9380-95DD-6BB7-C13A-B98C4F8DCF23}"/>
              </a:ext>
            </a:extLst>
          </p:cNvPr>
          <p:cNvCxnSpPr>
            <a:cxnSpLocks/>
            <a:stCxn id="73" idx="2"/>
          </p:cNvCxnSpPr>
          <p:nvPr/>
        </p:nvCxnSpPr>
        <p:spPr>
          <a:xfrm flipH="1">
            <a:off x="5343787" y="3228835"/>
            <a:ext cx="393987" cy="177095"/>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grpSp>
        <p:nvGrpSpPr>
          <p:cNvPr id="124" name="Group 123">
            <a:extLst>
              <a:ext uri="{FF2B5EF4-FFF2-40B4-BE49-F238E27FC236}">
                <a16:creationId xmlns:a16="http://schemas.microsoft.com/office/drawing/2014/main" id="{626FEC59-7C45-1E93-2711-5C330C77014E}"/>
              </a:ext>
            </a:extLst>
          </p:cNvPr>
          <p:cNvGrpSpPr/>
          <p:nvPr/>
        </p:nvGrpSpPr>
        <p:grpSpPr>
          <a:xfrm>
            <a:off x="2005911" y="3918019"/>
            <a:ext cx="1076039" cy="258618"/>
            <a:chOff x="2021579" y="1827031"/>
            <a:chExt cx="1076039" cy="258618"/>
          </a:xfrm>
        </p:grpSpPr>
        <p:sp>
          <p:nvSpPr>
            <p:cNvPr id="125" name="Rectangle 124">
              <a:extLst>
                <a:ext uri="{FF2B5EF4-FFF2-40B4-BE49-F238E27FC236}">
                  <a16:creationId xmlns:a16="http://schemas.microsoft.com/office/drawing/2014/main" id="{677AAF4F-366B-C2AE-1019-2DE43A25C11F}"/>
                </a:ext>
              </a:extLst>
            </p:cNvPr>
            <p:cNvSpPr/>
            <p:nvPr/>
          </p:nvSpPr>
          <p:spPr>
            <a:xfrm>
              <a:off x="2021579" y="1827031"/>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2</a:t>
              </a:r>
            </a:p>
          </p:txBody>
        </p:sp>
        <p:sp>
          <p:nvSpPr>
            <p:cNvPr id="126" name="Rectangle 125">
              <a:extLst>
                <a:ext uri="{FF2B5EF4-FFF2-40B4-BE49-F238E27FC236}">
                  <a16:creationId xmlns:a16="http://schemas.microsoft.com/office/drawing/2014/main" id="{D7EFBD2B-194D-6BAF-46BC-DF99DF021FC9}"/>
                </a:ext>
              </a:extLst>
            </p:cNvPr>
            <p:cNvSpPr/>
            <p:nvPr/>
          </p:nvSpPr>
          <p:spPr>
            <a:xfrm>
              <a:off x="2294053" y="1827031"/>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3</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7" name="Rectangle 126">
              <a:extLst>
                <a:ext uri="{FF2B5EF4-FFF2-40B4-BE49-F238E27FC236}">
                  <a16:creationId xmlns:a16="http://schemas.microsoft.com/office/drawing/2014/main" id="{ACF2C52A-9EB9-F4CF-04DA-2FF5C27C5902}"/>
                </a:ext>
              </a:extLst>
            </p:cNvPr>
            <p:cNvSpPr/>
            <p:nvPr/>
          </p:nvSpPr>
          <p:spPr>
            <a:xfrm>
              <a:off x="2829763" y="1827031"/>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9</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8" name="Rectangle 127">
              <a:extLst>
                <a:ext uri="{FF2B5EF4-FFF2-40B4-BE49-F238E27FC236}">
                  <a16:creationId xmlns:a16="http://schemas.microsoft.com/office/drawing/2014/main" id="{055FFBB7-49C6-943F-351D-4A60D4D24F13}"/>
                </a:ext>
              </a:extLst>
            </p:cNvPr>
            <p:cNvSpPr/>
            <p:nvPr/>
          </p:nvSpPr>
          <p:spPr>
            <a:xfrm>
              <a:off x="2561908" y="1827031"/>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8</a:t>
              </a:r>
            </a:p>
          </p:txBody>
        </p:sp>
      </p:grpSp>
      <p:grpSp>
        <p:nvGrpSpPr>
          <p:cNvPr id="129" name="Group 128">
            <a:extLst>
              <a:ext uri="{FF2B5EF4-FFF2-40B4-BE49-F238E27FC236}">
                <a16:creationId xmlns:a16="http://schemas.microsoft.com/office/drawing/2014/main" id="{C535D37B-DC62-E201-24A9-C8B25162B168}"/>
              </a:ext>
            </a:extLst>
          </p:cNvPr>
          <p:cNvGrpSpPr/>
          <p:nvPr/>
        </p:nvGrpSpPr>
        <p:grpSpPr>
          <a:xfrm>
            <a:off x="4269874" y="3918019"/>
            <a:ext cx="1073913" cy="259989"/>
            <a:chOff x="4285542" y="1827031"/>
            <a:chExt cx="1073913" cy="259989"/>
          </a:xfrm>
        </p:grpSpPr>
        <p:sp>
          <p:nvSpPr>
            <p:cNvPr id="130" name="Rectangle 129">
              <a:extLst>
                <a:ext uri="{FF2B5EF4-FFF2-40B4-BE49-F238E27FC236}">
                  <a16:creationId xmlns:a16="http://schemas.microsoft.com/office/drawing/2014/main" id="{2AE8096E-C6D3-8D3C-F5E7-630E456ADDC6}"/>
                </a:ext>
              </a:extLst>
            </p:cNvPr>
            <p:cNvSpPr/>
            <p:nvPr/>
          </p:nvSpPr>
          <p:spPr>
            <a:xfrm>
              <a:off x="4285542" y="1827031"/>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131" name="Rectangle 130">
              <a:extLst>
                <a:ext uri="{FF2B5EF4-FFF2-40B4-BE49-F238E27FC236}">
                  <a16:creationId xmlns:a16="http://schemas.microsoft.com/office/drawing/2014/main" id="{4A8A0B7E-73C4-B6EE-0A68-E6099187D00D}"/>
                </a:ext>
              </a:extLst>
            </p:cNvPr>
            <p:cNvSpPr/>
            <p:nvPr/>
          </p:nvSpPr>
          <p:spPr>
            <a:xfrm>
              <a:off x="4551271" y="1828402"/>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4</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2" name="Rectangle 131">
              <a:extLst>
                <a:ext uri="{FF2B5EF4-FFF2-40B4-BE49-F238E27FC236}">
                  <a16:creationId xmlns:a16="http://schemas.microsoft.com/office/drawing/2014/main" id="{F3334D45-94E2-9C78-C7B8-44F6D93DC355}"/>
                </a:ext>
              </a:extLst>
            </p:cNvPr>
            <p:cNvSpPr/>
            <p:nvPr/>
          </p:nvSpPr>
          <p:spPr>
            <a:xfrm>
              <a:off x="4823745" y="1827031"/>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5</a:t>
              </a:r>
            </a:p>
          </p:txBody>
        </p:sp>
        <p:sp>
          <p:nvSpPr>
            <p:cNvPr id="133" name="Rectangle 132">
              <a:extLst>
                <a:ext uri="{FF2B5EF4-FFF2-40B4-BE49-F238E27FC236}">
                  <a16:creationId xmlns:a16="http://schemas.microsoft.com/office/drawing/2014/main" id="{0EDD2297-7E6B-B865-78C4-B62518001321}"/>
                </a:ext>
              </a:extLst>
            </p:cNvPr>
            <p:cNvSpPr/>
            <p:nvPr/>
          </p:nvSpPr>
          <p:spPr>
            <a:xfrm>
              <a:off x="5091600" y="1827031"/>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7</a:t>
              </a:r>
            </a:p>
          </p:txBody>
        </p:sp>
      </p:grpSp>
      <p:cxnSp>
        <p:nvCxnSpPr>
          <p:cNvPr id="134" name="Straight Arrow Connector 133">
            <a:extLst>
              <a:ext uri="{FF2B5EF4-FFF2-40B4-BE49-F238E27FC236}">
                <a16:creationId xmlns:a16="http://schemas.microsoft.com/office/drawing/2014/main" id="{FC1F191B-AE20-9307-FAD2-8DB15682339E}"/>
              </a:ext>
            </a:extLst>
          </p:cNvPr>
          <p:cNvCxnSpPr>
            <a:cxnSpLocks/>
          </p:cNvCxnSpPr>
          <p:nvPr/>
        </p:nvCxnSpPr>
        <p:spPr>
          <a:xfrm>
            <a:off x="2000188" y="3667275"/>
            <a:ext cx="546052" cy="250744"/>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cxnSp>
        <p:nvCxnSpPr>
          <p:cNvPr id="137" name="Straight Arrow Connector 136">
            <a:extLst>
              <a:ext uri="{FF2B5EF4-FFF2-40B4-BE49-F238E27FC236}">
                <a16:creationId xmlns:a16="http://schemas.microsoft.com/office/drawing/2014/main" id="{A568C1F0-3CC0-9068-FE55-62B1246A8A8F}"/>
              </a:ext>
            </a:extLst>
          </p:cNvPr>
          <p:cNvCxnSpPr>
            <a:cxnSpLocks/>
          </p:cNvCxnSpPr>
          <p:nvPr/>
        </p:nvCxnSpPr>
        <p:spPr>
          <a:xfrm flipH="1">
            <a:off x="2539495" y="3674526"/>
            <a:ext cx="588565" cy="243493"/>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cxnSp>
        <p:nvCxnSpPr>
          <p:cNvPr id="140" name="Straight Arrow Connector 139">
            <a:extLst>
              <a:ext uri="{FF2B5EF4-FFF2-40B4-BE49-F238E27FC236}">
                <a16:creationId xmlns:a16="http://schemas.microsoft.com/office/drawing/2014/main" id="{75B93D3F-FC41-B2A0-C760-05DB1C8A18EB}"/>
              </a:ext>
            </a:extLst>
          </p:cNvPr>
          <p:cNvCxnSpPr>
            <a:cxnSpLocks/>
          </p:cNvCxnSpPr>
          <p:nvPr/>
        </p:nvCxnSpPr>
        <p:spPr>
          <a:xfrm>
            <a:off x="4276096" y="3675311"/>
            <a:ext cx="546052" cy="250744"/>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cxnSp>
        <p:nvCxnSpPr>
          <p:cNvPr id="141" name="Straight Arrow Connector 140">
            <a:extLst>
              <a:ext uri="{FF2B5EF4-FFF2-40B4-BE49-F238E27FC236}">
                <a16:creationId xmlns:a16="http://schemas.microsoft.com/office/drawing/2014/main" id="{5A4445AD-D253-9344-AD12-D5596D0B0EBD}"/>
              </a:ext>
            </a:extLst>
          </p:cNvPr>
          <p:cNvCxnSpPr>
            <a:cxnSpLocks/>
          </p:cNvCxnSpPr>
          <p:nvPr/>
        </p:nvCxnSpPr>
        <p:spPr>
          <a:xfrm flipH="1">
            <a:off x="4780389" y="3676165"/>
            <a:ext cx="588565" cy="243493"/>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grpSp>
        <p:nvGrpSpPr>
          <p:cNvPr id="142" name="Group 141">
            <a:extLst>
              <a:ext uri="{FF2B5EF4-FFF2-40B4-BE49-F238E27FC236}">
                <a16:creationId xmlns:a16="http://schemas.microsoft.com/office/drawing/2014/main" id="{47B4825F-6611-83EA-9D9B-3BA4E39437B8}"/>
              </a:ext>
            </a:extLst>
          </p:cNvPr>
          <p:cNvGrpSpPr/>
          <p:nvPr/>
        </p:nvGrpSpPr>
        <p:grpSpPr>
          <a:xfrm>
            <a:off x="2618839" y="4398238"/>
            <a:ext cx="2149952" cy="259989"/>
            <a:chOff x="2624188" y="1204847"/>
            <a:chExt cx="2149952" cy="259989"/>
          </a:xfrm>
        </p:grpSpPr>
        <p:sp>
          <p:nvSpPr>
            <p:cNvPr id="143" name="Rectangle 142">
              <a:extLst>
                <a:ext uri="{FF2B5EF4-FFF2-40B4-BE49-F238E27FC236}">
                  <a16:creationId xmlns:a16="http://schemas.microsoft.com/office/drawing/2014/main" id="{2A544CD3-B22D-3F61-4E6B-25AB70CB8047}"/>
                </a:ext>
              </a:extLst>
            </p:cNvPr>
            <p:cNvSpPr/>
            <p:nvPr/>
          </p:nvSpPr>
          <p:spPr>
            <a:xfrm>
              <a:off x="2624188" y="1204847"/>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144" name="Rectangle 143">
              <a:extLst>
                <a:ext uri="{FF2B5EF4-FFF2-40B4-BE49-F238E27FC236}">
                  <a16:creationId xmlns:a16="http://schemas.microsoft.com/office/drawing/2014/main" id="{12B21163-9CDB-C815-A944-B94623C44B4C}"/>
                </a:ext>
              </a:extLst>
            </p:cNvPr>
            <p:cNvSpPr/>
            <p:nvPr/>
          </p:nvSpPr>
          <p:spPr>
            <a:xfrm>
              <a:off x="2896662" y="1204847"/>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2</a:t>
              </a:r>
            </a:p>
          </p:txBody>
        </p:sp>
        <p:sp>
          <p:nvSpPr>
            <p:cNvPr id="145" name="Rectangle 144">
              <a:extLst>
                <a:ext uri="{FF2B5EF4-FFF2-40B4-BE49-F238E27FC236}">
                  <a16:creationId xmlns:a16="http://schemas.microsoft.com/office/drawing/2014/main" id="{F2CF59E0-5BB7-C4B1-5850-713D7251A37D}"/>
                </a:ext>
              </a:extLst>
            </p:cNvPr>
            <p:cNvSpPr/>
            <p:nvPr/>
          </p:nvSpPr>
          <p:spPr>
            <a:xfrm>
              <a:off x="3432372" y="1204847"/>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4</a:t>
              </a:r>
            </a:p>
          </p:txBody>
        </p:sp>
        <p:sp>
          <p:nvSpPr>
            <p:cNvPr id="146" name="Rectangle 145">
              <a:extLst>
                <a:ext uri="{FF2B5EF4-FFF2-40B4-BE49-F238E27FC236}">
                  <a16:creationId xmlns:a16="http://schemas.microsoft.com/office/drawing/2014/main" id="{1CFF8373-EC06-4814-818E-819DD1883FED}"/>
                </a:ext>
              </a:extLst>
            </p:cNvPr>
            <p:cNvSpPr/>
            <p:nvPr/>
          </p:nvSpPr>
          <p:spPr>
            <a:xfrm>
              <a:off x="3164517" y="1204847"/>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147" name="Rectangle 146">
              <a:extLst>
                <a:ext uri="{FF2B5EF4-FFF2-40B4-BE49-F238E27FC236}">
                  <a16:creationId xmlns:a16="http://schemas.microsoft.com/office/drawing/2014/main" id="{0CD85FE2-2BEF-5C1B-5312-463134584084}"/>
                </a:ext>
              </a:extLst>
            </p:cNvPr>
            <p:cNvSpPr/>
            <p:nvPr/>
          </p:nvSpPr>
          <p:spPr>
            <a:xfrm>
              <a:off x="3700227" y="1204847"/>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5</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8" name="Rectangle 147">
              <a:extLst>
                <a:ext uri="{FF2B5EF4-FFF2-40B4-BE49-F238E27FC236}">
                  <a16:creationId xmlns:a16="http://schemas.microsoft.com/office/drawing/2014/main" id="{3147C280-EF66-AD67-CE62-0EFEFA1DC915}"/>
                </a:ext>
              </a:extLst>
            </p:cNvPr>
            <p:cNvSpPr/>
            <p:nvPr/>
          </p:nvSpPr>
          <p:spPr>
            <a:xfrm>
              <a:off x="3965956" y="1206218"/>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7</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9" name="Rectangle 148">
              <a:extLst>
                <a:ext uri="{FF2B5EF4-FFF2-40B4-BE49-F238E27FC236}">
                  <a16:creationId xmlns:a16="http://schemas.microsoft.com/office/drawing/2014/main" id="{73A90A52-9819-90D6-A2C3-E47F177096D2}"/>
                </a:ext>
              </a:extLst>
            </p:cNvPr>
            <p:cNvSpPr/>
            <p:nvPr/>
          </p:nvSpPr>
          <p:spPr>
            <a:xfrm>
              <a:off x="4238430" y="1204847"/>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8</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0" name="Rectangle 149">
              <a:extLst>
                <a:ext uri="{FF2B5EF4-FFF2-40B4-BE49-F238E27FC236}">
                  <a16:creationId xmlns:a16="http://schemas.microsoft.com/office/drawing/2014/main" id="{49B910EF-C428-AEA4-8F50-0D0591296456}"/>
                </a:ext>
              </a:extLst>
            </p:cNvPr>
            <p:cNvSpPr/>
            <p:nvPr/>
          </p:nvSpPr>
          <p:spPr>
            <a:xfrm>
              <a:off x="4506285" y="1204847"/>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9</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cxnSp>
        <p:nvCxnSpPr>
          <p:cNvPr id="151" name="Straight Arrow Connector 150">
            <a:extLst>
              <a:ext uri="{FF2B5EF4-FFF2-40B4-BE49-F238E27FC236}">
                <a16:creationId xmlns:a16="http://schemas.microsoft.com/office/drawing/2014/main" id="{D9311104-9CBC-1B81-5FED-1CCC7A97FA10}"/>
              </a:ext>
            </a:extLst>
          </p:cNvPr>
          <p:cNvCxnSpPr>
            <a:cxnSpLocks/>
          </p:cNvCxnSpPr>
          <p:nvPr/>
        </p:nvCxnSpPr>
        <p:spPr>
          <a:xfrm>
            <a:off x="2541069" y="4183969"/>
            <a:ext cx="1150948" cy="214269"/>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cxnSp>
        <p:nvCxnSpPr>
          <p:cNvPr id="153" name="Straight Arrow Connector 152">
            <a:extLst>
              <a:ext uri="{FF2B5EF4-FFF2-40B4-BE49-F238E27FC236}">
                <a16:creationId xmlns:a16="http://schemas.microsoft.com/office/drawing/2014/main" id="{FE6E3946-98D5-FB1D-7B4A-0F54F5F66A52}"/>
              </a:ext>
            </a:extLst>
          </p:cNvPr>
          <p:cNvCxnSpPr>
            <a:cxnSpLocks/>
          </p:cNvCxnSpPr>
          <p:nvPr/>
        </p:nvCxnSpPr>
        <p:spPr>
          <a:xfrm flipH="1">
            <a:off x="3691156" y="4183969"/>
            <a:ext cx="1119581" cy="220251"/>
          </a:xfrm>
          <a:prstGeom prst="straightConnector1">
            <a:avLst/>
          </a:prstGeom>
          <a:ln w="12700">
            <a:tailEnd type="stealth" w="lg" len="lg"/>
          </a:ln>
        </p:spPr>
        <p:style>
          <a:lnRef idx="1">
            <a:schemeClr val="dk1"/>
          </a:lnRef>
          <a:fillRef idx="0">
            <a:schemeClr val="dk1"/>
          </a:fillRef>
          <a:effectRef idx="0">
            <a:schemeClr val="dk1"/>
          </a:effectRef>
          <a:fontRef idx="minor">
            <a:schemeClr val="tx1"/>
          </a:fontRef>
        </p:style>
      </p:cxnSp>
      <p:sp>
        <p:nvSpPr>
          <p:cNvPr id="2" name="Footer Placeholder 1">
            <a:extLst>
              <a:ext uri="{FF2B5EF4-FFF2-40B4-BE49-F238E27FC236}">
                <a16:creationId xmlns:a16="http://schemas.microsoft.com/office/drawing/2014/main" id="{1F0E97D1-DF3E-72FD-227D-FE29B2FE67AD}"/>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1788169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85"/>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8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9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8"/>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66"/>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5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67"/>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59"/>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95"/>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98"/>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94"/>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134"/>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137"/>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124"/>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35"/>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32"/>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52"/>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41"/>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40"/>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75"/>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70"/>
                                        </p:tgtEl>
                                        <p:attrNameLst>
                                          <p:attrName>style.visibility</p:attrName>
                                        </p:attrNameLst>
                                      </p:cBhvr>
                                      <p:to>
                                        <p:strVal val="visible"/>
                                      </p:to>
                                    </p:set>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nodeType="clickEffect">
                                  <p:stCondLst>
                                    <p:cond delay="0"/>
                                  </p:stCondLst>
                                  <p:childTnLst>
                                    <p:set>
                                      <p:cBhvr>
                                        <p:cTn id="96" dur="1" fill="hold">
                                          <p:stCondLst>
                                            <p:cond delay="0"/>
                                          </p:stCondLst>
                                        </p:cTn>
                                        <p:tgtEl>
                                          <p:spTgt spid="76"/>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71"/>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nodeType="clickEffect">
                                  <p:stCondLst>
                                    <p:cond delay="0"/>
                                  </p:stCondLst>
                                  <p:childTnLst>
                                    <p:set>
                                      <p:cBhvr>
                                        <p:cTn id="102" dur="1" fill="hold">
                                          <p:stCondLst>
                                            <p:cond delay="0"/>
                                          </p:stCondLst>
                                        </p:cTn>
                                        <p:tgtEl>
                                          <p:spTgt spid="105"/>
                                        </p:tgtEl>
                                        <p:attrNameLst>
                                          <p:attrName>style.visibility</p:attrName>
                                        </p:attrNameLst>
                                      </p:cBhvr>
                                      <p:to>
                                        <p:strVal val="visible"/>
                                      </p:to>
                                    </p:set>
                                  </p:childTnLst>
                                </p:cTn>
                              </p:par>
                              <p:par>
                                <p:cTn id="103" presetID="1" presetClass="entr" presetSubtype="0" fill="hold" nodeType="withEffect">
                                  <p:stCondLst>
                                    <p:cond delay="0"/>
                                  </p:stCondLst>
                                  <p:childTnLst>
                                    <p:set>
                                      <p:cBhvr>
                                        <p:cTn id="104" dur="1" fill="hold">
                                          <p:stCondLst>
                                            <p:cond delay="0"/>
                                          </p:stCondLst>
                                        </p:cTn>
                                        <p:tgtEl>
                                          <p:spTgt spid="108"/>
                                        </p:tgtEl>
                                        <p:attrNameLst>
                                          <p:attrName>style.visibility</p:attrName>
                                        </p:attrNameLst>
                                      </p:cBhvr>
                                      <p:to>
                                        <p:strVal val="visible"/>
                                      </p:to>
                                    </p:set>
                                  </p:childTnLst>
                                </p:cTn>
                              </p:par>
                              <p:par>
                                <p:cTn id="105" presetID="1" presetClass="entr" presetSubtype="0" fill="hold" nodeType="withEffect">
                                  <p:stCondLst>
                                    <p:cond delay="0"/>
                                  </p:stCondLst>
                                  <p:childTnLst>
                                    <p:set>
                                      <p:cBhvr>
                                        <p:cTn id="106" dur="1" fill="hold">
                                          <p:stCondLst>
                                            <p:cond delay="0"/>
                                          </p:stCondLst>
                                        </p:cTn>
                                        <p:tgtEl>
                                          <p:spTgt spid="102"/>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nodeType="clickEffect">
                                  <p:stCondLst>
                                    <p:cond delay="0"/>
                                  </p:stCondLst>
                                  <p:childTnLst>
                                    <p:set>
                                      <p:cBhvr>
                                        <p:cTn id="110" dur="1" fill="hold">
                                          <p:stCondLst>
                                            <p:cond delay="0"/>
                                          </p:stCondLst>
                                        </p:cTn>
                                        <p:tgtEl>
                                          <p:spTgt spid="53"/>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42"/>
                                        </p:tgtEl>
                                        <p:attrNameLst>
                                          <p:attrName>style.visibility</p:attrName>
                                        </p:attrNameLst>
                                      </p:cBhvr>
                                      <p:to>
                                        <p:strVal val="visible"/>
                                      </p:to>
                                    </p:set>
                                  </p:childTnLst>
                                </p:cTn>
                              </p:par>
                              <p:par>
                                <p:cTn id="113" presetID="1" presetClass="entr" presetSubtype="0" fill="hold" grpId="0" nodeType="withEffect">
                                  <p:stCondLst>
                                    <p:cond delay="0"/>
                                  </p:stCondLst>
                                  <p:childTnLst>
                                    <p:set>
                                      <p:cBhvr>
                                        <p:cTn id="114" dur="1" fill="hold">
                                          <p:stCondLst>
                                            <p:cond delay="0"/>
                                          </p:stCondLst>
                                        </p:cTn>
                                        <p:tgtEl>
                                          <p:spTgt spid="43"/>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nodeType="clickEffect">
                                  <p:stCondLst>
                                    <p:cond delay="0"/>
                                  </p:stCondLst>
                                  <p:childTnLst>
                                    <p:set>
                                      <p:cBhvr>
                                        <p:cTn id="118" dur="1" fill="hold">
                                          <p:stCondLst>
                                            <p:cond delay="0"/>
                                          </p:stCondLst>
                                        </p:cTn>
                                        <p:tgtEl>
                                          <p:spTgt spid="79"/>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72"/>
                                        </p:tgtEl>
                                        <p:attrNameLst>
                                          <p:attrName>style.visibility</p:attrName>
                                        </p:attrNameLst>
                                      </p:cBhvr>
                                      <p:to>
                                        <p:strVal val="visible"/>
                                      </p:to>
                                    </p:set>
                                  </p:childTnLst>
                                </p:cTn>
                              </p:par>
                            </p:childTnLst>
                          </p:cTn>
                        </p:par>
                      </p:childTnLst>
                    </p:cTn>
                  </p:par>
                  <p:par>
                    <p:cTn id="121" fill="hold">
                      <p:stCondLst>
                        <p:cond delay="indefinite"/>
                      </p:stCondLst>
                      <p:childTnLst>
                        <p:par>
                          <p:cTn id="122" fill="hold">
                            <p:stCondLst>
                              <p:cond delay="0"/>
                            </p:stCondLst>
                            <p:childTnLst>
                              <p:par>
                                <p:cTn id="123" presetID="1" presetClass="entr" presetSubtype="0" fill="hold" nodeType="clickEffect">
                                  <p:stCondLst>
                                    <p:cond delay="0"/>
                                  </p:stCondLst>
                                  <p:childTnLst>
                                    <p:set>
                                      <p:cBhvr>
                                        <p:cTn id="124" dur="1" fill="hold">
                                          <p:stCondLst>
                                            <p:cond delay="0"/>
                                          </p:stCondLst>
                                        </p:cTn>
                                        <p:tgtEl>
                                          <p:spTgt spid="80"/>
                                        </p:tgtEl>
                                        <p:attrNameLst>
                                          <p:attrName>style.visibility</p:attrName>
                                        </p:attrNameLst>
                                      </p:cBhvr>
                                      <p:to>
                                        <p:strVal val="visible"/>
                                      </p:to>
                                    </p:set>
                                  </p:childTnLst>
                                </p:cTn>
                              </p:par>
                              <p:par>
                                <p:cTn id="125" presetID="1" presetClass="entr" presetSubtype="0" fill="hold" grpId="0" nodeType="withEffect">
                                  <p:stCondLst>
                                    <p:cond delay="0"/>
                                  </p:stCondLst>
                                  <p:childTnLst>
                                    <p:set>
                                      <p:cBhvr>
                                        <p:cTn id="126" dur="1" fill="hold">
                                          <p:stCondLst>
                                            <p:cond delay="0"/>
                                          </p:stCondLst>
                                        </p:cTn>
                                        <p:tgtEl>
                                          <p:spTgt spid="73"/>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 presetClass="entr" presetSubtype="0" fill="hold" nodeType="clickEffect">
                                  <p:stCondLst>
                                    <p:cond delay="0"/>
                                  </p:stCondLst>
                                  <p:childTnLst>
                                    <p:set>
                                      <p:cBhvr>
                                        <p:cTn id="130" dur="1" fill="hold">
                                          <p:stCondLst>
                                            <p:cond delay="0"/>
                                          </p:stCondLst>
                                        </p:cTn>
                                        <p:tgtEl>
                                          <p:spTgt spid="114"/>
                                        </p:tgtEl>
                                        <p:attrNameLst>
                                          <p:attrName>style.visibility</p:attrName>
                                        </p:attrNameLst>
                                      </p:cBhvr>
                                      <p:to>
                                        <p:strVal val="visible"/>
                                      </p:to>
                                    </p:set>
                                  </p:childTnLst>
                                </p:cTn>
                              </p:par>
                              <p:par>
                                <p:cTn id="131" presetID="1" presetClass="entr" presetSubtype="0" fill="hold" nodeType="withEffect">
                                  <p:stCondLst>
                                    <p:cond delay="0"/>
                                  </p:stCondLst>
                                  <p:childTnLst>
                                    <p:set>
                                      <p:cBhvr>
                                        <p:cTn id="132" dur="1" fill="hold">
                                          <p:stCondLst>
                                            <p:cond delay="0"/>
                                          </p:stCondLst>
                                        </p:cTn>
                                        <p:tgtEl>
                                          <p:spTgt spid="118"/>
                                        </p:tgtEl>
                                        <p:attrNameLst>
                                          <p:attrName>style.visibility</p:attrName>
                                        </p:attrNameLst>
                                      </p:cBhvr>
                                      <p:to>
                                        <p:strVal val="visible"/>
                                      </p:to>
                                    </p:set>
                                  </p:childTnLst>
                                </p:cTn>
                              </p:par>
                              <p:par>
                                <p:cTn id="133" presetID="1" presetClass="entr" presetSubtype="0" fill="hold" nodeType="withEffect">
                                  <p:stCondLst>
                                    <p:cond delay="0"/>
                                  </p:stCondLst>
                                  <p:childTnLst>
                                    <p:set>
                                      <p:cBhvr>
                                        <p:cTn id="134" dur="1" fill="hold">
                                          <p:stCondLst>
                                            <p:cond delay="0"/>
                                          </p:stCondLst>
                                        </p:cTn>
                                        <p:tgtEl>
                                          <p:spTgt spid="111"/>
                                        </p:tgtEl>
                                        <p:attrNameLst>
                                          <p:attrName>style.visibility</p:attrName>
                                        </p:attrNameLst>
                                      </p:cBhvr>
                                      <p:to>
                                        <p:strVal val="visible"/>
                                      </p:to>
                                    </p:set>
                                  </p:childTnLst>
                                </p:cTn>
                              </p:par>
                            </p:childTnLst>
                          </p:cTn>
                        </p:par>
                      </p:childTnLst>
                    </p:cTn>
                  </p:par>
                  <p:par>
                    <p:cTn id="135" fill="hold">
                      <p:stCondLst>
                        <p:cond delay="indefinite"/>
                      </p:stCondLst>
                      <p:childTnLst>
                        <p:par>
                          <p:cTn id="136" fill="hold">
                            <p:stCondLst>
                              <p:cond delay="0"/>
                            </p:stCondLst>
                            <p:childTnLst>
                              <p:par>
                                <p:cTn id="137" presetID="1" presetClass="entr" presetSubtype="0" fill="hold" nodeType="clickEffect">
                                  <p:stCondLst>
                                    <p:cond delay="0"/>
                                  </p:stCondLst>
                                  <p:childTnLst>
                                    <p:set>
                                      <p:cBhvr>
                                        <p:cTn id="138" dur="1" fill="hold">
                                          <p:stCondLst>
                                            <p:cond delay="0"/>
                                          </p:stCondLst>
                                        </p:cTn>
                                        <p:tgtEl>
                                          <p:spTgt spid="140"/>
                                        </p:tgtEl>
                                        <p:attrNameLst>
                                          <p:attrName>style.visibility</p:attrName>
                                        </p:attrNameLst>
                                      </p:cBhvr>
                                      <p:to>
                                        <p:strVal val="visible"/>
                                      </p:to>
                                    </p:set>
                                  </p:childTnLst>
                                </p:cTn>
                              </p:par>
                              <p:par>
                                <p:cTn id="139" presetID="1" presetClass="entr" presetSubtype="0" fill="hold" nodeType="withEffect">
                                  <p:stCondLst>
                                    <p:cond delay="0"/>
                                  </p:stCondLst>
                                  <p:childTnLst>
                                    <p:set>
                                      <p:cBhvr>
                                        <p:cTn id="140" dur="1" fill="hold">
                                          <p:stCondLst>
                                            <p:cond delay="0"/>
                                          </p:stCondLst>
                                        </p:cTn>
                                        <p:tgtEl>
                                          <p:spTgt spid="141"/>
                                        </p:tgtEl>
                                        <p:attrNameLst>
                                          <p:attrName>style.visibility</p:attrName>
                                        </p:attrNameLst>
                                      </p:cBhvr>
                                      <p:to>
                                        <p:strVal val="visible"/>
                                      </p:to>
                                    </p:set>
                                  </p:childTnLst>
                                </p:cTn>
                              </p:par>
                              <p:par>
                                <p:cTn id="141" presetID="1" presetClass="entr" presetSubtype="0" fill="hold" nodeType="withEffect">
                                  <p:stCondLst>
                                    <p:cond delay="0"/>
                                  </p:stCondLst>
                                  <p:childTnLst>
                                    <p:set>
                                      <p:cBhvr>
                                        <p:cTn id="142" dur="1" fill="hold">
                                          <p:stCondLst>
                                            <p:cond delay="0"/>
                                          </p:stCondLst>
                                        </p:cTn>
                                        <p:tgtEl>
                                          <p:spTgt spid="129"/>
                                        </p:tgtEl>
                                        <p:attrNameLst>
                                          <p:attrName>style.visibility</p:attrName>
                                        </p:attrNameLst>
                                      </p:cBhvr>
                                      <p:to>
                                        <p:strVal val="visible"/>
                                      </p:to>
                                    </p:set>
                                  </p:childTnLst>
                                </p:cTn>
                              </p:par>
                            </p:childTnLst>
                          </p:cTn>
                        </p:par>
                      </p:childTnLst>
                    </p:cTn>
                  </p:par>
                  <p:par>
                    <p:cTn id="143" fill="hold">
                      <p:stCondLst>
                        <p:cond delay="indefinite"/>
                      </p:stCondLst>
                      <p:childTnLst>
                        <p:par>
                          <p:cTn id="144" fill="hold">
                            <p:stCondLst>
                              <p:cond delay="0"/>
                            </p:stCondLst>
                            <p:childTnLst>
                              <p:par>
                                <p:cTn id="145" presetID="1" presetClass="entr" presetSubtype="0" fill="hold" nodeType="clickEffect">
                                  <p:stCondLst>
                                    <p:cond delay="0"/>
                                  </p:stCondLst>
                                  <p:childTnLst>
                                    <p:set>
                                      <p:cBhvr>
                                        <p:cTn id="146" dur="1" fill="hold">
                                          <p:stCondLst>
                                            <p:cond delay="0"/>
                                          </p:stCondLst>
                                        </p:cTn>
                                        <p:tgtEl>
                                          <p:spTgt spid="151"/>
                                        </p:tgtEl>
                                        <p:attrNameLst>
                                          <p:attrName>style.visibility</p:attrName>
                                        </p:attrNameLst>
                                      </p:cBhvr>
                                      <p:to>
                                        <p:strVal val="visible"/>
                                      </p:to>
                                    </p:set>
                                  </p:childTnLst>
                                </p:cTn>
                              </p:par>
                              <p:par>
                                <p:cTn id="147" presetID="1" presetClass="entr" presetSubtype="0" fill="hold" nodeType="withEffect">
                                  <p:stCondLst>
                                    <p:cond delay="0"/>
                                  </p:stCondLst>
                                  <p:childTnLst>
                                    <p:set>
                                      <p:cBhvr>
                                        <p:cTn id="148" dur="1" fill="hold">
                                          <p:stCondLst>
                                            <p:cond delay="0"/>
                                          </p:stCondLst>
                                        </p:cTn>
                                        <p:tgtEl>
                                          <p:spTgt spid="153"/>
                                        </p:tgtEl>
                                        <p:attrNameLst>
                                          <p:attrName>style.visibility</p:attrName>
                                        </p:attrNameLst>
                                      </p:cBhvr>
                                      <p:to>
                                        <p:strVal val="visible"/>
                                      </p:to>
                                    </p:set>
                                  </p:childTnLst>
                                </p:cTn>
                              </p:par>
                              <p:par>
                                <p:cTn id="149" presetID="1" presetClass="entr" presetSubtype="0" fill="hold" nodeType="withEffect">
                                  <p:stCondLst>
                                    <p:cond delay="0"/>
                                  </p:stCondLst>
                                  <p:childTnLst>
                                    <p:set>
                                      <p:cBhvr>
                                        <p:cTn id="150" dur="1" fill="hold">
                                          <p:stCondLst>
                                            <p:cond delay="0"/>
                                          </p:stCondLst>
                                        </p:cTn>
                                        <p:tgtEl>
                                          <p:spTgt spid="1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7" grpId="0" animBg="1"/>
      <p:bldP spid="38" grpId="0" animBg="1"/>
      <p:bldP spid="39" grpId="0" animBg="1"/>
      <p:bldP spid="40" grpId="0" animBg="1"/>
      <p:bldP spid="41" grpId="0" animBg="1"/>
      <p:bldP spid="42" grpId="0" animBg="1"/>
      <p:bldP spid="43" grpId="0" animBg="1"/>
      <p:bldP spid="56" grpId="0" animBg="1"/>
      <p:bldP spid="57" grpId="0" animBg="1"/>
      <p:bldP spid="58" grpId="0" animBg="1"/>
      <p:bldP spid="59" grpId="0" animBg="1"/>
      <p:bldP spid="70" grpId="0" animBg="1"/>
      <p:bldP spid="71" grpId="0" animBg="1"/>
      <p:bldP spid="72" grpId="0" animBg="1"/>
      <p:bldP spid="73"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70</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Finding Convex Hull – Two Finger Algorithm</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p:cxnSp>
        <p:nvCxnSpPr>
          <p:cNvPr id="12" name="Straight Connector 11">
            <a:extLst>
              <a:ext uri="{FF2B5EF4-FFF2-40B4-BE49-F238E27FC236}">
                <a16:creationId xmlns:a16="http://schemas.microsoft.com/office/drawing/2014/main" id="{116EBC02-33DA-C9F7-6771-66329831DFC8}"/>
              </a:ext>
            </a:extLst>
          </p:cNvPr>
          <p:cNvCxnSpPr>
            <a:cxnSpLocks/>
          </p:cNvCxnSpPr>
          <p:nvPr/>
        </p:nvCxnSpPr>
        <p:spPr>
          <a:xfrm flipV="1">
            <a:off x="1950760" y="1731792"/>
            <a:ext cx="2299667" cy="1299670"/>
          </a:xfrm>
          <a:prstGeom prst="line">
            <a:avLst/>
          </a:prstGeom>
          <a:ln w="12700"/>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id="{2EEB83B3-F53F-18A2-7876-001D06914A56}"/>
              </a:ext>
            </a:extLst>
          </p:cNvPr>
          <p:cNvCxnSpPr>
            <a:cxnSpLocks/>
          </p:cNvCxnSpPr>
          <p:nvPr/>
        </p:nvCxnSpPr>
        <p:spPr>
          <a:xfrm>
            <a:off x="3023114" y="2263502"/>
            <a:ext cx="555809" cy="0"/>
          </a:xfrm>
          <a:prstGeom prst="line">
            <a:avLst/>
          </a:prstGeom>
          <a:ln w="12700">
            <a:solidFill>
              <a:srgbClr val="FF0000"/>
            </a:solidFill>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D89EABEE-1062-FC2F-86A2-CB4DA78F885C}"/>
                  </a:ext>
                </a:extLst>
              </p:cNvPr>
              <p:cNvSpPr txBox="1"/>
              <p:nvPr/>
            </p:nvSpPr>
            <p:spPr>
              <a:xfrm>
                <a:off x="4189745" y="3817737"/>
                <a:ext cx="2407879" cy="954107"/>
              </a:xfrm>
              <a:prstGeom prst="rect">
                <a:avLst/>
              </a:prstGeom>
              <a:noFill/>
              <a:ln>
                <a:solidFill>
                  <a:schemeClr val="tx1"/>
                </a:solidFill>
              </a:ln>
            </p:spPr>
            <p:txBody>
              <a:bodyPr wrap="square" rtlCol="0">
                <a:spAutoFit/>
              </a:bodyPr>
              <a:lstStyle/>
              <a:p>
                <a:r>
                  <a:rPr lang="en-US" sz="1400" dirty="0"/>
                  <a:t>As </a:t>
                </a:r>
                <a14:m>
                  <m:oMath xmlns:m="http://schemas.openxmlformats.org/officeDocument/2006/math">
                    <m:r>
                      <a:rPr lang="en-US" sz="1400" b="0" i="1" smtClean="0">
                        <a:latin typeface="Cambria Math" panose="02040503050406030204" pitchFamily="18" charset="0"/>
                      </a:rPr>
                      <m:t>𝑦</m:t>
                    </m:r>
                  </m:oMath>
                </a14:m>
                <a:r>
                  <a:rPr lang="en-US" sz="1400" dirty="0"/>
                  <a:t> intercept decreased, we will go back to </a:t>
                </a:r>
                <a14:m>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𝑏</m:t>
                        </m:r>
                      </m:e>
                      <m:sub>
                        <m:r>
                          <a:rPr lang="en-US" sz="1400" b="0" i="1" smtClean="0">
                            <a:latin typeface="Cambria Math" panose="02040503050406030204" pitchFamily="18" charset="0"/>
                          </a:rPr>
                          <m:t>0</m:t>
                        </m:r>
                      </m:sub>
                    </m:sSub>
                    <m:r>
                      <a:rPr lang="en-US" sz="1400" b="0" i="0" smtClean="0">
                        <a:latin typeface="Cambria Math" panose="02040503050406030204" pitchFamily="18" charset="0"/>
                      </a:rPr>
                      <m:t> </m:t>
                    </m:r>
                  </m:oMath>
                </a14:m>
                <a:r>
                  <a:rPr lang="en-US" sz="1400" dirty="0"/>
                  <a:t>on R.H.S. and move counterclockwise on L.H.S to </a:t>
                </a:r>
                <a14:m>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𝑎</m:t>
                        </m:r>
                      </m:e>
                      <m:sub>
                        <m:r>
                          <a:rPr lang="en-US" sz="1400" b="0" i="1" smtClean="0">
                            <a:latin typeface="Cambria Math" panose="02040503050406030204" pitchFamily="18" charset="0"/>
                          </a:rPr>
                          <m:t>3</m:t>
                        </m:r>
                      </m:sub>
                    </m:sSub>
                  </m:oMath>
                </a14:m>
                <a:endParaRPr lang="en-US" sz="1400" dirty="0"/>
              </a:p>
            </p:txBody>
          </p:sp>
        </mc:Choice>
        <mc:Fallback xmlns="">
          <p:sp>
            <p:nvSpPr>
              <p:cNvPr id="24" name="TextBox 23">
                <a:extLst>
                  <a:ext uri="{FF2B5EF4-FFF2-40B4-BE49-F238E27FC236}">
                    <a16:creationId xmlns:a16="http://schemas.microsoft.com/office/drawing/2014/main" id="{D89EABEE-1062-FC2F-86A2-CB4DA78F885C}"/>
                  </a:ext>
                </a:extLst>
              </p:cNvPr>
              <p:cNvSpPr txBox="1">
                <a:spLocks noRot="1" noChangeAspect="1" noMove="1" noResize="1" noEditPoints="1" noAdjustHandles="1" noChangeArrowheads="1" noChangeShapeType="1" noTextEdit="1"/>
              </p:cNvSpPr>
              <p:nvPr/>
            </p:nvSpPr>
            <p:spPr>
              <a:xfrm>
                <a:off x="4189745" y="3817737"/>
                <a:ext cx="2407879" cy="954107"/>
              </a:xfrm>
              <a:prstGeom prst="rect">
                <a:avLst/>
              </a:prstGeom>
              <a:blipFill>
                <a:blip r:embed="rId3"/>
                <a:stretch>
                  <a:fillRect l="-524" t="-1299" b="-6494"/>
                </a:stretch>
              </a:blipFill>
              <a:ln>
                <a:solidFill>
                  <a:schemeClr val="tx1"/>
                </a:solidFill>
              </a:ln>
            </p:spPr>
            <p:txBody>
              <a:bodyPr/>
              <a:lstStyle/>
              <a:p>
                <a:r>
                  <a:rPr lang="en-US">
                    <a:noFill/>
                  </a:rPr>
                  <a:t> </a:t>
                </a:r>
              </a:p>
            </p:txBody>
          </p:sp>
        </mc:Fallback>
      </mc:AlternateContent>
      <p:cxnSp>
        <p:nvCxnSpPr>
          <p:cNvPr id="26" name="Straight Connector 25">
            <a:extLst>
              <a:ext uri="{FF2B5EF4-FFF2-40B4-BE49-F238E27FC236}">
                <a16:creationId xmlns:a16="http://schemas.microsoft.com/office/drawing/2014/main" id="{1FB2D016-A013-901E-50F5-52E3813AE092}"/>
              </a:ext>
            </a:extLst>
          </p:cNvPr>
          <p:cNvCxnSpPr>
            <a:cxnSpLocks/>
          </p:cNvCxnSpPr>
          <p:nvPr/>
        </p:nvCxnSpPr>
        <p:spPr>
          <a:xfrm>
            <a:off x="3023114" y="2644572"/>
            <a:ext cx="555809" cy="0"/>
          </a:xfrm>
          <a:prstGeom prst="line">
            <a:avLst/>
          </a:prstGeom>
          <a:ln w="12700">
            <a:solidFill>
              <a:srgbClr val="FF0000"/>
            </a:solidFill>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D2792303-A79A-FFD8-BB69-B4BC21A66C90}"/>
                  </a:ext>
                </a:extLst>
              </p:cNvPr>
              <p:cNvSpPr txBox="1"/>
              <p:nvPr/>
            </p:nvSpPr>
            <p:spPr>
              <a:xfrm>
                <a:off x="3625109" y="2508454"/>
                <a:ext cx="293735"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𝑦</m:t>
                          </m:r>
                        </m:e>
                        <m:sub>
                          <m:r>
                            <a:rPr lang="en-US" sz="1400" b="0" i="1" smtClean="0">
                              <a:latin typeface="Cambria Math" panose="02040503050406030204" pitchFamily="18" charset="0"/>
                            </a:rPr>
                            <m:t>00</m:t>
                          </m:r>
                        </m:sub>
                      </m:sSub>
                    </m:oMath>
                  </m:oMathPara>
                </a14:m>
                <a:endParaRPr lang="en-US" sz="1400" dirty="0"/>
              </a:p>
            </p:txBody>
          </p:sp>
        </mc:Choice>
        <mc:Fallback xmlns="">
          <p:sp>
            <p:nvSpPr>
              <p:cNvPr id="27" name="TextBox 26">
                <a:extLst>
                  <a:ext uri="{FF2B5EF4-FFF2-40B4-BE49-F238E27FC236}">
                    <a16:creationId xmlns:a16="http://schemas.microsoft.com/office/drawing/2014/main" id="{D2792303-A79A-FFD8-BB69-B4BC21A66C90}"/>
                  </a:ext>
                </a:extLst>
              </p:cNvPr>
              <p:cNvSpPr txBox="1">
                <a:spLocks noRot="1" noChangeAspect="1" noMove="1" noResize="1" noEditPoints="1" noAdjustHandles="1" noChangeArrowheads="1" noChangeShapeType="1" noTextEdit="1"/>
              </p:cNvSpPr>
              <p:nvPr/>
            </p:nvSpPr>
            <p:spPr>
              <a:xfrm>
                <a:off x="3625109" y="2508454"/>
                <a:ext cx="293735" cy="215444"/>
              </a:xfrm>
              <a:prstGeom prst="rect">
                <a:avLst/>
              </a:prstGeom>
              <a:blipFill>
                <a:blip r:embed="rId4"/>
                <a:stretch>
                  <a:fillRect l="-16667" r="-4167" b="-22222"/>
                </a:stretch>
              </a:blipFill>
            </p:spPr>
            <p:txBody>
              <a:bodyPr/>
              <a:lstStyle/>
              <a:p>
                <a:r>
                  <a:rPr lang="en-US">
                    <a:noFill/>
                  </a:rPr>
                  <a:t> </a:t>
                </a:r>
              </a:p>
            </p:txBody>
          </p:sp>
        </mc:Fallback>
      </mc:AlternateContent>
      <p:cxnSp>
        <p:nvCxnSpPr>
          <p:cNvPr id="28" name="Straight Connector 27">
            <a:extLst>
              <a:ext uri="{FF2B5EF4-FFF2-40B4-BE49-F238E27FC236}">
                <a16:creationId xmlns:a16="http://schemas.microsoft.com/office/drawing/2014/main" id="{3860AE30-1C07-0458-E679-522E185D86DE}"/>
              </a:ext>
            </a:extLst>
          </p:cNvPr>
          <p:cNvCxnSpPr>
            <a:cxnSpLocks/>
          </p:cNvCxnSpPr>
          <p:nvPr/>
        </p:nvCxnSpPr>
        <p:spPr>
          <a:xfrm>
            <a:off x="3023114" y="2863134"/>
            <a:ext cx="555809" cy="0"/>
          </a:xfrm>
          <a:prstGeom prst="line">
            <a:avLst/>
          </a:prstGeom>
          <a:ln w="12700">
            <a:solidFill>
              <a:srgbClr val="FF0000"/>
            </a:solidFill>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7ACB0D55-4832-49B8-8053-C498ACDBDE0C}"/>
                  </a:ext>
                </a:extLst>
              </p:cNvPr>
              <p:cNvSpPr txBox="1"/>
              <p:nvPr/>
            </p:nvSpPr>
            <p:spPr>
              <a:xfrm>
                <a:off x="3630940" y="2713541"/>
                <a:ext cx="293735"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𝑦</m:t>
                          </m:r>
                        </m:e>
                        <m:sub>
                          <m:r>
                            <a:rPr lang="en-US" sz="1400" b="0" i="1" smtClean="0">
                              <a:latin typeface="Cambria Math" panose="02040503050406030204" pitchFamily="18" charset="0"/>
                            </a:rPr>
                            <m:t>01</m:t>
                          </m:r>
                        </m:sub>
                      </m:sSub>
                    </m:oMath>
                  </m:oMathPara>
                </a14:m>
                <a:endParaRPr lang="en-US" sz="1400" dirty="0"/>
              </a:p>
            </p:txBody>
          </p:sp>
        </mc:Choice>
        <mc:Fallback xmlns="">
          <p:sp>
            <p:nvSpPr>
              <p:cNvPr id="30" name="TextBox 29">
                <a:extLst>
                  <a:ext uri="{FF2B5EF4-FFF2-40B4-BE49-F238E27FC236}">
                    <a16:creationId xmlns:a16="http://schemas.microsoft.com/office/drawing/2014/main" id="{7ACB0D55-4832-49B8-8053-C498ACDBDE0C}"/>
                  </a:ext>
                </a:extLst>
              </p:cNvPr>
              <p:cNvSpPr txBox="1">
                <a:spLocks noRot="1" noChangeAspect="1" noMove="1" noResize="1" noEditPoints="1" noAdjustHandles="1" noChangeArrowheads="1" noChangeShapeType="1" noTextEdit="1"/>
              </p:cNvSpPr>
              <p:nvPr/>
            </p:nvSpPr>
            <p:spPr>
              <a:xfrm>
                <a:off x="3630940" y="2713541"/>
                <a:ext cx="293735" cy="215444"/>
              </a:xfrm>
              <a:prstGeom prst="rect">
                <a:avLst/>
              </a:prstGeom>
              <a:blipFill>
                <a:blip r:embed="rId5"/>
                <a:stretch>
                  <a:fillRect l="-16667" r="-4167" b="-222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91F64C33-D6D4-4011-9444-FD4DDCC49DFA}"/>
                  </a:ext>
                </a:extLst>
              </p:cNvPr>
              <p:cNvSpPr txBox="1"/>
              <p:nvPr/>
            </p:nvSpPr>
            <p:spPr>
              <a:xfrm>
                <a:off x="2759475" y="2105669"/>
                <a:ext cx="293735"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𝑦</m:t>
                          </m:r>
                        </m:e>
                        <m:sub>
                          <m:r>
                            <a:rPr lang="en-US" sz="1400" b="0" i="1" smtClean="0">
                              <a:latin typeface="Cambria Math" panose="02040503050406030204" pitchFamily="18" charset="0"/>
                            </a:rPr>
                            <m:t>30</m:t>
                          </m:r>
                        </m:sub>
                      </m:sSub>
                    </m:oMath>
                  </m:oMathPara>
                </a14:m>
                <a:endParaRPr lang="en-US" sz="1400" dirty="0"/>
              </a:p>
            </p:txBody>
          </p:sp>
        </mc:Choice>
        <mc:Fallback xmlns="">
          <p:sp>
            <p:nvSpPr>
              <p:cNvPr id="31" name="TextBox 30">
                <a:extLst>
                  <a:ext uri="{FF2B5EF4-FFF2-40B4-BE49-F238E27FC236}">
                    <a16:creationId xmlns:a16="http://schemas.microsoft.com/office/drawing/2014/main" id="{91F64C33-D6D4-4011-9444-FD4DDCC49DFA}"/>
                  </a:ext>
                </a:extLst>
              </p:cNvPr>
              <p:cNvSpPr txBox="1">
                <a:spLocks noRot="1" noChangeAspect="1" noMove="1" noResize="1" noEditPoints="1" noAdjustHandles="1" noChangeArrowheads="1" noChangeShapeType="1" noTextEdit="1"/>
              </p:cNvSpPr>
              <p:nvPr/>
            </p:nvSpPr>
            <p:spPr>
              <a:xfrm>
                <a:off x="2759475" y="2105669"/>
                <a:ext cx="293735" cy="215444"/>
              </a:xfrm>
              <a:prstGeom prst="rect">
                <a:avLst/>
              </a:prstGeom>
              <a:blipFill>
                <a:blip r:embed="rId6"/>
                <a:stretch>
                  <a:fillRect l="-16667" r="-4167" b="-27778"/>
                </a:stretch>
              </a:blipFill>
            </p:spPr>
            <p:txBody>
              <a:bodyPr/>
              <a:lstStyle/>
              <a:p>
                <a:r>
                  <a:rPr lang="en-US">
                    <a:noFill/>
                  </a:rPr>
                  <a:t> </a:t>
                </a:r>
              </a:p>
            </p:txBody>
          </p:sp>
        </mc:Fallback>
      </mc:AlternateContent>
      <p:grpSp>
        <p:nvGrpSpPr>
          <p:cNvPr id="33" name="Group 32">
            <a:extLst>
              <a:ext uri="{FF2B5EF4-FFF2-40B4-BE49-F238E27FC236}">
                <a16:creationId xmlns:a16="http://schemas.microsoft.com/office/drawing/2014/main" id="{CF1F2414-A28C-FD69-0085-6A73F0A188FC}"/>
              </a:ext>
            </a:extLst>
          </p:cNvPr>
          <p:cNvGrpSpPr/>
          <p:nvPr/>
        </p:nvGrpSpPr>
        <p:grpSpPr>
          <a:xfrm>
            <a:off x="922299" y="1228103"/>
            <a:ext cx="5296354" cy="3360227"/>
            <a:chOff x="300628" y="1090007"/>
            <a:chExt cx="5296354" cy="3360227"/>
          </a:xfrm>
        </p:grpSpPr>
        <p:grpSp>
          <p:nvGrpSpPr>
            <p:cNvPr id="34" name="Group 33">
              <a:extLst>
                <a:ext uri="{FF2B5EF4-FFF2-40B4-BE49-F238E27FC236}">
                  <a16:creationId xmlns:a16="http://schemas.microsoft.com/office/drawing/2014/main" id="{57505D9C-C332-2C38-7244-9F95DA91C41E}"/>
                </a:ext>
              </a:extLst>
            </p:cNvPr>
            <p:cNvGrpSpPr/>
            <p:nvPr/>
          </p:nvGrpSpPr>
          <p:grpSpPr>
            <a:xfrm>
              <a:off x="587838" y="2880186"/>
              <a:ext cx="1202006" cy="1099354"/>
              <a:chOff x="1070448" y="2403764"/>
              <a:chExt cx="1202006" cy="1099354"/>
            </a:xfrm>
          </p:grpSpPr>
          <p:sp>
            <p:nvSpPr>
              <p:cNvPr id="69" name="Oval 68">
                <a:extLst>
                  <a:ext uri="{FF2B5EF4-FFF2-40B4-BE49-F238E27FC236}">
                    <a16:creationId xmlns:a16="http://schemas.microsoft.com/office/drawing/2014/main" id="{9A7E9AA1-C8B7-F3AA-826D-2A4B052A7378}"/>
                  </a:ext>
                </a:extLst>
              </p:cNvPr>
              <p:cNvSpPr/>
              <p:nvPr/>
            </p:nvSpPr>
            <p:spPr>
              <a:xfrm>
                <a:off x="1070448" y="257175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Oval 69">
                <a:extLst>
                  <a:ext uri="{FF2B5EF4-FFF2-40B4-BE49-F238E27FC236}">
                    <a16:creationId xmlns:a16="http://schemas.microsoft.com/office/drawing/2014/main" id="{B1E9D762-1928-DDC6-4F23-4D6A885B9613}"/>
                  </a:ext>
                </a:extLst>
              </p:cNvPr>
              <p:cNvSpPr/>
              <p:nvPr/>
            </p:nvSpPr>
            <p:spPr>
              <a:xfrm>
                <a:off x="1798519" y="2403764"/>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Oval 72">
                <a:extLst>
                  <a:ext uri="{FF2B5EF4-FFF2-40B4-BE49-F238E27FC236}">
                    <a16:creationId xmlns:a16="http://schemas.microsoft.com/office/drawing/2014/main" id="{9067E1FD-E832-32C7-C727-AB0EFC008093}"/>
                  </a:ext>
                </a:extLst>
              </p:cNvPr>
              <p:cNvSpPr/>
              <p:nvPr/>
            </p:nvSpPr>
            <p:spPr>
              <a:xfrm>
                <a:off x="1474073" y="3413118"/>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Oval 73">
                <a:extLst>
                  <a:ext uri="{FF2B5EF4-FFF2-40B4-BE49-F238E27FC236}">
                    <a16:creationId xmlns:a16="http://schemas.microsoft.com/office/drawing/2014/main" id="{7F5B1D8D-D2A2-66F4-DFA3-5662B41A22A2}"/>
                  </a:ext>
                </a:extLst>
              </p:cNvPr>
              <p:cNvSpPr/>
              <p:nvPr/>
            </p:nvSpPr>
            <p:spPr>
              <a:xfrm>
                <a:off x="2182454" y="2821432"/>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3D965A8F-8A37-E8D7-3CA2-BA64CA6BCB99}"/>
                    </a:ext>
                  </a:extLst>
                </p:cNvPr>
                <p:cNvSpPr txBox="1"/>
                <p:nvPr/>
              </p:nvSpPr>
              <p:spPr>
                <a:xfrm>
                  <a:off x="1719544" y="3534469"/>
                  <a:ext cx="25539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0</m:t>
                            </m:r>
                          </m:sub>
                        </m:sSub>
                      </m:oMath>
                    </m:oMathPara>
                  </a14:m>
                  <a:endParaRPr lang="en-US" sz="1600" dirty="0"/>
                </a:p>
              </p:txBody>
            </p:sp>
          </mc:Choice>
          <mc:Fallback xmlns="">
            <p:sp>
              <p:nvSpPr>
                <p:cNvPr id="38" name="TextBox 37">
                  <a:extLst>
                    <a:ext uri="{FF2B5EF4-FFF2-40B4-BE49-F238E27FC236}">
                      <a16:creationId xmlns:a16="http://schemas.microsoft.com/office/drawing/2014/main" id="{3D965A8F-8A37-E8D7-3CA2-BA64CA6BCB99}"/>
                    </a:ext>
                  </a:extLst>
                </p:cNvPr>
                <p:cNvSpPr txBox="1">
                  <a:spLocks noRot="1" noChangeAspect="1" noMove="1" noResize="1" noEditPoints="1" noAdjustHandles="1" noChangeArrowheads="1" noChangeShapeType="1" noTextEdit="1"/>
                </p:cNvSpPr>
                <p:nvPr/>
              </p:nvSpPr>
              <p:spPr>
                <a:xfrm>
                  <a:off x="1719544" y="3534469"/>
                  <a:ext cx="255390" cy="246221"/>
                </a:xfrm>
                <a:prstGeom prst="rect">
                  <a:avLst/>
                </a:prstGeom>
                <a:blipFill>
                  <a:blip r:embed="rId7"/>
                  <a:stretch>
                    <a:fillRect l="-14286" r="-4762" b="-142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 name="TextBox 39">
                  <a:extLst>
                    <a:ext uri="{FF2B5EF4-FFF2-40B4-BE49-F238E27FC236}">
                      <a16:creationId xmlns:a16="http://schemas.microsoft.com/office/drawing/2014/main" id="{5EE895F8-FE53-AD66-31DF-54E053AAD566}"/>
                    </a:ext>
                  </a:extLst>
                </p:cNvPr>
                <p:cNvSpPr txBox="1"/>
                <p:nvPr/>
              </p:nvSpPr>
              <p:spPr>
                <a:xfrm>
                  <a:off x="967200" y="4082797"/>
                  <a:ext cx="250646"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1</m:t>
                            </m:r>
                          </m:sub>
                        </m:sSub>
                      </m:oMath>
                    </m:oMathPara>
                  </a14:m>
                  <a:endParaRPr lang="en-US" sz="1600" dirty="0"/>
                </a:p>
              </p:txBody>
            </p:sp>
          </mc:Choice>
          <mc:Fallback xmlns="">
            <p:sp>
              <p:nvSpPr>
                <p:cNvPr id="40" name="TextBox 39">
                  <a:extLst>
                    <a:ext uri="{FF2B5EF4-FFF2-40B4-BE49-F238E27FC236}">
                      <a16:creationId xmlns:a16="http://schemas.microsoft.com/office/drawing/2014/main" id="{5EE895F8-FE53-AD66-31DF-54E053AAD566}"/>
                    </a:ext>
                  </a:extLst>
                </p:cNvPr>
                <p:cNvSpPr txBox="1">
                  <a:spLocks noRot="1" noChangeAspect="1" noMove="1" noResize="1" noEditPoints="1" noAdjustHandles="1" noChangeArrowheads="1" noChangeShapeType="1" noTextEdit="1"/>
                </p:cNvSpPr>
                <p:nvPr/>
              </p:nvSpPr>
              <p:spPr>
                <a:xfrm>
                  <a:off x="967200" y="4082797"/>
                  <a:ext cx="250646" cy="246221"/>
                </a:xfrm>
                <a:prstGeom prst="rect">
                  <a:avLst/>
                </a:prstGeom>
                <a:blipFill>
                  <a:blip r:embed="rId8"/>
                  <a:stretch>
                    <a:fillRect l="-15000" r="-10000" b="-1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2" name="TextBox 41">
                  <a:extLst>
                    <a:ext uri="{FF2B5EF4-FFF2-40B4-BE49-F238E27FC236}">
                      <a16:creationId xmlns:a16="http://schemas.microsoft.com/office/drawing/2014/main" id="{811C9A60-BDD9-4F6C-CE8D-E5B58AF3C029}"/>
                    </a:ext>
                  </a:extLst>
                </p:cNvPr>
                <p:cNvSpPr txBox="1"/>
                <p:nvPr/>
              </p:nvSpPr>
              <p:spPr>
                <a:xfrm>
                  <a:off x="300628" y="2795622"/>
                  <a:ext cx="25539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2</m:t>
                            </m:r>
                          </m:sub>
                        </m:sSub>
                      </m:oMath>
                    </m:oMathPara>
                  </a14:m>
                  <a:endParaRPr lang="en-US" sz="1600" dirty="0"/>
                </a:p>
              </p:txBody>
            </p:sp>
          </mc:Choice>
          <mc:Fallback xmlns="">
            <p:sp>
              <p:nvSpPr>
                <p:cNvPr id="42" name="TextBox 41">
                  <a:extLst>
                    <a:ext uri="{FF2B5EF4-FFF2-40B4-BE49-F238E27FC236}">
                      <a16:creationId xmlns:a16="http://schemas.microsoft.com/office/drawing/2014/main" id="{811C9A60-BDD9-4F6C-CE8D-E5B58AF3C029}"/>
                    </a:ext>
                  </a:extLst>
                </p:cNvPr>
                <p:cNvSpPr txBox="1">
                  <a:spLocks noRot="1" noChangeAspect="1" noMove="1" noResize="1" noEditPoints="1" noAdjustHandles="1" noChangeArrowheads="1" noChangeShapeType="1" noTextEdit="1"/>
                </p:cNvSpPr>
                <p:nvPr/>
              </p:nvSpPr>
              <p:spPr>
                <a:xfrm>
                  <a:off x="300628" y="2795622"/>
                  <a:ext cx="255390" cy="246221"/>
                </a:xfrm>
                <a:prstGeom prst="rect">
                  <a:avLst/>
                </a:prstGeom>
                <a:blipFill>
                  <a:blip r:embed="rId9"/>
                  <a:stretch>
                    <a:fillRect l="-9524" r="-9524" b="-142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3" name="TextBox 42">
                  <a:extLst>
                    <a:ext uri="{FF2B5EF4-FFF2-40B4-BE49-F238E27FC236}">
                      <a16:creationId xmlns:a16="http://schemas.microsoft.com/office/drawing/2014/main" id="{DD2BE0E3-84AA-5899-99CE-9806D3E61190}"/>
                    </a:ext>
                  </a:extLst>
                </p:cNvPr>
                <p:cNvSpPr txBox="1"/>
                <p:nvPr/>
              </p:nvSpPr>
              <p:spPr>
                <a:xfrm>
                  <a:off x="1187747" y="2502206"/>
                  <a:ext cx="25539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3</m:t>
                            </m:r>
                          </m:sub>
                        </m:sSub>
                      </m:oMath>
                    </m:oMathPara>
                  </a14:m>
                  <a:endParaRPr lang="en-US" sz="1600" dirty="0"/>
                </a:p>
              </p:txBody>
            </p:sp>
          </mc:Choice>
          <mc:Fallback xmlns="">
            <p:sp>
              <p:nvSpPr>
                <p:cNvPr id="43" name="TextBox 42">
                  <a:extLst>
                    <a:ext uri="{FF2B5EF4-FFF2-40B4-BE49-F238E27FC236}">
                      <a16:creationId xmlns:a16="http://schemas.microsoft.com/office/drawing/2014/main" id="{DD2BE0E3-84AA-5899-99CE-9806D3E61190}"/>
                    </a:ext>
                  </a:extLst>
                </p:cNvPr>
                <p:cNvSpPr txBox="1">
                  <a:spLocks noRot="1" noChangeAspect="1" noMove="1" noResize="1" noEditPoints="1" noAdjustHandles="1" noChangeArrowheads="1" noChangeShapeType="1" noTextEdit="1"/>
                </p:cNvSpPr>
                <p:nvPr/>
              </p:nvSpPr>
              <p:spPr>
                <a:xfrm>
                  <a:off x="1187747" y="2502206"/>
                  <a:ext cx="255390" cy="246221"/>
                </a:xfrm>
                <a:prstGeom prst="rect">
                  <a:avLst/>
                </a:prstGeom>
                <a:blipFill>
                  <a:blip r:embed="rId10"/>
                  <a:stretch>
                    <a:fillRect l="-9524" r="-9524" b="-14286"/>
                  </a:stretch>
                </a:blipFill>
              </p:spPr>
              <p:txBody>
                <a:bodyPr/>
                <a:lstStyle/>
                <a:p>
                  <a:r>
                    <a:rPr lang="en-US">
                      <a:noFill/>
                    </a:rPr>
                    <a:t> </a:t>
                  </a:r>
                </a:p>
              </p:txBody>
            </p:sp>
          </mc:Fallback>
        </mc:AlternateContent>
        <p:cxnSp>
          <p:nvCxnSpPr>
            <p:cNvPr id="44" name="Straight Connector 43">
              <a:extLst>
                <a:ext uri="{FF2B5EF4-FFF2-40B4-BE49-F238E27FC236}">
                  <a16:creationId xmlns:a16="http://schemas.microsoft.com/office/drawing/2014/main" id="{09727CEA-DA4B-C7C7-5934-6017FA0E0D9E}"/>
                </a:ext>
              </a:extLst>
            </p:cNvPr>
            <p:cNvCxnSpPr>
              <a:cxnSpLocks/>
              <a:stCxn id="69" idx="2"/>
              <a:endCxn id="73" idx="3"/>
            </p:cNvCxnSpPr>
            <p:nvPr/>
          </p:nvCxnSpPr>
          <p:spPr>
            <a:xfrm>
              <a:off x="587838" y="3093172"/>
              <a:ext cx="416805" cy="873188"/>
            </a:xfrm>
            <a:prstGeom prst="line">
              <a:avLst/>
            </a:prstGeom>
            <a:ln w="12700"/>
          </p:spPr>
          <p:style>
            <a:lnRef idx="1">
              <a:schemeClr val="dk1"/>
            </a:lnRef>
            <a:fillRef idx="0">
              <a:schemeClr val="dk1"/>
            </a:fillRef>
            <a:effectRef idx="0">
              <a:schemeClr val="dk1"/>
            </a:effectRef>
            <a:fontRef idx="minor">
              <a:schemeClr val="tx1"/>
            </a:fontRef>
          </p:style>
        </p:cxnSp>
        <p:cxnSp>
          <p:nvCxnSpPr>
            <p:cNvPr id="46" name="Straight Connector 45">
              <a:extLst>
                <a:ext uri="{FF2B5EF4-FFF2-40B4-BE49-F238E27FC236}">
                  <a16:creationId xmlns:a16="http://schemas.microsoft.com/office/drawing/2014/main" id="{1DA619D3-DE3C-4FA0-6503-A9B0A4A45913}"/>
                </a:ext>
              </a:extLst>
            </p:cNvPr>
            <p:cNvCxnSpPr>
              <a:cxnSpLocks/>
              <a:stCxn id="69" idx="0"/>
              <a:endCxn id="70" idx="0"/>
            </p:cNvCxnSpPr>
            <p:nvPr/>
          </p:nvCxnSpPr>
          <p:spPr>
            <a:xfrm flipV="1">
              <a:off x="632838" y="2880186"/>
              <a:ext cx="728071" cy="167986"/>
            </a:xfrm>
            <a:prstGeom prst="line">
              <a:avLst/>
            </a:prstGeom>
            <a:ln w="12700"/>
          </p:spPr>
          <p:style>
            <a:lnRef idx="1">
              <a:schemeClr val="dk1"/>
            </a:lnRef>
            <a:fillRef idx="0">
              <a:schemeClr val="dk1"/>
            </a:fillRef>
            <a:effectRef idx="0">
              <a:schemeClr val="dk1"/>
            </a:effectRef>
            <a:fontRef idx="minor">
              <a:schemeClr val="tx1"/>
            </a:fontRef>
          </p:style>
        </p:cxnSp>
        <p:cxnSp>
          <p:nvCxnSpPr>
            <p:cNvPr id="48" name="Straight Connector 47">
              <a:extLst>
                <a:ext uri="{FF2B5EF4-FFF2-40B4-BE49-F238E27FC236}">
                  <a16:creationId xmlns:a16="http://schemas.microsoft.com/office/drawing/2014/main" id="{8CC2D655-E415-DE31-CE5B-84BA6599BEB7}"/>
                </a:ext>
              </a:extLst>
            </p:cNvPr>
            <p:cNvCxnSpPr>
              <a:cxnSpLocks/>
              <a:stCxn id="70" idx="7"/>
              <a:endCxn id="74" idx="7"/>
            </p:cNvCxnSpPr>
            <p:nvPr/>
          </p:nvCxnSpPr>
          <p:spPr>
            <a:xfrm>
              <a:off x="1392729" y="2893366"/>
              <a:ext cx="383935" cy="417668"/>
            </a:xfrm>
            <a:prstGeom prst="line">
              <a:avLst/>
            </a:prstGeom>
            <a:ln w="12700"/>
          </p:spPr>
          <p:style>
            <a:lnRef idx="1">
              <a:schemeClr val="dk1"/>
            </a:lnRef>
            <a:fillRef idx="0">
              <a:schemeClr val="dk1"/>
            </a:fillRef>
            <a:effectRef idx="0">
              <a:schemeClr val="dk1"/>
            </a:effectRef>
            <a:fontRef idx="minor">
              <a:schemeClr val="tx1"/>
            </a:fontRef>
          </p:style>
        </p:cxnSp>
        <p:cxnSp>
          <p:nvCxnSpPr>
            <p:cNvPr id="49" name="Straight Connector 48">
              <a:extLst>
                <a:ext uri="{FF2B5EF4-FFF2-40B4-BE49-F238E27FC236}">
                  <a16:creationId xmlns:a16="http://schemas.microsoft.com/office/drawing/2014/main" id="{A0988C8C-032D-E015-5E75-2AF3F12FB817}"/>
                </a:ext>
              </a:extLst>
            </p:cNvPr>
            <p:cNvCxnSpPr>
              <a:cxnSpLocks/>
              <a:stCxn id="73" idx="5"/>
              <a:endCxn id="74" idx="4"/>
            </p:cNvCxnSpPr>
            <p:nvPr/>
          </p:nvCxnSpPr>
          <p:spPr>
            <a:xfrm flipV="1">
              <a:off x="1068283" y="3387854"/>
              <a:ext cx="676561" cy="578506"/>
            </a:xfrm>
            <a:prstGeom prst="line">
              <a:avLst/>
            </a:prstGeom>
            <a:ln w="12700"/>
          </p:spPr>
          <p:style>
            <a:lnRef idx="1">
              <a:schemeClr val="dk1"/>
            </a:lnRef>
            <a:fillRef idx="0">
              <a:schemeClr val="dk1"/>
            </a:fillRef>
            <a:effectRef idx="0">
              <a:schemeClr val="dk1"/>
            </a:effectRef>
            <a:fontRef idx="minor">
              <a:schemeClr val="tx1"/>
            </a:fontRef>
          </p:style>
        </p:cxnSp>
        <p:grpSp>
          <p:nvGrpSpPr>
            <p:cNvPr id="51" name="Group 50">
              <a:extLst>
                <a:ext uri="{FF2B5EF4-FFF2-40B4-BE49-F238E27FC236}">
                  <a16:creationId xmlns:a16="http://schemas.microsoft.com/office/drawing/2014/main" id="{001552FF-5C5E-E7AD-EDCC-5D1FCB4AD5ED}"/>
                </a:ext>
              </a:extLst>
            </p:cNvPr>
            <p:cNvGrpSpPr/>
            <p:nvPr/>
          </p:nvGrpSpPr>
          <p:grpSpPr>
            <a:xfrm>
              <a:off x="3615576" y="1198811"/>
              <a:ext cx="1748941" cy="953592"/>
              <a:chOff x="1957465" y="637395"/>
              <a:chExt cx="1748941" cy="953592"/>
            </a:xfrm>
          </p:grpSpPr>
          <p:sp>
            <p:nvSpPr>
              <p:cNvPr id="66" name="Oval 65">
                <a:extLst>
                  <a:ext uri="{FF2B5EF4-FFF2-40B4-BE49-F238E27FC236}">
                    <a16:creationId xmlns:a16="http://schemas.microsoft.com/office/drawing/2014/main" id="{E6BECB11-18C7-31F8-7B9B-49613B2E04F0}"/>
                  </a:ext>
                </a:extLst>
              </p:cNvPr>
              <p:cNvSpPr/>
              <p:nvPr/>
            </p:nvSpPr>
            <p:spPr>
              <a:xfrm>
                <a:off x="1957465" y="101910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Oval 66">
                <a:extLst>
                  <a:ext uri="{FF2B5EF4-FFF2-40B4-BE49-F238E27FC236}">
                    <a16:creationId xmlns:a16="http://schemas.microsoft.com/office/drawing/2014/main" id="{34DFCD53-DBD2-666E-191B-D37ABAD18930}"/>
                  </a:ext>
                </a:extLst>
              </p:cNvPr>
              <p:cNvSpPr/>
              <p:nvPr/>
            </p:nvSpPr>
            <p:spPr>
              <a:xfrm>
                <a:off x="3106682" y="637395"/>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Oval 67">
                <a:extLst>
                  <a:ext uri="{FF2B5EF4-FFF2-40B4-BE49-F238E27FC236}">
                    <a16:creationId xmlns:a16="http://schemas.microsoft.com/office/drawing/2014/main" id="{EA8FCE5E-630B-1791-E31E-DE1789BAF7E2}"/>
                  </a:ext>
                </a:extLst>
              </p:cNvPr>
              <p:cNvSpPr/>
              <p:nvPr/>
            </p:nvSpPr>
            <p:spPr>
              <a:xfrm>
                <a:off x="3616406" y="1500987"/>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52" name="Straight Connector 51">
              <a:extLst>
                <a:ext uri="{FF2B5EF4-FFF2-40B4-BE49-F238E27FC236}">
                  <a16:creationId xmlns:a16="http://schemas.microsoft.com/office/drawing/2014/main" id="{92C74D32-8877-70BA-8610-8ECA851AE96B}"/>
                </a:ext>
              </a:extLst>
            </p:cNvPr>
            <p:cNvCxnSpPr>
              <a:cxnSpLocks/>
            </p:cNvCxnSpPr>
            <p:nvPr/>
          </p:nvCxnSpPr>
          <p:spPr>
            <a:xfrm>
              <a:off x="2679348" y="1174234"/>
              <a:ext cx="0" cy="3276000"/>
            </a:xfrm>
            <a:prstGeom prst="line">
              <a:avLst/>
            </a:prstGeom>
            <a:ln w="12700"/>
          </p:spPr>
          <p:style>
            <a:lnRef idx="1">
              <a:schemeClr val="dk1"/>
            </a:lnRef>
            <a:fillRef idx="0">
              <a:schemeClr val="dk1"/>
            </a:fillRef>
            <a:effectRef idx="0">
              <a:schemeClr val="dk1"/>
            </a:effectRef>
            <a:fontRef idx="minor">
              <a:schemeClr val="tx1"/>
            </a:fontRef>
          </p:style>
        </p:cxnSp>
        <p:cxnSp>
          <p:nvCxnSpPr>
            <p:cNvPr id="56" name="Straight Connector 55">
              <a:extLst>
                <a:ext uri="{FF2B5EF4-FFF2-40B4-BE49-F238E27FC236}">
                  <a16:creationId xmlns:a16="http://schemas.microsoft.com/office/drawing/2014/main" id="{22096B98-4925-5C97-CB42-91B21AC2E0B8}"/>
                </a:ext>
              </a:extLst>
            </p:cNvPr>
            <p:cNvCxnSpPr>
              <a:cxnSpLocks/>
              <a:stCxn id="67" idx="1"/>
              <a:endCxn id="66" idx="1"/>
            </p:cNvCxnSpPr>
            <p:nvPr/>
          </p:nvCxnSpPr>
          <p:spPr>
            <a:xfrm flipH="1">
              <a:off x="3628756" y="1211991"/>
              <a:ext cx="1149217" cy="381705"/>
            </a:xfrm>
            <a:prstGeom prst="line">
              <a:avLst/>
            </a:prstGeom>
            <a:ln w="12700"/>
          </p:spPr>
          <p:style>
            <a:lnRef idx="1">
              <a:schemeClr val="dk1"/>
            </a:lnRef>
            <a:fillRef idx="0">
              <a:schemeClr val="dk1"/>
            </a:fillRef>
            <a:effectRef idx="0">
              <a:schemeClr val="dk1"/>
            </a:effectRef>
            <a:fontRef idx="minor">
              <a:schemeClr val="tx1"/>
            </a:fontRef>
          </p:style>
        </p:cxnSp>
        <p:cxnSp>
          <p:nvCxnSpPr>
            <p:cNvPr id="57" name="Straight Connector 56">
              <a:extLst>
                <a:ext uri="{FF2B5EF4-FFF2-40B4-BE49-F238E27FC236}">
                  <a16:creationId xmlns:a16="http://schemas.microsoft.com/office/drawing/2014/main" id="{C315D6D4-424A-E5B3-F556-19A905CEF79B}"/>
                </a:ext>
              </a:extLst>
            </p:cNvPr>
            <p:cNvCxnSpPr>
              <a:cxnSpLocks/>
              <a:stCxn id="68" idx="5"/>
              <a:endCxn id="62" idx="5"/>
            </p:cNvCxnSpPr>
            <p:nvPr/>
          </p:nvCxnSpPr>
          <p:spPr>
            <a:xfrm flipH="1">
              <a:off x="4315477" y="2139223"/>
              <a:ext cx="1035860" cy="856776"/>
            </a:xfrm>
            <a:prstGeom prst="line">
              <a:avLst/>
            </a:prstGeom>
            <a:ln w="12700"/>
          </p:spPr>
          <p:style>
            <a:lnRef idx="1">
              <a:schemeClr val="dk1"/>
            </a:lnRef>
            <a:fillRef idx="0">
              <a:schemeClr val="dk1"/>
            </a:fillRef>
            <a:effectRef idx="0">
              <a:schemeClr val="dk1"/>
            </a:effectRef>
            <a:fontRef idx="minor">
              <a:schemeClr val="tx1"/>
            </a:fontRef>
          </p:style>
        </p:cxnSp>
        <p:cxnSp>
          <p:nvCxnSpPr>
            <p:cNvPr id="58" name="Straight Connector 57">
              <a:extLst>
                <a:ext uri="{FF2B5EF4-FFF2-40B4-BE49-F238E27FC236}">
                  <a16:creationId xmlns:a16="http://schemas.microsoft.com/office/drawing/2014/main" id="{6CDFEED8-6A13-96C7-F32F-A408229B3358}"/>
                </a:ext>
              </a:extLst>
            </p:cNvPr>
            <p:cNvCxnSpPr>
              <a:cxnSpLocks/>
              <a:stCxn id="67" idx="7"/>
              <a:endCxn id="68" idx="7"/>
            </p:cNvCxnSpPr>
            <p:nvPr/>
          </p:nvCxnSpPr>
          <p:spPr>
            <a:xfrm>
              <a:off x="4841613" y="1211991"/>
              <a:ext cx="509724" cy="863592"/>
            </a:xfrm>
            <a:prstGeom prst="line">
              <a:avLst/>
            </a:prstGeom>
            <a:ln w="12700"/>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59" name="TextBox 58">
                  <a:extLst>
                    <a:ext uri="{FF2B5EF4-FFF2-40B4-BE49-F238E27FC236}">
                      <a16:creationId xmlns:a16="http://schemas.microsoft.com/office/drawing/2014/main" id="{635EBAA0-D7DF-F0F6-FC76-2B1C18A4ED2A}"/>
                    </a:ext>
                  </a:extLst>
                </p:cNvPr>
                <p:cNvSpPr txBox="1"/>
                <p:nvPr/>
              </p:nvSpPr>
              <p:spPr>
                <a:xfrm>
                  <a:off x="4908800" y="1090007"/>
                  <a:ext cx="240899"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1</m:t>
                            </m:r>
                          </m:sub>
                        </m:sSub>
                      </m:oMath>
                    </m:oMathPara>
                  </a14:m>
                  <a:endParaRPr lang="en-US" sz="1600" dirty="0"/>
                </a:p>
              </p:txBody>
            </p:sp>
          </mc:Choice>
          <mc:Fallback xmlns="">
            <p:sp>
              <p:nvSpPr>
                <p:cNvPr id="59" name="TextBox 58">
                  <a:extLst>
                    <a:ext uri="{FF2B5EF4-FFF2-40B4-BE49-F238E27FC236}">
                      <a16:creationId xmlns:a16="http://schemas.microsoft.com/office/drawing/2014/main" id="{635EBAA0-D7DF-F0F6-FC76-2B1C18A4ED2A}"/>
                    </a:ext>
                  </a:extLst>
                </p:cNvPr>
                <p:cNvSpPr txBox="1">
                  <a:spLocks noRot="1" noChangeAspect="1" noMove="1" noResize="1" noEditPoints="1" noAdjustHandles="1" noChangeArrowheads="1" noChangeShapeType="1" noTextEdit="1"/>
                </p:cNvSpPr>
                <p:nvPr/>
              </p:nvSpPr>
              <p:spPr>
                <a:xfrm>
                  <a:off x="4908800" y="1090007"/>
                  <a:ext cx="240899" cy="246221"/>
                </a:xfrm>
                <a:prstGeom prst="rect">
                  <a:avLst/>
                </a:prstGeom>
                <a:blipFill>
                  <a:blip r:embed="rId11"/>
                  <a:stretch>
                    <a:fillRect l="-20000" r="-10000" b="-142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0" name="TextBox 59">
                  <a:extLst>
                    <a:ext uri="{FF2B5EF4-FFF2-40B4-BE49-F238E27FC236}">
                      <a16:creationId xmlns:a16="http://schemas.microsoft.com/office/drawing/2014/main" id="{143895CA-4A73-4A76-5C8E-4B60874E1899}"/>
                    </a:ext>
                  </a:extLst>
                </p:cNvPr>
                <p:cNvSpPr txBox="1"/>
                <p:nvPr/>
              </p:nvSpPr>
              <p:spPr>
                <a:xfrm>
                  <a:off x="5351337" y="1737725"/>
                  <a:ext cx="245645"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2</m:t>
                            </m:r>
                          </m:sub>
                        </m:sSub>
                      </m:oMath>
                    </m:oMathPara>
                  </a14:m>
                  <a:endParaRPr lang="en-US" sz="1600" dirty="0"/>
                </a:p>
              </p:txBody>
            </p:sp>
          </mc:Choice>
          <mc:Fallback xmlns="">
            <p:sp>
              <p:nvSpPr>
                <p:cNvPr id="60" name="TextBox 59">
                  <a:extLst>
                    <a:ext uri="{FF2B5EF4-FFF2-40B4-BE49-F238E27FC236}">
                      <a16:creationId xmlns:a16="http://schemas.microsoft.com/office/drawing/2014/main" id="{143895CA-4A73-4A76-5C8E-4B60874E1899}"/>
                    </a:ext>
                  </a:extLst>
                </p:cNvPr>
                <p:cNvSpPr txBox="1">
                  <a:spLocks noRot="1" noChangeAspect="1" noMove="1" noResize="1" noEditPoints="1" noAdjustHandles="1" noChangeArrowheads="1" noChangeShapeType="1" noTextEdit="1"/>
                </p:cNvSpPr>
                <p:nvPr/>
              </p:nvSpPr>
              <p:spPr>
                <a:xfrm>
                  <a:off x="5351337" y="1737725"/>
                  <a:ext cx="245645" cy="246221"/>
                </a:xfrm>
                <a:prstGeom prst="rect">
                  <a:avLst/>
                </a:prstGeom>
                <a:blipFill>
                  <a:blip r:embed="rId12"/>
                  <a:stretch>
                    <a:fillRect l="-20000" r="-10000" b="-14286"/>
                  </a:stretch>
                </a:blipFill>
              </p:spPr>
              <p:txBody>
                <a:bodyPr/>
                <a:lstStyle/>
                <a:p>
                  <a:r>
                    <a:rPr lang="en-US">
                      <a:noFill/>
                    </a:rPr>
                    <a:t> </a:t>
                  </a:r>
                </a:p>
              </p:txBody>
            </p:sp>
          </mc:Fallback>
        </mc:AlternateContent>
        <p:sp>
          <p:nvSpPr>
            <p:cNvPr id="62" name="Oval 61">
              <a:extLst>
                <a:ext uri="{FF2B5EF4-FFF2-40B4-BE49-F238E27FC236}">
                  <a16:creationId xmlns:a16="http://schemas.microsoft.com/office/drawing/2014/main" id="{95CEBE4E-86B7-0413-C398-7556D9F1BB48}"/>
                </a:ext>
              </a:extLst>
            </p:cNvPr>
            <p:cNvSpPr/>
            <p:nvPr/>
          </p:nvSpPr>
          <p:spPr>
            <a:xfrm>
              <a:off x="4238657" y="2919179"/>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4" name="Straight Connector 63">
              <a:extLst>
                <a:ext uri="{FF2B5EF4-FFF2-40B4-BE49-F238E27FC236}">
                  <a16:creationId xmlns:a16="http://schemas.microsoft.com/office/drawing/2014/main" id="{0EC94C85-CFA8-E632-CC0D-325C8FA018FA}"/>
                </a:ext>
              </a:extLst>
            </p:cNvPr>
            <p:cNvCxnSpPr>
              <a:cxnSpLocks/>
              <a:stCxn id="62" idx="3"/>
              <a:endCxn id="66" idx="3"/>
            </p:cNvCxnSpPr>
            <p:nvPr/>
          </p:nvCxnSpPr>
          <p:spPr>
            <a:xfrm flipH="1" flipV="1">
              <a:off x="3628756" y="1657336"/>
              <a:ext cx="623081" cy="1338663"/>
            </a:xfrm>
            <a:prstGeom prst="line">
              <a:avLst/>
            </a:prstGeom>
            <a:ln w="12700"/>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65" name="TextBox 64">
                  <a:extLst>
                    <a:ext uri="{FF2B5EF4-FFF2-40B4-BE49-F238E27FC236}">
                      <a16:creationId xmlns:a16="http://schemas.microsoft.com/office/drawing/2014/main" id="{18BB846D-C0F9-4767-2D85-6FDBE28E0CA8}"/>
                    </a:ext>
                  </a:extLst>
                </p:cNvPr>
                <p:cNvSpPr txBox="1"/>
                <p:nvPr/>
              </p:nvSpPr>
              <p:spPr>
                <a:xfrm>
                  <a:off x="3838370" y="2835925"/>
                  <a:ext cx="245645"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3</m:t>
                            </m:r>
                          </m:sub>
                        </m:sSub>
                      </m:oMath>
                    </m:oMathPara>
                  </a14:m>
                  <a:endParaRPr lang="en-US" sz="1600" dirty="0"/>
                </a:p>
              </p:txBody>
            </p:sp>
          </mc:Choice>
          <mc:Fallback xmlns="">
            <p:sp>
              <p:nvSpPr>
                <p:cNvPr id="65" name="TextBox 64">
                  <a:extLst>
                    <a:ext uri="{FF2B5EF4-FFF2-40B4-BE49-F238E27FC236}">
                      <a16:creationId xmlns:a16="http://schemas.microsoft.com/office/drawing/2014/main" id="{18BB846D-C0F9-4767-2D85-6FDBE28E0CA8}"/>
                    </a:ext>
                  </a:extLst>
                </p:cNvPr>
                <p:cNvSpPr txBox="1">
                  <a:spLocks noRot="1" noChangeAspect="1" noMove="1" noResize="1" noEditPoints="1" noAdjustHandles="1" noChangeArrowheads="1" noChangeShapeType="1" noTextEdit="1"/>
                </p:cNvSpPr>
                <p:nvPr/>
              </p:nvSpPr>
              <p:spPr>
                <a:xfrm>
                  <a:off x="3838370" y="2835925"/>
                  <a:ext cx="245645" cy="246221"/>
                </a:xfrm>
                <a:prstGeom prst="rect">
                  <a:avLst/>
                </a:prstGeom>
                <a:blipFill>
                  <a:blip r:embed="rId13"/>
                  <a:stretch>
                    <a:fillRect l="-20000" r="-5000" b="-15000"/>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75" name="TextBox 74">
                <a:extLst>
                  <a:ext uri="{FF2B5EF4-FFF2-40B4-BE49-F238E27FC236}">
                    <a16:creationId xmlns:a16="http://schemas.microsoft.com/office/drawing/2014/main" id="{A3486B83-8BDC-528D-93D0-7B28BE7503B5}"/>
                  </a:ext>
                </a:extLst>
              </p:cNvPr>
              <p:cNvSpPr txBox="1"/>
              <p:nvPr/>
            </p:nvSpPr>
            <p:spPr>
              <a:xfrm>
                <a:off x="3975934" y="1468242"/>
                <a:ext cx="245645"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0</m:t>
                          </m:r>
                        </m:sub>
                      </m:sSub>
                    </m:oMath>
                  </m:oMathPara>
                </a14:m>
                <a:endParaRPr lang="en-US" sz="1600" dirty="0"/>
              </a:p>
            </p:txBody>
          </p:sp>
        </mc:Choice>
        <mc:Fallback xmlns="">
          <p:sp>
            <p:nvSpPr>
              <p:cNvPr id="75" name="TextBox 74">
                <a:extLst>
                  <a:ext uri="{FF2B5EF4-FFF2-40B4-BE49-F238E27FC236}">
                    <a16:creationId xmlns:a16="http://schemas.microsoft.com/office/drawing/2014/main" id="{A3486B83-8BDC-528D-93D0-7B28BE7503B5}"/>
                  </a:ext>
                </a:extLst>
              </p:cNvPr>
              <p:cNvSpPr txBox="1">
                <a:spLocks noRot="1" noChangeAspect="1" noMove="1" noResize="1" noEditPoints="1" noAdjustHandles="1" noChangeArrowheads="1" noChangeShapeType="1" noTextEdit="1"/>
              </p:cNvSpPr>
              <p:nvPr/>
            </p:nvSpPr>
            <p:spPr>
              <a:xfrm>
                <a:off x="3975934" y="1468242"/>
                <a:ext cx="245645" cy="246221"/>
              </a:xfrm>
              <a:prstGeom prst="rect">
                <a:avLst/>
              </a:prstGeom>
              <a:blipFill>
                <a:blip r:embed="rId14"/>
                <a:stretch>
                  <a:fillRect l="-14286" r="-9524" b="-20000"/>
                </a:stretch>
              </a:blipFill>
            </p:spPr>
            <p:txBody>
              <a:bodyPr/>
              <a:lstStyle/>
              <a:p>
                <a:r>
                  <a:rPr lang="en-US">
                    <a:noFill/>
                  </a:rPr>
                  <a:t> </a:t>
                </a:r>
              </a:p>
            </p:txBody>
          </p:sp>
        </mc:Fallback>
      </mc:AlternateContent>
      <p:sp>
        <p:nvSpPr>
          <p:cNvPr id="2" name="Footer Placeholder 1">
            <a:extLst>
              <a:ext uri="{FF2B5EF4-FFF2-40B4-BE49-F238E27FC236}">
                <a16:creationId xmlns:a16="http://schemas.microsoft.com/office/drawing/2014/main" id="{3FA60ED4-07C3-B18A-1243-5E10B5C0AD0E}"/>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237468956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71</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Finding Convex Hull – Two Finger Algorithm</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p:cxnSp>
        <p:nvCxnSpPr>
          <p:cNvPr id="12" name="Straight Connector 11">
            <a:extLst>
              <a:ext uri="{FF2B5EF4-FFF2-40B4-BE49-F238E27FC236}">
                <a16:creationId xmlns:a16="http://schemas.microsoft.com/office/drawing/2014/main" id="{116EBC02-33DA-C9F7-6771-66329831DFC8}"/>
              </a:ext>
            </a:extLst>
          </p:cNvPr>
          <p:cNvCxnSpPr>
            <a:cxnSpLocks/>
          </p:cNvCxnSpPr>
          <p:nvPr/>
        </p:nvCxnSpPr>
        <p:spPr>
          <a:xfrm flipV="1">
            <a:off x="1950760" y="1336907"/>
            <a:ext cx="3480704" cy="1694555"/>
          </a:xfrm>
          <a:prstGeom prst="line">
            <a:avLst/>
          </a:prstGeom>
          <a:ln w="12700"/>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D89EABEE-1062-FC2F-86A2-CB4DA78F885C}"/>
                  </a:ext>
                </a:extLst>
              </p:cNvPr>
              <p:cNvSpPr txBox="1"/>
              <p:nvPr/>
            </p:nvSpPr>
            <p:spPr>
              <a:xfrm>
                <a:off x="4189745" y="3817737"/>
                <a:ext cx="2407879" cy="738664"/>
              </a:xfrm>
              <a:prstGeom prst="rect">
                <a:avLst/>
              </a:prstGeom>
              <a:noFill/>
              <a:ln>
                <a:solidFill>
                  <a:schemeClr val="tx1"/>
                </a:solidFill>
              </a:ln>
            </p:spPr>
            <p:txBody>
              <a:bodyPr wrap="square" rtlCol="0">
                <a:spAutoFit/>
              </a:bodyPr>
              <a:lstStyle/>
              <a:p>
                <a:r>
                  <a:rPr lang="en-US" sz="1400" dirty="0"/>
                  <a:t>As </a:t>
                </a:r>
                <a14:m>
                  <m:oMath xmlns:m="http://schemas.openxmlformats.org/officeDocument/2006/math">
                    <m:r>
                      <a:rPr lang="en-US" sz="1400" b="0" i="1" smtClean="0">
                        <a:latin typeface="Cambria Math" panose="02040503050406030204" pitchFamily="18" charset="0"/>
                      </a:rPr>
                      <m:t>𝑦</m:t>
                    </m:r>
                  </m:oMath>
                </a14:m>
                <a:r>
                  <a:rPr lang="en-US" sz="1400" dirty="0"/>
                  <a:t> intercept increased, we will move clockwise on R.H.S to </a:t>
                </a:r>
                <a14:m>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𝑏</m:t>
                        </m:r>
                      </m:e>
                      <m:sub>
                        <m:r>
                          <a:rPr lang="en-US" sz="1400" b="0" i="1" smtClean="0">
                            <a:latin typeface="Cambria Math" panose="02040503050406030204" pitchFamily="18" charset="0"/>
                          </a:rPr>
                          <m:t>1</m:t>
                        </m:r>
                      </m:sub>
                    </m:sSub>
                  </m:oMath>
                </a14:m>
                <a:endParaRPr lang="en-US" sz="1400" dirty="0"/>
              </a:p>
            </p:txBody>
          </p:sp>
        </mc:Choice>
        <mc:Fallback xmlns="">
          <p:sp>
            <p:nvSpPr>
              <p:cNvPr id="24" name="TextBox 23">
                <a:extLst>
                  <a:ext uri="{FF2B5EF4-FFF2-40B4-BE49-F238E27FC236}">
                    <a16:creationId xmlns:a16="http://schemas.microsoft.com/office/drawing/2014/main" id="{D89EABEE-1062-FC2F-86A2-CB4DA78F885C}"/>
                  </a:ext>
                </a:extLst>
              </p:cNvPr>
              <p:cNvSpPr txBox="1">
                <a:spLocks noRot="1" noChangeAspect="1" noMove="1" noResize="1" noEditPoints="1" noAdjustHandles="1" noChangeArrowheads="1" noChangeShapeType="1" noTextEdit="1"/>
              </p:cNvSpPr>
              <p:nvPr/>
            </p:nvSpPr>
            <p:spPr>
              <a:xfrm>
                <a:off x="4189745" y="3817737"/>
                <a:ext cx="2407879" cy="738664"/>
              </a:xfrm>
              <a:prstGeom prst="rect">
                <a:avLst/>
              </a:prstGeom>
              <a:blipFill>
                <a:blip r:embed="rId3"/>
                <a:stretch>
                  <a:fillRect l="-524" t="-1667" b="-6667"/>
                </a:stretch>
              </a:blipFill>
              <a:ln>
                <a:solidFill>
                  <a:schemeClr val="tx1"/>
                </a:solidFill>
              </a:ln>
            </p:spPr>
            <p:txBody>
              <a:bodyPr/>
              <a:lstStyle/>
              <a:p>
                <a:r>
                  <a:rPr lang="en-US">
                    <a:noFill/>
                  </a:rPr>
                  <a:t> </a:t>
                </a:r>
              </a:p>
            </p:txBody>
          </p:sp>
        </mc:Fallback>
      </mc:AlternateContent>
      <p:cxnSp>
        <p:nvCxnSpPr>
          <p:cNvPr id="13" name="Straight Connector 12">
            <a:extLst>
              <a:ext uri="{FF2B5EF4-FFF2-40B4-BE49-F238E27FC236}">
                <a16:creationId xmlns:a16="http://schemas.microsoft.com/office/drawing/2014/main" id="{D69DC24B-9695-BFD3-0055-40A9C3BFD15F}"/>
              </a:ext>
            </a:extLst>
          </p:cNvPr>
          <p:cNvCxnSpPr>
            <a:cxnSpLocks/>
          </p:cNvCxnSpPr>
          <p:nvPr/>
        </p:nvCxnSpPr>
        <p:spPr>
          <a:xfrm>
            <a:off x="3021687" y="2381718"/>
            <a:ext cx="555809" cy="0"/>
          </a:xfrm>
          <a:prstGeom prst="line">
            <a:avLst/>
          </a:prstGeom>
          <a:ln w="12700">
            <a:solidFill>
              <a:srgbClr val="FF0000"/>
            </a:solidFill>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AA4290DF-885F-C0D2-B728-E066299ADBD1}"/>
                  </a:ext>
                </a:extLst>
              </p:cNvPr>
              <p:cNvSpPr txBox="1"/>
              <p:nvPr/>
            </p:nvSpPr>
            <p:spPr>
              <a:xfrm>
                <a:off x="3630473" y="2237200"/>
                <a:ext cx="293735"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𝑦</m:t>
                          </m:r>
                        </m:e>
                        <m:sub>
                          <m:r>
                            <a:rPr lang="en-US" sz="1400" b="0" i="1" smtClean="0">
                              <a:latin typeface="Cambria Math" panose="02040503050406030204" pitchFamily="18" charset="0"/>
                            </a:rPr>
                            <m:t>31</m:t>
                          </m:r>
                        </m:sub>
                      </m:sSub>
                    </m:oMath>
                  </m:oMathPara>
                </a14:m>
                <a:endParaRPr lang="en-US" sz="1400" dirty="0"/>
              </a:p>
            </p:txBody>
          </p:sp>
        </mc:Choice>
        <mc:Fallback xmlns="">
          <p:sp>
            <p:nvSpPr>
              <p:cNvPr id="14" name="TextBox 13">
                <a:extLst>
                  <a:ext uri="{FF2B5EF4-FFF2-40B4-BE49-F238E27FC236}">
                    <a16:creationId xmlns:a16="http://schemas.microsoft.com/office/drawing/2014/main" id="{AA4290DF-885F-C0D2-B728-E066299ADBD1}"/>
                  </a:ext>
                </a:extLst>
              </p:cNvPr>
              <p:cNvSpPr txBox="1">
                <a:spLocks noRot="1" noChangeAspect="1" noMove="1" noResize="1" noEditPoints="1" noAdjustHandles="1" noChangeArrowheads="1" noChangeShapeType="1" noTextEdit="1"/>
              </p:cNvSpPr>
              <p:nvPr/>
            </p:nvSpPr>
            <p:spPr>
              <a:xfrm>
                <a:off x="3630473" y="2237200"/>
                <a:ext cx="293735" cy="215444"/>
              </a:xfrm>
              <a:prstGeom prst="rect">
                <a:avLst/>
              </a:prstGeom>
              <a:blipFill>
                <a:blip r:embed="rId4"/>
                <a:stretch>
                  <a:fillRect l="-16667" r="-4167" b="-29412"/>
                </a:stretch>
              </a:blipFill>
            </p:spPr>
            <p:txBody>
              <a:bodyPr/>
              <a:lstStyle/>
              <a:p>
                <a:r>
                  <a:rPr lang="en-US">
                    <a:noFill/>
                  </a:rPr>
                  <a:t> </a:t>
                </a:r>
              </a:p>
            </p:txBody>
          </p:sp>
        </mc:Fallback>
      </mc:AlternateContent>
      <p:grpSp>
        <p:nvGrpSpPr>
          <p:cNvPr id="15" name="Group 14">
            <a:extLst>
              <a:ext uri="{FF2B5EF4-FFF2-40B4-BE49-F238E27FC236}">
                <a16:creationId xmlns:a16="http://schemas.microsoft.com/office/drawing/2014/main" id="{A8F263A9-09F3-F3EF-D290-DCD93B147789}"/>
              </a:ext>
            </a:extLst>
          </p:cNvPr>
          <p:cNvGrpSpPr/>
          <p:nvPr/>
        </p:nvGrpSpPr>
        <p:grpSpPr>
          <a:xfrm>
            <a:off x="922299" y="1228103"/>
            <a:ext cx="5296354" cy="3360227"/>
            <a:chOff x="300628" y="1090007"/>
            <a:chExt cx="5296354" cy="3360227"/>
          </a:xfrm>
        </p:grpSpPr>
        <p:grpSp>
          <p:nvGrpSpPr>
            <p:cNvPr id="25" name="Group 24">
              <a:extLst>
                <a:ext uri="{FF2B5EF4-FFF2-40B4-BE49-F238E27FC236}">
                  <a16:creationId xmlns:a16="http://schemas.microsoft.com/office/drawing/2014/main" id="{D5C9C943-3E8C-339F-D9D2-7131C947391C}"/>
                </a:ext>
              </a:extLst>
            </p:cNvPr>
            <p:cNvGrpSpPr/>
            <p:nvPr/>
          </p:nvGrpSpPr>
          <p:grpSpPr>
            <a:xfrm>
              <a:off x="587838" y="2880186"/>
              <a:ext cx="1202006" cy="1099354"/>
              <a:chOff x="1070448" y="2403764"/>
              <a:chExt cx="1202006" cy="1099354"/>
            </a:xfrm>
          </p:grpSpPr>
          <p:sp>
            <p:nvSpPr>
              <p:cNvPr id="66" name="Oval 65">
                <a:extLst>
                  <a:ext uri="{FF2B5EF4-FFF2-40B4-BE49-F238E27FC236}">
                    <a16:creationId xmlns:a16="http://schemas.microsoft.com/office/drawing/2014/main" id="{80ADB7CF-B330-22E4-372D-FB57B510E79F}"/>
                  </a:ext>
                </a:extLst>
              </p:cNvPr>
              <p:cNvSpPr/>
              <p:nvPr/>
            </p:nvSpPr>
            <p:spPr>
              <a:xfrm>
                <a:off x="1070448" y="257175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Oval 66">
                <a:extLst>
                  <a:ext uri="{FF2B5EF4-FFF2-40B4-BE49-F238E27FC236}">
                    <a16:creationId xmlns:a16="http://schemas.microsoft.com/office/drawing/2014/main" id="{7ECA9EEA-9B87-67EB-E873-5F183C2410B2}"/>
                  </a:ext>
                </a:extLst>
              </p:cNvPr>
              <p:cNvSpPr/>
              <p:nvPr/>
            </p:nvSpPr>
            <p:spPr>
              <a:xfrm>
                <a:off x="1798519" y="2403764"/>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Oval 67">
                <a:extLst>
                  <a:ext uri="{FF2B5EF4-FFF2-40B4-BE49-F238E27FC236}">
                    <a16:creationId xmlns:a16="http://schemas.microsoft.com/office/drawing/2014/main" id="{E950EA4B-D35F-AFBD-871B-9397816CA1B1}"/>
                  </a:ext>
                </a:extLst>
              </p:cNvPr>
              <p:cNvSpPr/>
              <p:nvPr/>
            </p:nvSpPr>
            <p:spPr>
              <a:xfrm>
                <a:off x="1474073" y="3413118"/>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Oval 68">
                <a:extLst>
                  <a:ext uri="{FF2B5EF4-FFF2-40B4-BE49-F238E27FC236}">
                    <a16:creationId xmlns:a16="http://schemas.microsoft.com/office/drawing/2014/main" id="{533AE4CD-BE27-711E-D29B-06E492FDFED4}"/>
                  </a:ext>
                </a:extLst>
              </p:cNvPr>
              <p:cNvSpPr/>
              <p:nvPr/>
            </p:nvSpPr>
            <p:spPr>
              <a:xfrm>
                <a:off x="2182454" y="2821432"/>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25C6AC7D-E6B8-5999-08D4-95485E6F66EC}"/>
                    </a:ext>
                  </a:extLst>
                </p:cNvPr>
                <p:cNvSpPr txBox="1"/>
                <p:nvPr/>
              </p:nvSpPr>
              <p:spPr>
                <a:xfrm>
                  <a:off x="1719544" y="3534469"/>
                  <a:ext cx="25539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0</m:t>
                            </m:r>
                          </m:sub>
                        </m:sSub>
                      </m:oMath>
                    </m:oMathPara>
                  </a14:m>
                  <a:endParaRPr lang="en-US" sz="1600" dirty="0"/>
                </a:p>
              </p:txBody>
            </p:sp>
          </mc:Choice>
          <mc:Fallback xmlns="">
            <p:sp>
              <p:nvSpPr>
                <p:cNvPr id="31" name="TextBox 30">
                  <a:extLst>
                    <a:ext uri="{FF2B5EF4-FFF2-40B4-BE49-F238E27FC236}">
                      <a16:creationId xmlns:a16="http://schemas.microsoft.com/office/drawing/2014/main" id="{25C6AC7D-E6B8-5999-08D4-95485E6F66EC}"/>
                    </a:ext>
                  </a:extLst>
                </p:cNvPr>
                <p:cNvSpPr txBox="1">
                  <a:spLocks noRot="1" noChangeAspect="1" noMove="1" noResize="1" noEditPoints="1" noAdjustHandles="1" noChangeArrowheads="1" noChangeShapeType="1" noTextEdit="1"/>
                </p:cNvSpPr>
                <p:nvPr/>
              </p:nvSpPr>
              <p:spPr>
                <a:xfrm>
                  <a:off x="1719544" y="3534469"/>
                  <a:ext cx="255390" cy="246221"/>
                </a:xfrm>
                <a:prstGeom prst="rect">
                  <a:avLst/>
                </a:prstGeom>
                <a:blipFill>
                  <a:blip r:embed="rId5"/>
                  <a:stretch>
                    <a:fillRect l="-14286" r="-4762" b="-142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4185BB7E-C0D4-6588-30CE-4F161C6D26FF}"/>
                    </a:ext>
                  </a:extLst>
                </p:cNvPr>
                <p:cNvSpPr txBox="1"/>
                <p:nvPr/>
              </p:nvSpPr>
              <p:spPr>
                <a:xfrm>
                  <a:off x="967200" y="4082797"/>
                  <a:ext cx="250646"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1</m:t>
                            </m:r>
                          </m:sub>
                        </m:sSub>
                      </m:oMath>
                    </m:oMathPara>
                  </a14:m>
                  <a:endParaRPr lang="en-US" sz="1600" dirty="0"/>
                </a:p>
              </p:txBody>
            </p:sp>
          </mc:Choice>
          <mc:Fallback xmlns="">
            <p:sp>
              <p:nvSpPr>
                <p:cNvPr id="33" name="TextBox 32">
                  <a:extLst>
                    <a:ext uri="{FF2B5EF4-FFF2-40B4-BE49-F238E27FC236}">
                      <a16:creationId xmlns:a16="http://schemas.microsoft.com/office/drawing/2014/main" id="{4185BB7E-C0D4-6588-30CE-4F161C6D26FF}"/>
                    </a:ext>
                  </a:extLst>
                </p:cNvPr>
                <p:cNvSpPr txBox="1">
                  <a:spLocks noRot="1" noChangeAspect="1" noMove="1" noResize="1" noEditPoints="1" noAdjustHandles="1" noChangeArrowheads="1" noChangeShapeType="1" noTextEdit="1"/>
                </p:cNvSpPr>
                <p:nvPr/>
              </p:nvSpPr>
              <p:spPr>
                <a:xfrm>
                  <a:off x="967200" y="4082797"/>
                  <a:ext cx="250646" cy="246221"/>
                </a:xfrm>
                <a:prstGeom prst="rect">
                  <a:avLst/>
                </a:prstGeom>
                <a:blipFill>
                  <a:blip r:embed="rId6"/>
                  <a:stretch>
                    <a:fillRect l="-15000" r="-10000" b="-1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49263409-9F7E-28FF-E18C-DEFE79876876}"/>
                    </a:ext>
                  </a:extLst>
                </p:cNvPr>
                <p:cNvSpPr txBox="1"/>
                <p:nvPr/>
              </p:nvSpPr>
              <p:spPr>
                <a:xfrm>
                  <a:off x="300628" y="2795622"/>
                  <a:ext cx="25539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2</m:t>
                            </m:r>
                          </m:sub>
                        </m:sSub>
                      </m:oMath>
                    </m:oMathPara>
                  </a14:m>
                  <a:endParaRPr lang="en-US" sz="1600" dirty="0"/>
                </a:p>
              </p:txBody>
            </p:sp>
          </mc:Choice>
          <mc:Fallback xmlns="">
            <p:sp>
              <p:nvSpPr>
                <p:cNvPr id="34" name="TextBox 33">
                  <a:extLst>
                    <a:ext uri="{FF2B5EF4-FFF2-40B4-BE49-F238E27FC236}">
                      <a16:creationId xmlns:a16="http://schemas.microsoft.com/office/drawing/2014/main" id="{49263409-9F7E-28FF-E18C-DEFE79876876}"/>
                    </a:ext>
                  </a:extLst>
                </p:cNvPr>
                <p:cNvSpPr txBox="1">
                  <a:spLocks noRot="1" noChangeAspect="1" noMove="1" noResize="1" noEditPoints="1" noAdjustHandles="1" noChangeArrowheads="1" noChangeShapeType="1" noTextEdit="1"/>
                </p:cNvSpPr>
                <p:nvPr/>
              </p:nvSpPr>
              <p:spPr>
                <a:xfrm>
                  <a:off x="300628" y="2795622"/>
                  <a:ext cx="255390" cy="246221"/>
                </a:xfrm>
                <a:prstGeom prst="rect">
                  <a:avLst/>
                </a:prstGeom>
                <a:blipFill>
                  <a:blip r:embed="rId7"/>
                  <a:stretch>
                    <a:fillRect l="-9524" r="-9524" b="-142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CA43EB3B-4FF4-2ECF-0033-C28484F7F99F}"/>
                    </a:ext>
                  </a:extLst>
                </p:cNvPr>
                <p:cNvSpPr txBox="1"/>
                <p:nvPr/>
              </p:nvSpPr>
              <p:spPr>
                <a:xfrm>
                  <a:off x="1187747" y="2502206"/>
                  <a:ext cx="25539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3</m:t>
                            </m:r>
                          </m:sub>
                        </m:sSub>
                      </m:oMath>
                    </m:oMathPara>
                  </a14:m>
                  <a:endParaRPr lang="en-US" sz="1600" dirty="0"/>
                </a:p>
              </p:txBody>
            </p:sp>
          </mc:Choice>
          <mc:Fallback xmlns="">
            <p:sp>
              <p:nvSpPr>
                <p:cNvPr id="38" name="TextBox 37">
                  <a:extLst>
                    <a:ext uri="{FF2B5EF4-FFF2-40B4-BE49-F238E27FC236}">
                      <a16:creationId xmlns:a16="http://schemas.microsoft.com/office/drawing/2014/main" id="{CA43EB3B-4FF4-2ECF-0033-C28484F7F99F}"/>
                    </a:ext>
                  </a:extLst>
                </p:cNvPr>
                <p:cNvSpPr txBox="1">
                  <a:spLocks noRot="1" noChangeAspect="1" noMove="1" noResize="1" noEditPoints="1" noAdjustHandles="1" noChangeArrowheads="1" noChangeShapeType="1" noTextEdit="1"/>
                </p:cNvSpPr>
                <p:nvPr/>
              </p:nvSpPr>
              <p:spPr>
                <a:xfrm>
                  <a:off x="1187747" y="2502206"/>
                  <a:ext cx="255390" cy="246221"/>
                </a:xfrm>
                <a:prstGeom prst="rect">
                  <a:avLst/>
                </a:prstGeom>
                <a:blipFill>
                  <a:blip r:embed="rId8"/>
                  <a:stretch>
                    <a:fillRect l="-9524" r="-9524" b="-14286"/>
                  </a:stretch>
                </a:blipFill>
              </p:spPr>
              <p:txBody>
                <a:bodyPr/>
                <a:lstStyle/>
                <a:p>
                  <a:r>
                    <a:rPr lang="en-US">
                      <a:noFill/>
                    </a:rPr>
                    <a:t> </a:t>
                  </a:r>
                </a:p>
              </p:txBody>
            </p:sp>
          </mc:Fallback>
        </mc:AlternateContent>
        <p:cxnSp>
          <p:nvCxnSpPr>
            <p:cNvPr id="40" name="Straight Connector 39">
              <a:extLst>
                <a:ext uri="{FF2B5EF4-FFF2-40B4-BE49-F238E27FC236}">
                  <a16:creationId xmlns:a16="http://schemas.microsoft.com/office/drawing/2014/main" id="{ACD2765B-D75A-4B73-E949-C6FFE1C8B831}"/>
                </a:ext>
              </a:extLst>
            </p:cNvPr>
            <p:cNvCxnSpPr>
              <a:cxnSpLocks/>
              <a:stCxn id="66" idx="2"/>
              <a:endCxn id="68" idx="3"/>
            </p:cNvCxnSpPr>
            <p:nvPr/>
          </p:nvCxnSpPr>
          <p:spPr>
            <a:xfrm>
              <a:off x="587838" y="3093172"/>
              <a:ext cx="416805" cy="873188"/>
            </a:xfrm>
            <a:prstGeom prst="line">
              <a:avLst/>
            </a:prstGeom>
            <a:ln w="12700"/>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114D8135-0955-B398-02A4-131C2FB46D3F}"/>
                </a:ext>
              </a:extLst>
            </p:cNvPr>
            <p:cNvCxnSpPr>
              <a:cxnSpLocks/>
              <a:stCxn id="66" idx="0"/>
              <a:endCxn id="67" idx="0"/>
            </p:cNvCxnSpPr>
            <p:nvPr/>
          </p:nvCxnSpPr>
          <p:spPr>
            <a:xfrm flipV="1">
              <a:off x="632838" y="2880186"/>
              <a:ext cx="728071" cy="167986"/>
            </a:xfrm>
            <a:prstGeom prst="line">
              <a:avLst/>
            </a:prstGeom>
            <a:ln w="12700"/>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id="{62162CF5-02C6-6F24-1419-C5F42DD90134}"/>
                </a:ext>
              </a:extLst>
            </p:cNvPr>
            <p:cNvCxnSpPr>
              <a:cxnSpLocks/>
              <a:stCxn id="67" idx="7"/>
              <a:endCxn id="69" idx="7"/>
            </p:cNvCxnSpPr>
            <p:nvPr/>
          </p:nvCxnSpPr>
          <p:spPr>
            <a:xfrm>
              <a:off x="1392729" y="2893366"/>
              <a:ext cx="383935" cy="417668"/>
            </a:xfrm>
            <a:prstGeom prst="line">
              <a:avLst/>
            </a:prstGeom>
            <a:ln w="12700"/>
          </p:spPr>
          <p:style>
            <a:lnRef idx="1">
              <a:schemeClr val="dk1"/>
            </a:lnRef>
            <a:fillRef idx="0">
              <a:schemeClr val="dk1"/>
            </a:fillRef>
            <a:effectRef idx="0">
              <a:schemeClr val="dk1"/>
            </a:effectRef>
            <a:fontRef idx="minor">
              <a:schemeClr val="tx1"/>
            </a:fontRef>
          </p:style>
        </p:cxnSp>
        <p:cxnSp>
          <p:nvCxnSpPr>
            <p:cNvPr id="44" name="Straight Connector 43">
              <a:extLst>
                <a:ext uri="{FF2B5EF4-FFF2-40B4-BE49-F238E27FC236}">
                  <a16:creationId xmlns:a16="http://schemas.microsoft.com/office/drawing/2014/main" id="{766A7D8F-450C-F174-3D4B-1C5F7C7CA02B}"/>
                </a:ext>
              </a:extLst>
            </p:cNvPr>
            <p:cNvCxnSpPr>
              <a:cxnSpLocks/>
              <a:stCxn id="68" idx="5"/>
              <a:endCxn id="69" idx="4"/>
            </p:cNvCxnSpPr>
            <p:nvPr/>
          </p:nvCxnSpPr>
          <p:spPr>
            <a:xfrm flipV="1">
              <a:off x="1068283" y="3387854"/>
              <a:ext cx="676561" cy="578506"/>
            </a:xfrm>
            <a:prstGeom prst="line">
              <a:avLst/>
            </a:prstGeom>
            <a:ln w="12700"/>
          </p:spPr>
          <p:style>
            <a:lnRef idx="1">
              <a:schemeClr val="dk1"/>
            </a:lnRef>
            <a:fillRef idx="0">
              <a:schemeClr val="dk1"/>
            </a:fillRef>
            <a:effectRef idx="0">
              <a:schemeClr val="dk1"/>
            </a:effectRef>
            <a:fontRef idx="minor">
              <a:schemeClr val="tx1"/>
            </a:fontRef>
          </p:style>
        </p:cxnSp>
        <p:grpSp>
          <p:nvGrpSpPr>
            <p:cNvPr id="46" name="Group 45">
              <a:extLst>
                <a:ext uri="{FF2B5EF4-FFF2-40B4-BE49-F238E27FC236}">
                  <a16:creationId xmlns:a16="http://schemas.microsoft.com/office/drawing/2014/main" id="{4E858CC8-4572-B38E-5388-CEFE6749626A}"/>
                </a:ext>
              </a:extLst>
            </p:cNvPr>
            <p:cNvGrpSpPr/>
            <p:nvPr/>
          </p:nvGrpSpPr>
          <p:grpSpPr>
            <a:xfrm>
              <a:off x="3615576" y="1198811"/>
              <a:ext cx="1748941" cy="953592"/>
              <a:chOff x="1957465" y="637395"/>
              <a:chExt cx="1748941" cy="953592"/>
            </a:xfrm>
          </p:grpSpPr>
          <p:sp>
            <p:nvSpPr>
              <p:cNvPr id="62" name="Oval 61">
                <a:extLst>
                  <a:ext uri="{FF2B5EF4-FFF2-40B4-BE49-F238E27FC236}">
                    <a16:creationId xmlns:a16="http://schemas.microsoft.com/office/drawing/2014/main" id="{068E148B-5AE8-145B-1D13-5002EA90CAA4}"/>
                  </a:ext>
                </a:extLst>
              </p:cNvPr>
              <p:cNvSpPr/>
              <p:nvPr/>
            </p:nvSpPr>
            <p:spPr>
              <a:xfrm>
                <a:off x="1957465" y="101910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Oval 63">
                <a:extLst>
                  <a:ext uri="{FF2B5EF4-FFF2-40B4-BE49-F238E27FC236}">
                    <a16:creationId xmlns:a16="http://schemas.microsoft.com/office/drawing/2014/main" id="{0590369A-2768-FA01-7F27-A02E8C804AA7}"/>
                  </a:ext>
                </a:extLst>
              </p:cNvPr>
              <p:cNvSpPr/>
              <p:nvPr/>
            </p:nvSpPr>
            <p:spPr>
              <a:xfrm>
                <a:off x="3106682" y="637395"/>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Oval 64">
                <a:extLst>
                  <a:ext uri="{FF2B5EF4-FFF2-40B4-BE49-F238E27FC236}">
                    <a16:creationId xmlns:a16="http://schemas.microsoft.com/office/drawing/2014/main" id="{C85634C0-FB71-6D4C-5A3F-FCA304AC0FCB}"/>
                  </a:ext>
                </a:extLst>
              </p:cNvPr>
              <p:cNvSpPr/>
              <p:nvPr/>
            </p:nvSpPr>
            <p:spPr>
              <a:xfrm>
                <a:off x="3616406" y="1500987"/>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48" name="Straight Connector 47">
              <a:extLst>
                <a:ext uri="{FF2B5EF4-FFF2-40B4-BE49-F238E27FC236}">
                  <a16:creationId xmlns:a16="http://schemas.microsoft.com/office/drawing/2014/main" id="{58C5920D-B515-C357-6DD2-4EDF652240FA}"/>
                </a:ext>
              </a:extLst>
            </p:cNvPr>
            <p:cNvCxnSpPr>
              <a:cxnSpLocks/>
            </p:cNvCxnSpPr>
            <p:nvPr/>
          </p:nvCxnSpPr>
          <p:spPr>
            <a:xfrm>
              <a:off x="2679348" y="1174234"/>
              <a:ext cx="0" cy="3276000"/>
            </a:xfrm>
            <a:prstGeom prst="line">
              <a:avLst/>
            </a:prstGeom>
            <a:ln w="12700"/>
          </p:spPr>
          <p:style>
            <a:lnRef idx="1">
              <a:schemeClr val="dk1"/>
            </a:lnRef>
            <a:fillRef idx="0">
              <a:schemeClr val="dk1"/>
            </a:fillRef>
            <a:effectRef idx="0">
              <a:schemeClr val="dk1"/>
            </a:effectRef>
            <a:fontRef idx="minor">
              <a:schemeClr val="tx1"/>
            </a:fontRef>
          </p:style>
        </p:cxnSp>
        <p:cxnSp>
          <p:nvCxnSpPr>
            <p:cNvPr id="49" name="Straight Connector 48">
              <a:extLst>
                <a:ext uri="{FF2B5EF4-FFF2-40B4-BE49-F238E27FC236}">
                  <a16:creationId xmlns:a16="http://schemas.microsoft.com/office/drawing/2014/main" id="{3CED36A0-060F-77E0-9C4A-B93388D280A4}"/>
                </a:ext>
              </a:extLst>
            </p:cNvPr>
            <p:cNvCxnSpPr>
              <a:cxnSpLocks/>
              <a:stCxn id="64" idx="1"/>
              <a:endCxn id="62" idx="1"/>
            </p:cNvCxnSpPr>
            <p:nvPr/>
          </p:nvCxnSpPr>
          <p:spPr>
            <a:xfrm flipH="1">
              <a:off x="3628756" y="1211991"/>
              <a:ext cx="1149217" cy="381705"/>
            </a:xfrm>
            <a:prstGeom prst="line">
              <a:avLst/>
            </a:prstGeom>
            <a:ln w="12700"/>
          </p:spPr>
          <p:style>
            <a:lnRef idx="1">
              <a:schemeClr val="dk1"/>
            </a:lnRef>
            <a:fillRef idx="0">
              <a:schemeClr val="dk1"/>
            </a:fillRef>
            <a:effectRef idx="0">
              <a:schemeClr val="dk1"/>
            </a:effectRef>
            <a:fontRef idx="minor">
              <a:schemeClr val="tx1"/>
            </a:fontRef>
          </p:style>
        </p:cxnSp>
        <p:cxnSp>
          <p:nvCxnSpPr>
            <p:cNvPr id="51" name="Straight Connector 50">
              <a:extLst>
                <a:ext uri="{FF2B5EF4-FFF2-40B4-BE49-F238E27FC236}">
                  <a16:creationId xmlns:a16="http://schemas.microsoft.com/office/drawing/2014/main" id="{BC1278EB-ED29-0A6B-AE99-B6318A07D637}"/>
                </a:ext>
              </a:extLst>
            </p:cNvPr>
            <p:cNvCxnSpPr>
              <a:cxnSpLocks/>
              <a:stCxn id="65" idx="5"/>
              <a:endCxn id="58" idx="5"/>
            </p:cNvCxnSpPr>
            <p:nvPr/>
          </p:nvCxnSpPr>
          <p:spPr>
            <a:xfrm flipH="1">
              <a:off x="4315477" y="2139223"/>
              <a:ext cx="1035860" cy="856776"/>
            </a:xfrm>
            <a:prstGeom prst="line">
              <a:avLst/>
            </a:prstGeom>
            <a:ln w="12700"/>
          </p:spPr>
          <p:style>
            <a:lnRef idx="1">
              <a:schemeClr val="dk1"/>
            </a:lnRef>
            <a:fillRef idx="0">
              <a:schemeClr val="dk1"/>
            </a:fillRef>
            <a:effectRef idx="0">
              <a:schemeClr val="dk1"/>
            </a:effectRef>
            <a:fontRef idx="minor">
              <a:schemeClr val="tx1"/>
            </a:fontRef>
          </p:style>
        </p:cxnSp>
        <p:cxnSp>
          <p:nvCxnSpPr>
            <p:cNvPr id="52" name="Straight Connector 51">
              <a:extLst>
                <a:ext uri="{FF2B5EF4-FFF2-40B4-BE49-F238E27FC236}">
                  <a16:creationId xmlns:a16="http://schemas.microsoft.com/office/drawing/2014/main" id="{6232C50E-FA8D-FC31-5D19-4EDE1DEA6F31}"/>
                </a:ext>
              </a:extLst>
            </p:cNvPr>
            <p:cNvCxnSpPr>
              <a:cxnSpLocks/>
              <a:stCxn id="64" idx="7"/>
              <a:endCxn id="65" idx="7"/>
            </p:cNvCxnSpPr>
            <p:nvPr/>
          </p:nvCxnSpPr>
          <p:spPr>
            <a:xfrm>
              <a:off x="4841613" y="1211991"/>
              <a:ext cx="509724" cy="863592"/>
            </a:xfrm>
            <a:prstGeom prst="line">
              <a:avLst/>
            </a:prstGeom>
            <a:ln w="12700"/>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56" name="TextBox 55">
                  <a:extLst>
                    <a:ext uri="{FF2B5EF4-FFF2-40B4-BE49-F238E27FC236}">
                      <a16:creationId xmlns:a16="http://schemas.microsoft.com/office/drawing/2014/main" id="{8FD901A8-6A20-9714-A132-BBDD51438A33}"/>
                    </a:ext>
                  </a:extLst>
                </p:cNvPr>
                <p:cNvSpPr txBox="1"/>
                <p:nvPr/>
              </p:nvSpPr>
              <p:spPr>
                <a:xfrm>
                  <a:off x="4908800" y="1090007"/>
                  <a:ext cx="240899"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1</m:t>
                            </m:r>
                          </m:sub>
                        </m:sSub>
                      </m:oMath>
                    </m:oMathPara>
                  </a14:m>
                  <a:endParaRPr lang="en-US" sz="1600" dirty="0"/>
                </a:p>
              </p:txBody>
            </p:sp>
          </mc:Choice>
          <mc:Fallback xmlns="">
            <p:sp>
              <p:nvSpPr>
                <p:cNvPr id="56" name="TextBox 55">
                  <a:extLst>
                    <a:ext uri="{FF2B5EF4-FFF2-40B4-BE49-F238E27FC236}">
                      <a16:creationId xmlns:a16="http://schemas.microsoft.com/office/drawing/2014/main" id="{8FD901A8-6A20-9714-A132-BBDD51438A33}"/>
                    </a:ext>
                  </a:extLst>
                </p:cNvPr>
                <p:cNvSpPr txBox="1">
                  <a:spLocks noRot="1" noChangeAspect="1" noMove="1" noResize="1" noEditPoints="1" noAdjustHandles="1" noChangeArrowheads="1" noChangeShapeType="1" noTextEdit="1"/>
                </p:cNvSpPr>
                <p:nvPr/>
              </p:nvSpPr>
              <p:spPr>
                <a:xfrm>
                  <a:off x="4908800" y="1090007"/>
                  <a:ext cx="240899" cy="246221"/>
                </a:xfrm>
                <a:prstGeom prst="rect">
                  <a:avLst/>
                </a:prstGeom>
                <a:blipFill>
                  <a:blip r:embed="rId9"/>
                  <a:stretch>
                    <a:fillRect l="-20000" r="-10000" b="-142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7" name="TextBox 56">
                  <a:extLst>
                    <a:ext uri="{FF2B5EF4-FFF2-40B4-BE49-F238E27FC236}">
                      <a16:creationId xmlns:a16="http://schemas.microsoft.com/office/drawing/2014/main" id="{25FEEC0D-92A9-FF9A-2541-618CC18FCA86}"/>
                    </a:ext>
                  </a:extLst>
                </p:cNvPr>
                <p:cNvSpPr txBox="1"/>
                <p:nvPr/>
              </p:nvSpPr>
              <p:spPr>
                <a:xfrm>
                  <a:off x="5351337" y="1737725"/>
                  <a:ext cx="245645"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2</m:t>
                            </m:r>
                          </m:sub>
                        </m:sSub>
                      </m:oMath>
                    </m:oMathPara>
                  </a14:m>
                  <a:endParaRPr lang="en-US" sz="1600" dirty="0"/>
                </a:p>
              </p:txBody>
            </p:sp>
          </mc:Choice>
          <mc:Fallback xmlns="">
            <p:sp>
              <p:nvSpPr>
                <p:cNvPr id="57" name="TextBox 56">
                  <a:extLst>
                    <a:ext uri="{FF2B5EF4-FFF2-40B4-BE49-F238E27FC236}">
                      <a16:creationId xmlns:a16="http://schemas.microsoft.com/office/drawing/2014/main" id="{25FEEC0D-92A9-FF9A-2541-618CC18FCA86}"/>
                    </a:ext>
                  </a:extLst>
                </p:cNvPr>
                <p:cNvSpPr txBox="1">
                  <a:spLocks noRot="1" noChangeAspect="1" noMove="1" noResize="1" noEditPoints="1" noAdjustHandles="1" noChangeArrowheads="1" noChangeShapeType="1" noTextEdit="1"/>
                </p:cNvSpPr>
                <p:nvPr/>
              </p:nvSpPr>
              <p:spPr>
                <a:xfrm>
                  <a:off x="5351337" y="1737725"/>
                  <a:ext cx="245645" cy="246221"/>
                </a:xfrm>
                <a:prstGeom prst="rect">
                  <a:avLst/>
                </a:prstGeom>
                <a:blipFill>
                  <a:blip r:embed="rId10"/>
                  <a:stretch>
                    <a:fillRect l="-20000" r="-10000" b="-14286"/>
                  </a:stretch>
                </a:blipFill>
              </p:spPr>
              <p:txBody>
                <a:bodyPr/>
                <a:lstStyle/>
                <a:p>
                  <a:r>
                    <a:rPr lang="en-US">
                      <a:noFill/>
                    </a:rPr>
                    <a:t> </a:t>
                  </a:r>
                </a:p>
              </p:txBody>
            </p:sp>
          </mc:Fallback>
        </mc:AlternateContent>
        <p:sp>
          <p:nvSpPr>
            <p:cNvPr id="58" name="Oval 57">
              <a:extLst>
                <a:ext uri="{FF2B5EF4-FFF2-40B4-BE49-F238E27FC236}">
                  <a16:creationId xmlns:a16="http://schemas.microsoft.com/office/drawing/2014/main" id="{26DAE536-2BBF-BD34-798E-480C65EF677A}"/>
                </a:ext>
              </a:extLst>
            </p:cNvPr>
            <p:cNvSpPr/>
            <p:nvPr/>
          </p:nvSpPr>
          <p:spPr>
            <a:xfrm>
              <a:off x="4238657" y="2919179"/>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9" name="Straight Connector 58">
              <a:extLst>
                <a:ext uri="{FF2B5EF4-FFF2-40B4-BE49-F238E27FC236}">
                  <a16:creationId xmlns:a16="http://schemas.microsoft.com/office/drawing/2014/main" id="{C83C4AF1-C68D-1262-B048-CBAE553DE8C1}"/>
                </a:ext>
              </a:extLst>
            </p:cNvPr>
            <p:cNvCxnSpPr>
              <a:cxnSpLocks/>
              <a:stCxn id="58" idx="3"/>
              <a:endCxn id="62" idx="3"/>
            </p:cNvCxnSpPr>
            <p:nvPr/>
          </p:nvCxnSpPr>
          <p:spPr>
            <a:xfrm flipH="1" flipV="1">
              <a:off x="3628756" y="1657336"/>
              <a:ext cx="623081" cy="1338663"/>
            </a:xfrm>
            <a:prstGeom prst="line">
              <a:avLst/>
            </a:prstGeom>
            <a:ln w="12700"/>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60" name="TextBox 59">
                  <a:extLst>
                    <a:ext uri="{FF2B5EF4-FFF2-40B4-BE49-F238E27FC236}">
                      <a16:creationId xmlns:a16="http://schemas.microsoft.com/office/drawing/2014/main" id="{18918EE1-FDBE-FFC6-737A-B4F6337D7383}"/>
                    </a:ext>
                  </a:extLst>
                </p:cNvPr>
                <p:cNvSpPr txBox="1"/>
                <p:nvPr/>
              </p:nvSpPr>
              <p:spPr>
                <a:xfrm>
                  <a:off x="3838370" y="2835925"/>
                  <a:ext cx="245645"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3</m:t>
                            </m:r>
                          </m:sub>
                        </m:sSub>
                      </m:oMath>
                    </m:oMathPara>
                  </a14:m>
                  <a:endParaRPr lang="en-US" sz="1600" dirty="0"/>
                </a:p>
              </p:txBody>
            </p:sp>
          </mc:Choice>
          <mc:Fallback xmlns="">
            <p:sp>
              <p:nvSpPr>
                <p:cNvPr id="60" name="TextBox 59">
                  <a:extLst>
                    <a:ext uri="{FF2B5EF4-FFF2-40B4-BE49-F238E27FC236}">
                      <a16:creationId xmlns:a16="http://schemas.microsoft.com/office/drawing/2014/main" id="{18918EE1-FDBE-FFC6-737A-B4F6337D7383}"/>
                    </a:ext>
                  </a:extLst>
                </p:cNvPr>
                <p:cNvSpPr txBox="1">
                  <a:spLocks noRot="1" noChangeAspect="1" noMove="1" noResize="1" noEditPoints="1" noAdjustHandles="1" noChangeArrowheads="1" noChangeShapeType="1" noTextEdit="1"/>
                </p:cNvSpPr>
                <p:nvPr/>
              </p:nvSpPr>
              <p:spPr>
                <a:xfrm>
                  <a:off x="3838370" y="2835925"/>
                  <a:ext cx="245645" cy="246221"/>
                </a:xfrm>
                <a:prstGeom prst="rect">
                  <a:avLst/>
                </a:prstGeom>
                <a:blipFill>
                  <a:blip r:embed="rId11"/>
                  <a:stretch>
                    <a:fillRect l="-20000" r="-5000" b="-15000"/>
                  </a:stretch>
                </a:blipFill>
              </p:spPr>
              <p:txBody>
                <a:bodyPr/>
                <a:lstStyle/>
                <a:p>
                  <a:r>
                    <a:rPr lang="en-US">
                      <a:noFill/>
                    </a:rPr>
                    <a:t> </a:t>
                  </a:r>
                </a:p>
              </p:txBody>
            </p:sp>
          </mc:Fallback>
        </mc:AlternateContent>
      </p:grpSp>
      <p:cxnSp>
        <p:nvCxnSpPr>
          <p:cNvPr id="70" name="Straight Connector 69">
            <a:extLst>
              <a:ext uri="{FF2B5EF4-FFF2-40B4-BE49-F238E27FC236}">
                <a16:creationId xmlns:a16="http://schemas.microsoft.com/office/drawing/2014/main" id="{C3089284-3CFB-04ED-FFE1-DF3C7052C87C}"/>
              </a:ext>
            </a:extLst>
          </p:cNvPr>
          <p:cNvCxnSpPr>
            <a:cxnSpLocks/>
          </p:cNvCxnSpPr>
          <p:nvPr/>
        </p:nvCxnSpPr>
        <p:spPr>
          <a:xfrm>
            <a:off x="3023114" y="2263502"/>
            <a:ext cx="555809" cy="0"/>
          </a:xfrm>
          <a:prstGeom prst="line">
            <a:avLst/>
          </a:prstGeom>
          <a:ln w="12700">
            <a:solidFill>
              <a:srgbClr val="FF0000"/>
            </a:solidFill>
          </a:ln>
        </p:spPr>
        <p:style>
          <a:lnRef idx="1">
            <a:schemeClr val="dk1"/>
          </a:lnRef>
          <a:fillRef idx="0">
            <a:schemeClr val="dk1"/>
          </a:fillRef>
          <a:effectRef idx="0">
            <a:schemeClr val="dk1"/>
          </a:effectRef>
          <a:fontRef idx="minor">
            <a:schemeClr val="tx1"/>
          </a:fontRef>
        </p:style>
      </p:cxnSp>
      <p:cxnSp>
        <p:nvCxnSpPr>
          <p:cNvPr id="73" name="Straight Connector 72">
            <a:extLst>
              <a:ext uri="{FF2B5EF4-FFF2-40B4-BE49-F238E27FC236}">
                <a16:creationId xmlns:a16="http://schemas.microsoft.com/office/drawing/2014/main" id="{5FD4FD27-E476-F5D8-FCCC-3494249256A9}"/>
              </a:ext>
            </a:extLst>
          </p:cNvPr>
          <p:cNvCxnSpPr>
            <a:cxnSpLocks/>
          </p:cNvCxnSpPr>
          <p:nvPr/>
        </p:nvCxnSpPr>
        <p:spPr>
          <a:xfrm>
            <a:off x="3023114" y="2644572"/>
            <a:ext cx="555809" cy="0"/>
          </a:xfrm>
          <a:prstGeom prst="line">
            <a:avLst/>
          </a:prstGeom>
          <a:ln w="12700">
            <a:solidFill>
              <a:srgbClr val="FF0000"/>
            </a:solidFill>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74" name="TextBox 73">
                <a:extLst>
                  <a:ext uri="{FF2B5EF4-FFF2-40B4-BE49-F238E27FC236}">
                    <a16:creationId xmlns:a16="http://schemas.microsoft.com/office/drawing/2014/main" id="{23F0AA0D-31FE-B366-9DD3-60A6F2A19EF4}"/>
                  </a:ext>
                </a:extLst>
              </p:cNvPr>
              <p:cNvSpPr txBox="1"/>
              <p:nvPr/>
            </p:nvSpPr>
            <p:spPr>
              <a:xfrm>
                <a:off x="3625109" y="2508454"/>
                <a:ext cx="293735"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𝑦</m:t>
                          </m:r>
                        </m:e>
                        <m:sub>
                          <m:r>
                            <a:rPr lang="en-US" sz="1400" b="0" i="1" smtClean="0">
                              <a:latin typeface="Cambria Math" panose="02040503050406030204" pitchFamily="18" charset="0"/>
                            </a:rPr>
                            <m:t>00</m:t>
                          </m:r>
                        </m:sub>
                      </m:sSub>
                    </m:oMath>
                  </m:oMathPara>
                </a14:m>
                <a:endParaRPr lang="en-US" sz="1400" dirty="0"/>
              </a:p>
            </p:txBody>
          </p:sp>
        </mc:Choice>
        <mc:Fallback xmlns="">
          <p:sp>
            <p:nvSpPr>
              <p:cNvPr id="74" name="TextBox 73">
                <a:extLst>
                  <a:ext uri="{FF2B5EF4-FFF2-40B4-BE49-F238E27FC236}">
                    <a16:creationId xmlns:a16="http://schemas.microsoft.com/office/drawing/2014/main" id="{23F0AA0D-31FE-B366-9DD3-60A6F2A19EF4}"/>
                  </a:ext>
                </a:extLst>
              </p:cNvPr>
              <p:cNvSpPr txBox="1">
                <a:spLocks noRot="1" noChangeAspect="1" noMove="1" noResize="1" noEditPoints="1" noAdjustHandles="1" noChangeArrowheads="1" noChangeShapeType="1" noTextEdit="1"/>
              </p:cNvSpPr>
              <p:nvPr/>
            </p:nvSpPr>
            <p:spPr>
              <a:xfrm>
                <a:off x="3625109" y="2508454"/>
                <a:ext cx="293735" cy="215444"/>
              </a:xfrm>
              <a:prstGeom prst="rect">
                <a:avLst/>
              </a:prstGeom>
              <a:blipFill>
                <a:blip r:embed="rId12"/>
                <a:stretch>
                  <a:fillRect l="-16667" r="-4167" b="-22222"/>
                </a:stretch>
              </a:blipFill>
            </p:spPr>
            <p:txBody>
              <a:bodyPr/>
              <a:lstStyle/>
              <a:p>
                <a:r>
                  <a:rPr lang="en-US">
                    <a:noFill/>
                  </a:rPr>
                  <a:t> </a:t>
                </a:r>
              </a:p>
            </p:txBody>
          </p:sp>
        </mc:Fallback>
      </mc:AlternateContent>
      <p:cxnSp>
        <p:nvCxnSpPr>
          <p:cNvPr id="75" name="Straight Connector 74">
            <a:extLst>
              <a:ext uri="{FF2B5EF4-FFF2-40B4-BE49-F238E27FC236}">
                <a16:creationId xmlns:a16="http://schemas.microsoft.com/office/drawing/2014/main" id="{C85F7709-8AA4-63CD-27F9-44DF7E3AEA92}"/>
              </a:ext>
            </a:extLst>
          </p:cNvPr>
          <p:cNvCxnSpPr>
            <a:cxnSpLocks/>
          </p:cNvCxnSpPr>
          <p:nvPr/>
        </p:nvCxnSpPr>
        <p:spPr>
          <a:xfrm>
            <a:off x="3023114" y="2863134"/>
            <a:ext cx="555809" cy="0"/>
          </a:xfrm>
          <a:prstGeom prst="line">
            <a:avLst/>
          </a:prstGeom>
          <a:ln w="12700">
            <a:solidFill>
              <a:srgbClr val="FF0000"/>
            </a:solidFill>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76" name="TextBox 75">
                <a:extLst>
                  <a:ext uri="{FF2B5EF4-FFF2-40B4-BE49-F238E27FC236}">
                    <a16:creationId xmlns:a16="http://schemas.microsoft.com/office/drawing/2014/main" id="{881E2200-1F1E-BA4D-8366-4BC9D0028409}"/>
                  </a:ext>
                </a:extLst>
              </p:cNvPr>
              <p:cNvSpPr txBox="1"/>
              <p:nvPr/>
            </p:nvSpPr>
            <p:spPr>
              <a:xfrm>
                <a:off x="3630940" y="2713541"/>
                <a:ext cx="293735"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𝑦</m:t>
                          </m:r>
                        </m:e>
                        <m:sub>
                          <m:r>
                            <a:rPr lang="en-US" sz="1400" b="0" i="1" smtClean="0">
                              <a:latin typeface="Cambria Math" panose="02040503050406030204" pitchFamily="18" charset="0"/>
                            </a:rPr>
                            <m:t>01</m:t>
                          </m:r>
                        </m:sub>
                      </m:sSub>
                    </m:oMath>
                  </m:oMathPara>
                </a14:m>
                <a:endParaRPr lang="en-US" sz="1400" dirty="0"/>
              </a:p>
            </p:txBody>
          </p:sp>
        </mc:Choice>
        <mc:Fallback xmlns="">
          <p:sp>
            <p:nvSpPr>
              <p:cNvPr id="76" name="TextBox 75">
                <a:extLst>
                  <a:ext uri="{FF2B5EF4-FFF2-40B4-BE49-F238E27FC236}">
                    <a16:creationId xmlns:a16="http://schemas.microsoft.com/office/drawing/2014/main" id="{881E2200-1F1E-BA4D-8366-4BC9D0028409}"/>
                  </a:ext>
                </a:extLst>
              </p:cNvPr>
              <p:cNvSpPr txBox="1">
                <a:spLocks noRot="1" noChangeAspect="1" noMove="1" noResize="1" noEditPoints="1" noAdjustHandles="1" noChangeArrowheads="1" noChangeShapeType="1" noTextEdit="1"/>
              </p:cNvSpPr>
              <p:nvPr/>
            </p:nvSpPr>
            <p:spPr>
              <a:xfrm>
                <a:off x="3630940" y="2713541"/>
                <a:ext cx="293735" cy="215444"/>
              </a:xfrm>
              <a:prstGeom prst="rect">
                <a:avLst/>
              </a:prstGeom>
              <a:blipFill>
                <a:blip r:embed="rId13"/>
                <a:stretch>
                  <a:fillRect l="-16667" r="-4167" b="-222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7" name="TextBox 76">
                <a:extLst>
                  <a:ext uri="{FF2B5EF4-FFF2-40B4-BE49-F238E27FC236}">
                    <a16:creationId xmlns:a16="http://schemas.microsoft.com/office/drawing/2014/main" id="{5A8DA937-CC72-4B3D-1AFC-B6AC82BDB949}"/>
                  </a:ext>
                </a:extLst>
              </p:cNvPr>
              <p:cNvSpPr txBox="1"/>
              <p:nvPr/>
            </p:nvSpPr>
            <p:spPr>
              <a:xfrm>
                <a:off x="2759475" y="2105669"/>
                <a:ext cx="293735"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𝑦</m:t>
                          </m:r>
                        </m:e>
                        <m:sub>
                          <m:r>
                            <a:rPr lang="en-US" sz="1400" b="0" i="1" smtClean="0">
                              <a:latin typeface="Cambria Math" panose="02040503050406030204" pitchFamily="18" charset="0"/>
                            </a:rPr>
                            <m:t>30</m:t>
                          </m:r>
                        </m:sub>
                      </m:sSub>
                    </m:oMath>
                  </m:oMathPara>
                </a14:m>
                <a:endParaRPr lang="en-US" sz="1400" dirty="0"/>
              </a:p>
            </p:txBody>
          </p:sp>
        </mc:Choice>
        <mc:Fallback xmlns="">
          <p:sp>
            <p:nvSpPr>
              <p:cNvPr id="77" name="TextBox 76">
                <a:extLst>
                  <a:ext uri="{FF2B5EF4-FFF2-40B4-BE49-F238E27FC236}">
                    <a16:creationId xmlns:a16="http://schemas.microsoft.com/office/drawing/2014/main" id="{5A8DA937-CC72-4B3D-1AFC-B6AC82BDB949}"/>
                  </a:ext>
                </a:extLst>
              </p:cNvPr>
              <p:cNvSpPr txBox="1">
                <a:spLocks noRot="1" noChangeAspect="1" noMove="1" noResize="1" noEditPoints="1" noAdjustHandles="1" noChangeArrowheads="1" noChangeShapeType="1" noTextEdit="1"/>
              </p:cNvSpPr>
              <p:nvPr/>
            </p:nvSpPr>
            <p:spPr>
              <a:xfrm>
                <a:off x="2759475" y="2105669"/>
                <a:ext cx="293735" cy="215444"/>
              </a:xfrm>
              <a:prstGeom prst="rect">
                <a:avLst/>
              </a:prstGeom>
              <a:blipFill>
                <a:blip r:embed="rId14"/>
                <a:stretch>
                  <a:fillRect l="-16667" r="-4167" b="-2777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8" name="TextBox 77">
                <a:extLst>
                  <a:ext uri="{FF2B5EF4-FFF2-40B4-BE49-F238E27FC236}">
                    <a16:creationId xmlns:a16="http://schemas.microsoft.com/office/drawing/2014/main" id="{607F649B-3A2D-68A1-BD0A-DF60009FC61D}"/>
                  </a:ext>
                </a:extLst>
              </p:cNvPr>
              <p:cNvSpPr txBox="1"/>
              <p:nvPr/>
            </p:nvSpPr>
            <p:spPr>
              <a:xfrm>
                <a:off x="3975934" y="1468242"/>
                <a:ext cx="245645"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0</m:t>
                          </m:r>
                        </m:sub>
                      </m:sSub>
                    </m:oMath>
                  </m:oMathPara>
                </a14:m>
                <a:endParaRPr lang="en-US" sz="1600" dirty="0"/>
              </a:p>
            </p:txBody>
          </p:sp>
        </mc:Choice>
        <mc:Fallback xmlns="">
          <p:sp>
            <p:nvSpPr>
              <p:cNvPr id="78" name="TextBox 77">
                <a:extLst>
                  <a:ext uri="{FF2B5EF4-FFF2-40B4-BE49-F238E27FC236}">
                    <a16:creationId xmlns:a16="http://schemas.microsoft.com/office/drawing/2014/main" id="{607F649B-3A2D-68A1-BD0A-DF60009FC61D}"/>
                  </a:ext>
                </a:extLst>
              </p:cNvPr>
              <p:cNvSpPr txBox="1">
                <a:spLocks noRot="1" noChangeAspect="1" noMove="1" noResize="1" noEditPoints="1" noAdjustHandles="1" noChangeArrowheads="1" noChangeShapeType="1" noTextEdit="1"/>
              </p:cNvSpPr>
              <p:nvPr/>
            </p:nvSpPr>
            <p:spPr>
              <a:xfrm>
                <a:off x="3975934" y="1468242"/>
                <a:ext cx="245645" cy="246221"/>
              </a:xfrm>
              <a:prstGeom prst="rect">
                <a:avLst/>
              </a:prstGeom>
              <a:blipFill>
                <a:blip r:embed="rId15"/>
                <a:stretch>
                  <a:fillRect l="-14286" r="-9524" b="-20000"/>
                </a:stretch>
              </a:blipFill>
            </p:spPr>
            <p:txBody>
              <a:bodyPr/>
              <a:lstStyle/>
              <a:p>
                <a:r>
                  <a:rPr lang="en-US">
                    <a:noFill/>
                  </a:rPr>
                  <a:t> </a:t>
                </a:r>
              </a:p>
            </p:txBody>
          </p:sp>
        </mc:Fallback>
      </mc:AlternateContent>
      <p:sp>
        <p:nvSpPr>
          <p:cNvPr id="2" name="Footer Placeholder 1">
            <a:extLst>
              <a:ext uri="{FF2B5EF4-FFF2-40B4-BE49-F238E27FC236}">
                <a16:creationId xmlns:a16="http://schemas.microsoft.com/office/drawing/2014/main" id="{22A4CCF2-A42F-2732-1823-56E2B0D6FBA3}"/>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129060261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72</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Finding Convex Hull – Two Finger Algorithm</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p:cxnSp>
        <p:nvCxnSpPr>
          <p:cNvPr id="12" name="Straight Connector 11">
            <a:extLst>
              <a:ext uri="{FF2B5EF4-FFF2-40B4-BE49-F238E27FC236}">
                <a16:creationId xmlns:a16="http://schemas.microsoft.com/office/drawing/2014/main" id="{116EBC02-33DA-C9F7-6771-66329831DFC8}"/>
              </a:ext>
            </a:extLst>
          </p:cNvPr>
          <p:cNvCxnSpPr>
            <a:cxnSpLocks/>
          </p:cNvCxnSpPr>
          <p:nvPr/>
        </p:nvCxnSpPr>
        <p:spPr>
          <a:xfrm flipV="1">
            <a:off x="1254509" y="1718612"/>
            <a:ext cx="3027738" cy="1467656"/>
          </a:xfrm>
          <a:prstGeom prst="line">
            <a:avLst/>
          </a:prstGeom>
          <a:ln w="12700"/>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EF6B46CC-9728-7896-7918-5FED259D42E7}"/>
                  </a:ext>
                </a:extLst>
              </p:cNvPr>
              <p:cNvSpPr txBox="1"/>
              <p:nvPr/>
            </p:nvSpPr>
            <p:spPr>
              <a:xfrm>
                <a:off x="4189745" y="3817737"/>
                <a:ext cx="2407879" cy="954107"/>
              </a:xfrm>
              <a:prstGeom prst="rect">
                <a:avLst/>
              </a:prstGeom>
              <a:noFill/>
              <a:ln>
                <a:solidFill>
                  <a:schemeClr val="tx1"/>
                </a:solidFill>
              </a:ln>
            </p:spPr>
            <p:txBody>
              <a:bodyPr wrap="square" rtlCol="0">
                <a:spAutoFit/>
              </a:bodyPr>
              <a:lstStyle/>
              <a:p>
                <a:r>
                  <a:rPr lang="en-US" sz="1400" dirty="0"/>
                  <a:t>As </a:t>
                </a:r>
                <a14:m>
                  <m:oMath xmlns:m="http://schemas.openxmlformats.org/officeDocument/2006/math">
                    <m:r>
                      <a:rPr lang="en-US" sz="1400" b="0" i="1" smtClean="0">
                        <a:latin typeface="Cambria Math" panose="02040503050406030204" pitchFamily="18" charset="0"/>
                      </a:rPr>
                      <m:t>𝑦</m:t>
                    </m:r>
                  </m:oMath>
                </a14:m>
                <a:r>
                  <a:rPr lang="en-US" sz="1400" dirty="0"/>
                  <a:t> intercept decreased, we will go back to </a:t>
                </a:r>
                <a14:m>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𝑏</m:t>
                        </m:r>
                      </m:e>
                      <m:sub>
                        <m:r>
                          <a:rPr lang="en-US" sz="1400" b="0" i="1" smtClean="0">
                            <a:latin typeface="Cambria Math" panose="02040503050406030204" pitchFamily="18" charset="0"/>
                          </a:rPr>
                          <m:t>0</m:t>
                        </m:r>
                      </m:sub>
                    </m:sSub>
                  </m:oMath>
                </a14:m>
                <a:r>
                  <a:rPr lang="en-US" sz="1400" dirty="0"/>
                  <a:t>on R.H.S. and move counterclockwise on L.H.S to </a:t>
                </a:r>
                <a14:m>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𝑎</m:t>
                        </m:r>
                      </m:e>
                      <m:sub>
                        <m:r>
                          <a:rPr lang="en-US" sz="1400" b="0" i="1" smtClean="0">
                            <a:latin typeface="Cambria Math" panose="02040503050406030204" pitchFamily="18" charset="0"/>
                          </a:rPr>
                          <m:t>2</m:t>
                        </m:r>
                      </m:sub>
                    </m:sSub>
                  </m:oMath>
                </a14:m>
                <a:endParaRPr lang="en-US" sz="1400" dirty="0"/>
              </a:p>
            </p:txBody>
          </p:sp>
        </mc:Choice>
        <mc:Fallback xmlns="">
          <p:sp>
            <p:nvSpPr>
              <p:cNvPr id="10" name="TextBox 9">
                <a:extLst>
                  <a:ext uri="{FF2B5EF4-FFF2-40B4-BE49-F238E27FC236}">
                    <a16:creationId xmlns:a16="http://schemas.microsoft.com/office/drawing/2014/main" id="{EF6B46CC-9728-7896-7918-5FED259D42E7}"/>
                  </a:ext>
                </a:extLst>
              </p:cNvPr>
              <p:cNvSpPr txBox="1">
                <a:spLocks noRot="1" noChangeAspect="1" noMove="1" noResize="1" noEditPoints="1" noAdjustHandles="1" noChangeArrowheads="1" noChangeShapeType="1" noTextEdit="1"/>
              </p:cNvSpPr>
              <p:nvPr/>
            </p:nvSpPr>
            <p:spPr>
              <a:xfrm>
                <a:off x="4189745" y="3817737"/>
                <a:ext cx="2407879" cy="954107"/>
              </a:xfrm>
              <a:prstGeom prst="rect">
                <a:avLst/>
              </a:prstGeom>
              <a:blipFill>
                <a:blip r:embed="rId3"/>
                <a:stretch>
                  <a:fillRect l="-524" t="-1299" r="-1571" b="-6494"/>
                </a:stretch>
              </a:blipFill>
              <a:ln>
                <a:solidFill>
                  <a:schemeClr val="tx1"/>
                </a:solidFill>
              </a:ln>
            </p:spPr>
            <p:txBody>
              <a:bodyPr/>
              <a:lstStyle/>
              <a:p>
                <a:r>
                  <a:rPr lang="en-US">
                    <a:noFill/>
                  </a:rPr>
                  <a:t> </a:t>
                </a:r>
              </a:p>
            </p:txBody>
          </p:sp>
        </mc:Fallback>
      </mc:AlternateContent>
      <p:cxnSp>
        <p:nvCxnSpPr>
          <p:cNvPr id="38" name="Straight Connector 37">
            <a:extLst>
              <a:ext uri="{FF2B5EF4-FFF2-40B4-BE49-F238E27FC236}">
                <a16:creationId xmlns:a16="http://schemas.microsoft.com/office/drawing/2014/main" id="{BB88BCE3-FC83-FF3C-67EC-CDFED5102F69}"/>
              </a:ext>
            </a:extLst>
          </p:cNvPr>
          <p:cNvCxnSpPr>
            <a:cxnSpLocks/>
          </p:cNvCxnSpPr>
          <p:nvPr/>
        </p:nvCxnSpPr>
        <p:spPr>
          <a:xfrm>
            <a:off x="3030232" y="2193711"/>
            <a:ext cx="555809" cy="0"/>
          </a:xfrm>
          <a:prstGeom prst="line">
            <a:avLst/>
          </a:prstGeom>
          <a:ln w="12700">
            <a:solidFill>
              <a:srgbClr val="FF0000"/>
            </a:solidFill>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40" name="TextBox 39">
                <a:extLst>
                  <a:ext uri="{FF2B5EF4-FFF2-40B4-BE49-F238E27FC236}">
                    <a16:creationId xmlns:a16="http://schemas.microsoft.com/office/drawing/2014/main" id="{08D3212E-D910-4B1C-D264-EDC60CC7C5D1}"/>
                  </a:ext>
                </a:extLst>
              </p:cNvPr>
              <p:cNvSpPr txBox="1"/>
              <p:nvPr/>
            </p:nvSpPr>
            <p:spPr>
              <a:xfrm>
                <a:off x="2759475" y="1934246"/>
                <a:ext cx="293735"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𝑦</m:t>
                          </m:r>
                        </m:e>
                        <m:sub>
                          <m:r>
                            <a:rPr lang="en-US" sz="1400" b="0" i="1" smtClean="0">
                              <a:latin typeface="Cambria Math" panose="02040503050406030204" pitchFamily="18" charset="0"/>
                            </a:rPr>
                            <m:t>20</m:t>
                          </m:r>
                        </m:sub>
                      </m:sSub>
                    </m:oMath>
                  </m:oMathPara>
                </a14:m>
                <a:endParaRPr lang="en-US" sz="1400" dirty="0"/>
              </a:p>
            </p:txBody>
          </p:sp>
        </mc:Choice>
        <mc:Fallback xmlns="">
          <p:sp>
            <p:nvSpPr>
              <p:cNvPr id="40" name="TextBox 39">
                <a:extLst>
                  <a:ext uri="{FF2B5EF4-FFF2-40B4-BE49-F238E27FC236}">
                    <a16:creationId xmlns:a16="http://schemas.microsoft.com/office/drawing/2014/main" id="{08D3212E-D910-4B1C-D264-EDC60CC7C5D1}"/>
                  </a:ext>
                </a:extLst>
              </p:cNvPr>
              <p:cNvSpPr txBox="1">
                <a:spLocks noRot="1" noChangeAspect="1" noMove="1" noResize="1" noEditPoints="1" noAdjustHandles="1" noChangeArrowheads="1" noChangeShapeType="1" noTextEdit="1"/>
              </p:cNvSpPr>
              <p:nvPr/>
            </p:nvSpPr>
            <p:spPr>
              <a:xfrm>
                <a:off x="2759475" y="1934246"/>
                <a:ext cx="293735" cy="215444"/>
              </a:xfrm>
              <a:prstGeom prst="rect">
                <a:avLst/>
              </a:prstGeom>
              <a:blipFill>
                <a:blip r:embed="rId4"/>
                <a:stretch>
                  <a:fillRect l="-16667" r="-4167" b="-22222"/>
                </a:stretch>
              </a:blipFill>
            </p:spPr>
            <p:txBody>
              <a:bodyPr/>
              <a:lstStyle/>
              <a:p>
                <a:r>
                  <a:rPr lang="en-US">
                    <a:noFill/>
                  </a:rPr>
                  <a:t> </a:t>
                </a:r>
              </a:p>
            </p:txBody>
          </p:sp>
        </mc:Fallback>
      </mc:AlternateContent>
      <p:grpSp>
        <p:nvGrpSpPr>
          <p:cNvPr id="42" name="Group 41">
            <a:extLst>
              <a:ext uri="{FF2B5EF4-FFF2-40B4-BE49-F238E27FC236}">
                <a16:creationId xmlns:a16="http://schemas.microsoft.com/office/drawing/2014/main" id="{CA6EF784-DE1F-8997-0129-7E05838ABC7E}"/>
              </a:ext>
            </a:extLst>
          </p:cNvPr>
          <p:cNvGrpSpPr/>
          <p:nvPr/>
        </p:nvGrpSpPr>
        <p:grpSpPr>
          <a:xfrm>
            <a:off x="922299" y="1228103"/>
            <a:ext cx="5296354" cy="3360227"/>
            <a:chOff x="300628" y="1090007"/>
            <a:chExt cx="5296354" cy="3360227"/>
          </a:xfrm>
        </p:grpSpPr>
        <p:grpSp>
          <p:nvGrpSpPr>
            <p:cNvPr id="43" name="Group 42">
              <a:extLst>
                <a:ext uri="{FF2B5EF4-FFF2-40B4-BE49-F238E27FC236}">
                  <a16:creationId xmlns:a16="http://schemas.microsoft.com/office/drawing/2014/main" id="{93CB610E-46EA-5853-2A0B-573A7F8964EF}"/>
                </a:ext>
              </a:extLst>
            </p:cNvPr>
            <p:cNvGrpSpPr/>
            <p:nvPr/>
          </p:nvGrpSpPr>
          <p:grpSpPr>
            <a:xfrm>
              <a:off x="587838" y="2880186"/>
              <a:ext cx="1202006" cy="1099354"/>
              <a:chOff x="1070448" y="2403764"/>
              <a:chExt cx="1202006" cy="1099354"/>
            </a:xfrm>
          </p:grpSpPr>
          <p:sp>
            <p:nvSpPr>
              <p:cNvPr id="75" name="Oval 74">
                <a:extLst>
                  <a:ext uri="{FF2B5EF4-FFF2-40B4-BE49-F238E27FC236}">
                    <a16:creationId xmlns:a16="http://schemas.microsoft.com/office/drawing/2014/main" id="{E889D82C-15F1-80F4-C136-B4C7370EAF88}"/>
                  </a:ext>
                </a:extLst>
              </p:cNvPr>
              <p:cNvSpPr/>
              <p:nvPr/>
            </p:nvSpPr>
            <p:spPr>
              <a:xfrm>
                <a:off x="1070448" y="257175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Oval 75">
                <a:extLst>
                  <a:ext uri="{FF2B5EF4-FFF2-40B4-BE49-F238E27FC236}">
                    <a16:creationId xmlns:a16="http://schemas.microsoft.com/office/drawing/2014/main" id="{32E2B397-6BC9-2E23-EE1D-7141D367F675}"/>
                  </a:ext>
                </a:extLst>
              </p:cNvPr>
              <p:cNvSpPr/>
              <p:nvPr/>
            </p:nvSpPr>
            <p:spPr>
              <a:xfrm>
                <a:off x="1798519" y="2403764"/>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Oval 76">
                <a:extLst>
                  <a:ext uri="{FF2B5EF4-FFF2-40B4-BE49-F238E27FC236}">
                    <a16:creationId xmlns:a16="http://schemas.microsoft.com/office/drawing/2014/main" id="{B79BECF1-9328-63A9-FDF5-1AAE49D99B56}"/>
                  </a:ext>
                </a:extLst>
              </p:cNvPr>
              <p:cNvSpPr/>
              <p:nvPr/>
            </p:nvSpPr>
            <p:spPr>
              <a:xfrm>
                <a:off x="1474073" y="3413118"/>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Oval 77">
                <a:extLst>
                  <a:ext uri="{FF2B5EF4-FFF2-40B4-BE49-F238E27FC236}">
                    <a16:creationId xmlns:a16="http://schemas.microsoft.com/office/drawing/2014/main" id="{7F44194F-4EFC-6B5B-429C-22E6E45BE8A1}"/>
                  </a:ext>
                </a:extLst>
              </p:cNvPr>
              <p:cNvSpPr/>
              <p:nvPr/>
            </p:nvSpPr>
            <p:spPr>
              <a:xfrm>
                <a:off x="2182454" y="2821432"/>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mc:AlternateContent xmlns:mc="http://schemas.openxmlformats.org/markup-compatibility/2006" xmlns:a14="http://schemas.microsoft.com/office/drawing/2010/main">
          <mc:Choice Requires="a14">
            <p:sp>
              <p:nvSpPr>
                <p:cNvPr id="44" name="TextBox 43">
                  <a:extLst>
                    <a:ext uri="{FF2B5EF4-FFF2-40B4-BE49-F238E27FC236}">
                      <a16:creationId xmlns:a16="http://schemas.microsoft.com/office/drawing/2014/main" id="{9C6B43E8-049D-E163-4C94-B804C47E8CEE}"/>
                    </a:ext>
                  </a:extLst>
                </p:cNvPr>
                <p:cNvSpPr txBox="1"/>
                <p:nvPr/>
              </p:nvSpPr>
              <p:spPr>
                <a:xfrm>
                  <a:off x="1719544" y="3534469"/>
                  <a:ext cx="25539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0</m:t>
                            </m:r>
                          </m:sub>
                        </m:sSub>
                      </m:oMath>
                    </m:oMathPara>
                  </a14:m>
                  <a:endParaRPr lang="en-US" sz="1600" dirty="0"/>
                </a:p>
              </p:txBody>
            </p:sp>
          </mc:Choice>
          <mc:Fallback xmlns="">
            <p:sp>
              <p:nvSpPr>
                <p:cNvPr id="44" name="TextBox 43">
                  <a:extLst>
                    <a:ext uri="{FF2B5EF4-FFF2-40B4-BE49-F238E27FC236}">
                      <a16:creationId xmlns:a16="http://schemas.microsoft.com/office/drawing/2014/main" id="{9C6B43E8-049D-E163-4C94-B804C47E8CEE}"/>
                    </a:ext>
                  </a:extLst>
                </p:cNvPr>
                <p:cNvSpPr txBox="1">
                  <a:spLocks noRot="1" noChangeAspect="1" noMove="1" noResize="1" noEditPoints="1" noAdjustHandles="1" noChangeArrowheads="1" noChangeShapeType="1" noTextEdit="1"/>
                </p:cNvSpPr>
                <p:nvPr/>
              </p:nvSpPr>
              <p:spPr>
                <a:xfrm>
                  <a:off x="1719544" y="3534469"/>
                  <a:ext cx="255390" cy="246221"/>
                </a:xfrm>
                <a:prstGeom prst="rect">
                  <a:avLst/>
                </a:prstGeom>
                <a:blipFill>
                  <a:blip r:embed="rId5"/>
                  <a:stretch>
                    <a:fillRect l="-14286" r="-4762" b="-142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6" name="TextBox 45">
                  <a:extLst>
                    <a:ext uri="{FF2B5EF4-FFF2-40B4-BE49-F238E27FC236}">
                      <a16:creationId xmlns:a16="http://schemas.microsoft.com/office/drawing/2014/main" id="{F58C4296-0C2D-2C8C-C5CE-82B8C8605901}"/>
                    </a:ext>
                  </a:extLst>
                </p:cNvPr>
                <p:cNvSpPr txBox="1"/>
                <p:nvPr/>
              </p:nvSpPr>
              <p:spPr>
                <a:xfrm>
                  <a:off x="967200" y="4082797"/>
                  <a:ext cx="250646"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1</m:t>
                            </m:r>
                          </m:sub>
                        </m:sSub>
                      </m:oMath>
                    </m:oMathPara>
                  </a14:m>
                  <a:endParaRPr lang="en-US" sz="1600" dirty="0"/>
                </a:p>
              </p:txBody>
            </p:sp>
          </mc:Choice>
          <mc:Fallback xmlns="">
            <p:sp>
              <p:nvSpPr>
                <p:cNvPr id="46" name="TextBox 45">
                  <a:extLst>
                    <a:ext uri="{FF2B5EF4-FFF2-40B4-BE49-F238E27FC236}">
                      <a16:creationId xmlns:a16="http://schemas.microsoft.com/office/drawing/2014/main" id="{F58C4296-0C2D-2C8C-C5CE-82B8C8605901}"/>
                    </a:ext>
                  </a:extLst>
                </p:cNvPr>
                <p:cNvSpPr txBox="1">
                  <a:spLocks noRot="1" noChangeAspect="1" noMove="1" noResize="1" noEditPoints="1" noAdjustHandles="1" noChangeArrowheads="1" noChangeShapeType="1" noTextEdit="1"/>
                </p:cNvSpPr>
                <p:nvPr/>
              </p:nvSpPr>
              <p:spPr>
                <a:xfrm>
                  <a:off x="967200" y="4082797"/>
                  <a:ext cx="250646" cy="246221"/>
                </a:xfrm>
                <a:prstGeom prst="rect">
                  <a:avLst/>
                </a:prstGeom>
                <a:blipFill>
                  <a:blip r:embed="rId6"/>
                  <a:stretch>
                    <a:fillRect l="-15000" r="-10000" b="-1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8" name="TextBox 47">
                  <a:extLst>
                    <a:ext uri="{FF2B5EF4-FFF2-40B4-BE49-F238E27FC236}">
                      <a16:creationId xmlns:a16="http://schemas.microsoft.com/office/drawing/2014/main" id="{52024C4E-F31F-577C-3B9C-2113FD5B73F6}"/>
                    </a:ext>
                  </a:extLst>
                </p:cNvPr>
                <p:cNvSpPr txBox="1"/>
                <p:nvPr/>
              </p:nvSpPr>
              <p:spPr>
                <a:xfrm>
                  <a:off x="300628" y="2795622"/>
                  <a:ext cx="25539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2</m:t>
                            </m:r>
                          </m:sub>
                        </m:sSub>
                      </m:oMath>
                    </m:oMathPara>
                  </a14:m>
                  <a:endParaRPr lang="en-US" sz="1600" dirty="0"/>
                </a:p>
              </p:txBody>
            </p:sp>
          </mc:Choice>
          <mc:Fallback xmlns="">
            <p:sp>
              <p:nvSpPr>
                <p:cNvPr id="48" name="TextBox 47">
                  <a:extLst>
                    <a:ext uri="{FF2B5EF4-FFF2-40B4-BE49-F238E27FC236}">
                      <a16:creationId xmlns:a16="http://schemas.microsoft.com/office/drawing/2014/main" id="{52024C4E-F31F-577C-3B9C-2113FD5B73F6}"/>
                    </a:ext>
                  </a:extLst>
                </p:cNvPr>
                <p:cNvSpPr txBox="1">
                  <a:spLocks noRot="1" noChangeAspect="1" noMove="1" noResize="1" noEditPoints="1" noAdjustHandles="1" noChangeArrowheads="1" noChangeShapeType="1" noTextEdit="1"/>
                </p:cNvSpPr>
                <p:nvPr/>
              </p:nvSpPr>
              <p:spPr>
                <a:xfrm>
                  <a:off x="300628" y="2795622"/>
                  <a:ext cx="255390" cy="246221"/>
                </a:xfrm>
                <a:prstGeom prst="rect">
                  <a:avLst/>
                </a:prstGeom>
                <a:blipFill>
                  <a:blip r:embed="rId7"/>
                  <a:stretch>
                    <a:fillRect l="-9524" r="-9524" b="-142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9" name="TextBox 48">
                  <a:extLst>
                    <a:ext uri="{FF2B5EF4-FFF2-40B4-BE49-F238E27FC236}">
                      <a16:creationId xmlns:a16="http://schemas.microsoft.com/office/drawing/2014/main" id="{B91A6DB7-ADD6-C9A1-1BDC-22E613DC8A30}"/>
                    </a:ext>
                  </a:extLst>
                </p:cNvPr>
                <p:cNvSpPr txBox="1"/>
                <p:nvPr/>
              </p:nvSpPr>
              <p:spPr>
                <a:xfrm>
                  <a:off x="1187747" y="2502206"/>
                  <a:ext cx="25539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3</m:t>
                            </m:r>
                          </m:sub>
                        </m:sSub>
                      </m:oMath>
                    </m:oMathPara>
                  </a14:m>
                  <a:endParaRPr lang="en-US" sz="1600" dirty="0"/>
                </a:p>
              </p:txBody>
            </p:sp>
          </mc:Choice>
          <mc:Fallback xmlns="">
            <p:sp>
              <p:nvSpPr>
                <p:cNvPr id="49" name="TextBox 48">
                  <a:extLst>
                    <a:ext uri="{FF2B5EF4-FFF2-40B4-BE49-F238E27FC236}">
                      <a16:creationId xmlns:a16="http://schemas.microsoft.com/office/drawing/2014/main" id="{B91A6DB7-ADD6-C9A1-1BDC-22E613DC8A30}"/>
                    </a:ext>
                  </a:extLst>
                </p:cNvPr>
                <p:cNvSpPr txBox="1">
                  <a:spLocks noRot="1" noChangeAspect="1" noMove="1" noResize="1" noEditPoints="1" noAdjustHandles="1" noChangeArrowheads="1" noChangeShapeType="1" noTextEdit="1"/>
                </p:cNvSpPr>
                <p:nvPr/>
              </p:nvSpPr>
              <p:spPr>
                <a:xfrm>
                  <a:off x="1187747" y="2502206"/>
                  <a:ext cx="255390" cy="246221"/>
                </a:xfrm>
                <a:prstGeom prst="rect">
                  <a:avLst/>
                </a:prstGeom>
                <a:blipFill>
                  <a:blip r:embed="rId8"/>
                  <a:stretch>
                    <a:fillRect l="-9524" r="-9524" b="-14286"/>
                  </a:stretch>
                </a:blipFill>
              </p:spPr>
              <p:txBody>
                <a:bodyPr/>
                <a:lstStyle/>
                <a:p>
                  <a:r>
                    <a:rPr lang="en-US">
                      <a:noFill/>
                    </a:rPr>
                    <a:t> </a:t>
                  </a:r>
                </a:p>
              </p:txBody>
            </p:sp>
          </mc:Fallback>
        </mc:AlternateContent>
        <p:cxnSp>
          <p:nvCxnSpPr>
            <p:cNvPr id="51" name="Straight Connector 50">
              <a:extLst>
                <a:ext uri="{FF2B5EF4-FFF2-40B4-BE49-F238E27FC236}">
                  <a16:creationId xmlns:a16="http://schemas.microsoft.com/office/drawing/2014/main" id="{74277927-7CA9-9C12-83A6-726BC73B0948}"/>
                </a:ext>
              </a:extLst>
            </p:cNvPr>
            <p:cNvCxnSpPr>
              <a:cxnSpLocks/>
              <a:stCxn id="75" idx="2"/>
              <a:endCxn id="77" idx="3"/>
            </p:cNvCxnSpPr>
            <p:nvPr/>
          </p:nvCxnSpPr>
          <p:spPr>
            <a:xfrm>
              <a:off x="587838" y="3093172"/>
              <a:ext cx="416805" cy="873188"/>
            </a:xfrm>
            <a:prstGeom prst="line">
              <a:avLst/>
            </a:prstGeom>
            <a:ln w="12700"/>
          </p:spPr>
          <p:style>
            <a:lnRef idx="1">
              <a:schemeClr val="dk1"/>
            </a:lnRef>
            <a:fillRef idx="0">
              <a:schemeClr val="dk1"/>
            </a:fillRef>
            <a:effectRef idx="0">
              <a:schemeClr val="dk1"/>
            </a:effectRef>
            <a:fontRef idx="minor">
              <a:schemeClr val="tx1"/>
            </a:fontRef>
          </p:style>
        </p:cxnSp>
        <p:cxnSp>
          <p:nvCxnSpPr>
            <p:cNvPr id="52" name="Straight Connector 51">
              <a:extLst>
                <a:ext uri="{FF2B5EF4-FFF2-40B4-BE49-F238E27FC236}">
                  <a16:creationId xmlns:a16="http://schemas.microsoft.com/office/drawing/2014/main" id="{82FA4B46-6982-CEC8-F79E-1E1B457A5BEE}"/>
                </a:ext>
              </a:extLst>
            </p:cNvPr>
            <p:cNvCxnSpPr>
              <a:cxnSpLocks/>
              <a:stCxn id="75" idx="0"/>
              <a:endCxn id="76" idx="0"/>
            </p:cNvCxnSpPr>
            <p:nvPr/>
          </p:nvCxnSpPr>
          <p:spPr>
            <a:xfrm flipV="1">
              <a:off x="632838" y="2880186"/>
              <a:ext cx="728071" cy="167986"/>
            </a:xfrm>
            <a:prstGeom prst="line">
              <a:avLst/>
            </a:prstGeom>
            <a:ln w="12700"/>
          </p:spPr>
          <p:style>
            <a:lnRef idx="1">
              <a:schemeClr val="dk1"/>
            </a:lnRef>
            <a:fillRef idx="0">
              <a:schemeClr val="dk1"/>
            </a:fillRef>
            <a:effectRef idx="0">
              <a:schemeClr val="dk1"/>
            </a:effectRef>
            <a:fontRef idx="minor">
              <a:schemeClr val="tx1"/>
            </a:fontRef>
          </p:style>
        </p:cxnSp>
        <p:cxnSp>
          <p:nvCxnSpPr>
            <p:cNvPr id="56" name="Straight Connector 55">
              <a:extLst>
                <a:ext uri="{FF2B5EF4-FFF2-40B4-BE49-F238E27FC236}">
                  <a16:creationId xmlns:a16="http://schemas.microsoft.com/office/drawing/2014/main" id="{B1867CAE-8188-0BC9-8985-2A9B75E0C193}"/>
                </a:ext>
              </a:extLst>
            </p:cNvPr>
            <p:cNvCxnSpPr>
              <a:cxnSpLocks/>
              <a:stCxn id="76" idx="7"/>
              <a:endCxn id="78" idx="7"/>
            </p:cNvCxnSpPr>
            <p:nvPr/>
          </p:nvCxnSpPr>
          <p:spPr>
            <a:xfrm>
              <a:off x="1392729" y="2893366"/>
              <a:ext cx="383935" cy="417668"/>
            </a:xfrm>
            <a:prstGeom prst="line">
              <a:avLst/>
            </a:prstGeom>
            <a:ln w="12700"/>
          </p:spPr>
          <p:style>
            <a:lnRef idx="1">
              <a:schemeClr val="dk1"/>
            </a:lnRef>
            <a:fillRef idx="0">
              <a:schemeClr val="dk1"/>
            </a:fillRef>
            <a:effectRef idx="0">
              <a:schemeClr val="dk1"/>
            </a:effectRef>
            <a:fontRef idx="minor">
              <a:schemeClr val="tx1"/>
            </a:fontRef>
          </p:style>
        </p:cxnSp>
        <p:cxnSp>
          <p:nvCxnSpPr>
            <p:cNvPr id="57" name="Straight Connector 56">
              <a:extLst>
                <a:ext uri="{FF2B5EF4-FFF2-40B4-BE49-F238E27FC236}">
                  <a16:creationId xmlns:a16="http://schemas.microsoft.com/office/drawing/2014/main" id="{AF633E6B-A2EF-8B3D-1BE5-9E5E721618AE}"/>
                </a:ext>
              </a:extLst>
            </p:cNvPr>
            <p:cNvCxnSpPr>
              <a:cxnSpLocks/>
              <a:stCxn id="77" idx="5"/>
              <a:endCxn id="78" idx="4"/>
            </p:cNvCxnSpPr>
            <p:nvPr/>
          </p:nvCxnSpPr>
          <p:spPr>
            <a:xfrm flipV="1">
              <a:off x="1068283" y="3387854"/>
              <a:ext cx="676561" cy="578506"/>
            </a:xfrm>
            <a:prstGeom prst="line">
              <a:avLst/>
            </a:prstGeom>
            <a:ln w="12700"/>
          </p:spPr>
          <p:style>
            <a:lnRef idx="1">
              <a:schemeClr val="dk1"/>
            </a:lnRef>
            <a:fillRef idx="0">
              <a:schemeClr val="dk1"/>
            </a:fillRef>
            <a:effectRef idx="0">
              <a:schemeClr val="dk1"/>
            </a:effectRef>
            <a:fontRef idx="minor">
              <a:schemeClr val="tx1"/>
            </a:fontRef>
          </p:style>
        </p:cxnSp>
        <p:grpSp>
          <p:nvGrpSpPr>
            <p:cNvPr id="58" name="Group 57">
              <a:extLst>
                <a:ext uri="{FF2B5EF4-FFF2-40B4-BE49-F238E27FC236}">
                  <a16:creationId xmlns:a16="http://schemas.microsoft.com/office/drawing/2014/main" id="{67DEE1FD-2388-215E-CDFC-D41A3F9FB5CB}"/>
                </a:ext>
              </a:extLst>
            </p:cNvPr>
            <p:cNvGrpSpPr/>
            <p:nvPr/>
          </p:nvGrpSpPr>
          <p:grpSpPr>
            <a:xfrm>
              <a:off x="3615576" y="1198811"/>
              <a:ext cx="1748941" cy="953592"/>
              <a:chOff x="1957465" y="637395"/>
              <a:chExt cx="1748941" cy="953592"/>
            </a:xfrm>
          </p:grpSpPr>
          <p:sp>
            <p:nvSpPr>
              <p:cNvPr id="70" name="Oval 69">
                <a:extLst>
                  <a:ext uri="{FF2B5EF4-FFF2-40B4-BE49-F238E27FC236}">
                    <a16:creationId xmlns:a16="http://schemas.microsoft.com/office/drawing/2014/main" id="{016E170A-67B9-5C69-19A6-887444617B4E}"/>
                  </a:ext>
                </a:extLst>
              </p:cNvPr>
              <p:cNvSpPr/>
              <p:nvPr/>
            </p:nvSpPr>
            <p:spPr>
              <a:xfrm>
                <a:off x="1957465" y="101910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Oval 72">
                <a:extLst>
                  <a:ext uri="{FF2B5EF4-FFF2-40B4-BE49-F238E27FC236}">
                    <a16:creationId xmlns:a16="http://schemas.microsoft.com/office/drawing/2014/main" id="{5A5C5BC8-94F8-6F84-54A4-E8DD5D9AD4E7}"/>
                  </a:ext>
                </a:extLst>
              </p:cNvPr>
              <p:cNvSpPr/>
              <p:nvPr/>
            </p:nvSpPr>
            <p:spPr>
              <a:xfrm>
                <a:off x="3106682" y="637395"/>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Oval 73">
                <a:extLst>
                  <a:ext uri="{FF2B5EF4-FFF2-40B4-BE49-F238E27FC236}">
                    <a16:creationId xmlns:a16="http://schemas.microsoft.com/office/drawing/2014/main" id="{1FC35E93-64EB-C409-1D1D-06C2F36CBD57}"/>
                  </a:ext>
                </a:extLst>
              </p:cNvPr>
              <p:cNvSpPr/>
              <p:nvPr/>
            </p:nvSpPr>
            <p:spPr>
              <a:xfrm>
                <a:off x="3616406" y="1500987"/>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59" name="Straight Connector 58">
              <a:extLst>
                <a:ext uri="{FF2B5EF4-FFF2-40B4-BE49-F238E27FC236}">
                  <a16:creationId xmlns:a16="http://schemas.microsoft.com/office/drawing/2014/main" id="{7A02F35B-A29C-9DC5-87F2-CE36872B96DE}"/>
                </a:ext>
              </a:extLst>
            </p:cNvPr>
            <p:cNvCxnSpPr>
              <a:cxnSpLocks/>
            </p:cNvCxnSpPr>
            <p:nvPr/>
          </p:nvCxnSpPr>
          <p:spPr>
            <a:xfrm>
              <a:off x="2679348" y="1174234"/>
              <a:ext cx="0" cy="3276000"/>
            </a:xfrm>
            <a:prstGeom prst="line">
              <a:avLst/>
            </a:prstGeom>
            <a:ln w="12700"/>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id="{028957FA-B41C-4958-05B5-E8FB9F7CA438}"/>
                </a:ext>
              </a:extLst>
            </p:cNvPr>
            <p:cNvCxnSpPr>
              <a:cxnSpLocks/>
              <a:stCxn id="73" idx="1"/>
              <a:endCxn id="70" idx="1"/>
            </p:cNvCxnSpPr>
            <p:nvPr/>
          </p:nvCxnSpPr>
          <p:spPr>
            <a:xfrm flipH="1">
              <a:off x="3628756" y="1211991"/>
              <a:ext cx="1149217" cy="381705"/>
            </a:xfrm>
            <a:prstGeom prst="line">
              <a:avLst/>
            </a:prstGeom>
            <a:ln w="12700"/>
          </p:spPr>
          <p:style>
            <a:lnRef idx="1">
              <a:schemeClr val="dk1"/>
            </a:lnRef>
            <a:fillRef idx="0">
              <a:schemeClr val="dk1"/>
            </a:fillRef>
            <a:effectRef idx="0">
              <a:schemeClr val="dk1"/>
            </a:effectRef>
            <a:fontRef idx="minor">
              <a:schemeClr val="tx1"/>
            </a:fontRef>
          </p:style>
        </p:cxnSp>
        <p:cxnSp>
          <p:nvCxnSpPr>
            <p:cNvPr id="62" name="Straight Connector 61">
              <a:extLst>
                <a:ext uri="{FF2B5EF4-FFF2-40B4-BE49-F238E27FC236}">
                  <a16:creationId xmlns:a16="http://schemas.microsoft.com/office/drawing/2014/main" id="{4E6EAB8D-9C9B-E716-5121-0D96E4A6C847}"/>
                </a:ext>
              </a:extLst>
            </p:cNvPr>
            <p:cNvCxnSpPr>
              <a:cxnSpLocks/>
              <a:stCxn id="74" idx="5"/>
              <a:endCxn id="67" idx="5"/>
            </p:cNvCxnSpPr>
            <p:nvPr/>
          </p:nvCxnSpPr>
          <p:spPr>
            <a:xfrm flipH="1">
              <a:off x="4315477" y="2139223"/>
              <a:ext cx="1035860" cy="856776"/>
            </a:xfrm>
            <a:prstGeom prst="line">
              <a:avLst/>
            </a:prstGeom>
            <a:ln w="12700"/>
          </p:spPr>
          <p:style>
            <a:lnRef idx="1">
              <a:schemeClr val="dk1"/>
            </a:lnRef>
            <a:fillRef idx="0">
              <a:schemeClr val="dk1"/>
            </a:fillRef>
            <a:effectRef idx="0">
              <a:schemeClr val="dk1"/>
            </a:effectRef>
            <a:fontRef idx="minor">
              <a:schemeClr val="tx1"/>
            </a:fontRef>
          </p:style>
        </p:cxnSp>
        <p:cxnSp>
          <p:nvCxnSpPr>
            <p:cNvPr id="64" name="Straight Connector 63">
              <a:extLst>
                <a:ext uri="{FF2B5EF4-FFF2-40B4-BE49-F238E27FC236}">
                  <a16:creationId xmlns:a16="http://schemas.microsoft.com/office/drawing/2014/main" id="{8FB40D99-45FB-3EA6-D3F1-195373993863}"/>
                </a:ext>
              </a:extLst>
            </p:cNvPr>
            <p:cNvCxnSpPr>
              <a:cxnSpLocks/>
              <a:stCxn id="73" idx="7"/>
              <a:endCxn id="74" idx="7"/>
            </p:cNvCxnSpPr>
            <p:nvPr/>
          </p:nvCxnSpPr>
          <p:spPr>
            <a:xfrm>
              <a:off x="4841613" y="1211991"/>
              <a:ext cx="509724" cy="863592"/>
            </a:xfrm>
            <a:prstGeom prst="line">
              <a:avLst/>
            </a:prstGeom>
            <a:ln w="12700"/>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65" name="TextBox 64">
                  <a:extLst>
                    <a:ext uri="{FF2B5EF4-FFF2-40B4-BE49-F238E27FC236}">
                      <a16:creationId xmlns:a16="http://schemas.microsoft.com/office/drawing/2014/main" id="{D5E5AF60-CF87-F694-8377-D2D60FDDDD3D}"/>
                    </a:ext>
                  </a:extLst>
                </p:cNvPr>
                <p:cNvSpPr txBox="1"/>
                <p:nvPr/>
              </p:nvSpPr>
              <p:spPr>
                <a:xfrm>
                  <a:off x="4908800" y="1090007"/>
                  <a:ext cx="240899"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1</m:t>
                            </m:r>
                          </m:sub>
                        </m:sSub>
                      </m:oMath>
                    </m:oMathPara>
                  </a14:m>
                  <a:endParaRPr lang="en-US" sz="1600" dirty="0"/>
                </a:p>
              </p:txBody>
            </p:sp>
          </mc:Choice>
          <mc:Fallback xmlns="">
            <p:sp>
              <p:nvSpPr>
                <p:cNvPr id="65" name="TextBox 64">
                  <a:extLst>
                    <a:ext uri="{FF2B5EF4-FFF2-40B4-BE49-F238E27FC236}">
                      <a16:creationId xmlns:a16="http://schemas.microsoft.com/office/drawing/2014/main" id="{D5E5AF60-CF87-F694-8377-D2D60FDDDD3D}"/>
                    </a:ext>
                  </a:extLst>
                </p:cNvPr>
                <p:cNvSpPr txBox="1">
                  <a:spLocks noRot="1" noChangeAspect="1" noMove="1" noResize="1" noEditPoints="1" noAdjustHandles="1" noChangeArrowheads="1" noChangeShapeType="1" noTextEdit="1"/>
                </p:cNvSpPr>
                <p:nvPr/>
              </p:nvSpPr>
              <p:spPr>
                <a:xfrm>
                  <a:off x="4908800" y="1090007"/>
                  <a:ext cx="240899" cy="246221"/>
                </a:xfrm>
                <a:prstGeom prst="rect">
                  <a:avLst/>
                </a:prstGeom>
                <a:blipFill>
                  <a:blip r:embed="rId9"/>
                  <a:stretch>
                    <a:fillRect l="-20000" r="-10000" b="-142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6" name="TextBox 65">
                  <a:extLst>
                    <a:ext uri="{FF2B5EF4-FFF2-40B4-BE49-F238E27FC236}">
                      <a16:creationId xmlns:a16="http://schemas.microsoft.com/office/drawing/2014/main" id="{E8302FA5-DA71-3AC0-2F8F-F5A9A26254A0}"/>
                    </a:ext>
                  </a:extLst>
                </p:cNvPr>
                <p:cNvSpPr txBox="1"/>
                <p:nvPr/>
              </p:nvSpPr>
              <p:spPr>
                <a:xfrm>
                  <a:off x="5351337" y="1737725"/>
                  <a:ext cx="245645"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2</m:t>
                            </m:r>
                          </m:sub>
                        </m:sSub>
                      </m:oMath>
                    </m:oMathPara>
                  </a14:m>
                  <a:endParaRPr lang="en-US" sz="1600" dirty="0"/>
                </a:p>
              </p:txBody>
            </p:sp>
          </mc:Choice>
          <mc:Fallback xmlns="">
            <p:sp>
              <p:nvSpPr>
                <p:cNvPr id="66" name="TextBox 65">
                  <a:extLst>
                    <a:ext uri="{FF2B5EF4-FFF2-40B4-BE49-F238E27FC236}">
                      <a16:creationId xmlns:a16="http://schemas.microsoft.com/office/drawing/2014/main" id="{E8302FA5-DA71-3AC0-2F8F-F5A9A26254A0}"/>
                    </a:ext>
                  </a:extLst>
                </p:cNvPr>
                <p:cNvSpPr txBox="1">
                  <a:spLocks noRot="1" noChangeAspect="1" noMove="1" noResize="1" noEditPoints="1" noAdjustHandles="1" noChangeArrowheads="1" noChangeShapeType="1" noTextEdit="1"/>
                </p:cNvSpPr>
                <p:nvPr/>
              </p:nvSpPr>
              <p:spPr>
                <a:xfrm>
                  <a:off x="5351337" y="1737725"/>
                  <a:ext cx="245645" cy="246221"/>
                </a:xfrm>
                <a:prstGeom prst="rect">
                  <a:avLst/>
                </a:prstGeom>
                <a:blipFill>
                  <a:blip r:embed="rId10"/>
                  <a:stretch>
                    <a:fillRect l="-20000" r="-10000" b="-14286"/>
                  </a:stretch>
                </a:blipFill>
              </p:spPr>
              <p:txBody>
                <a:bodyPr/>
                <a:lstStyle/>
                <a:p>
                  <a:r>
                    <a:rPr lang="en-US">
                      <a:noFill/>
                    </a:rPr>
                    <a:t> </a:t>
                  </a:r>
                </a:p>
              </p:txBody>
            </p:sp>
          </mc:Fallback>
        </mc:AlternateContent>
        <p:sp>
          <p:nvSpPr>
            <p:cNvPr id="67" name="Oval 66">
              <a:extLst>
                <a:ext uri="{FF2B5EF4-FFF2-40B4-BE49-F238E27FC236}">
                  <a16:creationId xmlns:a16="http://schemas.microsoft.com/office/drawing/2014/main" id="{DF137A1B-9C46-F270-21FF-4584C00E39BB}"/>
                </a:ext>
              </a:extLst>
            </p:cNvPr>
            <p:cNvSpPr/>
            <p:nvPr/>
          </p:nvSpPr>
          <p:spPr>
            <a:xfrm>
              <a:off x="4238657" y="2919179"/>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8" name="Straight Connector 67">
              <a:extLst>
                <a:ext uri="{FF2B5EF4-FFF2-40B4-BE49-F238E27FC236}">
                  <a16:creationId xmlns:a16="http://schemas.microsoft.com/office/drawing/2014/main" id="{EB0A492C-6CC3-11DD-D6AB-F5900748F7F8}"/>
                </a:ext>
              </a:extLst>
            </p:cNvPr>
            <p:cNvCxnSpPr>
              <a:cxnSpLocks/>
              <a:stCxn id="67" idx="3"/>
              <a:endCxn id="70" idx="3"/>
            </p:cNvCxnSpPr>
            <p:nvPr/>
          </p:nvCxnSpPr>
          <p:spPr>
            <a:xfrm flipH="1" flipV="1">
              <a:off x="3628756" y="1657336"/>
              <a:ext cx="623081" cy="1338663"/>
            </a:xfrm>
            <a:prstGeom prst="line">
              <a:avLst/>
            </a:prstGeom>
            <a:ln w="12700"/>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69" name="TextBox 68">
                  <a:extLst>
                    <a:ext uri="{FF2B5EF4-FFF2-40B4-BE49-F238E27FC236}">
                      <a16:creationId xmlns:a16="http://schemas.microsoft.com/office/drawing/2014/main" id="{1F6847B0-028C-8FC0-C570-FB7058CEEA06}"/>
                    </a:ext>
                  </a:extLst>
                </p:cNvPr>
                <p:cNvSpPr txBox="1"/>
                <p:nvPr/>
              </p:nvSpPr>
              <p:spPr>
                <a:xfrm>
                  <a:off x="3838370" y="2835925"/>
                  <a:ext cx="245645"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3</m:t>
                            </m:r>
                          </m:sub>
                        </m:sSub>
                      </m:oMath>
                    </m:oMathPara>
                  </a14:m>
                  <a:endParaRPr lang="en-US" sz="1600" dirty="0"/>
                </a:p>
              </p:txBody>
            </p:sp>
          </mc:Choice>
          <mc:Fallback xmlns="">
            <p:sp>
              <p:nvSpPr>
                <p:cNvPr id="69" name="TextBox 68">
                  <a:extLst>
                    <a:ext uri="{FF2B5EF4-FFF2-40B4-BE49-F238E27FC236}">
                      <a16:creationId xmlns:a16="http://schemas.microsoft.com/office/drawing/2014/main" id="{1F6847B0-028C-8FC0-C570-FB7058CEEA06}"/>
                    </a:ext>
                  </a:extLst>
                </p:cNvPr>
                <p:cNvSpPr txBox="1">
                  <a:spLocks noRot="1" noChangeAspect="1" noMove="1" noResize="1" noEditPoints="1" noAdjustHandles="1" noChangeArrowheads="1" noChangeShapeType="1" noTextEdit="1"/>
                </p:cNvSpPr>
                <p:nvPr/>
              </p:nvSpPr>
              <p:spPr>
                <a:xfrm>
                  <a:off x="3838370" y="2835925"/>
                  <a:ext cx="245645" cy="246221"/>
                </a:xfrm>
                <a:prstGeom prst="rect">
                  <a:avLst/>
                </a:prstGeom>
                <a:blipFill>
                  <a:blip r:embed="rId11"/>
                  <a:stretch>
                    <a:fillRect l="-20000" r="-5000" b="-15000"/>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79" name="TextBox 78">
                <a:extLst>
                  <a:ext uri="{FF2B5EF4-FFF2-40B4-BE49-F238E27FC236}">
                    <a16:creationId xmlns:a16="http://schemas.microsoft.com/office/drawing/2014/main" id="{04ADF4CA-5FFC-648F-E3BE-0BDB42EDF6D9}"/>
                  </a:ext>
                </a:extLst>
              </p:cNvPr>
              <p:cNvSpPr txBox="1"/>
              <p:nvPr/>
            </p:nvSpPr>
            <p:spPr>
              <a:xfrm>
                <a:off x="3975934" y="1468242"/>
                <a:ext cx="245645"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0</m:t>
                          </m:r>
                        </m:sub>
                      </m:sSub>
                    </m:oMath>
                  </m:oMathPara>
                </a14:m>
                <a:endParaRPr lang="en-US" sz="1600" dirty="0"/>
              </a:p>
            </p:txBody>
          </p:sp>
        </mc:Choice>
        <mc:Fallback xmlns="">
          <p:sp>
            <p:nvSpPr>
              <p:cNvPr id="79" name="TextBox 78">
                <a:extLst>
                  <a:ext uri="{FF2B5EF4-FFF2-40B4-BE49-F238E27FC236}">
                    <a16:creationId xmlns:a16="http://schemas.microsoft.com/office/drawing/2014/main" id="{04ADF4CA-5FFC-648F-E3BE-0BDB42EDF6D9}"/>
                  </a:ext>
                </a:extLst>
              </p:cNvPr>
              <p:cNvSpPr txBox="1">
                <a:spLocks noRot="1" noChangeAspect="1" noMove="1" noResize="1" noEditPoints="1" noAdjustHandles="1" noChangeArrowheads="1" noChangeShapeType="1" noTextEdit="1"/>
              </p:cNvSpPr>
              <p:nvPr/>
            </p:nvSpPr>
            <p:spPr>
              <a:xfrm>
                <a:off x="3975934" y="1468242"/>
                <a:ext cx="245645" cy="246221"/>
              </a:xfrm>
              <a:prstGeom prst="rect">
                <a:avLst/>
              </a:prstGeom>
              <a:blipFill>
                <a:blip r:embed="rId12"/>
                <a:stretch>
                  <a:fillRect l="-14286" r="-9524" b="-20000"/>
                </a:stretch>
              </a:blipFill>
            </p:spPr>
            <p:txBody>
              <a:bodyPr/>
              <a:lstStyle/>
              <a:p>
                <a:r>
                  <a:rPr lang="en-US">
                    <a:noFill/>
                  </a:rPr>
                  <a:t> </a:t>
                </a:r>
              </a:p>
            </p:txBody>
          </p:sp>
        </mc:Fallback>
      </mc:AlternateContent>
      <p:cxnSp>
        <p:nvCxnSpPr>
          <p:cNvPr id="80" name="Straight Connector 79">
            <a:extLst>
              <a:ext uri="{FF2B5EF4-FFF2-40B4-BE49-F238E27FC236}">
                <a16:creationId xmlns:a16="http://schemas.microsoft.com/office/drawing/2014/main" id="{D002C38D-C9BB-F74B-2DE0-432106BFC57E}"/>
              </a:ext>
            </a:extLst>
          </p:cNvPr>
          <p:cNvCxnSpPr>
            <a:cxnSpLocks/>
          </p:cNvCxnSpPr>
          <p:nvPr/>
        </p:nvCxnSpPr>
        <p:spPr>
          <a:xfrm>
            <a:off x="3021687" y="2381718"/>
            <a:ext cx="555809" cy="0"/>
          </a:xfrm>
          <a:prstGeom prst="line">
            <a:avLst/>
          </a:prstGeom>
          <a:ln w="12700">
            <a:solidFill>
              <a:srgbClr val="FF0000"/>
            </a:solidFill>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81" name="TextBox 80">
                <a:extLst>
                  <a:ext uri="{FF2B5EF4-FFF2-40B4-BE49-F238E27FC236}">
                    <a16:creationId xmlns:a16="http://schemas.microsoft.com/office/drawing/2014/main" id="{8C737ACB-9D94-BD73-3197-406E506ABA93}"/>
                  </a:ext>
                </a:extLst>
              </p:cNvPr>
              <p:cNvSpPr txBox="1"/>
              <p:nvPr/>
            </p:nvSpPr>
            <p:spPr>
              <a:xfrm>
                <a:off x="3630473" y="2237200"/>
                <a:ext cx="293735"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𝑦</m:t>
                          </m:r>
                        </m:e>
                        <m:sub>
                          <m:r>
                            <a:rPr lang="en-US" sz="1400" b="0" i="1" smtClean="0">
                              <a:latin typeface="Cambria Math" panose="02040503050406030204" pitchFamily="18" charset="0"/>
                            </a:rPr>
                            <m:t>31</m:t>
                          </m:r>
                        </m:sub>
                      </m:sSub>
                    </m:oMath>
                  </m:oMathPara>
                </a14:m>
                <a:endParaRPr lang="en-US" sz="1400" dirty="0"/>
              </a:p>
            </p:txBody>
          </p:sp>
        </mc:Choice>
        <mc:Fallback xmlns="">
          <p:sp>
            <p:nvSpPr>
              <p:cNvPr id="81" name="TextBox 80">
                <a:extLst>
                  <a:ext uri="{FF2B5EF4-FFF2-40B4-BE49-F238E27FC236}">
                    <a16:creationId xmlns:a16="http://schemas.microsoft.com/office/drawing/2014/main" id="{8C737ACB-9D94-BD73-3197-406E506ABA93}"/>
                  </a:ext>
                </a:extLst>
              </p:cNvPr>
              <p:cNvSpPr txBox="1">
                <a:spLocks noRot="1" noChangeAspect="1" noMove="1" noResize="1" noEditPoints="1" noAdjustHandles="1" noChangeArrowheads="1" noChangeShapeType="1" noTextEdit="1"/>
              </p:cNvSpPr>
              <p:nvPr/>
            </p:nvSpPr>
            <p:spPr>
              <a:xfrm>
                <a:off x="3630473" y="2237200"/>
                <a:ext cx="293735" cy="215444"/>
              </a:xfrm>
              <a:prstGeom prst="rect">
                <a:avLst/>
              </a:prstGeom>
              <a:blipFill>
                <a:blip r:embed="rId13"/>
                <a:stretch>
                  <a:fillRect l="-16667" r="-4167" b="-29412"/>
                </a:stretch>
              </a:blipFill>
            </p:spPr>
            <p:txBody>
              <a:bodyPr/>
              <a:lstStyle/>
              <a:p>
                <a:r>
                  <a:rPr lang="en-US">
                    <a:noFill/>
                  </a:rPr>
                  <a:t> </a:t>
                </a:r>
              </a:p>
            </p:txBody>
          </p:sp>
        </mc:Fallback>
      </mc:AlternateContent>
      <p:cxnSp>
        <p:nvCxnSpPr>
          <p:cNvPr id="82" name="Straight Connector 81">
            <a:extLst>
              <a:ext uri="{FF2B5EF4-FFF2-40B4-BE49-F238E27FC236}">
                <a16:creationId xmlns:a16="http://schemas.microsoft.com/office/drawing/2014/main" id="{B14774FF-0846-CF21-CF15-6C6CFDB9C622}"/>
              </a:ext>
            </a:extLst>
          </p:cNvPr>
          <p:cNvCxnSpPr>
            <a:cxnSpLocks/>
          </p:cNvCxnSpPr>
          <p:nvPr/>
        </p:nvCxnSpPr>
        <p:spPr>
          <a:xfrm>
            <a:off x="3023114" y="2263502"/>
            <a:ext cx="555809" cy="0"/>
          </a:xfrm>
          <a:prstGeom prst="line">
            <a:avLst/>
          </a:prstGeom>
          <a:ln w="12700">
            <a:solidFill>
              <a:srgbClr val="FF0000"/>
            </a:solidFill>
          </a:ln>
        </p:spPr>
        <p:style>
          <a:lnRef idx="1">
            <a:schemeClr val="dk1"/>
          </a:lnRef>
          <a:fillRef idx="0">
            <a:schemeClr val="dk1"/>
          </a:fillRef>
          <a:effectRef idx="0">
            <a:schemeClr val="dk1"/>
          </a:effectRef>
          <a:fontRef idx="minor">
            <a:schemeClr val="tx1"/>
          </a:fontRef>
        </p:style>
      </p:cxnSp>
      <p:cxnSp>
        <p:nvCxnSpPr>
          <p:cNvPr id="83" name="Straight Connector 82">
            <a:extLst>
              <a:ext uri="{FF2B5EF4-FFF2-40B4-BE49-F238E27FC236}">
                <a16:creationId xmlns:a16="http://schemas.microsoft.com/office/drawing/2014/main" id="{52397044-5D9F-8012-9706-03626F3F048D}"/>
              </a:ext>
            </a:extLst>
          </p:cNvPr>
          <p:cNvCxnSpPr>
            <a:cxnSpLocks/>
          </p:cNvCxnSpPr>
          <p:nvPr/>
        </p:nvCxnSpPr>
        <p:spPr>
          <a:xfrm>
            <a:off x="3023114" y="2644572"/>
            <a:ext cx="555809" cy="0"/>
          </a:xfrm>
          <a:prstGeom prst="line">
            <a:avLst/>
          </a:prstGeom>
          <a:ln w="12700">
            <a:solidFill>
              <a:srgbClr val="FF0000"/>
            </a:solidFill>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84" name="TextBox 83">
                <a:extLst>
                  <a:ext uri="{FF2B5EF4-FFF2-40B4-BE49-F238E27FC236}">
                    <a16:creationId xmlns:a16="http://schemas.microsoft.com/office/drawing/2014/main" id="{4902B92E-885D-10A7-0E22-BE1EB3B9E397}"/>
                  </a:ext>
                </a:extLst>
              </p:cNvPr>
              <p:cNvSpPr txBox="1"/>
              <p:nvPr/>
            </p:nvSpPr>
            <p:spPr>
              <a:xfrm>
                <a:off x="3625109" y="2508454"/>
                <a:ext cx="293735"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𝑦</m:t>
                          </m:r>
                        </m:e>
                        <m:sub>
                          <m:r>
                            <a:rPr lang="en-US" sz="1400" b="0" i="1" smtClean="0">
                              <a:latin typeface="Cambria Math" panose="02040503050406030204" pitchFamily="18" charset="0"/>
                            </a:rPr>
                            <m:t>00</m:t>
                          </m:r>
                        </m:sub>
                      </m:sSub>
                    </m:oMath>
                  </m:oMathPara>
                </a14:m>
                <a:endParaRPr lang="en-US" sz="1400" dirty="0"/>
              </a:p>
            </p:txBody>
          </p:sp>
        </mc:Choice>
        <mc:Fallback xmlns="">
          <p:sp>
            <p:nvSpPr>
              <p:cNvPr id="84" name="TextBox 83">
                <a:extLst>
                  <a:ext uri="{FF2B5EF4-FFF2-40B4-BE49-F238E27FC236}">
                    <a16:creationId xmlns:a16="http://schemas.microsoft.com/office/drawing/2014/main" id="{4902B92E-885D-10A7-0E22-BE1EB3B9E397}"/>
                  </a:ext>
                </a:extLst>
              </p:cNvPr>
              <p:cNvSpPr txBox="1">
                <a:spLocks noRot="1" noChangeAspect="1" noMove="1" noResize="1" noEditPoints="1" noAdjustHandles="1" noChangeArrowheads="1" noChangeShapeType="1" noTextEdit="1"/>
              </p:cNvSpPr>
              <p:nvPr/>
            </p:nvSpPr>
            <p:spPr>
              <a:xfrm>
                <a:off x="3625109" y="2508454"/>
                <a:ext cx="293735" cy="215444"/>
              </a:xfrm>
              <a:prstGeom prst="rect">
                <a:avLst/>
              </a:prstGeom>
              <a:blipFill>
                <a:blip r:embed="rId14"/>
                <a:stretch>
                  <a:fillRect l="-16667" r="-4167" b="-22222"/>
                </a:stretch>
              </a:blipFill>
            </p:spPr>
            <p:txBody>
              <a:bodyPr/>
              <a:lstStyle/>
              <a:p>
                <a:r>
                  <a:rPr lang="en-US">
                    <a:noFill/>
                  </a:rPr>
                  <a:t> </a:t>
                </a:r>
              </a:p>
            </p:txBody>
          </p:sp>
        </mc:Fallback>
      </mc:AlternateContent>
      <p:cxnSp>
        <p:nvCxnSpPr>
          <p:cNvPr id="85" name="Straight Connector 84">
            <a:extLst>
              <a:ext uri="{FF2B5EF4-FFF2-40B4-BE49-F238E27FC236}">
                <a16:creationId xmlns:a16="http://schemas.microsoft.com/office/drawing/2014/main" id="{ED927648-2695-5343-7B87-C883C06F5290}"/>
              </a:ext>
            </a:extLst>
          </p:cNvPr>
          <p:cNvCxnSpPr>
            <a:cxnSpLocks/>
          </p:cNvCxnSpPr>
          <p:nvPr/>
        </p:nvCxnSpPr>
        <p:spPr>
          <a:xfrm>
            <a:off x="3023114" y="2863134"/>
            <a:ext cx="555809" cy="0"/>
          </a:xfrm>
          <a:prstGeom prst="line">
            <a:avLst/>
          </a:prstGeom>
          <a:ln w="12700">
            <a:solidFill>
              <a:srgbClr val="FF0000"/>
            </a:solidFill>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86" name="TextBox 85">
                <a:extLst>
                  <a:ext uri="{FF2B5EF4-FFF2-40B4-BE49-F238E27FC236}">
                    <a16:creationId xmlns:a16="http://schemas.microsoft.com/office/drawing/2014/main" id="{FE490947-7538-E5FB-9C78-29E8F8245C51}"/>
                  </a:ext>
                </a:extLst>
              </p:cNvPr>
              <p:cNvSpPr txBox="1"/>
              <p:nvPr/>
            </p:nvSpPr>
            <p:spPr>
              <a:xfrm>
                <a:off x="3630940" y="2713541"/>
                <a:ext cx="293735"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𝑦</m:t>
                          </m:r>
                        </m:e>
                        <m:sub>
                          <m:r>
                            <a:rPr lang="en-US" sz="1400" b="0" i="1" smtClean="0">
                              <a:latin typeface="Cambria Math" panose="02040503050406030204" pitchFamily="18" charset="0"/>
                            </a:rPr>
                            <m:t>01</m:t>
                          </m:r>
                        </m:sub>
                      </m:sSub>
                    </m:oMath>
                  </m:oMathPara>
                </a14:m>
                <a:endParaRPr lang="en-US" sz="1400" dirty="0"/>
              </a:p>
            </p:txBody>
          </p:sp>
        </mc:Choice>
        <mc:Fallback xmlns="">
          <p:sp>
            <p:nvSpPr>
              <p:cNvPr id="86" name="TextBox 85">
                <a:extLst>
                  <a:ext uri="{FF2B5EF4-FFF2-40B4-BE49-F238E27FC236}">
                    <a16:creationId xmlns:a16="http://schemas.microsoft.com/office/drawing/2014/main" id="{FE490947-7538-E5FB-9C78-29E8F8245C51}"/>
                  </a:ext>
                </a:extLst>
              </p:cNvPr>
              <p:cNvSpPr txBox="1">
                <a:spLocks noRot="1" noChangeAspect="1" noMove="1" noResize="1" noEditPoints="1" noAdjustHandles="1" noChangeArrowheads="1" noChangeShapeType="1" noTextEdit="1"/>
              </p:cNvSpPr>
              <p:nvPr/>
            </p:nvSpPr>
            <p:spPr>
              <a:xfrm>
                <a:off x="3630940" y="2713541"/>
                <a:ext cx="293735" cy="215444"/>
              </a:xfrm>
              <a:prstGeom prst="rect">
                <a:avLst/>
              </a:prstGeom>
              <a:blipFill>
                <a:blip r:embed="rId15"/>
                <a:stretch>
                  <a:fillRect l="-16667" r="-4167" b="-222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7" name="TextBox 86">
                <a:extLst>
                  <a:ext uri="{FF2B5EF4-FFF2-40B4-BE49-F238E27FC236}">
                    <a16:creationId xmlns:a16="http://schemas.microsoft.com/office/drawing/2014/main" id="{26885453-05E4-9C25-C1AB-8272E7B5F41E}"/>
                  </a:ext>
                </a:extLst>
              </p:cNvPr>
              <p:cNvSpPr txBox="1"/>
              <p:nvPr/>
            </p:nvSpPr>
            <p:spPr>
              <a:xfrm>
                <a:off x="2759475" y="2105669"/>
                <a:ext cx="293735"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𝑦</m:t>
                          </m:r>
                        </m:e>
                        <m:sub>
                          <m:r>
                            <a:rPr lang="en-US" sz="1400" b="0" i="1" smtClean="0">
                              <a:latin typeface="Cambria Math" panose="02040503050406030204" pitchFamily="18" charset="0"/>
                            </a:rPr>
                            <m:t>30</m:t>
                          </m:r>
                        </m:sub>
                      </m:sSub>
                    </m:oMath>
                  </m:oMathPara>
                </a14:m>
                <a:endParaRPr lang="en-US" sz="1400" dirty="0"/>
              </a:p>
            </p:txBody>
          </p:sp>
        </mc:Choice>
        <mc:Fallback xmlns="">
          <p:sp>
            <p:nvSpPr>
              <p:cNvPr id="87" name="TextBox 86">
                <a:extLst>
                  <a:ext uri="{FF2B5EF4-FFF2-40B4-BE49-F238E27FC236}">
                    <a16:creationId xmlns:a16="http://schemas.microsoft.com/office/drawing/2014/main" id="{26885453-05E4-9C25-C1AB-8272E7B5F41E}"/>
                  </a:ext>
                </a:extLst>
              </p:cNvPr>
              <p:cNvSpPr txBox="1">
                <a:spLocks noRot="1" noChangeAspect="1" noMove="1" noResize="1" noEditPoints="1" noAdjustHandles="1" noChangeArrowheads="1" noChangeShapeType="1" noTextEdit="1"/>
              </p:cNvSpPr>
              <p:nvPr/>
            </p:nvSpPr>
            <p:spPr>
              <a:xfrm>
                <a:off x="2759475" y="2105669"/>
                <a:ext cx="293735" cy="215444"/>
              </a:xfrm>
              <a:prstGeom prst="rect">
                <a:avLst/>
              </a:prstGeom>
              <a:blipFill>
                <a:blip r:embed="rId16"/>
                <a:stretch>
                  <a:fillRect l="-16667" r="-4167" b="-27778"/>
                </a:stretch>
              </a:blipFill>
            </p:spPr>
            <p:txBody>
              <a:bodyPr/>
              <a:lstStyle/>
              <a:p>
                <a:r>
                  <a:rPr lang="en-US">
                    <a:noFill/>
                  </a:rPr>
                  <a:t> </a:t>
                </a:r>
              </a:p>
            </p:txBody>
          </p:sp>
        </mc:Fallback>
      </mc:AlternateContent>
      <p:sp>
        <p:nvSpPr>
          <p:cNvPr id="2" name="Footer Placeholder 1">
            <a:extLst>
              <a:ext uri="{FF2B5EF4-FFF2-40B4-BE49-F238E27FC236}">
                <a16:creationId xmlns:a16="http://schemas.microsoft.com/office/drawing/2014/main" id="{2D4F436D-682E-1347-CED0-2882E4D2E3A3}"/>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190980268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73</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Finding Convex Hull – Two Finger Algorithm</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p:cxnSp>
        <p:nvCxnSpPr>
          <p:cNvPr id="12" name="Straight Connector 11">
            <a:extLst>
              <a:ext uri="{FF2B5EF4-FFF2-40B4-BE49-F238E27FC236}">
                <a16:creationId xmlns:a16="http://schemas.microsoft.com/office/drawing/2014/main" id="{116EBC02-33DA-C9F7-6771-66329831DFC8}"/>
              </a:ext>
            </a:extLst>
          </p:cNvPr>
          <p:cNvCxnSpPr>
            <a:cxnSpLocks/>
          </p:cNvCxnSpPr>
          <p:nvPr/>
        </p:nvCxnSpPr>
        <p:spPr>
          <a:xfrm flipV="1">
            <a:off x="1254509" y="1336907"/>
            <a:ext cx="4176955" cy="1849361"/>
          </a:xfrm>
          <a:prstGeom prst="line">
            <a:avLst/>
          </a:prstGeom>
          <a:ln w="12700"/>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id="{2EEB83B3-F53F-18A2-7876-001D06914A56}"/>
              </a:ext>
            </a:extLst>
          </p:cNvPr>
          <p:cNvCxnSpPr>
            <a:cxnSpLocks/>
          </p:cNvCxnSpPr>
          <p:nvPr/>
        </p:nvCxnSpPr>
        <p:spPr>
          <a:xfrm>
            <a:off x="3023114" y="2263502"/>
            <a:ext cx="555809" cy="0"/>
          </a:xfrm>
          <a:prstGeom prst="line">
            <a:avLst/>
          </a:prstGeom>
          <a:ln w="12700">
            <a:solidFill>
              <a:srgbClr val="FF0000"/>
            </a:solidFill>
          </a:ln>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1FB2D016-A013-901E-50F5-52E3813AE092}"/>
              </a:ext>
            </a:extLst>
          </p:cNvPr>
          <p:cNvCxnSpPr>
            <a:cxnSpLocks/>
          </p:cNvCxnSpPr>
          <p:nvPr/>
        </p:nvCxnSpPr>
        <p:spPr>
          <a:xfrm>
            <a:off x="3023114" y="2644572"/>
            <a:ext cx="555809" cy="0"/>
          </a:xfrm>
          <a:prstGeom prst="line">
            <a:avLst/>
          </a:prstGeom>
          <a:ln w="12700">
            <a:solidFill>
              <a:srgbClr val="FF0000"/>
            </a:solidFill>
          </a:ln>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3860AE30-1C07-0458-E679-522E185D86DE}"/>
              </a:ext>
            </a:extLst>
          </p:cNvPr>
          <p:cNvCxnSpPr>
            <a:cxnSpLocks/>
          </p:cNvCxnSpPr>
          <p:nvPr/>
        </p:nvCxnSpPr>
        <p:spPr>
          <a:xfrm>
            <a:off x="3023114" y="2863134"/>
            <a:ext cx="555809" cy="0"/>
          </a:xfrm>
          <a:prstGeom prst="line">
            <a:avLst/>
          </a:prstGeom>
          <a:ln w="12700">
            <a:solidFill>
              <a:srgbClr val="FF0000"/>
            </a:solidFill>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D69DC24B-9695-BFD3-0055-40A9C3BFD15F}"/>
              </a:ext>
            </a:extLst>
          </p:cNvPr>
          <p:cNvCxnSpPr>
            <a:cxnSpLocks/>
          </p:cNvCxnSpPr>
          <p:nvPr/>
        </p:nvCxnSpPr>
        <p:spPr>
          <a:xfrm>
            <a:off x="3021687" y="2381718"/>
            <a:ext cx="555809" cy="0"/>
          </a:xfrm>
          <a:prstGeom prst="line">
            <a:avLst/>
          </a:prstGeom>
          <a:ln w="12700">
            <a:solidFill>
              <a:srgbClr val="FF0000"/>
            </a:solidFill>
          </a:ln>
        </p:spPr>
        <p:style>
          <a:lnRef idx="1">
            <a:schemeClr val="dk1"/>
          </a:lnRef>
          <a:fillRef idx="0">
            <a:schemeClr val="dk1"/>
          </a:fillRef>
          <a:effectRef idx="0">
            <a:schemeClr val="dk1"/>
          </a:effectRef>
          <a:fontRef idx="minor">
            <a:schemeClr val="tx1"/>
          </a:fontRef>
        </p:style>
      </p:cxnSp>
      <p:cxnSp>
        <p:nvCxnSpPr>
          <p:cNvPr id="38" name="Straight Connector 37">
            <a:extLst>
              <a:ext uri="{FF2B5EF4-FFF2-40B4-BE49-F238E27FC236}">
                <a16:creationId xmlns:a16="http://schemas.microsoft.com/office/drawing/2014/main" id="{BB88BCE3-FC83-FF3C-67EC-CDFED5102F69}"/>
              </a:ext>
            </a:extLst>
          </p:cNvPr>
          <p:cNvCxnSpPr>
            <a:cxnSpLocks/>
          </p:cNvCxnSpPr>
          <p:nvPr/>
        </p:nvCxnSpPr>
        <p:spPr>
          <a:xfrm>
            <a:off x="3030232" y="2193711"/>
            <a:ext cx="555809" cy="0"/>
          </a:xfrm>
          <a:prstGeom prst="line">
            <a:avLst/>
          </a:prstGeom>
          <a:ln w="12700">
            <a:solidFill>
              <a:srgbClr val="FF0000"/>
            </a:solidFill>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98551219-A85D-A4D7-A663-5D4B02FA17BB}"/>
              </a:ext>
            </a:extLst>
          </p:cNvPr>
          <p:cNvCxnSpPr>
            <a:cxnSpLocks/>
          </p:cNvCxnSpPr>
          <p:nvPr/>
        </p:nvCxnSpPr>
        <p:spPr>
          <a:xfrm>
            <a:off x="3021686" y="2287713"/>
            <a:ext cx="555809" cy="0"/>
          </a:xfrm>
          <a:prstGeom prst="line">
            <a:avLst/>
          </a:prstGeom>
          <a:ln w="12700">
            <a:solidFill>
              <a:srgbClr val="FF0000"/>
            </a:solidFill>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90CC8824-4628-540B-942B-C3933EEF98E6}"/>
                  </a:ext>
                </a:extLst>
              </p:cNvPr>
              <p:cNvSpPr txBox="1"/>
              <p:nvPr/>
            </p:nvSpPr>
            <p:spPr>
              <a:xfrm>
                <a:off x="4010138" y="2226599"/>
                <a:ext cx="293735"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𝑦</m:t>
                          </m:r>
                        </m:e>
                        <m:sub>
                          <m:r>
                            <a:rPr lang="en-US" sz="1400" b="0" i="1" smtClean="0">
                              <a:latin typeface="Cambria Math" panose="02040503050406030204" pitchFamily="18" charset="0"/>
                            </a:rPr>
                            <m:t>21</m:t>
                          </m:r>
                        </m:sub>
                      </m:sSub>
                    </m:oMath>
                  </m:oMathPara>
                </a14:m>
                <a:endParaRPr lang="en-US" sz="1400" dirty="0"/>
              </a:p>
            </p:txBody>
          </p:sp>
        </mc:Choice>
        <mc:Fallback xmlns="">
          <p:sp>
            <p:nvSpPr>
              <p:cNvPr id="25" name="TextBox 24">
                <a:extLst>
                  <a:ext uri="{FF2B5EF4-FFF2-40B4-BE49-F238E27FC236}">
                    <a16:creationId xmlns:a16="http://schemas.microsoft.com/office/drawing/2014/main" id="{90CC8824-4628-540B-942B-C3933EEF98E6}"/>
                  </a:ext>
                </a:extLst>
              </p:cNvPr>
              <p:cNvSpPr txBox="1">
                <a:spLocks noRot="1" noChangeAspect="1" noMove="1" noResize="1" noEditPoints="1" noAdjustHandles="1" noChangeArrowheads="1" noChangeShapeType="1" noTextEdit="1"/>
              </p:cNvSpPr>
              <p:nvPr/>
            </p:nvSpPr>
            <p:spPr>
              <a:xfrm>
                <a:off x="4010138" y="2226599"/>
                <a:ext cx="293735" cy="215444"/>
              </a:xfrm>
              <a:prstGeom prst="rect">
                <a:avLst/>
              </a:prstGeom>
              <a:blipFill>
                <a:blip r:embed="rId3"/>
                <a:stretch>
                  <a:fillRect l="-12500" r="-4167" b="-22222"/>
                </a:stretch>
              </a:blipFill>
            </p:spPr>
            <p:txBody>
              <a:bodyPr/>
              <a:lstStyle/>
              <a:p>
                <a:r>
                  <a:rPr lang="en-US">
                    <a:noFill/>
                  </a:rPr>
                  <a:t> </a:t>
                </a:r>
              </a:p>
            </p:txBody>
          </p:sp>
        </mc:Fallback>
      </mc:AlternateContent>
      <p:sp>
        <p:nvSpPr>
          <p:cNvPr id="31" name="Freeform 30">
            <a:extLst>
              <a:ext uri="{FF2B5EF4-FFF2-40B4-BE49-F238E27FC236}">
                <a16:creationId xmlns:a16="http://schemas.microsoft.com/office/drawing/2014/main" id="{EDEADA9B-9366-0F60-8CAB-5A9F7AADA53B}"/>
              </a:ext>
            </a:extLst>
          </p:cNvPr>
          <p:cNvSpPr/>
          <p:nvPr/>
        </p:nvSpPr>
        <p:spPr>
          <a:xfrm>
            <a:off x="3606325" y="2170606"/>
            <a:ext cx="478565" cy="119667"/>
          </a:xfrm>
          <a:custGeom>
            <a:avLst/>
            <a:gdLst>
              <a:gd name="connsiteX0" fmla="*/ 0 w 478565"/>
              <a:gd name="connsiteY0" fmla="*/ 111121 h 119667"/>
              <a:gd name="connsiteX1" fmla="*/ 239282 w 478565"/>
              <a:gd name="connsiteY1" fmla="*/ 26 h 119667"/>
              <a:gd name="connsiteX2" fmla="*/ 478565 w 478565"/>
              <a:gd name="connsiteY2" fmla="*/ 119667 h 119667"/>
            </a:gdLst>
            <a:ahLst/>
            <a:cxnLst>
              <a:cxn ang="0">
                <a:pos x="connsiteX0" y="connsiteY0"/>
              </a:cxn>
              <a:cxn ang="0">
                <a:pos x="connsiteX1" y="connsiteY1"/>
              </a:cxn>
              <a:cxn ang="0">
                <a:pos x="connsiteX2" y="connsiteY2"/>
              </a:cxn>
            </a:cxnLst>
            <a:rect l="l" t="t" r="r" b="b"/>
            <a:pathLst>
              <a:path w="478565" h="119667">
                <a:moveTo>
                  <a:pt x="0" y="111121"/>
                </a:moveTo>
                <a:cubicBezTo>
                  <a:pt x="79760" y="54861"/>
                  <a:pt x="159521" y="-1398"/>
                  <a:pt x="239282" y="26"/>
                </a:cubicBezTo>
                <a:cubicBezTo>
                  <a:pt x="319043" y="1450"/>
                  <a:pt x="398804" y="60558"/>
                  <a:pt x="478565" y="119667"/>
                </a:cubicBezTo>
              </a:path>
            </a:pathLst>
          </a:custGeom>
          <a:ln w="9525">
            <a:tailEnd type="triangle" w="sm" len="lg"/>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DF511279-4169-DDA6-B5DC-0A3CC1E10476}"/>
                  </a:ext>
                </a:extLst>
              </p:cNvPr>
              <p:cNvSpPr txBox="1"/>
              <p:nvPr/>
            </p:nvSpPr>
            <p:spPr>
              <a:xfrm>
                <a:off x="4189745" y="3817737"/>
                <a:ext cx="2407879" cy="738664"/>
              </a:xfrm>
              <a:prstGeom prst="rect">
                <a:avLst/>
              </a:prstGeom>
              <a:noFill/>
              <a:ln>
                <a:solidFill>
                  <a:schemeClr val="tx1"/>
                </a:solidFill>
              </a:ln>
            </p:spPr>
            <p:txBody>
              <a:bodyPr wrap="square" rtlCol="0">
                <a:spAutoFit/>
              </a:bodyPr>
              <a:lstStyle/>
              <a:p>
                <a:r>
                  <a:rPr lang="en-US" sz="1400" dirty="0"/>
                  <a:t>As </a:t>
                </a:r>
                <a14:m>
                  <m:oMath xmlns:m="http://schemas.openxmlformats.org/officeDocument/2006/math">
                    <m:r>
                      <a:rPr lang="en-US" sz="1400" b="0" i="1" smtClean="0">
                        <a:latin typeface="Cambria Math" panose="02040503050406030204" pitchFamily="18" charset="0"/>
                      </a:rPr>
                      <m:t>𝑦</m:t>
                    </m:r>
                  </m:oMath>
                </a14:m>
                <a:r>
                  <a:rPr lang="en-US" sz="1400" dirty="0"/>
                  <a:t> intercept increased, we will move clockwise on R.H.S to </a:t>
                </a:r>
                <a14:m>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𝑏</m:t>
                        </m:r>
                      </m:e>
                      <m:sub>
                        <m:r>
                          <a:rPr lang="en-US" sz="1400" b="0" i="1" smtClean="0">
                            <a:latin typeface="Cambria Math" panose="02040503050406030204" pitchFamily="18" charset="0"/>
                          </a:rPr>
                          <m:t>1</m:t>
                        </m:r>
                      </m:sub>
                    </m:sSub>
                  </m:oMath>
                </a14:m>
                <a:endParaRPr lang="en-US" sz="1400" dirty="0"/>
              </a:p>
            </p:txBody>
          </p:sp>
        </mc:Choice>
        <mc:Fallback xmlns="">
          <p:sp>
            <p:nvSpPr>
              <p:cNvPr id="33" name="TextBox 32">
                <a:extLst>
                  <a:ext uri="{FF2B5EF4-FFF2-40B4-BE49-F238E27FC236}">
                    <a16:creationId xmlns:a16="http://schemas.microsoft.com/office/drawing/2014/main" id="{DF511279-4169-DDA6-B5DC-0A3CC1E10476}"/>
                  </a:ext>
                </a:extLst>
              </p:cNvPr>
              <p:cNvSpPr txBox="1">
                <a:spLocks noRot="1" noChangeAspect="1" noMove="1" noResize="1" noEditPoints="1" noAdjustHandles="1" noChangeArrowheads="1" noChangeShapeType="1" noTextEdit="1"/>
              </p:cNvSpPr>
              <p:nvPr/>
            </p:nvSpPr>
            <p:spPr>
              <a:xfrm>
                <a:off x="4189745" y="3817737"/>
                <a:ext cx="2407879" cy="738664"/>
              </a:xfrm>
              <a:prstGeom prst="rect">
                <a:avLst/>
              </a:prstGeom>
              <a:blipFill>
                <a:blip r:embed="rId4"/>
                <a:stretch>
                  <a:fillRect l="-524" t="-1667" b="-6667"/>
                </a:stretch>
              </a:blipFill>
              <a:ln>
                <a:solidFill>
                  <a:schemeClr val="tx1"/>
                </a:solidFill>
              </a:ln>
            </p:spPr>
            <p:txBody>
              <a:bodyPr/>
              <a:lstStyle/>
              <a:p>
                <a:r>
                  <a:rPr lang="en-US">
                    <a:noFill/>
                  </a:rPr>
                  <a:t> </a:t>
                </a:r>
              </a:p>
            </p:txBody>
          </p:sp>
        </mc:Fallback>
      </mc:AlternateContent>
      <p:grpSp>
        <p:nvGrpSpPr>
          <p:cNvPr id="34" name="Group 33">
            <a:extLst>
              <a:ext uri="{FF2B5EF4-FFF2-40B4-BE49-F238E27FC236}">
                <a16:creationId xmlns:a16="http://schemas.microsoft.com/office/drawing/2014/main" id="{BD8C70C4-D2E6-3171-8483-8FBDF4D63036}"/>
              </a:ext>
            </a:extLst>
          </p:cNvPr>
          <p:cNvGrpSpPr/>
          <p:nvPr/>
        </p:nvGrpSpPr>
        <p:grpSpPr>
          <a:xfrm>
            <a:off x="922299" y="1228103"/>
            <a:ext cx="5296354" cy="3360227"/>
            <a:chOff x="300628" y="1090007"/>
            <a:chExt cx="5296354" cy="3360227"/>
          </a:xfrm>
        </p:grpSpPr>
        <p:grpSp>
          <p:nvGrpSpPr>
            <p:cNvPr id="42" name="Group 41">
              <a:extLst>
                <a:ext uri="{FF2B5EF4-FFF2-40B4-BE49-F238E27FC236}">
                  <a16:creationId xmlns:a16="http://schemas.microsoft.com/office/drawing/2014/main" id="{418FE0AD-B07A-9898-F8A7-E53F3A8C111B}"/>
                </a:ext>
              </a:extLst>
            </p:cNvPr>
            <p:cNvGrpSpPr/>
            <p:nvPr/>
          </p:nvGrpSpPr>
          <p:grpSpPr>
            <a:xfrm>
              <a:off x="587838" y="2880186"/>
              <a:ext cx="1202006" cy="1099354"/>
              <a:chOff x="1070448" y="2403764"/>
              <a:chExt cx="1202006" cy="1099354"/>
            </a:xfrm>
          </p:grpSpPr>
          <p:sp>
            <p:nvSpPr>
              <p:cNvPr id="74" name="Oval 73">
                <a:extLst>
                  <a:ext uri="{FF2B5EF4-FFF2-40B4-BE49-F238E27FC236}">
                    <a16:creationId xmlns:a16="http://schemas.microsoft.com/office/drawing/2014/main" id="{6AB75753-9C0A-58DB-6EEE-C1840477B4C2}"/>
                  </a:ext>
                </a:extLst>
              </p:cNvPr>
              <p:cNvSpPr/>
              <p:nvPr/>
            </p:nvSpPr>
            <p:spPr>
              <a:xfrm>
                <a:off x="1070448" y="257175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Oval 74">
                <a:extLst>
                  <a:ext uri="{FF2B5EF4-FFF2-40B4-BE49-F238E27FC236}">
                    <a16:creationId xmlns:a16="http://schemas.microsoft.com/office/drawing/2014/main" id="{0122C071-0D08-FB16-56CE-D4C546DB81EB}"/>
                  </a:ext>
                </a:extLst>
              </p:cNvPr>
              <p:cNvSpPr/>
              <p:nvPr/>
            </p:nvSpPr>
            <p:spPr>
              <a:xfrm>
                <a:off x="1798519" y="2403764"/>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Oval 75">
                <a:extLst>
                  <a:ext uri="{FF2B5EF4-FFF2-40B4-BE49-F238E27FC236}">
                    <a16:creationId xmlns:a16="http://schemas.microsoft.com/office/drawing/2014/main" id="{FE0ED7E8-9DC3-C8D5-2DCF-B494B274AFF6}"/>
                  </a:ext>
                </a:extLst>
              </p:cNvPr>
              <p:cNvSpPr/>
              <p:nvPr/>
            </p:nvSpPr>
            <p:spPr>
              <a:xfrm>
                <a:off x="1474073" y="3413118"/>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Oval 76">
                <a:extLst>
                  <a:ext uri="{FF2B5EF4-FFF2-40B4-BE49-F238E27FC236}">
                    <a16:creationId xmlns:a16="http://schemas.microsoft.com/office/drawing/2014/main" id="{FBE07E33-8815-9ECF-37B3-9E1520F15483}"/>
                  </a:ext>
                </a:extLst>
              </p:cNvPr>
              <p:cNvSpPr/>
              <p:nvPr/>
            </p:nvSpPr>
            <p:spPr>
              <a:xfrm>
                <a:off x="2182454" y="2821432"/>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mc:AlternateContent xmlns:mc="http://schemas.openxmlformats.org/markup-compatibility/2006" xmlns:a14="http://schemas.microsoft.com/office/drawing/2010/main">
          <mc:Choice Requires="a14">
            <p:sp>
              <p:nvSpPr>
                <p:cNvPr id="43" name="TextBox 42">
                  <a:extLst>
                    <a:ext uri="{FF2B5EF4-FFF2-40B4-BE49-F238E27FC236}">
                      <a16:creationId xmlns:a16="http://schemas.microsoft.com/office/drawing/2014/main" id="{0A3C76D6-06F4-0408-E11E-02AF9C2EF199}"/>
                    </a:ext>
                  </a:extLst>
                </p:cNvPr>
                <p:cNvSpPr txBox="1"/>
                <p:nvPr/>
              </p:nvSpPr>
              <p:spPr>
                <a:xfrm>
                  <a:off x="1719544" y="3534469"/>
                  <a:ext cx="25539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0</m:t>
                            </m:r>
                          </m:sub>
                        </m:sSub>
                      </m:oMath>
                    </m:oMathPara>
                  </a14:m>
                  <a:endParaRPr lang="en-US" sz="1600" dirty="0"/>
                </a:p>
              </p:txBody>
            </p:sp>
          </mc:Choice>
          <mc:Fallback xmlns="">
            <p:sp>
              <p:nvSpPr>
                <p:cNvPr id="43" name="TextBox 42">
                  <a:extLst>
                    <a:ext uri="{FF2B5EF4-FFF2-40B4-BE49-F238E27FC236}">
                      <a16:creationId xmlns:a16="http://schemas.microsoft.com/office/drawing/2014/main" id="{0A3C76D6-06F4-0408-E11E-02AF9C2EF199}"/>
                    </a:ext>
                  </a:extLst>
                </p:cNvPr>
                <p:cNvSpPr txBox="1">
                  <a:spLocks noRot="1" noChangeAspect="1" noMove="1" noResize="1" noEditPoints="1" noAdjustHandles="1" noChangeArrowheads="1" noChangeShapeType="1" noTextEdit="1"/>
                </p:cNvSpPr>
                <p:nvPr/>
              </p:nvSpPr>
              <p:spPr>
                <a:xfrm>
                  <a:off x="1719544" y="3534469"/>
                  <a:ext cx="255390" cy="246221"/>
                </a:xfrm>
                <a:prstGeom prst="rect">
                  <a:avLst/>
                </a:prstGeom>
                <a:blipFill>
                  <a:blip r:embed="rId5"/>
                  <a:stretch>
                    <a:fillRect l="-14286" r="-4762" b="-142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4" name="TextBox 43">
                  <a:extLst>
                    <a:ext uri="{FF2B5EF4-FFF2-40B4-BE49-F238E27FC236}">
                      <a16:creationId xmlns:a16="http://schemas.microsoft.com/office/drawing/2014/main" id="{FE8732F7-011F-3686-8F7C-902AF0294FA0}"/>
                    </a:ext>
                  </a:extLst>
                </p:cNvPr>
                <p:cNvSpPr txBox="1"/>
                <p:nvPr/>
              </p:nvSpPr>
              <p:spPr>
                <a:xfrm>
                  <a:off x="967200" y="4082797"/>
                  <a:ext cx="250646"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1</m:t>
                            </m:r>
                          </m:sub>
                        </m:sSub>
                      </m:oMath>
                    </m:oMathPara>
                  </a14:m>
                  <a:endParaRPr lang="en-US" sz="1600" dirty="0"/>
                </a:p>
              </p:txBody>
            </p:sp>
          </mc:Choice>
          <mc:Fallback xmlns="">
            <p:sp>
              <p:nvSpPr>
                <p:cNvPr id="44" name="TextBox 43">
                  <a:extLst>
                    <a:ext uri="{FF2B5EF4-FFF2-40B4-BE49-F238E27FC236}">
                      <a16:creationId xmlns:a16="http://schemas.microsoft.com/office/drawing/2014/main" id="{FE8732F7-011F-3686-8F7C-902AF0294FA0}"/>
                    </a:ext>
                  </a:extLst>
                </p:cNvPr>
                <p:cNvSpPr txBox="1">
                  <a:spLocks noRot="1" noChangeAspect="1" noMove="1" noResize="1" noEditPoints="1" noAdjustHandles="1" noChangeArrowheads="1" noChangeShapeType="1" noTextEdit="1"/>
                </p:cNvSpPr>
                <p:nvPr/>
              </p:nvSpPr>
              <p:spPr>
                <a:xfrm>
                  <a:off x="967200" y="4082797"/>
                  <a:ext cx="250646" cy="246221"/>
                </a:xfrm>
                <a:prstGeom prst="rect">
                  <a:avLst/>
                </a:prstGeom>
                <a:blipFill>
                  <a:blip r:embed="rId6"/>
                  <a:stretch>
                    <a:fillRect l="-15000" r="-10000" b="-1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6" name="TextBox 45">
                  <a:extLst>
                    <a:ext uri="{FF2B5EF4-FFF2-40B4-BE49-F238E27FC236}">
                      <a16:creationId xmlns:a16="http://schemas.microsoft.com/office/drawing/2014/main" id="{A06F5DC7-A46C-6AE2-98DD-B3E8351EE198}"/>
                    </a:ext>
                  </a:extLst>
                </p:cNvPr>
                <p:cNvSpPr txBox="1"/>
                <p:nvPr/>
              </p:nvSpPr>
              <p:spPr>
                <a:xfrm>
                  <a:off x="300628" y="2795622"/>
                  <a:ext cx="25539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2</m:t>
                            </m:r>
                          </m:sub>
                        </m:sSub>
                      </m:oMath>
                    </m:oMathPara>
                  </a14:m>
                  <a:endParaRPr lang="en-US" sz="1600" dirty="0"/>
                </a:p>
              </p:txBody>
            </p:sp>
          </mc:Choice>
          <mc:Fallback xmlns="">
            <p:sp>
              <p:nvSpPr>
                <p:cNvPr id="46" name="TextBox 45">
                  <a:extLst>
                    <a:ext uri="{FF2B5EF4-FFF2-40B4-BE49-F238E27FC236}">
                      <a16:creationId xmlns:a16="http://schemas.microsoft.com/office/drawing/2014/main" id="{A06F5DC7-A46C-6AE2-98DD-B3E8351EE198}"/>
                    </a:ext>
                  </a:extLst>
                </p:cNvPr>
                <p:cNvSpPr txBox="1">
                  <a:spLocks noRot="1" noChangeAspect="1" noMove="1" noResize="1" noEditPoints="1" noAdjustHandles="1" noChangeArrowheads="1" noChangeShapeType="1" noTextEdit="1"/>
                </p:cNvSpPr>
                <p:nvPr/>
              </p:nvSpPr>
              <p:spPr>
                <a:xfrm>
                  <a:off x="300628" y="2795622"/>
                  <a:ext cx="255390" cy="246221"/>
                </a:xfrm>
                <a:prstGeom prst="rect">
                  <a:avLst/>
                </a:prstGeom>
                <a:blipFill>
                  <a:blip r:embed="rId7"/>
                  <a:stretch>
                    <a:fillRect l="-9524" r="-9524" b="-142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8" name="TextBox 47">
                  <a:extLst>
                    <a:ext uri="{FF2B5EF4-FFF2-40B4-BE49-F238E27FC236}">
                      <a16:creationId xmlns:a16="http://schemas.microsoft.com/office/drawing/2014/main" id="{64F09E60-EA17-0977-26BD-7D29B98C57E0}"/>
                    </a:ext>
                  </a:extLst>
                </p:cNvPr>
                <p:cNvSpPr txBox="1"/>
                <p:nvPr/>
              </p:nvSpPr>
              <p:spPr>
                <a:xfrm>
                  <a:off x="1187747" y="2502206"/>
                  <a:ext cx="25539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3</m:t>
                            </m:r>
                          </m:sub>
                        </m:sSub>
                      </m:oMath>
                    </m:oMathPara>
                  </a14:m>
                  <a:endParaRPr lang="en-US" sz="1600" dirty="0"/>
                </a:p>
              </p:txBody>
            </p:sp>
          </mc:Choice>
          <mc:Fallback xmlns="">
            <p:sp>
              <p:nvSpPr>
                <p:cNvPr id="48" name="TextBox 47">
                  <a:extLst>
                    <a:ext uri="{FF2B5EF4-FFF2-40B4-BE49-F238E27FC236}">
                      <a16:creationId xmlns:a16="http://schemas.microsoft.com/office/drawing/2014/main" id="{64F09E60-EA17-0977-26BD-7D29B98C57E0}"/>
                    </a:ext>
                  </a:extLst>
                </p:cNvPr>
                <p:cNvSpPr txBox="1">
                  <a:spLocks noRot="1" noChangeAspect="1" noMove="1" noResize="1" noEditPoints="1" noAdjustHandles="1" noChangeArrowheads="1" noChangeShapeType="1" noTextEdit="1"/>
                </p:cNvSpPr>
                <p:nvPr/>
              </p:nvSpPr>
              <p:spPr>
                <a:xfrm>
                  <a:off x="1187747" y="2502206"/>
                  <a:ext cx="255390" cy="246221"/>
                </a:xfrm>
                <a:prstGeom prst="rect">
                  <a:avLst/>
                </a:prstGeom>
                <a:blipFill>
                  <a:blip r:embed="rId8"/>
                  <a:stretch>
                    <a:fillRect l="-9524" r="-9524" b="-14286"/>
                  </a:stretch>
                </a:blipFill>
              </p:spPr>
              <p:txBody>
                <a:bodyPr/>
                <a:lstStyle/>
                <a:p>
                  <a:r>
                    <a:rPr lang="en-US">
                      <a:noFill/>
                    </a:rPr>
                    <a:t> </a:t>
                  </a:r>
                </a:p>
              </p:txBody>
            </p:sp>
          </mc:Fallback>
        </mc:AlternateContent>
        <p:cxnSp>
          <p:nvCxnSpPr>
            <p:cNvPr id="49" name="Straight Connector 48">
              <a:extLst>
                <a:ext uri="{FF2B5EF4-FFF2-40B4-BE49-F238E27FC236}">
                  <a16:creationId xmlns:a16="http://schemas.microsoft.com/office/drawing/2014/main" id="{C0B841AB-655A-FF59-B08C-523612125EC5}"/>
                </a:ext>
              </a:extLst>
            </p:cNvPr>
            <p:cNvCxnSpPr>
              <a:cxnSpLocks/>
              <a:stCxn id="74" idx="2"/>
              <a:endCxn id="76" idx="3"/>
            </p:cNvCxnSpPr>
            <p:nvPr/>
          </p:nvCxnSpPr>
          <p:spPr>
            <a:xfrm>
              <a:off x="587838" y="3093172"/>
              <a:ext cx="416805" cy="873188"/>
            </a:xfrm>
            <a:prstGeom prst="line">
              <a:avLst/>
            </a:prstGeom>
            <a:ln w="12700"/>
          </p:spPr>
          <p:style>
            <a:lnRef idx="1">
              <a:schemeClr val="dk1"/>
            </a:lnRef>
            <a:fillRef idx="0">
              <a:schemeClr val="dk1"/>
            </a:fillRef>
            <a:effectRef idx="0">
              <a:schemeClr val="dk1"/>
            </a:effectRef>
            <a:fontRef idx="minor">
              <a:schemeClr val="tx1"/>
            </a:fontRef>
          </p:style>
        </p:cxnSp>
        <p:cxnSp>
          <p:nvCxnSpPr>
            <p:cNvPr id="51" name="Straight Connector 50">
              <a:extLst>
                <a:ext uri="{FF2B5EF4-FFF2-40B4-BE49-F238E27FC236}">
                  <a16:creationId xmlns:a16="http://schemas.microsoft.com/office/drawing/2014/main" id="{7BDAF116-3F04-B772-BA79-CD1469F8E5BA}"/>
                </a:ext>
              </a:extLst>
            </p:cNvPr>
            <p:cNvCxnSpPr>
              <a:cxnSpLocks/>
              <a:stCxn id="74" idx="0"/>
              <a:endCxn id="75" idx="0"/>
            </p:cNvCxnSpPr>
            <p:nvPr/>
          </p:nvCxnSpPr>
          <p:spPr>
            <a:xfrm flipV="1">
              <a:off x="632838" y="2880186"/>
              <a:ext cx="728071" cy="167986"/>
            </a:xfrm>
            <a:prstGeom prst="line">
              <a:avLst/>
            </a:prstGeom>
            <a:ln w="12700"/>
          </p:spPr>
          <p:style>
            <a:lnRef idx="1">
              <a:schemeClr val="dk1"/>
            </a:lnRef>
            <a:fillRef idx="0">
              <a:schemeClr val="dk1"/>
            </a:fillRef>
            <a:effectRef idx="0">
              <a:schemeClr val="dk1"/>
            </a:effectRef>
            <a:fontRef idx="minor">
              <a:schemeClr val="tx1"/>
            </a:fontRef>
          </p:style>
        </p:cxnSp>
        <p:cxnSp>
          <p:nvCxnSpPr>
            <p:cNvPr id="52" name="Straight Connector 51">
              <a:extLst>
                <a:ext uri="{FF2B5EF4-FFF2-40B4-BE49-F238E27FC236}">
                  <a16:creationId xmlns:a16="http://schemas.microsoft.com/office/drawing/2014/main" id="{602407E6-C5C6-C653-17AD-93ECC12C6CE6}"/>
                </a:ext>
              </a:extLst>
            </p:cNvPr>
            <p:cNvCxnSpPr>
              <a:cxnSpLocks/>
              <a:stCxn id="75" idx="7"/>
              <a:endCxn id="77" idx="7"/>
            </p:cNvCxnSpPr>
            <p:nvPr/>
          </p:nvCxnSpPr>
          <p:spPr>
            <a:xfrm>
              <a:off x="1392729" y="2893366"/>
              <a:ext cx="383935" cy="417668"/>
            </a:xfrm>
            <a:prstGeom prst="line">
              <a:avLst/>
            </a:prstGeom>
            <a:ln w="12700"/>
          </p:spPr>
          <p:style>
            <a:lnRef idx="1">
              <a:schemeClr val="dk1"/>
            </a:lnRef>
            <a:fillRef idx="0">
              <a:schemeClr val="dk1"/>
            </a:fillRef>
            <a:effectRef idx="0">
              <a:schemeClr val="dk1"/>
            </a:effectRef>
            <a:fontRef idx="minor">
              <a:schemeClr val="tx1"/>
            </a:fontRef>
          </p:style>
        </p:cxnSp>
        <p:cxnSp>
          <p:nvCxnSpPr>
            <p:cNvPr id="56" name="Straight Connector 55">
              <a:extLst>
                <a:ext uri="{FF2B5EF4-FFF2-40B4-BE49-F238E27FC236}">
                  <a16:creationId xmlns:a16="http://schemas.microsoft.com/office/drawing/2014/main" id="{CD0F4EA3-7B92-5064-9B4D-AD242DFF89E7}"/>
                </a:ext>
              </a:extLst>
            </p:cNvPr>
            <p:cNvCxnSpPr>
              <a:cxnSpLocks/>
              <a:stCxn id="76" idx="5"/>
              <a:endCxn id="77" idx="4"/>
            </p:cNvCxnSpPr>
            <p:nvPr/>
          </p:nvCxnSpPr>
          <p:spPr>
            <a:xfrm flipV="1">
              <a:off x="1068283" y="3387854"/>
              <a:ext cx="676561" cy="578506"/>
            </a:xfrm>
            <a:prstGeom prst="line">
              <a:avLst/>
            </a:prstGeom>
            <a:ln w="12700"/>
          </p:spPr>
          <p:style>
            <a:lnRef idx="1">
              <a:schemeClr val="dk1"/>
            </a:lnRef>
            <a:fillRef idx="0">
              <a:schemeClr val="dk1"/>
            </a:fillRef>
            <a:effectRef idx="0">
              <a:schemeClr val="dk1"/>
            </a:effectRef>
            <a:fontRef idx="minor">
              <a:schemeClr val="tx1"/>
            </a:fontRef>
          </p:style>
        </p:cxnSp>
        <p:grpSp>
          <p:nvGrpSpPr>
            <p:cNvPr id="57" name="Group 56">
              <a:extLst>
                <a:ext uri="{FF2B5EF4-FFF2-40B4-BE49-F238E27FC236}">
                  <a16:creationId xmlns:a16="http://schemas.microsoft.com/office/drawing/2014/main" id="{3235DE75-2DD2-A0E5-14AB-EBB699A1ABB1}"/>
                </a:ext>
              </a:extLst>
            </p:cNvPr>
            <p:cNvGrpSpPr/>
            <p:nvPr/>
          </p:nvGrpSpPr>
          <p:grpSpPr>
            <a:xfrm>
              <a:off x="3615576" y="1198811"/>
              <a:ext cx="1748941" cy="953592"/>
              <a:chOff x="1957465" y="637395"/>
              <a:chExt cx="1748941" cy="953592"/>
            </a:xfrm>
          </p:grpSpPr>
          <p:sp>
            <p:nvSpPr>
              <p:cNvPr id="69" name="Oval 68">
                <a:extLst>
                  <a:ext uri="{FF2B5EF4-FFF2-40B4-BE49-F238E27FC236}">
                    <a16:creationId xmlns:a16="http://schemas.microsoft.com/office/drawing/2014/main" id="{9AC20B7E-911D-C341-8B8E-A3F6CC248A76}"/>
                  </a:ext>
                </a:extLst>
              </p:cNvPr>
              <p:cNvSpPr/>
              <p:nvPr/>
            </p:nvSpPr>
            <p:spPr>
              <a:xfrm>
                <a:off x="1957465" y="101910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Oval 69">
                <a:extLst>
                  <a:ext uri="{FF2B5EF4-FFF2-40B4-BE49-F238E27FC236}">
                    <a16:creationId xmlns:a16="http://schemas.microsoft.com/office/drawing/2014/main" id="{82DE3146-0ACC-C1C7-12D9-E7FE8935D75A}"/>
                  </a:ext>
                </a:extLst>
              </p:cNvPr>
              <p:cNvSpPr/>
              <p:nvPr/>
            </p:nvSpPr>
            <p:spPr>
              <a:xfrm>
                <a:off x="3106682" y="637395"/>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Oval 72">
                <a:extLst>
                  <a:ext uri="{FF2B5EF4-FFF2-40B4-BE49-F238E27FC236}">
                    <a16:creationId xmlns:a16="http://schemas.microsoft.com/office/drawing/2014/main" id="{4867BFBD-E99E-7169-443D-5090E1575A61}"/>
                  </a:ext>
                </a:extLst>
              </p:cNvPr>
              <p:cNvSpPr/>
              <p:nvPr/>
            </p:nvSpPr>
            <p:spPr>
              <a:xfrm>
                <a:off x="3616406" y="1500987"/>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58" name="Straight Connector 57">
              <a:extLst>
                <a:ext uri="{FF2B5EF4-FFF2-40B4-BE49-F238E27FC236}">
                  <a16:creationId xmlns:a16="http://schemas.microsoft.com/office/drawing/2014/main" id="{943AFBD8-D1F5-D03C-F302-8791E35EAF7C}"/>
                </a:ext>
              </a:extLst>
            </p:cNvPr>
            <p:cNvCxnSpPr>
              <a:cxnSpLocks/>
            </p:cNvCxnSpPr>
            <p:nvPr/>
          </p:nvCxnSpPr>
          <p:spPr>
            <a:xfrm>
              <a:off x="2679348" y="1174234"/>
              <a:ext cx="0" cy="3276000"/>
            </a:xfrm>
            <a:prstGeom prst="line">
              <a:avLst/>
            </a:prstGeom>
            <a:ln w="12700"/>
          </p:spPr>
          <p:style>
            <a:lnRef idx="1">
              <a:schemeClr val="dk1"/>
            </a:lnRef>
            <a:fillRef idx="0">
              <a:schemeClr val="dk1"/>
            </a:fillRef>
            <a:effectRef idx="0">
              <a:schemeClr val="dk1"/>
            </a:effectRef>
            <a:fontRef idx="minor">
              <a:schemeClr val="tx1"/>
            </a:fontRef>
          </p:style>
        </p:cxnSp>
        <p:cxnSp>
          <p:nvCxnSpPr>
            <p:cNvPr id="59" name="Straight Connector 58">
              <a:extLst>
                <a:ext uri="{FF2B5EF4-FFF2-40B4-BE49-F238E27FC236}">
                  <a16:creationId xmlns:a16="http://schemas.microsoft.com/office/drawing/2014/main" id="{17A913F4-2B60-4F24-FE25-557A623FBFCD}"/>
                </a:ext>
              </a:extLst>
            </p:cNvPr>
            <p:cNvCxnSpPr>
              <a:cxnSpLocks/>
              <a:stCxn id="70" idx="1"/>
              <a:endCxn id="69" idx="1"/>
            </p:cNvCxnSpPr>
            <p:nvPr/>
          </p:nvCxnSpPr>
          <p:spPr>
            <a:xfrm flipH="1">
              <a:off x="3628756" y="1211991"/>
              <a:ext cx="1149217" cy="381705"/>
            </a:xfrm>
            <a:prstGeom prst="line">
              <a:avLst/>
            </a:prstGeom>
            <a:ln w="12700"/>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id="{EE55B052-332A-69CB-AD4E-508F00A887BB}"/>
                </a:ext>
              </a:extLst>
            </p:cNvPr>
            <p:cNvCxnSpPr>
              <a:cxnSpLocks/>
              <a:stCxn id="73" idx="5"/>
              <a:endCxn id="66" idx="5"/>
            </p:cNvCxnSpPr>
            <p:nvPr/>
          </p:nvCxnSpPr>
          <p:spPr>
            <a:xfrm flipH="1">
              <a:off x="4315477" y="2139223"/>
              <a:ext cx="1035860" cy="856776"/>
            </a:xfrm>
            <a:prstGeom prst="line">
              <a:avLst/>
            </a:prstGeom>
            <a:ln w="12700"/>
          </p:spPr>
          <p:style>
            <a:lnRef idx="1">
              <a:schemeClr val="dk1"/>
            </a:lnRef>
            <a:fillRef idx="0">
              <a:schemeClr val="dk1"/>
            </a:fillRef>
            <a:effectRef idx="0">
              <a:schemeClr val="dk1"/>
            </a:effectRef>
            <a:fontRef idx="minor">
              <a:schemeClr val="tx1"/>
            </a:fontRef>
          </p:style>
        </p:cxnSp>
        <p:cxnSp>
          <p:nvCxnSpPr>
            <p:cNvPr id="62" name="Straight Connector 61">
              <a:extLst>
                <a:ext uri="{FF2B5EF4-FFF2-40B4-BE49-F238E27FC236}">
                  <a16:creationId xmlns:a16="http://schemas.microsoft.com/office/drawing/2014/main" id="{AD08365C-D996-BDE0-DEA4-5CA44A3F9A20}"/>
                </a:ext>
              </a:extLst>
            </p:cNvPr>
            <p:cNvCxnSpPr>
              <a:cxnSpLocks/>
              <a:stCxn id="70" idx="7"/>
              <a:endCxn id="73" idx="7"/>
            </p:cNvCxnSpPr>
            <p:nvPr/>
          </p:nvCxnSpPr>
          <p:spPr>
            <a:xfrm>
              <a:off x="4841613" y="1211991"/>
              <a:ext cx="509724" cy="863592"/>
            </a:xfrm>
            <a:prstGeom prst="line">
              <a:avLst/>
            </a:prstGeom>
            <a:ln w="12700"/>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64" name="TextBox 63">
                  <a:extLst>
                    <a:ext uri="{FF2B5EF4-FFF2-40B4-BE49-F238E27FC236}">
                      <a16:creationId xmlns:a16="http://schemas.microsoft.com/office/drawing/2014/main" id="{B5E2D802-D35A-94D6-46CB-7C5E472DD94F}"/>
                    </a:ext>
                  </a:extLst>
                </p:cNvPr>
                <p:cNvSpPr txBox="1"/>
                <p:nvPr/>
              </p:nvSpPr>
              <p:spPr>
                <a:xfrm>
                  <a:off x="4908800" y="1090007"/>
                  <a:ext cx="240899"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1</m:t>
                            </m:r>
                          </m:sub>
                        </m:sSub>
                      </m:oMath>
                    </m:oMathPara>
                  </a14:m>
                  <a:endParaRPr lang="en-US" sz="1600" dirty="0"/>
                </a:p>
              </p:txBody>
            </p:sp>
          </mc:Choice>
          <mc:Fallback xmlns="">
            <p:sp>
              <p:nvSpPr>
                <p:cNvPr id="64" name="TextBox 63">
                  <a:extLst>
                    <a:ext uri="{FF2B5EF4-FFF2-40B4-BE49-F238E27FC236}">
                      <a16:creationId xmlns:a16="http://schemas.microsoft.com/office/drawing/2014/main" id="{B5E2D802-D35A-94D6-46CB-7C5E472DD94F}"/>
                    </a:ext>
                  </a:extLst>
                </p:cNvPr>
                <p:cNvSpPr txBox="1">
                  <a:spLocks noRot="1" noChangeAspect="1" noMove="1" noResize="1" noEditPoints="1" noAdjustHandles="1" noChangeArrowheads="1" noChangeShapeType="1" noTextEdit="1"/>
                </p:cNvSpPr>
                <p:nvPr/>
              </p:nvSpPr>
              <p:spPr>
                <a:xfrm>
                  <a:off x="4908800" y="1090007"/>
                  <a:ext cx="240899" cy="246221"/>
                </a:xfrm>
                <a:prstGeom prst="rect">
                  <a:avLst/>
                </a:prstGeom>
                <a:blipFill>
                  <a:blip r:embed="rId9"/>
                  <a:stretch>
                    <a:fillRect l="-20000" r="-10000" b="-142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5" name="TextBox 64">
                  <a:extLst>
                    <a:ext uri="{FF2B5EF4-FFF2-40B4-BE49-F238E27FC236}">
                      <a16:creationId xmlns:a16="http://schemas.microsoft.com/office/drawing/2014/main" id="{10E52968-1CC7-410F-0ACC-5FC58AAC25C1}"/>
                    </a:ext>
                  </a:extLst>
                </p:cNvPr>
                <p:cNvSpPr txBox="1"/>
                <p:nvPr/>
              </p:nvSpPr>
              <p:spPr>
                <a:xfrm>
                  <a:off x="5351337" y="1737725"/>
                  <a:ext cx="245645"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2</m:t>
                            </m:r>
                          </m:sub>
                        </m:sSub>
                      </m:oMath>
                    </m:oMathPara>
                  </a14:m>
                  <a:endParaRPr lang="en-US" sz="1600" dirty="0"/>
                </a:p>
              </p:txBody>
            </p:sp>
          </mc:Choice>
          <mc:Fallback xmlns="">
            <p:sp>
              <p:nvSpPr>
                <p:cNvPr id="65" name="TextBox 64">
                  <a:extLst>
                    <a:ext uri="{FF2B5EF4-FFF2-40B4-BE49-F238E27FC236}">
                      <a16:creationId xmlns:a16="http://schemas.microsoft.com/office/drawing/2014/main" id="{10E52968-1CC7-410F-0ACC-5FC58AAC25C1}"/>
                    </a:ext>
                  </a:extLst>
                </p:cNvPr>
                <p:cNvSpPr txBox="1">
                  <a:spLocks noRot="1" noChangeAspect="1" noMove="1" noResize="1" noEditPoints="1" noAdjustHandles="1" noChangeArrowheads="1" noChangeShapeType="1" noTextEdit="1"/>
                </p:cNvSpPr>
                <p:nvPr/>
              </p:nvSpPr>
              <p:spPr>
                <a:xfrm>
                  <a:off x="5351337" y="1737725"/>
                  <a:ext cx="245645" cy="246221"/>
                </a:xfrm>
                <a:prstGeom prst="rect">
                  <a:avLst/>
                </a:prstGeom>
                <a:blipFill>
                  <a:blip r:embed="rId10"/>
                  <a:stretch>
                    <a:fillRect l="-20000" r="-10000" b="-14286"/>
                  </a:stretch>
                </a:blipFill>
              </p:spPr>
              <p:txBody>
                <a:bodyPr/>
                <a:lstStyle/>
                <a:p>
                  <a:r>
                    <a:rPr lang="en-US">
                      <a:noFill/>
                    </a:rPr>
                    <a:t> </a:t>
                  </a:r>
                </a:p>
              </p:txBody>
            </p:sp>
          </mc:Fallback>
        </mc:AlternateContent>
        <p:sp>
          <p:nvSpPr>
            <p:cNvPr id="66" name="Oval 65">
              <a:extLst>
                <a:ext uri="{FF2B5EF4-FFF2-40B4-BE49-F238E27FC236}">
                  <a16:creationId xmlns:a16="http://schemas.microsoft.com/office/drawing/2014/main" id="{16E5FFD0-5C28-F6EF-2F15-3FF674AA334F}"/>
                </a:ext>
              </a:extLst>
            </p:cNvPr>
            <p:cNvSpPr/>
            <p:nvPr/>
          </p:nvSpPr>
          <p:spPr>
            <a:xfrm>
              <a:off x="4238657" y="2919179"/>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7" name="Straight Connector 66">
              <a:extLst>
                <a:ext uri="{FF2B5EF4-FFF2-40B4-BE49-F238E27FC236}">
                  <a16:creationId xmlns:a16="http://schemas.microsoft.com/office/drawing/2014/main" id="{A968AA14-9548-2830-287A-DE4A79FA7254}"/>
                </a:ext>
              </a:extLst>
            </p:cNvPr>
            <p:cNvCxnSpPr>
              <a:cxnSpLocks/>
              <a:stCxn id="66" idx="3"/>
              <a:endCxn id="69" idx="3"/>
            </p:cNvCxnSpPr>
            <p:nvPr/>
          </p:nvCxnSpPr>
          <p:spPr>
            <a:xfrm flipH="1" flipV="1">
              <a:off x="3628756" y="1657336"/>
              <a:ext cx="623081" cy="1338663"/>
            </a:xfrm>
            <a:prstGeom prst="line">
              <a:avLst/>
            </a:prstGeom>
            <a:ln w="12700"/>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68" name="TextBox 67">
                  <a:extLst>
                    <a:ext uri="{FF2B5EF4-FFF2-40B4-BE49-F238E27FC236}">
                      <a16:creationId xmlns:a16="http://schemas.microsoft.com/office/drawing/2014/main" id="{34C916BA-24A5-DB84-28DF-694AC5BE2B15}"/>
                    </a:ext>
                  </a:extLst>
                </p:cNvPr>
                <p:cNvSpPr txBox="1"/>
                <p:nvPr/>
              </p:nvSpPr>
              <p:spPr>
                <a:xfrm>
                  <a:off x="3838370" y="2835925"/>
                  <a:ext cx="245645"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3</m:t>
                            </m:r>
                          </m:sub>
                        </m:sSub>
                      </m:oMath>
                    </m:oMathPara>
                  </a14:m>
                  <a:endParaRPr lang="en-US" sz="1600" dirty="0"/>
                </a:p>
              </p:txBody>
            </p:sp>
          </mc:Choice>
          <mc:Fallback xmlns="">
            <p:sp>
              <p:nvSpPr>
                <p:cNvPr id="68" name="TextBox 67">
                  <a:extLst>
                    <a:ext uri="{FF2B5EF4-FFF2-40B4-BE49-F238E27FC236}">
                      <a16:creationId xmlns:a16="http://schemas.microsoft.com/office/drawing/2014/main" id="{34C916BA-24A5-DB84-28DF-694AC5BE2B15}"/>
                    </a:ext>
                  </a:extLst>
                </p:cNvPr>
                <p:cNvSpPr txBox="1">
                  <a:spLocks noRot="1" noChangeAspect="1" noMove="1" noResize="1" noEditPoints="1" noAdjustHandles="1" noChangeArrowheads="1" noChangeShapeType="1" noTextEdit="1"/>
                </p:cNvSpPr>
                <p:nvPr/>
              </p:nvSpPr>
              <p:spPr>
                <a:xfrm>
                  <a:off x="3838370" y="2835925"/>
                  <a:ext cx="245645" cy="246221"/>
                </a:xfrm>
                <a:prstGeom prst="rect">
                  <a:avLst/>
                </a:prstGeom>
                <a:blipFill>
                  <a:blip r:embed="rId11"/>
                  <a:stretch>
                    <a:fillRect l="-20000" r="-5000" b="-15000"/>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78" name="TextBox 77">
                <a:extLst>
                  <a:ext uri="{FF2B5EF4-FFF2-40B4-BE49-F238E27FC236}">
                    <a16:creationId xmlns:a16="http://schemas.microsoft.com/office/drawing/2014/main" id="{A29C174E-15FE-6B1C-9919-C85A59CEFFC5}"/>
                  </a:ext>
                </a:extLst>
              </p:cNvPr>
              <p:cNvSpPr txBox="1"/>
              <p:nvPr/>
            </p:nvSpPr>
            <p:spPr>
              <a:xfrm>
                <a:off x="3975934" y="1468242"/>
                <a:ext cx="245645"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0</m:t>
                          </m:r>
                        </m:sub>
                      </m:sSub>
                    </m:oMath>
                  </m:oMathPara>
                </a14:m>
                <a:endParaRPr lang="en-US" sz="1600" dirty="0"/>
              </a:p>
            </p:txBody>
          </p:sp>
        </mc:Choice>
        <mc:Fallback xmlns="">
          <p:sp>
            <p:nvSpPr>
              <p:cNvPr id="78" name="TextBox 77">
                <a:extLst>
                  <a:ext uri="{FF2B5EF4-FFF2-40B4-BE49-F238E27FC236}">
                    <a16:creationId xmlns:a16="http://schemas.microsoft.com/office/drawing/2014/main" id="{A29C174E-15FE-6B1C-9919-C85A59CEFFC5}"/>
                  </a:ext>
                </a:extLst>
              </p:cNvPr>
              <p:cNvSpPr txBox="1">
                <a:spLocks noRot="1" noChangeAspect="1" noMove="1" noResize="1" noEditPoints="1" noAdjustHandles="1" noChangeArrowheads="1" noChangeShapeType="1" noTextEdit="1"/>
              </p:cNvSpPr>
              <p:nvPr/>
            </p:nvSpPr>
            <p:spPr>
              <a:xfrm>
                <a:off x="3975934" y="1468242"/>
                <a:ext cx="245645" cy="246221"/>
              </a:xfrm>
              <a:prstGeom prst="rect">
                <a:avLst/>
              </a:prstGeom>
              <a:blipFill>
                <a:blip r:embed="rId12"/>
                <a:stretch>
                  <a:fillRect l="-14286" r="-9524" b="-2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9" name="TextBox 78">
                <a:extLst>
                  <a:ext uri="{FF2B5EF4-FFF2-40B4-BE49-F238E27FC236}">
                    <a16:creationId xmlns:a16="http://schemas.microsoft.com/office/drawing/2014/main" id="{9920CA9F-16B3-A691-2FC1-0A955B6ACAA1}"/>
                  </a:ext>
                </a:extLst>
              </p:cNvPr>
              <p:cNvSpPr txBox="1"/>
              <p:nvPr/>
            </p:nvSpPr>
            <p:spPr>
              <a:xfrm>
                <a:off x="2759475" y="1934246"/>
                <a:ext cx="293735"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𝑦</m:t>
                          </m:r>
                        </m:e>
                        <m:sub>
                          <m:r>
                            <a:rPr lang="en-US" sz="1400" b="0" i="1" smtClean="0">
                              <a:latin typeface="Cambria Math" panose="02040503050406030204" pitchFamily="18" charset="0"/>
                            </a:rPr>
                            <m:t>20</m:t>
                          </m:r>
                        </m:sub>
                      </m:sSub>
                    </m:oMath>
                  </m:oMathPara>
                </a14:m>
                <a:endParaRPr lang="en-US" sz="1400" dirty="0"/>
              </a:p>
            </p:txBody>
          </p:sp>
        </mc:Choice>
        <mc:Fallback xmlns="">
          <p:sp>
            <p:nvSpPr>
              <p:cNvPr id="79" name="TextBox 78">
                <a:extLst>
                  <a:ext uri="{FF2B5EF4-FFF2-40B4-BE49-F238E27FC236}">
                    <a16:creationId xmlns:a16="http://schemas.microsoft.com/office/drawing/2014/main" id="{9920CA9F-16B3-A691-2FC1-0A955B6ACAA1}"/>
                  </a:ext>
                </a:extLst>
              </p:cNvPr>
              <p:cNvSpPr txBox="1">
                <a:spLocks noRot="1" noChangeAspect="1" noMove="1" noResize="1" noEditPoints="1" noAdjustHandles="1" noChangeArrowheads="1" noChangeShapeType="1" noTextEdit="1"/>
              </p:cNvSpPr>
              <p:nvPr/>
            </p:nvSpPr>
            <p:spPr>
              <a:xfrm>
                <a:off x="2759475" y="1934246"/>
                <a:ext cx="293735" cy="215444"/>
              </a:xfrm>
              <a:prstGeom prst="rect">
                <a:avLst/>
              </a:prstGeom>
              <a:blipFill>
                <a:blip r:embed="rId13"/>
                <a:stretch>
                  <a:fillRect l="-16667" r="-4167" b="-222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0" name="TextBox 79">
                <a:extLst>
                  <a:ext uri="{FF2B5EF4-FFF2-40B4-BE49-F238E27FC236}">
                    <a16:creationId xmlns:a16="http://schemas.microsoft.com/office/drawing/2014/main" id="{2AF3C377-BCF5-9E72-1545-C5408BE59013}"/>
                  </a:ext>
                </a:extLst>
              </p:cNvPr>
              <p:cNvSpPr txBox="1"/>
              <p:nvPr/>
            </p:nvSpPr>
            <p:spPr>
              <a:xfrm>
                <a:off x="3630473" y="2237200"/>
                <a:ext cx="293735"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𝑦</m:t>
                          </m:r>
                        </m:e>
                        <m:sub>
                          <m:r>
                            <a:rPr lang="en-US" sz="1400" b="0" i="1" smtClean="0">
                              <a:latin typeface="Cambria Math" panose="02040503050406030204" pitchFamily="18" charset="0"/>
                            </a:rPr>
                            <m:t>31</m:t>
                          </m:r>
                        </m:sub>
                      </m:sSub>
                    </m:oMath>
                  </m:oMathPara>
                </a14:m>
                <a:endParaRPr lang="en-US" sz="1400" dirty="0"/>
              </a:p>
            </p:txBody>
          </p:sp>
        </mc:Choice>
        <mc:Fallback xmlns="">
          <p:sp>
            <p:nvSpPr>
              <p:cNvPr id="80" name="TextBox 79">
                <a:extLst>
                  <a:ext uri="{FF2B5EF4-FFF2-40B4-BE49-F238E27FC236}">
                    <a16:creationId xmlns:a16="http://schemas.microsoft.com/office/drawing/2014/main" id="{2AF3C377-BCF5-9E72-1545-C5408BE59013}"/>
                  </a:ext>
                </a:extLst>
              </p:cNvPr>
              <p:cNvSpPr txBox="1">
                <a:spLocks noRot="1" noChangeAspect="1" noMove="1" noResize="1" noEditPoints="1" noAdjustHandles="1" noChangeArrowheads="1" noChangeShapeType="1" noTextEdit="1"/>
              </p:cNvSpPr>
              <p:nvPr/>
            </p:nvSpPr>
            <p:spPr>
              <a:xfrm>
                <a:off x="3630473" y="2237200"/>
                <a:ext cx="293735" cy="215444"/>
              </a:xfrm>
              <a:prstGeom prst="rect">
                <a:avLst/>
              </a:prstGeom>
              <a:blipFill>
                <a:blip r:embed="rId14"/>
                <a:stretch>
                  <a:fillRect l="-16667" r="-4167" b="-2941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1" name="TextBox 80">
                <a:extLst>
                  <a:ext uri="{FF2B5EF4-FFF2-40B4-BE49-F238E27FC236}">
                    <a16:creationId xmlns:a16="http://schemas.microsoft.com/office/drawing/2014/main" id="{96AB85D3-BD64-8D43-8288-3B79D32CE630}"/>
                  </a:ext>
                </a:extLst>
              </p:cNvPr>
              <p:cNvSpPr txBox="1"/>
              <p:nvPr/>
            </p:nvSpPr>
            <p:spPr>
              <a:xfrm>
                <a:off x="3625109" y="2508454"/>
                <a:ext cx="293735"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𝑦</m:t>
                          </m:r>
                        </m:e>
                        <m:sub>
                          <m:r>
                            <a:rPr lang="en-US" sz="1400" b="0" i="1" smtClean="0">
                              <a:latin typeface="Cambria Math" panose="02040503050406030204" pitchFamily="18" charset="0"/>
                            </a:rPr>
                            <m:t>00</m:t>
                          </m:r>
                        </m:sub>
                      </m:sSub>
                    </m:oMath>
                  </m:oMathPara>
                </a14:m>
                <a:endParaRPr lang="en-US" sz="1400" dirty="0"/>
              </a:p>
            </p:txBody>
          </p:sp>
        </mc:Choice>
        <mc:Fallback xmlns="">
          <p:sp>
            <p:nvSpPr>
              <p:cNvPr id="81" name="TextBox 80">
                <a:extLst>
                  <a:ext uri="{FF2B5EF4-FFF2-40B4-BE49-F238E27FC236}">
                    <a16:creationId xmlns:a16="http://schemas.microsoft.com/office/drawing/2014/main" id="{96AB85D3-BD64-8D43-8288-3B79D32CE630}"/>
                  </a:ext>
                </a:extLst>
              </p:cNvPr>
              <p:cNvSpPr txBox="1">
                <a:spLocks noRot="1" noChangeAspect="1" noMove="1" noResize="1" noEditPoints="1" noAdjustHandles="1" noChangeArrowheads="1" noChangeShapeType="1" noTextEdit="1"/>
              </p:cNvSpPr>
              <p:nvPr/>
            </p:nvSpPr>
            <p:spPr>
              <a:xfrm>
                <a:off x="3625109" y="2508454"/>
                <a:ext cx="293735" cy="215444"/>
              </a:xfrm>
              <a:prstGeom prst="rect">
                <a:avLst/>
              </a:prstGeom>
              <a:blipFill>
                <a:blip r:embed="rId15"/>
                <a:stretch>
                  <a:fillRect l="-16667" r="-4167" b="-222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2" name="TextBox 81">
                <a:extLst>
                  <a:ext uri="{FF2B5EF4-FFF2-40B4-BE49-F238E27FC236}">
                    <a16:creationId xmlns:a16="http://schemas.microsoft.com/office/drawing/2014/main" id="{4B1C892A-92A1-3F2D-21AB-108C9F8F2B5A}"/>
                  </a:ext>
                </a:extLst>
              </p:cNvPr>
              <p:cNvSpPr txBox="1"/>
              <p:nvPr/>
            </p:nvSpPr>
            <p:spPr>
              <a:xfrm>
                <a:off x="3630940" y="2713541"/>
                <a:ext cx="293735"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𝑦</m:t>
                          </m:r>
                        </m:e>
                        <m:sub>
                          <m:r>
                            <a:rPr lang="en-US" sz="1400" b="0" i="1" smtClean="0">
                              <a:latin typeface="Cambria Math" panose="02040503050406030204" pitchFamily="18" charset="0"/>
                            </a:rPr>
                            <m:t>01</m:t>
                          </m:r>
                        </m:sub>
                      </m:sSub>
                    </m:oMath>
                  </m:oMathPara>
                </a14:m>
                <a:endParaRPr lang="en-US" sz="1400" dirty="0"/>
              </a:p>
            </p:txBody>
          </p:sp>
        </mc:Choice>
        <mc:Fallback xmlns="">
          <p:sp>
            <p:nvSpPr>
              <p:cNvPr id="82" name="TextBox 81">
                <a:extLst>
                  <a:ext uri="{FF2B5EF4-FFF2-40B4-BE49-F238E27FC236}">
                    <a16:creationId xmlns:a16="http://schemas.microsoft.com/office/drawing/2014/main" id="{4B1C892A-92A1-3F2D-21AB-108C9F8F2B5A}"/>
                  </a:ext>
                </a:extLst>
              </p:cNvPr>
              <p:cNvSpPr txBox="1">
                <a:spLocks noRot="1" noChangeAspect="1" noMove="1" noResize="1" noEditPoints="1" noAdjustHandles="1" noChangeArrowheads="1" noChangeShapeType="1" noTextEdit="1"/>
              </p:cNvSpPr>
              <p:nvPr/>
            </p:nvSpPr>
            <p:spPr>
              <a:xfrm>
                <a:off x="3630940" y="2713541"/>
                <a:ext cx="293735" cy="215444"/>
              </a:xfrm>
              <a:prstGeom prst="rect">
                <a:avLst/>
              </a:prstGeom>
              <a:blipFill>
                <a:blip r:embed="rId16"/>
                <a:stretch>
                  <a:fillRect l="-16667" r="-4167" b="-222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3" name="TextBox 82">
                <a:extLst>
                  <a:ext uri="{FF2B5EF4-FFF2-40B4-BE49-F238E27FC236}">
                    <a16:creationId xmlns:a16="http://schemas.microsoft.com/office/drawing/2014/main" id="{2CE6E349-5BE0-332A-C04F-9F1AF7D1DD92}"/>
                  </a:ext>
                </a:extLst>
              </p:cNvPr>
              <p:cNvSpPr txBox="1"/>
              <p:nvPr/>
            </p:nvSpPr>
            <p:spPr>
              <a:xfrm>
                <a:off x="2759475" y="2105669"/>
                <a:ext cx="293735"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𝑦</m:t>
                          </m:r>
                        </m:e>
                        <m:sub>
                          <m:r>
                            <a:rPr lang="en-US" sz="1400" b="0" i="1" smtClean="0">
                              <a:latin typeface="Cambria Math" panose="02040503050406030204" pitchFamily="18" charset="0"/>
                            </a:rPr>
                            <m:t>30</m:t>
                          </m:r>
                        </m:sub>
                      </m:sSub>
                    </m:oMath>
                  </m:oMathPara>
                </a14:m>
                <a:endParaRPr lang="en-US" sz="1400" dirty="0"/>
              </a:p>
            </p:txBody>
          </p:sp>
        </mc:Choice>
        <mc:Fallback xmlns="">
          <p:sp>
            <p:nvSpPr>
              <p:cNvPr id="83" name="TextBox 82">
                <a:extLst>
                  <a:ext uri="{FF2B5EF4-FFF2-40B4-BE49-F238E27FC236}">
                    <a16:creationId xmlns:a16="http://schemas.microsoft.com/office/drawing/2014/main" id="{2CE6E349-5BE0-332A-C04F-9F1AF7D1DD92}"/>
                  </a:ext>
                </a:extLst>
              </p:cNvPr>
              <p:cNvSpPr txBox="1">
                <a:spLocks noRot="1" noChangeAspect="1" noMove="1" noResize="1" noEditPoints="1" noAdjustHandles="1" noChangeArrowheads="1" noChangeShapeType="1" noTextEdit="1"/>
              </p:cNvSpPr>
              <p:nvPr/>
            </p:nvSpPr>
            <p:spPr>
              <a:xfrm>
                <a:off x="2759475" y="2105669"/>
                <a:ext cx="293735" cy="215444"/>
              </a:xfrm>
              <a:prstGeom prst="rect">
                <a:avLst/>
              </a:prstGeom>
              <a:blipFill>
                <a:blip r:embed="rId17"/>
                <a:stretch>
                  <a:fillRect l="-16667" r="-4167" b="-27778"/>
                </a:stretch>
              </a:blipFill>
            </p:spPr>
            <p:txBody>
              <a:bodyPr/>
              <a:lstStyle/>
              <a:p>
                <a:r>
                  <a:rPr lang="en-US">
                    <a:noFill/>
                  </a:rPr>
                  <a:t> </a:t>
                </a:r>
              </a:p>
            </p:txBody>
          </p:sp>
        </mc:Fallback>
      </mc:AlternateContent>
      <p:sp>
        <p:nvSpPr>
          <p:cNvPr id="2" name="Footer Placeholder 1">
            <a:extLst>
              <a:ext uri="{FF2B5EF4-FFF2-40B4-BE49-F238E27FC236}">
                <a16:creationId xmlns:a16="http://schemas.microsoft.com/office/drawing/2014/main" id="{C6A66038-8712-5850-7603-33BC54E0E92E}"/>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124859322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74</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Finding Convex Hull – Two Finger Algorithm</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p:cxnSp>
        <p:nvCxnSpPr>
          <p:cNvPr id="12" name="Straight Connector 11">
            <a:extLst>
              <a:ext uri="{FF2B5EF4-FFF2-40B4-BE49-F238E27FC236}">
                <a16:creationId xmlns:a16="http://schemas.microsoft.com/office/drawing/2014/main" id="{116EBC02-33DA-C9F7-6771-66329831DFC8}"/>
              </a:ext>
            </a:extLst>
          </p:cNvPr>
          <p:cNvCxnSpPr>
            <a:cxnSpLocks/>
          </p:cNvCxnSpPr>
          <p:nvPr/>
        </p:nvCxnSpPr>
        <p:spPr>
          <a:xfrm flipV="1">
            <a:off x="1613134" y="1731792"/>
            <a:ext cx="2637293" cy="2340844"/>
          </a:xfrm>
          <a:prstGeom prst="line">
            <a:avLst/>
          </a:prstGeom>
          <a:ln w="12700"/>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id="{2EEB83B3-F53F-18A2-7876-001D06914A56}"/>
              </a:ext>
            </a:extLst>
          </p:cNvPr>
          <p:cNvCxnSpPr>
            <a:cxnSpLocks/>
          </p:cNvCxnSpPr>
          <p:nvPr/>
        </p:nvCxnSpPr>
        <p:spPr>
          <a:xfrm>
            <a:off x="3023114" y="2263502"/>
            <a:ext cx="555809" cy="0"/>
          </a:xfrm>
          <a:prstGeom prst="line">
            <a:avLst/>
          </a:prstGeom>
          <a:ln w="12700">
            <a:solidFill>
              <a:srgbClr val="FF0000"/>
            </a:solidFill>
          </a:ln>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1FB2D016-A013-901E-50F5-52E3813AE092}"/>
              </a:ext>
            </a:extLst>
          </p:cNvPr>
          <p:cNvCxnSpPr>
            <a:cxnSpLocks/>
          </p:cNvCxnSpPr>
          <p:nvPr/>
        </p:nvCxnSpPr>
        <p:spPr>
          <a:xfrm>
            <a:off x="3023114" y="2644572"/>
            <a:ext cx="555809" cy="0"/>
          </a:xfrm>
          <a:prstGeom prst="line">
            <a:avLst/>
          </a:prstGeom>
          <a:ln w="12700">
            <a:solidFill>
              <a:srgbClr val="FF0000"/>
            </a:solidFill>
          </a:ln>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3860AE30-1C07-0458-E679-522E185D86DE}"/>
              </a:ext>
            </a:extLst>
          </p:cNvPr>
          <p:cNvCxnSpPr>
            <a:cxnSpLocks/>
          </p:cNvCxnSpPr>
          <p:nvPr/>
        </p:nvCxnSpPr>
        <p:spPr>
          <a:xfrm>
            <a:off x="3023114" y="2863134"/>
            <a:ext cx="555809" cy="0"/>
          </a:xfrm>
          <a:prstGeom prst="line">
            <a:avLst/>
          </a:prstGeom>
          <a:ln w="12700">
            <a:solidFill>
              <a:srgbClr val="FF0000"/>
            </a:solidFill>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D69DC24B-9695-BFD3-0055-40A9C3BFD15F}"/>
              </a:ext>
            </a:extLst>
          </p:cNvPr>
          <p:cNvCxnSpPr>
            <a:cxnSpLocks/>
          </p:cNvCxnSpPr>
          <p:nvPr/>
        </p:nvCxnSpPr>
        <p:spPr>
          <a:xfrm>
            <a:off x="3021687" y="2381718"/>
            <a:ext cx="555809" cy="0"/>
          </a:xfrm>
          <a:prstGeom prst="line">
            <a:avLst/>
          </a:prstGeom>
          <a:ln w="12700">
            <a:solidFill>
              <a:srgbClr val="FF0000"/>
            </a:solidFill>
          </a:ln>
        </p:spPr>
        <p:style>
          <a:lnRef idx="1">
            <a:schemeClr val="dk1"/>
          </a:lnRef>
          <a:fillRef idx="0">
            <a:schemeClr val="dk1"/>
          </a:fillRef>
          <a:effectRef idx="0">
            <a:schemeClr val="dk1"/>
          </a:effectRef>
          <a:fontRef idx="minor">
            <a:schemeClr val="tx1"/>
          </a:fontRef>
        </p:style>
      </p:cxnSp>
      <p:cxnSp>
        <p:nvCxnSpPr>
          <p:cNvPr id="38" name="Straight Connector 37">
            <a:extLst>
              <a:ext uri="{FF2B5EF4-FFF2-40B4-BE49-F238E27FC236}">
                <a16:creationId xmlns:a16="http://schemas.microsoft.com/office/drawing/2014/main" id="{BB88BCE3-FC83-FF3C-67EC-CDFED5102F69}"/>
              </a:ext>
            </a:extLst>
          </p:cNvPr>
          <p:cNvCxnSpPr>
            <a:cxnSpLocks/>
          </p:cNvCxnSpPr>
          <p:nvPr/>
        </p:nvCxnSpPr>
        <p:spPr>
          <a:xfrm>
            <a:off x="3030232" y="2193711"/>
            <a:ext cx="555809" cy="0"/>
          </a:xfrm>
          <a:prstGeom prst="line">
            <a:avLst/>
          </a:prstGeom>
          <a:ln w="12700">
            <a:solidFill>
              <a:srgbClr val="FF0000"/>
            </a:solidFill>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98551219-A85D-A4D7-A663-5D4B02FA17BB}"/>
              </a:ext>
            </a:extLst>
          </p:cNvPr>
          <p:cNvCxnSpPr>
            <a:cxnSpLocks/>
          </p:cNvCxnSpPr>
          <p:nvPr/>
        </p:nvCxnSpPr>
        <p:spPr>
          <a:xfrm>
            <a:off x="3021686" y="2287713"/>
            <a:ext cx="555809" cy="0"/>
          </a:xfrm>
          <a:prstGeom prst="line">
            <a:avLst/>
          </a:prstGeom>
          <a:ln w="12700">
            <a:solidFill>
              <a:srgbClr val="FF0000"/>
            </a:solidFill>
          </a:ln>
        </p:spPr>
        <p:style>
          <a:lnRef idx="1">
            <a:schemeClr val="dk1"/>
          </a:lnRef>
          <a:fillRef idx="0">
            <a:schemeClr val="dk1"/>
          </a:fillRef>
          <a:effectRef idx="0">
            <a:schemeClr val="dk1"/>
          </a:effectRef>
          <a:fontRef idx="minor">
            <a:schemeClr val="tx1"/>
          </a:fontRef>
        </p:style>
      </p:cxnSp>
      <p:sp>
        <p:nvSpPr>
          <p:cNvPr id="31" name="Freeform 30">
            <a:extLst>
              <a:ext uri="{FF2B5EF4-FFF2-40B4-BE49-F238E27FC236}">
                <a16:creationId xmlns:a16="http://schemas.microsoft.com/office/drawing/2014/main" id="{EDEADA9B-9366-0F60-8CAB-5A9F7AADA53B}"/>
              </a:ext>
            </a:extLst>
          </p:cNvPr>
          <p:cNvSpPr/>
          <p:nvPr/>
        </p:nvSpPr>
        <p:spPr>
          <a:xfrm>
            <a:off x="3606325" y="2170606"/>
            <a:ext cx="478565" cy="119667"/>
          </a:xfrm>
          <a:custGeom>
            <a:avLst/>
            <a:gdLst>
              <a:gd name="connsiteX0" fmla="*/ 0 w 478565"/>
              <a:gd name="connsiteY0" fmla="*/ 111121 h 119667"/>
              <a:gd name="connsiteX1" fmla="*/ 239282 w 478565"/>
              <a:gd name="connsiteY1" fmla="*/ 26 h 119667"/>
              <a:gd name="connsiteX2" fmla="*/ 478565 w 478565"/>
              <a:gd name="connsiteY2" fmla="*/ 119667 h 119667"/>
            </a:gdLst>
            <a:ahLst/>
            <a:cxnLst>
              <a:cxn ang="0">
                <a:pos x="connsiteX0" y="connsiteY0"/>
              </a:cxn>
              <a:cxn ang="0">
                <a:pos x="connsiteX1" y="connsiteY1"/>
              </a:cxn>
              <a:cxn ang="0">
                <a:pos x="connsiteX2" y="connsiteY2"/>
              </a:cxn>
            </a:cxnLst>
            <a:rect l="l" t="t" r="r" b="b"/>
            <a:pathLst>
              <a:path w="478565" h="119667">
                <a:moveTo>
                  <a:pt x="0" y="111121"/>
                </a:moveTo>
                <a:cubicBezTo>
                  <a:pt x="79760" y="54861"/>
                  <a:pt x="159521" y="-1398"/>
                  <a:pt x="239282" y="26"/>
                </a:cubicBezTo>
                <a:cubicBezTo>
                  <a:pt x="319043" y="1450"/>
                  <a:pt x="398804" y="60558"/>
                  <a:pt x="478565" y="119667"/>
                </a:cubicBezTo>
              </a:path>
            </a:pathLst>
          </a:custGeom>
          <a:ln w="9525">
            <a:tailEnd type="triangle" w="sm" len="lg"/>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E797C787-D003-C51E-B345-4FE15F1A9872}"/>
                  </a:ext>
                </a:extLst>
              </p:cNvPr>
              <p:cNvSpPr txBox="1"/>
              <p:nvPr/>
            </p:nvSpPr>
            <p:spPr>
              <a:xfrm>
                <a:off x="4189745" y="3817737"/>
                <a:ext cx="2407879" cy="954107"/>
              </a:xfrm>
              <a:prstGeom prst="rect">
                <a:avLst/>
              </a:prstGeom>
              <a:noFill/>
              <a:ln>
                <a:solidFill>
                  <a:schemeClr val="tx1"/>
                </a:solidFill>
              </a:ln>
            </p:spPr>
            <p:txBody>
              <a:bodyPr wrap="square" rtlCol="0">
                <a:spAutoFit/>
              </a:bodyPr>
              <a:lstStyle/>
              <a:p>
                <a:r>
                  <a:rPr lang="en-US" sz="1400" dirty="0"/>
                  <a:t>As </a:t>
                </a:r>
                <a14:m>
                  <m:oMath xmlns:m="http://schemas.openxmlformats.org/officeDocument/2006/math">
                    <m:r>
                      <a:rPr lang="en-US" sz="1400" b="0" i="1" smtClean="0">
                        <a:latin typeface="Cambria Math" panose="02040503050406030204" pitchFamily="18" charset="0"/>
                      </a:rPr>
                      <m:t>𝑦</m:t>
                    </m:r>
                  </m:oMath>
                </a14:m>
                <a:r>
                  <a:rPr lang="en-US" sz="1400" dirty="0"/>
                  <a:t> intercept decreased, we will go back to </a:t>
                </a:r>
                <a14:m>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𝑏</m:t>
                        </m:r>
                      </m:e>
                      <m:sub>
                        <m:r>
                          <a:rPr lang="en-US" sz="1400" b="0" i="1" smtClean="0">
                            <a:latin typeface="Cambria Math" panose="02040503050406030204" pitchFamily="18" charset="0"/>
                          </a:rPr>
                          <m:t>0</m:t>
                        </m:r>
                      </m:sub>
                    </m:sSub>
                  </m:oMath>
                </a14:m>
                <a:r>
                  <a:rPr lang="en-US" sz="1400" dirty="0"/>
                  <a:t>on R.H.S. and move counterclockwise on L.H.S to </a:t>
                </a:r>
                <a14:m>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𝑎</m:t>
                        </m:r>
                      </m:e>
                      <m:sub>
                        <m:r>
                          <a:rPr lang="en-US" sz="1400" b="0" i="1" smtClean="0">
                            <a:latin typeface="Cambria Math" panose="02040503050406030204" pitchFamily="18" charset="0"/>
                          </a:rPr>
                          <m:t>1</m:t>
                        </m:r>
                      </m:sub>
                    </m:sSub>
                  </m:oMath>
                </a14:m>
                <a:endParaRPr lang="en-US" sz="1400" dirty="0"/>
              </a:p>
            </p:txBody>
          </p:sp>
        </mc:Choice>
        <mc:Fallback xmlns="">
          <p:sp>
            <p:nvSpPr>
              <p:cNvPr id="10" name="TextBox 9">
                <a:extLst>
                  <a:ext uri="{FF2B5EF4-FFF2-40B4-BE49-F238E27FC236}">
                    <a16:creationId xmlns:a16="http://schemas.microsoft.com/office/drawing/2014/main" id="{E797C787-D003-C51E-B345-4FE15F1A9872}"/>
                  </a:ext>
                </a:extLst>
              </p:cNvPr>
              <p:cNvSpPr txBox="1">
                <a:spLocks noRot="1" noChangeAspect="1" noMove="1" noResize="1" noEditPoints="1" noAdjustHandles="1" noChangeArrowheads="1" noChangeShapeType="1" noTextEdit="1"/>
              </p:cNvSpPr>
              <p:nvPr/>
            </p:nvSpPr>
            <p:spPr>
              <a:xfrm>
                <a:off x="4189745" y="3817737"/>
                <a:ext cx="2407879" cy="954107"/>
              </a:xfrm>
              <a:prstGeom prst="rect">
                <a:avLst/>
              </a:prstGeom>
              <a:blipFill>
                <a:blip r:embed="rId3"/>
                <a:stretch>
                  <a:fillRect l="-524" t="-1299" r="-1571" b="-6494"/>
                </a:stretch>
              </a:blipFill>
              <a:ln>
                <a:solidFill>
                  <a:schemeClr val="tx1"/>
                </a:solidFill>
              </a:ln>
            </p:spPr>
            <p:txBody>
              <a:bodyPr/>
              <a:lstStyle/>
              <a:p>
                <a:r>
                  <a:rPr lang="en-US">
                    <a:noFill/>
                  </a:rPr>
                  <a:t> </a:t>
                </a:r>
              </a:p>
            </p:txBody>
          </p:sp>
        </mc:Fallback>
      </mc:AlternateContent>
      <p:cxnSp>
        <p:nvCxnSpPr>
          <p:cNvPr id="43" name="Straight Connector 42">
            <a:extLst>
              <a:ext uri="{FF2B5EF4-FFF2-40B4-BE49-F238E27FC236}">
                <a16:creationId xmlns:a16="http://schemas.microsoft.com/office/drawing/2014/main" id="{C927E47C-5DDA-564F-DDBB-BBD97A7D2466}"/>
              </a:ext>
            </a:extLst>
          </p:cNvPr>
          <p:cNvCxnSpPr>
            <a:cxnSpLocks/>
          </p:cNvCxnSpPr>
          <p:nvPr/>
        </p:nvCxnSpPr>
        <p:spPr>
          <a:xfrm>
            <a:off x="3028807" y="2568304"/>
            <a:ext cx="555809" cy="0"/>
          </a:xfrm>
          <a:prstGeom prst="line">
            <a:avLst/>
          </a:prstGeom>
          <a:ln w="12700">
            <a:solidFill>
              <a:srgbClr val="FF0000"/>
            </a:solidFill>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46" name="TextBox 45">
                <a:extLst>
                  <a:ext uri="{FF2B5EF4-FFF2-40B4-BE49-F238E27FC236}">
                    <a16:creationId xmlns:a16="http://schemas.microsoft.com/office/drawing/2014/main" id="{EA1380A6-7759-D5BE-71C0-AE092A321B23}"/>
                  </a:ext>
                </a:extLst>
              </p:cNvPr>
              <p:cNvSpPr txBox="1"/>
              <p:nvPr/>
            </p:nvSpPr>
            <p:spPr>
              <a:xfrm>
                <a:off x="257221" y="1157513"/>
                <a:ext cx="2139438" cy="1384995"/>
              </a:xfrm>
              <a:prstGeom prst="rect">
                <a:avLst/>
              </a:prstGeom>
              <a:noFill/>
              <a:ln>
                <a:solidFill>
                  <a:schemeClr val="tx1"/>
                </a:solidFill>
              </a:ln>
            </p:spPr>
            <p:txBody>
              <a:bodyPr wrap="square" rtlCol="0">
                <a:spAutoFit/>
              </a:bodyPr>
              <a:lstStyle/>
              <a:p>
                <a:r>
                  <a:rPr lang="en-US" sz="1400" dirty="0"/>
                  <a:t>Move from </a:t>
                </a:r>
                <a14:m>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𝑏</m:t>
                        </m:r>
                      </m:e>
                      <m:sub>
                        <m:r>
                          <a:rPr lang="en-US" sz="1400" b="0" i="1" smtClean="0">
                            <a:latin typeface="Cambria Math" panose="02040503050406030204" pitchFamily="18" charset="0"/>
                          </a:rPr>
                          <m:t>0</m:t>
                        </m:r>
                      </m:sub>
                    </m:sSub>
                  </m:oMath>
                </a14:m>
                <a:r>
                  <a:rPr lang="en-US" sz="1400" dirty="0"/>
                  <a:t>to </a:t>
                </a:r>
                <a14:m>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𝑏</m:t>
                        </m:r>
                      </m:e>
                      <m:sub>
                        <m:r>
                          <a:rPr lang="en-US" sz="1400" b="0" i="1" smtClean="0">
                            <a:latin typeface="Cambria Math" panose="02040503050406030204" pitchFamily="18" charset="0"/>
                          </a:rPr>
                          <m:t>1</m:t>
                        </m:r>
                      </m:sub>
                    </m:sSub>
                  </m:oMath>
                </a14:m>
                <a:r>
                  <a:rPr lang="en-US" sz="1400" dirty="0"/>
                  <a:t> as well as </a:t>
                </a:r>
                <a14:m>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𝑎</m:t>
                        </m:r>
                      </m:e>
                      <m:sub>
                        <m:r>
                          <a:rPr lang="en-US" sz="1400" b="0" i="1" smtClean="0">
                            <a:latin typeface="Cambria Math" panose="02040503050406030204" pitchFamily="18" charset="0"/>
                          </a:rPr>
                          <m:t>2</m:t>
                        </m:r>
                      </m:sub>
                    </m:sSub>
                  </m:oMath>
                </a14:m>
                <a:r>
                  <a:rPr lang="en-US" sz="1400" dirty="0"/>
                  <a:t> to </a:t>
                </a:r>
                <a14:m>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𝑎</m:t>
                        </m:r>
                      </m:e>
                      <m:sub>
                        <m:r>
                          <a:rPr lang="en-US" sz="1400" b="0" i="1" smtClean="0">
                            <a:latin typeface="Cambria Math" panose="02040503050406030204" pitchFamily="18" charset="0"/>
                          </a:rPr>
                          <m:t>1</m:t>
                        </m:r>
                      </m:sub>
                    </m:sSub>
                  </m:oMath>
                </a14:m>
                <a:r>
                  <a:rPr lang="en-US" sz="1400" dirty="0"/>
                  <a:t>, both resulted in decrease of </a:t>
                </a:r>
                <a14:m>
                  <m:oMath xmlns:m="http://schemas.openxmlformats.org/officeDocument/2006/math">
                    <m:r>
                      <a:rPr lang="en-US" sz="1400" b="0" i="1" smtClean="0">
                        <a:latin typeface="Cambria Math" panose="02040503050406030204" pitchFamily="18" charset="0"/>
                      </a:rPr>
                      <m:t>𝑦</m:t>
                    </m:r>
                  </m:oMath>
                </a14:m>
                <a:r>
                  <a:rPr lang="en-US" sz="1400" dirty="0"/>
                  <a:t>-intercept. So, the move will stop and </a:t>
                </a:r>
                <a14:m>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𝑎</m:t>
                        </m:r>
                      </m:e>
                      <m:sub>
                        <m:r>
                          <a:rPr lang="en-US" sz="1400" b="0" i="1" smtClean="0">
                            <a:latin typeface="Cambria Math" panose="02040503050406030204" pitchFamily="18" charset="0"/>
                          </a:rPr>
                          <m:t>2</m:t>
                        </m:r>
                      </m:sub>
                    </m:sSub>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𝑏</m:t>
                        </m:r>
                      </m:e>
                      <m:sub>
                        <m:r>
                          <a:rPr lang="en-US" sz="1400" b="0" i="1" smtClean="0">
                            <a:latin typeface="Cambria Math" panose="02040503050406030204" pitchFamily="18" charset="0"/>
                          </a:rPr>
                          <m:t>0</m:t>
                        </m:r>
                      </m:sub>
                    </m:sSub>
                  </m:oMath>
                </a14:m>
                <a:r>
                  <a:rPr lang="en-US" sz="1400" dirty="0"/>
                  <a:t> will be the segment with highest </a:t>
                </a:r>
                <a14:m>
                  <m:oMath xmlns:m="http://schemas.openxmlformats.org/officeDocument/2006/math">
                    <m:r>
                      <a:rPr lang="en-US" sz="1400" b="0" i="1" smtClean="0">
                        <a:latin typeface="Cambria Math" panose="02040503050406030204" pitchFamily="18" charset="0"/>
                      </a:rPr>
                      <m:t>𝑦</m:t>
                    </m:r>
                  </m:oMath>
                </a14:m>
                <a:r>
                  <a:rPr lang="en-US" sz="1400" dirty="0"/>
                  <a:t>-intercept.</a:t>
                </a:r>
              </a:p>
            </p:txBody>
          </p:sp>
        </mc:Choice>
        <mc:Fallback xmlns="">
          <p:sp>
            <p:nvSpPr>
              <p:cNvPr id="46" name="TextBox 45">
                <a:extLst>
                  <a:ext uri="{FF2B5EF4-FFF2-40B4-BE49-F238E27FC236}">
                    <a16:creationId xmlns:a16="http://schemas.microsoft.com/office/drawing/2014/main" id="{EA1380A6-7759-D5BE-71C0-AE092A321B23}"/>
                  </a:ext>
                </a:extLst>
              </p:cNvPr>
              <p:cNvSpPr txBox="1">
                <a:spLocks noRot="1" noChangeAspect="1" noMove="1" noResize="1" noEditPoints="1" noAdjustHandles="1" noChangeArrowheads="1" noChangeShapeType="1" noTextEdit="1"/>
              </p:cNvSpPr>
              <p:nvPr/>
            </p:nvSpPr>
            <p:spPr>
              <a:xfrm>
                <a:off x="257221" y="1157513"/>
                <a:ext cx="2139438" cy="1384995"/>
              </a:xfrm>
              <a:prstGeom prst="rect">
                <a:avLst/>
              </a:prstGeom>
              <a:blipFill>
                <a:blip r:embed="rId4"/>
                <a:stretch>
                  <a:fillRect l="-585" b="-3604"/>
                </a:stretch>
              </a:blipFill>
              <a:ln>
                <a:solidFill>
                  <a:schemeClr val="tx1"/>
                </a:solidFill>
              </a:ln>
            </p:spPr>
            <p:txBody>
              <a:bodyPr/>
              <a:lstStyle/>
              <a:p>
                <a:r>
                  <a:rPr lang="en-US">
                    <a:noFill/>
                  </a:rPr>
                  <a:t> </a:t>
                </a:r>
              </a:p>
            </p:txBody>
          </p:sp>
        </mc:Fallback>
      </mc:AlternateContent>
      <p:cxnSp>
        <p:nvCxnSpPr>
          <p:cNvPr id="48" name="Straight Connector 47">
            <a:extLst>
              <a:ext uri="{FF2B5EF4-FFF2-40B4-BE49-F238E27FC236}">
                <a16:creationId xmlns:a16="http://schemas.microsoft.com/office/drawing/2014/main" id="{C2ACF12F-EE06-109C-000F-1DBC77061F4B}"/>
              </a:ext>
            </a:extLst>
          </p:cNvPr>
          <p:cNvCxnSpPr>
            <a:cxnSpLocks/>
          </p:cNvCxnSpPr>
          <p:nvPr/>
        </p:nvCxnSpPr>
        <p:spPr>
          <a:xfrm flipV="1">
            <a:off x="1254509" y="1718612"/>
            <a:ext cx="3027738" cy="1467656"/>
          </a:xfrm>
          <a:prstGeom prst="line">
            <a:avLst/>
          </a:prstGeom>
          <a:ln w="12700"/>
        </p:spPr>
        <p:style>
          <a:lnRef idx="1">
            <a:schemeClr val="dk1"/>
          </a:lnRef>
          <a:fillRef idx="0">
            <a:schemeClr val="dk1"/>
          </a:fillRef>
          <a:effectRef idx="0">
            <a:schemeClr val="dk1"/>
          </a:effectRef>
          <a:fontRef idx="minor">
            <a:schemeClr val="tx1"/>
          </a:fontRef>
        </p:style>
      </p:cxnSp>
      <p:grpSp>
        <p:nvGrpSpPr>
          <p:cNvPr id="15" name="Group 14">
            <a:extLst>
              <a:ext uri="{FF2B5EF4-FFF2-40B4-BE49-F238E27FC236}">
                <a16:creationId xmlns:a16="http://schemas.microsoft.com/office/drawing/2014/main" id="{452F9860-8A30-1C56-E888-5B0510B578C0}"/>
              </a:ext>
            </a:extLst>
          </p:cNvPr>
          <p:cNvGrpSpPr/>
          <p:nvPr/>
        </p:nvGrpSpPr>
        <p:grpSpPr>
          <a:xfrm>
            <a:off x="922299" y="1228103"/>
            <a:ext cx="5296354" cy="3360227"/>
            <a:chOff x="300628" y="1090007"/>
            <a:chExt cx="5296354" cy="3360227"/>
          </a:xfrm>
        </p:grpSpPr>
        <p:grpSp>
          <p:nvGrpSpPr>
            <p:cNvPr id="33" name="Group 32">
              <a:extLst>
                <a:ext uri="{FF2B5EF4-FFF2-40B4-BE49-F238E27FC236}">
                  <a16:creationId xmlns:a16="http://schemas.microsoft.com/office/drawing/2014/main" id="{C24AFC3C-BB13-44A2-0F88-C730C431157E}"/>
                </a:ext>
              </a:extLst>
            </p:cNvPr>
            <p:cNvGrpSpPr/>
            <p:nvPr/>
          </p:nvGrpSpPr>
          <p:grpSpPr>
            <a:xfrm>
              <a:off x="587838" y="2880186"/>
              <a:ext cx="1202006" cy="1099354"/>
              <a:chOff x="1070448" y="2403764"/>
              <a:chExt cx="1202006" cy="1099354"/>
            </a:xfrm>
          </p:grpSpPr>
          <p:sp>
            <p:nvSpPr>
              <p:cNvPr id="76" name="Oval 75">
                <a:extLst>
                  <a:ext uri="{FF2B5EF4-FFF2-40B4-BE49-F238E27FC236}">
                    <a16:creationId xmlns:a16="http://schemas.microsoft.com/office/drawing/2014/main" id="{260F33C5-4BE9-F373-6083-2A6492E27656}"/>
                  </a:ext>
                </a:extLst>
              </p:cNvPr>
              <p:cNvSpPr/>
              <p:nvPr/>
            </p:nvSpPr>
            <p:spPr>
              <a:xfrm>
                <a:off x="1070448" y="257175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Oval 76">
                <a:extLst>
                  <a:ext uri="{FF2B5EF4-FFF2-40B4-BE49-F238E27FC236}">
                    <a16:creationId xmlns:a16="http://schemas.microsoft.com/office/drawing/2014/main" id="{F86F031E-ADAA-91EE-738B-B234532E6F60}"/>
                  </a:ext>
                </a:extLst>
              </p:cNvPr>
              <p:cNvSpPr/>
              <p:nvPr/>
            </p:nvSpPr>
            <p:spPr>
              <a:xfrm>
                <a:off x="1798519" y="2403764"/>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Oval 77">
                <a:extLst>
                  <a:ext uri="{FF2B5EF4-FFF2-40B4-BE49-F238E27FC236}">
                    <a16:creationId xmlns:a16="http://schemas.microsoft.com/office/drawing/2014/main" id="{10F488C0-BF46-1969-3E24-8DF60A3FB486}"/>
                  </a:ext>
                </a:extLst>
              </p:cNvPr>
              <p:cNvSpPr/>
              <p:nvPr/>
            </p:nvSpPr>
            <p:spPr>
              <a:xfrm>
                <a:off x="1474073" y="3413118"/>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Oval 78">
                <a:extLst>
                  <a:ext uri="{FF2B5EF4-FFF2-40B4-BE49-F238E27FC236}">
                    <a16:creationId xmlns:a16="http://schemas.microsoft.com/office/drawing/2014/main" id="{5D581F0D-934B-9006-AAD5-2570200B55AE}"/>
                  </a:ext>
                </a:extLst>
              </p:cNvPr>
              <p:cNvSpPr/>
              <p:nvPr/>
            </p:nvSpPr>
            <p:spPr>
              <a:xfrm>
                <a:off x="2182454" y="2821432"/>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551D6B23-1B7C-8708-B668-7E5C7BF39DD2}"/>
                    </a:ext>
                  </a:extLst>
                </p:cNvPr>
                <p:cNvSpPr txBox="1"/>
                <p:nvPr/>
              </p:nvSpPr>
              <p:spPr>
                <a:xfrm>
                  <a:off x="1719544" y="3534469"/>
                  <a:ext cx="25539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0</m:t>
                            </m:r>
                          </m:sub>
                        </m:sSub>
                      </m:oMath>
                    </m:oMathPara>
                  </a14:m>
                  <a:endParaRPr lang="en-US" sz="1600" dirty="0"/>
                </a:p>
              </p:txBody>
            </p:sp>
          </mc:Choice>
          <mc:Fallback xmlns="">
            <p:sp>
              <p:nvSpPr>
                <p:cNvPr id="34" name="TextBox 33">
                  <a:extLst>
                    <a:ext uri="{FF2B5EF4-FFF2-40B4-BE49-F238E27FC236}">
                      <a16:creationId xmlns:a16="http://schemas.microsoft.com/office/drawing/2014/main" id="{551D6B23-1B7C-8708-B668-7E5C7BF39DD2}"/>
                    </a:ext>
                  </a:extLst>
                </p:cNvPr>
                <p:cNvSpPr txBox="1">
                  <a:spLocks noRot="1" noChangeAspect="1" noMove="1" noResize="1" noEditPoints="1" noAdjustHandles="1" noChangeArrowheads="1" noChangeShapeType="1" noTextEdit="1"/>
                </p:cNvSpPr>
                <p:nvPr/>
              </p:nvSpPr>
              <p:spPr>
                <a:xfrm>
                  <a:off x="1719544" y="3534469"/>
                  <a:ext cx="255390" cy="246221"/>
                </a:xfrm>
                <a:prstGeom prst="rect">
                  <a:avLst/>
                </a:prstGeom>
                <a:blipFill>
                  <a:blip r:embed="rId5"/>
                  <a:stretch>
                    <a:fillRect l="-14286" r="-4762" b="-142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2" name="TextBox 41">
                  <a:extLst>
                    <a:ext uri="{FF2B5EF4-FFF2-40B4-BE49-F238E27FC236}">
                      <a16:creationId xmlns:a16="http://schemas.microsoft.com/office/drawing/2014/main" id="{D6E6A474-80FD-04F4-C2CA-679CF7EEC8CC}"/>
                    </a:ext>
                  </a:extLst>
                </p:cNvPr>
                <p:cNvSpPr txBox="1"/>
                <p:nvPr/>
              </p:nvSpPr>
              <p:spPr>
                <a:xfrm>
                  <a:off x="967200" y="4082797"/>
                  <a:ext cx="250646"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1</m:t>
                            </m:r>
                          </m:sub>
                        </m:sSub>
                      </m:oMath>
                    </m:oMathPara>
                  </a14:m>
                  <a:endParaRPr lang="en-US" sz="1600" dirty="0"/>
                </a:p>
              </p:txBody>
            </p:sp>
          </mc:Choice>
          <mc:Fallback xmlns="">
            <p:sp>
              <p:nvSpPr>
                <p:cNvPr id="42" name="TextBox 41">
                  <a:extLst>
                    <a:ext uri="{FF2B5EF4-FFF2-40B4-BE49-F238E27FC236}">
                      <a16:creationId xmlns:a16="http://schemas.microsoft.com/office/drawing/2014/main" id="{D6E6A474-80FD-04F4-C2CA-679CF7EEC8CC}"/>
                    </a:ext>
                  </a:extLst>
                </p:cNvPr>
                <p:cNvSpPr txBox="1">
                  <a:spLocks noRot="1" noChangeAspect="1" noMove="1" noResize="1" noEditPoints="1" noAdjustHandles="1" noChangeArrowheads="1" noChangeShapeType="1" noTextEdit="1"/>
                </p:cNvSpPr>
                <p:nvPr/>
              </p:nvSpPr>
              <p:spPr>
                <a:xfrm>
                  <a:off x="967200" y="4082797"/>
                  <a:ext cx="250646" cy="246221"/>
                </a:xfrm>
                <a:prstGeom prst="rect">
                  <a:avLst/>
                </a:prstGeom>
                <a:blipFill>
                  <a:blip r:embed="rId6"/>
                  <a:stretch>
                    <a:fillRect l="-15000" r="-10000" b="-1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9" name="TextBox 48">
                  <a:extLst>
                    <a:ext uri="{FF2B5EF4-FFF2-40B4-BE49-F238E27FC236}">
                      <a16:creationId xmlns:a16="http://schemas.microsoft.com/office/drawing/2014/main" id="{32CBF4CF-3D5E-8B7B-AC65-9823E5619044}"/>
                    </a:ext>
                  </a:extLst>
                </p:cNvPr>
                <p:cNvSpPr txBox="1"/>
                <p:nvPr/>
              </p:nvSpPr>
              <p:spPr>
                <a:xfrm>
                  <a:off x="300628" y="2795622"/>
                  <a:ext cx="25539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2</m:t>
                            </m:r>
                          </m:sub>
                        </m:sSub>
                      </m:oMath>
                    </m:oMathPara>
                  </a14:m>
                  <a:endParaRPr lang="en-US" sz="1600" dirty="0"/>
                </a:p>
              </p:txBody>
            </p:sp>
          </mc:Choice>
          <mc:Fallback xmlns="">
            <p:sp>
              <p:nvSpPr>
                <p:cNvPr id="49" name="TextBox 48">
                  <a:extLst>
                    <a:ext uri="{FF2B5EF4-FFF2-40B4-BE49-F238E27FC236}">
                      <a16:creationId xmlns:a16="http://schemas.microsoft.com/office/drawing/2014/main" id="{32CBF4CF-3D5E-8B7B-AC65-9823E5619044}"/>
                    </a:ext>
                  </a:extLst>
                </p:cNvPr>
                <p:cNvSpPr txBox="1">
                  <a:spLocks noRot="1" noChangeAspect="1" noMove="1" noResize="1" noEditPoints="1" noAdjustHandles="1" noChangeArrowheads="1" noChangeShapeType="1" noTextEdit="1"/>
                </p:cNvSpPr>
                <p:nvPr/>
              </p:nvSpPr>
              <p:spPr>
                <a:xfrm>
                  <a:off x="300628" y="2795622"/>
                  <a:ext cx="255390" cy="246221"/>
                </a:xfrm>
                <a:prstGeom prst="rect">
                  <a:avLst/>
                </a:prstGeom>
                <a:blipFill>
                  <a:blip r:embed="rId7"/>
                  <a:stretch>
                    <a:fillRect l="-9524" r="-9524" b="-142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1" name="TextBox 50">
                  <a:extLst>
                    <a:ext uri="{FF2B5EF4-FFF2-40B4-BE49-F238E27FC236}">
                      <a16:creationId xmlns:a16="http://schemas.microsoft.com/office/drawing/2014/main" id="{CF2FFFD3-1489-D961-D030-7D0466C649D1}"/>
                    </a:ext>
                  </a:extLst>
                </p:cNvPr>
                <p:cNvSpPr txBox="1"/>
                <p:nvPr/>
              </p:nvSpPr>
              <p:spPr>
                <a:xfrm>
                  <a:off x="1187747" y="2502206"/>
                  <a:ext cx="25539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3</m:t>
                            </m:r>
                          </m:sub>
                        </m:sSub>
                      </m:oMath>
                    </m:oMathPara>
                  </a14:m>
                  <a:endParaRPr lang="en-US" sz="1600" dirty="0"/>
                </a:p>
              </p:txBody>
            </p:sp>
          </mc:Choice>
          <mc:Fallback xmlns="">
            <p:sp>
              <p:nvSpPr>
                <p:cNvPr id="51" name="TextBox 50">
                  <a:extLst>
                    <a:ext uri="{FF2B5EF4-FFF2-40B4-BE49-F238E27FC236}">
                      <a16:creationId xmlns:a16="http://schemas.microsoft.com/office/drawing/2014/main" id="{CF2FFFD3-1489-D961-D030-7D0466C649D1}"/>
                    </a:ext>
                  </a:extLst>
                </p:cNvPr>
                <p:cNvSpPr txBox="1">
                  <a:spLocks noRot="1" noChangeAspect="1" noMove="1" noResize="1" noEditPoints="1" noAdjustHandles="1" noChangeArrowheads="1" noChangeShapeType="1" noTextEdit="1"/>
                </p:cNvSpPr>
                <p:nvPr/>
              </p:nvSpPr>
              <p:spPr>
                <a:xfrm>
                  <a:off x="1187747" y="2502206"/>
                  <a:ext cx="255390" cy="246221"/>
                </a:xfrm>
                <a:prstGeom prst="rect">
                  <a:avLst/>
                </a:prstGeom>
                <a:blipFill>
                  <a:blip r:embed="rId8"/>
                  <a:stretch>
                    <a:fillRect l="-9524" r="-9524" b="-14286"/>
                  </a:stretch>
                </a:blipFill>
              </p:spPr>
              <p:txBody>
                <a:bodyPr/>
                <a:lstStyle/>
                <a:p>
                  <a:r>
                    <a:rPr lang="en-US">
                      <a:noFill/>
                    </a:rPr>
                    <a:t> </a:t>
                  </a:r>
                </a:p>
              </p:txBody>
            </p:sp>
          </mc:Fallback>
        </mc:AlternateContent>
        <p:cxnSp>
          <p:nvCxnSpPr>
            <p:cNvPr id="52" name="Straight Connector 51">
              <a:extLst>
                <a:ext uri="{FF2B5EF4-FFF2-40B4-BE49-F238E27FC236}">
                  <a16:creationId xmlns:a16="http://schemas.microsoft.com/office/drawing/2014/main" id="{4355D3DF-0B09-9C8E-7EBF-C1BAC4D46C2B}"/>
                </a:ext>
              </a:extLst>
            </p:cNvPr>
            <p:cNvCxnSpPr>
              <a:cxnSpLocks/>
              <a:stCxn id="76" idx="2"/>
              <a:endCxn id="78" idx="3"/>
            </p:cNvCxnSpPr>
            <p:nvPr/>
          </p:nvCxnSpPr>
          <p:spPr>
            <a:xfrm>
              <a:off x="587838" y="3093172"/>
              <a:ext cx="416805" cy="873188"/>
            </a:xfrm>
            <a:prstGeom prst="line">
              <a:avLst/>
            </a:prstGeom>
            <a:ln w="12700"/>
          </p:spPr>
          <p:style>
            <a:lnRef idx="1">
              <a:schemeClr val="dk1"/>
            </a:lnRef>
            <a:fillRef idx="0">
              <a:schemeClr val="dk1"/>
            </a:fillRef>
            <a:effectRef idx="0">
              <a:schemeClr val="dk1"/>
            </a:effectRef>
            <a:fontRef idx="minor">
              <a:schemeClr val="tx1"/>
            </a:fontRef>
          </p:style>
        </p:cxnSp>
        <p:cxnSp>
          <p:nvCxnSpPr>
            <p:cNvPr id="56" name="Straight Connector 55">
              <a:extLst>
                <a:ext uri="{FF2B5EF4-FFF2-40B4-BE49-F238E27FC236}">
                  <a16:creationId xmlns:a16="http://schemas.microsoft.com/office/drawing/2014/main" id="{7661A3A5-D07F-A98B-8F95-299C24604239}"/>
                </a:ext>
              </a:extLst>
            </p:cNvPr>
            <p:cNvCxnSpPr>
              <a:cxnSpLocks/>
              <a:stCxn id="76" idx="0"/>
              <a:endCxn id="77" idx="0"/>
            </p:cNvCxnSpPr>
            <p:nvPr/>
          </p:nvCxnSpPr>
          <p:spPr>
            <a:xfrm flipV="1">
              <a:off x="632838" y="2880186"/>
              <a:ext cx="728071" cy="167986"/>
            </a:xfrm>
            <a:prstGeom prst="line">
              <a:avLst/>
            </a:prstGeom>
            <a:ln w="12700"/>
          </p:spPr>
          <p:style>
            <a:lnRef idx="1">
              <a:schemeClr val="dk1"/>
            </a:lnRef>
            <a:fillRef idx="0">
              <a:schemeClr val="dk1"/>
            </a:fillRef>
            <a:effectRef idx="0">
              <a:schemeClr val="dk1"/>
            </a:effectRef>
            <a:fontRef idx="minor">
              <a:schemeClr val="tx1"/>
            </a:fontRef>
          </p:style>
        </p:cxnSp>
        <p:cxnSp>
          <p:nvCxnSpPr>
            <p:cNvPr id="57" name="Straight Connector 56">
              <a:extLst>
                <a:ext uri="{FF2B5EF4-FFF2-40B4-BE49-F238E27FC236}">
                  <a16:creationId xmlns:a16="http://schemas.microsoft.com/office/drawing/2014/main" id="{AF644F81-C418-DC54-8D5B-BA3DC6B696DB}"/>
                </a:ext>
              </a:extLst>
            </p:cNvPr>
            <p:cNvCxnSpPr>
              <a:cxnSpLocks/>
              <a:stCxn id="77" idx="7"/>
              <a:endCxn id="79" idx="7"/>
            </p:cNvCxnSpPr>
            <p:nvPr/>
          </p:nvCxnSpPr>
          <p:spPr>
            <a:xfrm>
              <a:off x="1392729" y="2893366"/>
              <a:ext cx="383935" cy="417668"/>
            </a:xfrm>
            <a:prstGeom prst="line">
              <a:avLst/>
            </a:prstGeom>
            <a:ln w="12700"/>
          </p:spPr>
          <p:style>
            <a:lnRef idx="1">
              <a:schemeClr val="dk1"/>
            </a:lnRef>
            <a:fillRef idx="0">
              <a:schemeClr val="dk1"/>
            </a:fillRef>
            <a:effectRef idx="0">
              <a:schemeClr val="dk1"/>
            </a:effectRef>
            <a:fontRef idx="minor">
              <a:schemeClr val="tx1"/>
            </a:fontRef>
          </p:style>
        </p:cxnSp>
        <p:cxnSp>
          <p:nvCxnSpPr>
            <p:cNvPr id="58" name="Straight Connector 57">
              <a:extLst>
                <a:ext uri="{FF2B5EF4-FFF2-40B4-BE49-F238E27FC236}">
                  <a16:creationId xmlns:a16="http://schemas.microsoft.com/office/drawing/2014/main" id="{7C1126C0-8AB3-315A-1582-BB605C904A30}"/>
                </a:ext>
              </a:extLst>
            </p:cNvPr>
            <p:cNvCxnSpPr>
              <a:cxnSpLocks/>
              <a:stCxn id="78" idx="5"/>
              <a:endCxn id="79" idx="4"/>
            </p:cNvCxnSpPr>
            <p:nvPr/>
          </p:nvCxnSpPr>
          <p:spPr>
            <a:xfrm flipV="1">
              <a:off x="1068283" y="3387854"/>
              <a:ext cx="676561" cy="578506"/>
            </a:xfrm>
            <a:prstGeom prst="line">
              <a:avLst/>
            </a:prstGeom>
            <a:ln w="12700"/>
          </p:spPr>
          <p:style>
            <a:lnRef idx="1">
              <a:schemeClr val="dk1"/>
            </a:lnRef>
            <a:fillRef idx="0">
              <a:schemeClr val="dk1"/>
            </a:fillRef>
            <a:effectRef idx="0">
              <a:schemeClr val="dk1"/>
            </a:effectRef>
            <a:fontRef idx="minor">
              <a:schemeClr val="tx1"/>
            </a:fontRef>
          </p:style>
        </p:cxnSp>
        <p:grpSp>
          <p:nvGrpSpPr>
            <p:cNvPr id="59" name="Group 58">
              <a:extLst>
                <a:ext uri="{FF2B5EF4-FFF2-40B4-BE49-F238E27FC236}">
                  <a16:creationId xmlns:a16="http://schemas.microsoft.com/office/drawing/2014/main" id="{FCABCF4E-54CF-CC07-AC01-9BBD198B3BAF}"/>
                </a:ext>
              </a:extLst>
            </p:cNvPr>
            <p:cNvGrpSpPr/>
            <p:nvPr/>
          </p:nvGrpSpPr>
          <p:grpSpPr>
            <a:xfrm>
              <a:off x="3615576" y="1198811"/>
              <a:ext cx="1748941" cy="953592"/>
              <a:chOff x="1957465" y="637395"/>
              <a:chExt cx="1748941" cy="953592"/>
            </a:xfrm>
          </p:grpSpPr>
          <p:sp>
            <p:nvSpPr>
              <p:cNvPr id="73" name="Oval 72">
                <a:extLst>
                  <a:ext uri="{FF2B5EF4-FFF2-40B4-BE49-F238E27FC236}">
                    <a16:creationId xmlns:a16="http://schemas.microsoft.com/office/drawing/2014/main" id="{9F58BC59-4E4F-CCA3-F00D-90B07D9CF71D}"/>
                  </a:ext>
                </a:extLst>
              </p:cNvPr>
              <p:cNvSpPr/>
              <p:nvPr/>
            </p:nvSpPr>
            <p:spPr>
              <a:xfrm>
                <a:off x="1957465" y="101910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Oval 73">
                <a:extLst>
                  <a:ext uri="{FF2B5EF4-FFF2-40B4-BE49-F238E27FC236}">
                    <a16:creationId xmlns:a16="http://schemas.microsoft.com/office/drawing/2014/main" id="{153673DC-AA05-AEE2-0441-62B01EF3C617}"/>
                  </a:ext>
                </a:extLst>
              </p:cNvPr>
              <p:cNvSpPr/>
              <p:nvPr/>
            </p:nvSpPr>
            <p:spPr>
              <a:xfrm>
                <a:off x="3106682" y="637395"/>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Oval 74">
                <a:extLst>
                  <a:ext uri="{FF2B5EF4-FFF2-40B4-BE49-F238E27FC236}">
                    <a16:creationId xmlns:a16="http://schemas.microsoft.com/office/drawing/2014/main" id="{AFA9A2CC-AF07-04AA-489E-DA2BFC13C18B}"/>
                  </a:ext>
                </a:extLst>
              </p:cNvPr>
              <p:cNvSpPr/>
              <p:nvPr/>
            </p:nvSpPr>
            <p:spPr>
              <a:xfrm>
                <a:off x="3616406" y="1500987"/>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60" name="Straight Connector 59">
              <a:extLst>
                <a:ext uri="{FF2B5EF4-FFF2-40B4-BE49-F238E27FC236}">
                  <a16:creationId xmlns:a16="http://schemas.microsoft.com/office/drawing/2014/main" id="{C748B8DA-73FD-CE96-9915-FD55B77B2B94}"/>
                </a:ext>
              </a:extLst>
            </p:cNvPr>
            <p:cNvCxnSpPr>
              <a:cxnSpLocks/>
            </p:cNvCxnSpPr>
            <p:nvPr/>
          </p:nvCxnSpPr>
          <p:spPr>
            <a:xfrm>
              <a:off x="2679348" y="1174234"/>
              <a:ext cx="0" cy="3276000"/>
            </a:xfrm>
            <a:prstGeom prst="line">
              <a:avLst/>
            </a:prstGeom>
            <a:ln w="12700"/>
          </p:spPr>
          <p:style>
            <a:lnRef idx="1">
              <a:schemeClr val="dk1"/>
            </a:lnRef>
            <a:fillRef idx="0">
              <a:schemeClr val="dk1"/>
            </a:fillRef>
            <a:effectRef idx="0">
              <a:schemeClr val="dk1"/>
            </a:effectRef>
            <a:fontRef idx="minor">
              <a:schemeClr val="tx1"/>
            </a:fontRef>
          </p:style>
        </p:cxnSp>
        <p:cxnSp>
          <p:nvCxnSpPr>
            <p:cNvPr id="62" name="Straight Connector 61">
              <a:extLst>
                <a:ext uri="{FF2B5EF4-FFF2-40B4-BE49-F238E27FC236}">
                  <a16:creationId xmlns:a16="http://schemas.microsoft.com/office/drawing/2014/main" id="{780448A9-0A09-67C7-2334-1719C0290841}"/>
                </a:ext>
              </a:extLst>
            </p:cNvPr>
            <p:cNvCxnSpPr>
              <a:cxnSpLocks/>
              <a:stCxn id="74" idx="1"/>
              <a:endCxn id="73" idx="1"/>
            </p:cNvCxnSpPr>
            <p:nvPr/>
          </p:nvCxnSpPr>
          <p:spPr>
            <a:xfrm flipH="1">
              <a:off x="3628756" y="1211991"/>
              <a:ext cx="1149217" cy="381705"/>
            </a:xfrm>
            <a:prstGeom prst="line">
              <a:avLst/>
            </a:prstGeom>
            <a:ln w="12700"/>
          </p:spPr>
          <p:style>
            <a:lnRef idx="1">
              <a:schemeClr val="dk1"/>
            </a:lnRef>
            <a:fillRef idx="0">
              <a:schemeClr val="dk1"/>
            </a:fillRef>
            <a:effectRef idx="0">
              <a:schemeClr val="dk1"/>
            </a:effectRef>
            <a:fontRef idx="minor">
              <a:schemeClr val="tx1"/>
            </a:fontRef>
          </p:style>
        </p:cxnSp>
        <p:cxnSp>
          <p:nvCxnSpPr>
            <p:cNvPr id="64" name="Straight Connector 63">
              <a:extLst>
                <a:ext uri="{FF2B5EF4-FFF2-40B4-BE49-F238E27FC236}">
                  <a16:creationId xmlns:a16="http://schemas.microsoft.com/office/drawing/2014/main" id="{710DE963-446C-15D7-BBDF-970CEE512FC7}"/>
                </a:ext>
              </a:extLst>
            </p:cNvPr>
            <p:cNvCxnSpPr>
              <a:cxnSpLocks/>
              <a:stCxn id="75" idx="5"/>
              <a:endCxn id="68" idx="5"/>
            </p:cNvCxnSpPr>
            <p:nvPr/>
          </p:nvCxnSpPr>
          <p:spPr>
            <a:xfrm flipH="1">
              <a:off x="4315477" y="2139223"/>
              <a:ext cx="1035860" cy="856776"/>
            </a:xfrm>
            <a:prstGeom prst="line">
              <a:avLst/>
            </a:prstGeom>
            <a:ln w="12700"/>
          </p:spPr>
          <p:style>
            <a:lnRef idx="1">
              <a:schemeClr val="dk1"/>
            </a:lnRef>
            <a:fillRef idx="0">
              <a:schemeClr val="dk1"/>
            </a:fillRef>
            <a:effectRef idx="0">
              <a:schemeClr val="dk1"/>
            </a:effectRef>
            <a:fontRef idx="minor">
              <a:schemeClr val="tx1"/>
            </a:fontRef>
          </p:style>
        </p:cxnSp>
        <p:cxnSp>
          <p:nvCxnSpPr>
            <p:cNvPr id="65" name="Straight Connector 64">
              <a:extLst>
                <a:ext uri="{FF2B5EF4-FFF2-40B4-BE49-F238E27FC236}">
                  <a16:creationId xmlns:a16="http://schemas.microsoft.com/office/drawing/2014/main" id="{F031C72A-19A1-2364-F08E-93B93B500E7F}"/>
                </a:ext>
              </a:extLst>
            </p:cNvPr>
            <p:cNvCxnSpPr>
              <a:cxnSpLocks/>
              <a:stCxn id="74" idx="7"/>
              <a:endCxn id="75" idx="7"/>
            </p:cNvCxnSpPr>
            <p:nvPr/>
          </p:nvCxnSpPr>
          <p:spPr>
            <a:xfrm>
              <a:off x="4841613" y="1211991"/>
              <a:ext cx="509724" cy="863592"/>
            </a:xfrm>
            <a:prstGeom prst="line">
              <a:avLst/>
            </a:prstGeom>
            <a:ln w="12700"/>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66" name="TextBox 65">
                  <a:extLst>
                    <a:ext uri="{FF2B5EF4-FFF2-40B4-BE49-F238E27FC236}">
                      <a16:creationId xmlns:a16="http://schemas.microsoft.com/office/drawing/2014/main" id="{F3315AB9-E24B-82FB-D251-EF75727376D0}"/>
                    </a:ext>
                  </a:extLst>
                </p:cNvPr>
                <p:cNvSpPr txBox="1"/>
                <p:nvPr/>
              </p:nvSpPr>
              <p:spPr>
                <a:xfrm>
                  <a:off x="4908800" y="1090007"/>
                  <a:ext cx="240899"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1</m:t>
                            </m:r>
                          </m:sub>
                        </m:sSub>
                      </m:oMath>
                    </m:oMathPara>
                  </a14:m>
                  <a:endParaRPr lang="en-US" sz="1600" dirty="0"/>
                </a:p>
              </p:txBody>
            </p:sp>
          </mc:Choice>
          <mc:Fallback xmlns="">
            <p:sp>
              <p:nvSpPr>
                <p:cNvPr id="66" name="TextBox 65">
                  <a:extLst>
                    <a:ext uri="{FF2B5EF4-FFF2-40B4-BE49-F238E27FC236}">
                      <a16:creationId xmlns:a16="http://schemas.microsoft.com/office/drawing/2014/main" id="{F3315AB9-E24B-82FB-D251-EF75727376D0}"/>
                    </a:ext>
                  </a:extLst>
                </p:cNvPr>
                <p:cNvSpPr txBox="1">
                  <a:spLocks noRot="1" noChangeAspect="1" noMove="1" noResize="1" noEditPoints="1" noAdjustHandles="1" noChangeArrowheads="1" noChangeShapeType="1" noTextEdit="1"/>
                </p:cNvSpPr>
                <p:nvPr/>
              </p:nvSpPr>
              <p:spPr>
                <a:xfrm>
                  <a:off x="4908800" y="1090007"/>
                  <a:ext cx="240899" cy="246221"/>
                </a:xfrm>
                <a:prstGeom prst="rect">
                  <a:avLst/>
                </a:prstGeom>
                <a:blipFill>
                  <a:blip r:embed="rId9"/>
                  <a:stretch>
                    <a:fillRect l="-20000" r="-10000" b="-142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7" name="TextBox 66">
                  <a:extLst>
                    <a:ext uri="{FF2B5EF4-FFF2-40B4-BE49-F238E27FC236}">
                      <a16:creationId xmlns:a16="http://schemas.microsoft.com/office/drawing/2014/main" id="{9BC703FC-1BB7-4ED3-F58D-582BD549671C}"/>
                    </a:ext>
                  </a:extLst>
                </p:cNvPr>
                <p:cNvSpPr txBox="1"/>
                <p:nvPr/>
              </p:nvSpPr>
              <p:spPr>
                <a:xfrm>
                  <a:off x="5351337" y="1737725"/>
                  <a:ext cx="245645"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2</m:t>
                            </m:r>
                          </m:sub>
                        </m:sSub>
                      </m:oMath>
                    </m:oMathPara>
                  </a14:m>
                  <a:endParaRPr lang="en-US" sz="1600" dirty="0"/>
                </a:p>
              </p:txBody>
            </p:sp>
          </mc:Choice>
          <mc:Fallback xmlns="">
            <p:sp>
              <p:nvSpPr>
                <p:cNvPr id="67" name="TextBox 66">
                  <a:extLst>
                    <a:ext uri="{FF2B5EF4-FFF2-40B4-BE49-F238E27FC236}">
                      <a16:creationId xmlns:a16="http://schemas.microsoft.com/office/drawing/2014/main" id="{9BC703FC-1BB7-4ED3-F58D-582BD549671C}"/>
                    </a:ext>
                  </a:extLst>
                </p:cNvPr>
                <p:cNvSpPr txBox="1">
                  <a:spLocks noRot="1" noChangeAspect="1" noMove="1" noResize="1" noEditPoints="1" noAdjustHandles="1" noChangeArrowheads="1" noChangeShapeType="1" noTextEdit="1"/>
                </p:cNvSpPr>
                <p:nvPr/>
              </p:nvSpPr>
              <p:spPr>
                <a:xfrm>
                  <a:off x="5351337" y="1737725"/>
                  <a:ext cx="245645" cy="246221"/>
                </a:xfrm>
                <a:prstGeom prst="rect">
                  <a:avLst/>
                </a:prstGeom>
                <a:blipFill>
                  <a:blip r:embed="rId10"/>
                  <a:stretch>
                    <a:fillRect l="-20000" r="-10000" b="-14286"/>
                  </a:stretch>
                </a:blipFill>
              </p:spPr>
              <p:txBody>
                <a:bodyPr/>
                <a:lstStyle/>
                <a:p>
                  <a:r>
                    <a:rPr lang="en-US">
                      <a:noFill/>
                    </a:rPr>
                    <a:t> </a:t>
                  </a:r>
                </a:p>
              </p:txBody>
            </p:sp>
          </mc:Fallback>
        </mc:AlternateContent>
        <p:sp>
          <p:nvSpPr>
            <p:cNvPr id="68" name="Oval 67">
              <a:extLst>
                <a:ext uri="{FF2B5EF4-FFF2-40B4-BE49-F238E27FC236}">
                  <a16:creationId xmlns:a16="http://schemas.microsoft.com/office/drawing/2014/main" id="{7362BF34-51D1-F31D-59DB-4010718808CD}"/>
                </a:ext>
              </a:extLst>
            </p:cNvPr>
            <p:cNvSpPr/>
            <p:nvPr/>
          </p:nvSpPr>
          <p:spPr>
            <a:xfrm>
              <a:off x="4238657" y="2919179"/>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9" name="Straight Connector 68">
              <a:extLst>
                <a:ext uri="{FF2B5EF4-FFF2-40B4-BE49-F238E27FC236}">
                  <a16:creationId xmlns:a16="http://schemas.microsoft.com/office/drawing/2014/main" id="{A479ED12-ED67-69C7-9EC0-DDE03B1E4814}"/>
                </a:ext>
              </a:extLst>
            </p:cNvPr>
            <p:cNvCxnSpPr>
              <a:cxnSpLocks/>
              <a:stCxn id="68" idx="3"/>
              <a:endCxn id="73" idx="3"/>
            </p:cNvCxnSpPr>
            <p:nvPr/>
          </p:nvCxnSpPr>
          <p:spPr>
            <a:xfrm flipH="1" flipV="1">
              <a:off x="3628756" y="1657336"/>
              <a:ext cx="623081" cy="1338663"/>
            </a:xfrm>
            <a:prstGeom prst="line">
              <a:avLst/>
            </a:prstGeom>
            <a:ln w="12700"/>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70" name="TextBox 69">
                  <a:extLst>
                    <a:ext uri="{FF2B5EF4-FFF2-40B4-BE49-F238E27FC236}">
                      <a16:creationId xmlns:a16="http://schemas.microsoft.com/office/drawing/2014/main" id="{FDC96E37-ACBA-C147-CF6B-3E9EC5FC99D1}"/>
                    </a:ext>
                  </a:extLst>
                </p:cNvPr>
                <p:cNvSpPr txBox="1"/>
                <p:nvPr/>
              </p:nvSpPr>
              <p:spPr>
                <a:xfrm>
                  <a:off x="3838370" y="2835925"/>
                  <a:ext cx="245645"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3</m:t>
                            </m:r>
                          </m:sub>
                        </m:sSub>
                      </m:oMath>
                    </m:oMathPara>
                  </a14:m>
                  <a:endParaRPr lang="en-US" sz="1600" dirty="0"/>
                </a:p>
              </p:txBody>
            </p:sp>
          </mc:Choice>
          <mc:Fallback xmlns="">
            <p:sp>
              <p:nvSpPr>
                <p:cNvPr id="70" name="TextBox 69">
                  <a:extLst>
                    <a:ext uri="{FF2B5EF4-FFF2-40B4-BE49-F238E27FC236}">
                      <a16:creationId xmlns:a16="http://schemas.microsoft.com/office/drawing/2014/main" id="{FDC96E37-ACBA-C147-CF6B-3E9EC5FC99D1}"/>
                    </a:ext>
                  </a:extLst>
                </p:cNvPr>
                <p:cNvSpPr txBox="1">
                  <a:spLocks noRot="1" noChangeAspect="1" noMove="1" noResize="1" noEditPoints="1" noAdjustHandles="1" noChangeArrowheads="1" noChangeShapeType="1" noTextEdit="1"/>
                </p:cNvSpPr>
                <p:nvPr/>
              </p:nvSpPr>
              <p:spPr>
                <a:xfrm>
                  <a:off x="3838370" y="2835925"/>
                  <a:ext cx="245645" cy="246221"/>
                </a:xfrm>
                <a:prstGeom prst="rect">
                  <a:avLst/>
                </a:prstGeom>
                <a:blipFill>
                  <a:blip r:embed="rId11"/>
                  <a:stretch>
                    <a:fillRect l="-20000" r="-5000" b="-15000"/>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80" name="TextBox 79">
                <a:extLst>
                  <a:ext uri="{FF2B5EF4-FFF2-40B4-BE49-F238E27FC236}">
                    <a16:creationId xmlns:a16="http://schemas.microsoft.com/office/drawing/2014/main" id="{A26DD7CA-2A7F-7EFE-1A8D-2F909B3FECE0}"/>
                  </a:ext>
                </a:extLst>
              </p:cNvPr>
              <p:cNvSpPr txBox="1"/>
              <p:nvPr/>
            </p:nvSpPr>
            <p:spPr>
              <a:xfrm>
                <a:off x="3975934" y="1468242"/>
                <a:ext cx="245645"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0</m:t>
                          </m:r>
                        </m:sub>
                      </m:sSub>
                    </m:oMath>
                  </m:oMathPara>
                </a14:m>
                <a:endParaRPr lang="en-US" sz="1600" dirty="0"/>
              </a:p>
            </p:txBody>
          </p:sp>
        </mc:Choice>
        <mc:Fallback xmlns="">
          <p:sp>
            <p:nvSpPr>
              <p:cNvPr id="80" name="TextBox 79">
                <a:extLst>
                  <a:ext uri="{FF2B5EF4-FFF2-40B4-BE49-F238E27FC236}">
                    <a16:creationId xmlns:a16="http://schemas.microsoft.com/office/drawing/2014/main" id="{A26DD7CA-2A7F-7EFE-1A8D-2F909B3FECE0}"/>
                  </a:ext>
                </a:extLst>
              </p:cNvPr>
              <p:cNvSpPr txBox="1">
                <a:spLocks noRot="1" noChangeAspect="1" noMove="1" noResize="1" noEditPoints="1" noAdjustHandles="1" noChangeArrowheads="1" noChangeShapeType="1" noTextEdit="1"/>
              </p:cNvSpPr>
              <p:nvPr/>
            </p:nvSpPr>
            <p:spPr>
              <a:xfrm>
                <a:off x="3975934" y="1468242"/>
                <a:ext cx="245645" cy="246221"/>
              </a:xfrm>
              <a:prstGeom prst="rect">
                <a:avLst/>
              </a:prstGeom>
              <a:blipFill>
                <a:blip r:embed="rId12"/>
                <a:stretch>
                  <a:fillRect l="-14286" r="-9524" b="-2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1" name="TextBox 80">
                <a:extLst>
                  <a:ext uri="{FF2B5EF4-FFF2-40B4-BE49-F238E27FC236}">
                    <a16:creationId xmlns:a16="http://schemas.microsoft.com/office/drawing/2014/main" id="{76ADA6ED-2B2D-9361-0B59-F03EFCCDDE07}"/>
                  </a:ext>
                </a:extLst>
              </p:cNvPr>
              <p:cNvSpPr txBox="1"/>
              <p:nvPr/>
            </p:nvSpPr>
            <p:spPr>
              <a:xfrm>
                <a:off x="4010138" y="2226599"/>
                <a:ext cx="293735"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𝑦</m:t>
                          </m:r>
                        </m:e>
                        <m:sub>
                          <m:r>
                            <a:rPr lang="en-US" sz="1400" b="0" i="1" smtClean="0">
                              <a:latin typeface="Cambria Math" panose="02040503050406030204" pitchFamily="18" charset="0"/>
                            </a:rPr>
                            <m:t>21</m:t>
                          </m:r>
                        </m:sub>
                      </m:sSub>
                    </m:oMath>
                  </m:oMathPara>
                </a14:m>
                <a:endParaRPr lang="en-US" sz="1400" dirty="0"/>
              </a:p>
            </p:txBody>
          </p:sp>
        </mc:Choice>
        <mc:Fallback xmlns="">
          <p:sp>
            <p:nvSpPr>
              <p:cNvPr id="81" name="TextBox 80">
                <a:extLst>
                  <a:ext uri="{FF2B5EF4-FFF2-40B4-BE49-F238E27FC236}">
                    <a16:creationId xmlns:a16="http://schemas.microsoft.com/office/drawing/2014/main" id="{76ADA6ED-2B2D-9361-0B59-F03EFCCDDE07}"/>
                  </a:ext>
                </a:extLst>
              </p:cNvPr>
              <p:cNvSpPr txBox="1">
                <a:spLocks noRot="1" noChangeAspect="1" noMove="1" noResize="1" noEditPoints="1" noAdjustHandles="1" noChangeArrowheads="1" noChangeShapeType="1" noTextEdit="1"/>
              </p:cNvSpPr>
              <p:nvPr/>
            </p:nvSpPr>
            <p:spPr>
              <a:xfrm>
                <a:off x="4010138" y="2226599"/>
                <a:ext cx="293735" cy="215444"/>
              </a:xfrm>
              <a:prstGeom prst="rect">
                <a:avLst/>
              </a:prstGeom>
              <a:blipFill>
                <a:blip r:embed="rId13"/>
                <a:stretch>
                  <a:fillRect l="-12500" r="-4167" b="-222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2" name="TextBox 81">
                <a:extLst>
                  <a:ext uri="{FF2B5EF4-FFF2-40B4-BE49-F238E27FC236}">
                    <a16:creationId xmlns:a16="http://schemas.microsoft.com/office/drawing/2014/main" id="{14B29E7C-64A1-6D87-985E-EFDA612D8CD6}"/>
                  </a:ext>
                </a:extLst>
              </p:cNvPr>
              <p:cNvSpPr txBox="1"/>
              <p:nvPr/>
            </p:nvSpPr>
            <p:spPr>
              <a:xfrm>
                <a:off x="2759475" y="1934246"/>
                <a:ext cx="293735"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𝑦</m:t>
                          </m:r>
                        </m:e>
                        <m:sub>
                          <m:r>
                            <a:rPr lang="en-US" sz="1400" b="0" i="1" smtClean="0">
                              <a:latin typeface="Cambria Math" panose="02040503050406030204" pitchFamily="18" charset="0"/>
                            </a:rPr>
                            <m:t>20</m:t>
                          </m:r>
                        </m:sub>
                      </m:sSub>
                    </m:oMath>
                  </m:oMathPara>
                </a14:m>
                <a:endParaRPr lang="en-US" sz="1400" dirty="0"/>
              </a:p>
            </p:txBody>
          </p:sp>
        </mc:Choice>
        <mc:Fallback xmlns="">
          <p:sp>
            <p:nvSpPr>
              <p:cNvPr id="82" name="TextBox 81">
                <a:extLst>
                  <a:ext uri="{FF2B5EF4-FFF2-40B4-BE49-F238E27FC236}">
                    <a16:creationId xmlns:a16="http://schemas.microsoft.com/office/drawing/2014/main" id="{14B29E7C-64A1-6D87-985E-EFDA612D8CD6}"/>
                  </a:ext>
                </a:extLst>
              </p:cNvPr>
              <p:cNvSpPr txBox="1">
                <a:spLocks noRot="1" noChangeAspect="1" noMove="1" noResize="1" noEditPoints="1" noAdjustHandles="1" noChangeArrowheads="1" noChangeShapeType="1" noTextEdit="1"/>
              </p:cNvSpPr>
              <p:nvPr/>
            </p:nvSpPr>
            <p:spPr>
              <a:xfrm>
                <a:off x="2759475" y="1934246"/>
                <a:ext cx="293735" cy="215444"/>
              </a:xfrm>
              <a:prstGeom prst="rect">
                <a:avLst/>
              </a:prstGeom>
              <a:blipFill>
                <a:blip r:embed="rId14"/>
                <a:stretch>
                  <a:fillRect l="-16667" r="-4167" b="-222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3" name="TextBox 82">
                <a:extLst>
                  <a:ext uri="{FF2B5EF4-FFF2-40B4-BE49-F238E27FC236}">
                    <a16:creationId xmlns:a16="http://schemas.microsoft.com/office/drawing/2014/main" id="{DCB3DBF0-EC42-72F5-99B5-231C0926FF1A}"/>
                  </a:ext>
                </a:extLst>
              </p:cNvPr>
              <p:cNvSpPr txBox="1"/>
              <p:nvPr/>
            </p:nvSpPr>
            <p:spPr>
              <a:xfrm>
                <a:off x="3630473" y="2237200"/>
                <a:ext cx="293735"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𝑦</m:t>
                          </m:r>
                        </m:e>
                        <m:sub>
                          <m:r>
                            <a:rPr lang="en-US" sz="1400" b="0" i="1" smtClean="0">
                              <a:latin typeface="Cambria Math" panose="02040503050406030204" pitchFamily="18" charset="0"/>
                            </a:rPr>
                            <m:t>31</m:t>
                          </m:r>
                        </m:sub>
                      </m:sSub>
                    </m:oMath>
                  </m:oMathPara>
                </a14:m>
                <a:endParaRPr lang="en-US" sz="1400" dirty="0"/>
              </a:p>
            </p:txBody>
          </p:sp>
        </mc:Choice>
        <mc:Fallback xmlns="">
          <p:sp>
            <p:nvSpPr>
              <p:cNvPr id="83" name="TextBox 82">
                <a:extLst>
                  <a:ext uri="{FF2B5EF4-FFF2-40B4-BE49-F238E27FC236}">
                    <a16:creationId xmlns:a16="http://schemas.microsoft.com/office/drawing/2014/main" id="{DCB3DBF0-EC42-72F5-99B5-231C0926FF1A}"/>
                  </a:ext>
                </a:extLst>
              </p:cNvPr>
              <p:cNvSpPr txBox="1">
                <a:spLocks noRot="1" noChangeAspect="1" noMove="1" noResize="1" noEditPoints="1" noAdjustHandles="1" noChangeArrowheads="1" noChangeShapeType="1" noTextEdit="1"/>
              </p:cNvSpPr>
              <p:nvPr/>
            </p:nvSpPr>
            <p:spPr>
              <a:xfrm>
                <a:off x="3630473" y="2237200"/>
                <a:ext cx="293735" cy="215444"/>
              </a:xfrm>
              <a:prstGeom prst="rect">
                <a:avLst/>
              </a:prstGeom>
              <a:blipFill>
                <a:blip r:embed="rId15"/>
                <a:stretch>
                  <a:fillRect l="-16667" r="-4167" b="-2941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4" name="TextBox 83">
                <a:extLst>
                  <a:ext uri="{FF2B5EF4-FFF2-40B4-BE49-F238E27FC236}">
                    <a16:creationId xmlns:a16="http://schemas.microsoft.com/office/drawing/2014/main" id="{D533366F-8E57-B681-8E3A-AD27FF14F502}"/>
                  </a:ext>
                </a:extLst>
              </p:cNvPr>
              <p:cNvSpPr txBox="1"/>
              <p:nvPr/>
            </p:nvSpPr>
            <p:spPr>
              <a:xfrm>
                <a:off x="3625109" y="2508454"/>
                <a:ext cx="293735"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𝑦</m:t>
                          </m:r>
                        </m:e>
                        <m:sub>
                          <m:r>
                            <a:rPr lang="en-US" sz="1400" b="0" i="1" smtClean="0">
                              <a:latin typeface="Cambria Math" panose="02040503050406030204" pitchFamily="18" charset="0"/>
                            </a:rPr>
                            <m:t>00</m:t>
                          </m:r>
                        </m:sub>
                      </m:sSub>
                    </m:oMath>
                  </m:oMathPara>
                </a14:m>
                <a:endParaRPr lang="en-US" sz="1400" dirty="0"/>
              </a:p>
            </p:txBody>
          </p:sp>
        </mc:Choice>
        <mc:Fallback xmlns="">
          <p:sp>
            <p:nvSpPr>
              <p:cNvPr id="84" name="TextBox 83">
                <a:extLst>
                  <a:ext uri="{FF2B5EF4-FFF2-40B4-BE49-F238E27FC236}">
                    <a16:creationId xmlns:a16="http://schemas.microsoft.com/office/drawing/2014/main" id="{D533366F-8E57-B681-8E3A-AD27FF14F502}"/>
                  </a:ext>
                </a:extLst>
              </p:cNvPr>
              <p:cNvSpPr txBox="1">
                <a:spLocks noRot="1" noChangeAspect="1" noMove="1" noResize="1" noEditPoints="1" noAdjustHandles="1" noChangeArrowheads="1" noChangeShapeType="1" noTextEdit="1"/>
              </p:cNvSpPr>
              <p:nvPr/>
            </p:nvSpPr>
            <p:spPr>
              <a:xfrm>
                <a:off x="3625109" y="2508454"/>
                <a:ext cx="293735" cy="215444"/>
              </a:xfrm>
              <a:prstGeom prst="rect">
                <a:avLst/>
              </a:prstGeom>
              <a:blipFill>
                <a:blip r:embed="rId16"/>
                <a:stretch>
                  <a:fillRect l="-16667" r="-4167" b="-222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5" name="TextBox 84">
                <a:extLst>
                  <a:ext uri="{FF2B5EF4-FFF2-40B4-BE49-F238E27FC236}">
                    <a16:creationId xmlns:a16="http://schemas.microsoft.com/office/drawing/2014/main" id="{846C657E-D6D6-528F-B7D2-7E9B15CCCA67}"/>
                  </a:ext>
                </a:extLst>
              </p:cNvPr>
              <p:cNvSpPr txBox="1"/>
              <p:nvPr/>
            </p:nvSpPr>
            <p:spPr>
              <a:xfrm>
                <a:off x="3630940" y="2713541"/>
                <a:ext cx="293735"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𝑦</m:t>
                          </m:r>
                        </m:e>
                        <m:sub>
                          <m:r>
                            <a:rPr lang="en-US" sz="1400" b="0" i="1" smtClean="0">
                              <a:latin typeface="Cambria Math" panose="02040503050406030204" pitchFamily="18" charset="0"/>
                            </a:rPr>
                            <m:t>01</m:t>
                          </m:r>
                        </m:sub>
                      </m:sSub>
                    </m:oMath>
                  </m:oMathPara>
                </a14:m>
                <a:endParaRPr lang="en-US" sz="1400" dirty="0"/>
              </a:p>
            </p:txBody>
          </p:sp>
        </mc:Choice>
        <mc:Fallback xmlns="">
          <p:sp>
            <p:nvSpPr>
              <p:cNvPr id="85" name="TextBox 84">
                <a:extLst>
                  <a:ext uri="{FF2B5EF4-FFF2-40B4-BE49-F238E27FC236}">
                    <a16:creationId xmlns:a16="http://schemas.microsoft.com/office/drawing/2014/main" id="{846C657E-D6D6-528F-B7D2-7E9B15CCCA67}"/>
                  </a:ext>
                </a:extLst>
              </p:cNvPr>
              <p:cNvSpPr txBox="1">
                <a:spLocks noRot="1" noChangeAspect="1" noMove="1" noResize="1" noEditPoints="1" noAdjustHandles="1" noChangeArrowheads="1" noChangeShapeType="1" noTextEdit="1"/>
              </p:cNvSpPr>
              <p:nvPr/>
            </p:nvSpPr>
            <p:spPr>
              <a:xfrm>
                <a:off x="3630940" y="2713541"/>
                <a:ext cx="293735" cy="215444"/>
              </a:xfrm>
              <a:prstGeom prst="rect">
                <a:avLst/>
              </a:prstGeom>
              <a:blipFill>
                <a:blip r:embed="rId17"/>
                <a:stretch>
                  <a:fillRect l="-16667" r="-4167" b="-222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6" name="TextBox 85">
                <a:extLst>
                  <a:ext uri="{FF2B5EF4-FFF2-40B4-BE49-F238E27FC236}">
                    <a16:creationId xmlns:a16="http://schemas.microsoft.com/office/drawing/2014/main" id="{EB5A4DB7-51BF-B45C-EC89-862AA2DDD3D4}"/>
                  </a:ext>
                </a:extLst>
              </p:cNvPr>
              <p:cNvSpPr txBox="1"/>
              <p:nvPr/>
            </p:nvSpPr>
            <p:spPr>
              <a:xfrm>
                <a:off x="2759475" y="2105669"/>
                <a:ext cx="293735"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𝑦</m:t>
                          </m:r>
                        </m:e>
                        <m:sub>
                          <m:r>
                            <a:rPr lang="en-US" sz="1400" b="0" i="1" smtClean="0">
                              <a:latin typeface="Cambria Math" panose="02040503050406030204" pitchFamily="18" charset="0"/>
                            </a:rPr>
                            <m:t>30</m:t>
                          </m:r>
                        </m:sub>
                      </m:sSub>
                    </m:oMath>
                  </m:oMathPara>
                </a14:m>
                <a:endParaRPr lang="en-US" sz="1400" dirty="0"/>
              </a:p>
            </p:txBody>
          </p:sp>
        </mc:Choice>
        <mc:Fallback xmlns="">
          <p:sp>
            <p:nvSpPr>
              <p:cNvPr id="86" name="TextBox 85">
                <a:extLst>
                  <a:ext uri="{FF2B5EF4-FFF2-40B4-BE49-F238E27FC236}">
                    <a16:creationId xmlns:a16="http://schemas.microsoft.com/office/drawing/2014/main" id="{EB5A4DB7-51BF-B45C-EC89-862AA2DDD3D4}"/>
                  </a:ext>
                </a:extLst>
              </p:cNvPr>
              <p:cNvSpPr txBox="1">
                <a:spLocks noRot="1" noChangeAspect="1" noMove="1" noResize="1" noEditPoints="1" noAdjustHandles="1" noChangeArrowheads="1" noChangeShapeType="1" noTextEdit="1"/>
              </p:cNvSpPr>
              <p:nvPr/>
            </p:nvSpPr>
            <p:spPr>
              <a:xfrm>
                <a:off x="2759475" y="2105669"/>
                <a:ext cx="293735" cy="215444"/>
              </a:xfrm>
              <a:prstGeom prst="rect">
                <a:avLst/>
              </a:prstGeom>
              <a:blipFill>
                <a:blip r:embed="rId18"/>
                <a:stretch>
                  <a:fillRect l="-16667" r="-4167" b="-2777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7" name="TextBox 86">
                <a:extLst>
                  <a:ext uri="{FF2B5EF4-FFF2-40B4-BE49-F238E27FC236}">
                    <a16:creationId xmlns:a16="http://schemas.microsoft.com/office/drawing/2014/main" id="{6FCDC8AB-0392-5FBD-A83A-03A96E7697F4}"/>
                  </a:ext>
                </a:extLst>
              </p:cNvPr>
              <p:cNvSpPr txBox="1"/>
              <p:nvPr/>
            </p:nvSpPr>
            <p:spPr>
              <a:xfrm>
                <a:off x="2732412" y="2394299"/>
                <a:ext cx="289566"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𝑦</m:t>
                          </m:r>
                        </m:e>
                        <m:sub>
                          <m:r>
                            <a:rPr lang="en-US" sz="1400" b="0" i="1" smtClean="0">
                              <a:latin typeface="Cambria Math" panose="02040503050406030204" pitchFamily="18" charset="0"/>
                            </a:rPr>
                            <m:t>10</m:t>
                          </m:r>
                        </m:sub>
                      </m:sSub>
                    </m:oMath>
                  </m:oMathPara>
                </a14:m>
                <a:endParaRPr lang="en-US" sz="1400" dirty="0"/>
              </a:p>
            </p:txBody>
          </p:sp>
        </mc:Choice>
        <mc:Fallback xmlns="">
          <p:sp>
            <p:nvSpPr>
              <p:cNvPr id="87" name="TextBox 86">
                <a:extLst>
                  <a:ext uri="{FF2B5EF4-FFF2-40B4-BE49-F238E27FC236}">
                    <a16:creationId xmlns:a16="http://schemas.microsoft.com/office/drawing/2014/main" id="{6FCDC8AB-0392-5FBD-A83A-03A96E7697F4}"/>
                  </a:ext>
                </a:extLst>
              </p:cNvPr>
              <p:cNvSpPr txBox="1">
                <a:spLocks noRot="1" noChangeAspect="1" noMove="1" noResize="1" noEditPoints="1" noAdjustHandles="1" noChangeArrowheads="1" noChangeShapeType="1" noTextEdit="1"/>
              </p:cNvSpPr>
              <p:nvPr/>
            </p:nvSpPr>
            <p:spPr>
              <a:xfrm>
                <a:off x="2732412" y="2394299"/>
                <a:ext cx="289566" cy="215444"/>
              </a:xfrm>
              <a:prstGeom prst="rect">
                <a:avLst/>
              </a:prstGeom>
              <a:blipFill>
                <a:blip r:embed="rId19"/>
                <a:stretch>
                  <a:fillRect l="-16667" r="-4167" b="-22222"/>
                </a:stretch>
              </a:blipFill>
            </p:spPr>
            <p:txBody>
              <a:bodyPr/>
              <a:lstStyle/>
              <a:p>
                <a:r>
                  <a:rPr lang="en-US">
                    <a:noFill/>
                  </a:rPr>
                  <a:t> </a:t>
                </a:r>
              </a:p>
            </p:txBody>
          </p:sp>
        </mc:Fallback>
      </mc:AlternateContent>
      <p:sp>
        <p:nvSpPr>
          <p:cNvPr id="2" name="Footer Placeholder 1">
            <a:extLst>
              <a:ext uri="{FF2B5EF4-FFF2-40B4-BE49-F238E27FC236}">
                <a16:creationId xmlns:a16="http://schemas.microsoft.com/office/drawing/2014/main" id="{D018FC95-17FD-24CD-862C-EFF61268E691}"/>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2373581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2"/>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4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75</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PseudoCode</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37BB3EFF-B451-2427-9E72-582CAFD8D7B0}"/>
                  </a:ext>
                </a:extLst>
              </p:cNvPr>
              <p:cNvSpPr txBox="1"/>
              <p:nvPr/>
            </p:nvSpPr>
            <p:spPr>
              <a:xfrm>
                <a:off x="1011947" y="1204527"/>
                <a:ext cx="5030673" cy="2100127"/>
              </a:xfrm>
              <a:prstGeom prst="rect">
                <a:avLst/>
              </a:prstGeom>
              <a:noFill/>
              <a:ln w="31750" cmpd="thickThin">
                <a:solidFill>
                  <a:schemeClr val="tx1"/>
                </a:solidFill>
              </a:ln>
            </p:spPr>
            <p:txBody>
              <a:bodyPr wrap="none" rtlCol="0">
                <a:spAutoFit/>
              </a:bodyPr>
              <a:lstStyle/>
              <a:p>
                <a:r>
                  <a:rPr lang="en-US" sz="1400" dirty="0">
                    <a:solidFill>
                      <a:schemeClr val="tx1">
                        <a:lumMod val="65000"/>
                        <a:lumOff val="35000"/>
                      </a:schemeClr>
                    </a:solidFill>
                    <a:latin typeface="Courier" pitchFamily="2" charset="0"/>
                  </a:rPr>
                  <a:t>// Initialize counters</a:t>
                </a:r>
              </a:p>
              <a:p>
                <a:r>
                  <a:rPr lang="en-US" sz="1400" dirty="0">
                    <a:solidFill>
                      <a:schemeClr val="tx1">
                        <a:lumMod val="65000"/>
                        <a:lumOff val="35000"/>
                      </a:schemeClr>
                    </a:solidFill>
                    <a:latin typeface="Courier" pitchFamily="2" charset="0"/>
                  </a:rPr>
                  <a:t>i=j=0;</a:t>
                </a:r>
              </a:p>
              <a:p>
                <a:pPr/>
                <a14:m>
                  <m:oMathPara xmlns:m="http://schemas.openxmlformats.org/officeDocument/2006/math">
                    <m:oMathParaPr>
                      <m:jc m:val="left"/>
                    </m:oMathParaPr>
                    <m:oMath xmlns:m="http://schemas.openxmlformats.org/officeDocument/2006/math">
                      <m:r>
                        <a:rPr lang="en-US" sz="1400" i="1">
                          <a:solidFill>
                            <a:schemeClr val="tx1">
                              <a:lumMod val="65000"/>
                              <a:lumOff val="35000"/>
                            </a:schemeClr>
                          </a:solidFill>
                          <a:latin typeface="Cambria Math" panose="02040503050406030204" pitchFamily="18" charset="0"/>
                        </a:rPr>
                        <m:t>𝑤h𝑖𝑙𝑒</m:t>
                      </m:r>
                      <m:r>
                        <a:rPr lang="en-US" sz="1400" i="1">
                          <a:solidFill>
                            <a:schemeClr val="tx1">
                              <a:lumMod val="65000"/>
                              <a:lumOff val="35000"/>
                            </a:schemeClr>
                          </a:solidFill>
                          <a:latin typeface="Cambria Math" panose="02040503050406030204" pitchFamily="18" charset="0"/>
                        </a:rPr>
                        <m:t> </m:t>
                      </m:r>
                      <m:d>
                        <m:dPr>
                          <m:ctrlPr>
                            <a:rPr lang="en-US" sz="1400" b="0" i="1" smtClean="0">
                              <a:solidFill>
                                <a:schemeClr val="tx1">
                                  <a:lumMod val="65000"/>
                                  <a:lumOff val="35000"/>
                                </a:schemeClr>
                              </a:solidFill>
                              <a:latin typeface="Cambria Math" panose="02040503050406030204" pitchFamily="18" charset="0"/>
                            </a:rPr>
                          </m:ctrlPr>
                        </m:dPr>
                        <m:e>
                          <m:sSub>
                            <m:sSubPr>
                              <m:ctrlPr>
                                <a:rPr lang="en-US" sz="1400" b="0" i="1" smtClean="0">
                                  <a:solidFill>
                                    <a:schemeClr val="tx1">
                                      <a:lumMod val="65000"/>
                                      <a:lumOff val="35000"/>
                                    </a:schemeClr>
                                  </a:solidFill>
                                  <a:latin typeface="Cambria Math" panose="02040503050406030204" pitchFamily="18" charset="0"/>
                                </a:rPr>
                              </m:ctrlPr>
                            </m:sSubPr>
                            <m:e>
                              <m:r>
                                <a:rPr lang="en-US" sz="1400" b="0" i="1" smtClean="0">
                                  <a:solidFill>
                                    <a:schemeClr val="tx1">
                                      <a:lumMod val="65000"/>
                                      <a:lumOff val="35000"/>
                                    </a:schemeClr>
                                  </a:solidFill>
                                  <a:latin typeface="Cambria Math" panose="02040503050406030204" pitchFamily="18" charset="0"/>
                                </a:rPr>
                                <m:t>𝑦</m:t>
                              </m:r>
                            </m:e>
                            <m:sub>
                              <m:d>
                                <m:dPr>
                                  <m:ctrlPr>
                                    <a:rPr lang="en-US" sz="1400" b="0" i="1" smtClean="0">
                                      <a:solidFill>
                                        <a:schemeClr val="tx1">
                                          <a:lumMod val="65000"/>
                                          <a:lumOff val="35000"/>
                                        </a:schemeClr>
                                      </a:solidFill>
                                      <a:latin typeface="Cambria Math" panose="02040503050406030204" pitchFamily="18" charset="0"/>
                                    </a:rPr>
                                  </m:ctrlPr>
                                </m:dPr>
                                <m:e>
                                  <m:r>
                                    <a:rPr lang="en-US" sz="1400" b="0" i="1" smtClean="0">
                                      <a:solidFill>
                                        <a:schemeClr val="tx1">
                                          <a:lumMod val="65000"/>
                                          <a:lumOff val="35000"/>
                                        </a:schemeClr>
                                      </a:solidFill>
                                      <a:latin typeface="Cambria Math" panose="02040503050406030204" pitchFamily="18" charset="0"/>
                                    </a:rPr>
                                    <m:t>𝑖</m:t>
                                  </m:r>
                                  <m:r>
                                    <a:rPr lang="en-US" sz="1400" b="0" i="1" smtClean="0">
                                      <a:solidFill>
                                        <a:schemeClr val="tx1">
                                          <a:lumMod val="65000"/>
                                          <a:lumOff val="35000"/>
                                        </a:schemeClr>
                                      </a:solidFill>
                                      <a:latin typeface="Cambria Math" panose="02040503050406030204" pitchFamily="18" charset="0"/>
                                    </a:rPr>
                                    <m:t>,</m:t>
                                  </m:r>
                                  <m:r>
                                    <a:rPr lang="en-US" sz="1400" b="0" i="1" smtClean="0">
                                      <a:solidFill>
                                        <a:schemeClr val="tx1">
                                          <a:lumMod val="65000"/>
                                          <a:lumOff val="35000"/>
                                        </a:schemeClr>
                                      </a:solidFill>
                                      <a:latin typeface="Cambria Math" panose="02040503050406030204" pitchFamily="18" charset="0"/>
                                    </a:rPr>
                                    <m:t>𝑗</m:t>
                                  </m:r>
                                  <m:r>
                                    <a:rPr lang="en-US" sz="1400" b="0" i="1" smtClean="0">
                                      <a:solidFill>
                                        <a:schemeClr val="tx1">
                                          <a:lumMod val="65000"/>
                                          <a:lumOff val="35000"/>
                                        </a:schemeClr>
                                      </a:solidFill>
                                      <a:latin typeface="Cambria Math" panose="02040503050406030204" pitchFamily="18" charset="0"/>
                                    </a:rPr>
                                    <m:t>+1</m:t>
                                  </m:r>
                                </m:e>
                              </m:d>
                            </m:sub>
                          </m:sSub>
                          <m:r>
                            <a:rPr lang="en-US" sz="1400" i="1">
                              <a:solidFill>
                                <a:schemeClr val="tx1">
                                  <a:lumMod val="65000"/>
                                  <a:lumOff val="35000"/>
                                </a:schemeClr>
                              </a:solidFill>
                              <a:latin typeface="Cambria Math" panose="02040503050406030204" pitchFamily="18" charset="0"/>
                            </a:rPr>
                            <m:t>&gt;</m:t>
                          </m:r>
                          <m:sSub>
                            <m:sSubPr>
                              <m:ctrlPr>
                                <a:rPr lang="en-US" sz="1400" b="0" i="1" smtClean="0">
                                  <a:solidFill>
                                    <a:schemeClr val="tx1">
                                      <a:lumMod val="65000"/>
                                      <a:lumOff val="35000"/>
                                    </a:schemeClr>
                                  </a:solidFill>
                                  <a:latin typeface="Cambria Math" panose="02040503050406030204" pitchFamily="18" charset="0"/>
                                </a:rPr>
                              </m:ctrlPr>
                            </m:sSubPr>
                            <m:e>
                              <m:r>
                                <a:rPr lang="en-US" sz="1400" b="0" i="1" smtClean="0">
                                  <a:solidFill>
                                    <a:schemeClr val="tx1">
                                      <a:lumMod val="65000"/>
                                      <a:lumOff val="35000"/>
                                    </a:schemeClr>
                                  </a:solidFill>
                                  <a:latin typeface="Cambria Math" panose="02040503050406030204" pitchFamily="18" charset="0"/>
                                </a:rPr>
                                <m:t>𝑦</m:t>
                              </m:r>
                            </m:e>
                            <m:sub>
                              <m:d>
                                <m:dPr>
                                  <m:ctrlPr>
                                    <a:rPr lang="en-US" sz="1400" b="0" i="1" smtClean="0">
                                      <a:solidFill>
                                        <a:schemeClr val="tx1">
                                          <a:lumMod val="65000"/>
                                          <a:lumOff val="35000"/>
                                        </a:schemeClr>
                                      </a:solidFill>
                                      <a:latin typeface="Cambria Math" panose="02040503050406030204" pitchFamily="18" charset="0"/>
                                    </a:rPr>
                                  </m:ctrlPr>
                                </m:dPr>
                                <m:e>
                                  <m:r>
                                    <a:rPr lang="en-US" sz="1400" b="0" i="1" smtClean="0">
                                      <a:solidFill>
                                        <a:schemeClr val="tx1">
                                          <a:lumMod val="65000"/>
                                          <a:lumOff val="35000"/>
                                        </a:schemeClr>
                                      </a:solidFill>
                                      <a:latin typeface="Cambria Math" panose="02040503050406030204" pitchFamily="18" charset="0"/>
                                    </a:rPr>
                                    <m:t>𝑖</m:t>
                                  </m:r>
                                  <m:r>
                                    <a:rPr lang="en-US" sz="1400" b="0" i="1" smtClean="0">
                                      <a:solidFill>
                                        <a:schemeClr val="tx1">
                                          <a:lumMod val="65000"/>
                                          <a:lumOff val="35000"/>
                                        </a:schemeClr>
                                      </a:solidFill>
                                      <a:latin typeface="Cambria Math" panose="02040503050406030204" pitchFamily="18" charset="0"/>
                                    </a:rPr>
                                    <m:t>,</m:t>
                                  </m:r>
                                  <m:r>
                                    <a:rPr lang="en-US" sz="1400" b="0" i="1" smtClean="0">
                                      <a:solidFill>
                                        <a:schemeClr val="tx1">
                                          <a:lumMod val="65000"/>
                                          <a:lumOff val="35000"/>
                                        </a:schemeClr>
                                      </a:solidFill>
                                      <a:latin typeface="Cambria Math" panose="02040503050406030204" pitchFamily="18" charset="0"/>
                                    </a:rPr>
                                    <m:t>𝑗</m:t>
                                  </m:r>
                                </m:e>
                              </m:d>
                            </m:sub>
                          </m:sSub>
                          <m:r>
                            <a:rPr lang="en-US" sz="1400" i="1">
                              <a:solidFill>
                                <a:schemeClr val="tx1">
                                  <a:lumMod val="65000"/>
                                  <a:lumOff val="35000"/>
                                </a:schemeClr>
                              </a:solidFill>
                              <a:latin typeface="Cambria Math" panose="02040503050406030204" pitchFamily="18" charset="0"/>
                            </a:rPr>
                            <m:t> </m:t>
                          </m:r>
                          <m:r>
                            <a:rPr lang="en-US" sz="1400" i="1">
                              <a:solidFill>
                                <a:schemeClr val="tx1">
                                  <a:lumMod val="65000"/>
                                  <a:lumOff val="35000"/>
                                </a:schemeClr>
                              </a:solidFill>
                              <a:latin typeface="Cambria Math" panose="02040503050406030204" pitchFamily="18" charset="0"/>
                            </a:rPr>
                            <m:t>𝑂𝑅</m:t>
                          </m:r>
                          <m:r>
                            <a:rPr lang="en-US" sz="1400" b="0" i="1" smtClean="0">
                              <a:solidFill>
                                <a:schemeClr val="tx1">
                                  <a:lumMod val="65000"/>
                                  <a:lumOff val="35000"/>
                                </a:schemeClr>
                              </a:solidFill>
                              <a:latin typeface="Cambria Math" panose="02040503050406030204" pitchFamily="18" charset="0"/>
                            </a:rPr>
                            <m:t> </m:t>
                          </m:r>
                          <m:sSub>
                            <m:sSubPr>
                              <m:ctrlPr>
                                <a:rPr lang="en-US" sz="1400" i="1">
                                  <a:solidFill>
                                    <a:schemeClr val="tx1">
                                      <a:lumMod val="65000"/>
                                      <a:lumOff val="35000"/>
                                    </a:schemeClr>
                                  </a:solidFill>
                                  <a:latin typeface="Cambria Math" panose="02040503050406030204" pitchFamily="18" charset="0"/>
                                </a:rPr>
                              </m:ctrlPr>
                            </m:sSubPr>
                            <m:e>
                              <m:r>
                                <a:rPr lang="en-US" sz="1400" i="1">
                                  <a:solidFill>
                                    <a:schemeClr val="tx1">
                                      <a:lumMod val="65000"/>
                                      <a:lumOff val="35000"/>
                                    </a:schemeClr>
                                  </a:solidFill>
                                  <a:latin typeface="Cambria Math" panose="02040503050406030204" pitchFamily="18" charset="0"/>
                                </a:rPr>
                                <m:t>𝑦</m:t>
                              </m:r>
                            </m:e>
                            <m:sub>
                              <m:d>
                                <m:dPr>
                                  <m:ctrlPr>
                                    <a:rPr lang="en-US" sz="1400" i="1">
                                      <a:solidFill>
                                        <a:schemeClr val="tx1">
                                          <a:lumMod val="65000"/>
                                          <a:lumOff val="35000"/>
                                        </a:schemeClr>
                                      </a:solidFill>
                                      <a:latin typeface="Cambria Math" panose="02040503050406030204" pitchFamily="18" charset="0"/>
                                    </a:rPr>
                                  </m:ctrlPr>
                                </m:dPr>
                                <m:e>
                                  <m:r>
                                    <a:rPr lang="en-US" sz="1400" i="1">
                                      <a:solidFill>
                                        <a:schemeClr val="tx1">
                                          <a:lumMod val="65000"/>
                                          <a:lumOff val="35000"/>
                                        </a:schemeClr>
                                      </a:solidFill>
                                      <a:latin typeface="Cambria Math" panose="02040503050406030204" pitchFamily="18" charset="0"/>
                                    </a:rPr>
                                    <m:t>𝑖</m:t>
                                  </m:r>
                                  <m:r>
                                    <a:rPr lang="en-US" sz="1400" b="0" i="1" smtClean="0">
                                      <a:solidFill>
                                        <a:schemeClr val="tx1">
                                          <a:lumMod val="65000"/>
                                          <a:lumOff val="35000"/>
                                        </a:schemeClr>
                                      </a:solidFill>
                                      <a:latin typeface="Cambria Math" panose="02040503050406030204" pitchFamily="18" charset="0"/>
                                    </a:rPr>
                                    <m:t>−1</m:t>
                                  </m:r>
                                  <m:r>
                                    <a:rPr lang="en-US" sz="1400" i="1">
                                      <a:solidFill>
                                        <a:schemeClr val="tx1">
                                          <a:lumMod val="65000"/>
                                          <a:lumOff val="35000"/>
                                        </a:schemeClr>
                                      </a:solidFill>
                                      <a:latin typeface="Cambria Math" panose="02040503050406030204" pitchFamily="18" charset="0"/>
                                    </a:rPr>
                                    <m:t>,</m:t>
                                  </m:r>
                                  <m:r>
                                    <a:rPr lang="en-US" sz="1400" i="1">
                                      <a:solidFill>
                                        <a:schemeClr val="tx1">
                                          <a:lumMod val="65000"/>
                                          <a:lumOff val="35000"/>
                                        </a:schemeClr>
                                      </a:solidFill>
                                      <a:latin typeface="Cambria Math" panose="02040503050406030204" pitchFamily="18" charset="0"/>
                                    </a:rPr>
                                    <m:t>𝑗</m:t>
                                  </m:r>
                                </m:e>
                              </m:d>
                            </m:sub>
                          </m:sSub>
                          <m:r>
                            <a:rPr lang="en-US" sz="1400" i="1">
                              <a:solidFill>
                                <a:schemeClr val="tx1">
                                  <a:lumMod val="65000"/>
                                  <a:lumOff val="35000"/>
                                </a:schemeClr>
                              </a:solidFill>
                              <a:latin typeface="Cambria Math" panose="02040503050406030204" pitchFamily="18" charset="0"/>
                            </a:rPr>
                            <m:t>&gt;</m:t>
                          </m:r>
                          <m:sSub>
                            <m:sSubPr>
                              <m:ctrlPr>
                                <a:rPr lang="en-US" sz="1400" i="1">
                                  <a:solidFill>
                                    <a:schemeClr val="tx1">
                                      <a:lumMod val="65000"/>
                                      <a:lumOff val="35000"/>
                                    </a:schemeClr>
                                  </a:solidFill>
                                  <a:latin typeface="Cambria Math" panose="02040503050406030204" pitchFamily="18" charset="0"/>
                                </a:rPr>
                              </m:ctrlPr>
                            </m:sSubPr>
                            <m:e>
                              <m:r>
                                <a:rPr lang="en-US" sz="1400" i="1">
                                  <a:solidFill>
                                    <a:schemeClr val="tx1">
                                      <a:lumMod val="65000"/>
                                      <a:lumOff val="35000"/>
                                    </a:schemeClr>
                                  </a:solidFill>
                                  <a:latin typeface="Cambria Math" panose="02040503050406030204" pitchFamily="18" charset="0"/>
                                </a:rPr>
                                <m:t>𝑦</m:t>
                              </m:r>
                            </m:e>
                            <m:sub>
                              <m:d>
                                <m:dPr>
                                  <m:ctrlPr>
                                    <a:rPr lang="en-US" sz="1400" i="1">
                                      <a:solidFill>
                                        <a:schemeClr val="tx1">
                                          <a:lumMod val="65000"/>
                                          <a:lumOff val="35000"/>
                                        </a:schemeClr>
                                      </a:solidFill>
                                      <a:latin typeface="Cambria Math" panose="02040503050406030204" pitchFamily="18" charset="0"/>
                                    </a:rPr>
                                  </m:ctrlPr>
                                </m:dPr>
                                <m:e>
                                  <m:r>
                                    <a:rPr lang="en-US" sz="1400" i="1">
                                      <a:solidFill>
                                        <a:schemeClr val="tx1">
                                          <a:lumMod val="65000"/>
                                          <a:lumOff val="35000"/>
                                        </a:schemeClr>
                                      </a:solidFill>
                                      <a:latin typeface="Cambria Math" panose="02040503050406030204" pitchFamily="18" charset="0"/>
                                    </a:rPr>
                                    <m:t>𝑖</m:t>
                                  </m:r>
                                  <m:r>
                                    <a:rPr lang="en-US" sz="1400" i="1">
                                      <a:solidFill>
                                        <a:schemeClr val="tx1">
                                          <a:lumMod val="65000"/>
                                          <a:lumOff val="35000"/>
                                        </a:schemeClr>
                                      </a:solidFill>
                                      <a:latin typeface="Cambria Math" panose="02040503050406030204" pitchFamily="18" charset="0"/>
                                    </a:rPr>
                                    <m:t>,</m:t>
                                  </m:r>
                                  <m:r>
                                    <a:rPr lang="en-US" sz="1400" i="1">
                                      <a:solidFill>
                                        <a:schemeClr val="tx1">
                                          <a:lumMod val="65000"/>
                                          <a:lumOff val="35000"/>
                                        </a:schemeClr>
                                      </a:solidFill>
                                      <a:latin typeface="Cambria Math" panose="02040503050406030204" pitchFamily="18" charset="0"/>
                                    </a:rPr>
                                    <m:t>𝑗</m:t>
                                  </m:r>
                                </m:e>
                              </m:d>
                            </m:sub>
                          </m:sSub>
                        </m:e>
                      </m:d>
                    </m:oMath>
                  </m:oMathPara>
                </a14:m>
                <a:endParaRPr lang="en-US" sz="1400" b="0" i="1" dirty="0">
                  <a:solidFill>
                    <a:schemeClr val="tx1">
                      <a:lumMod val="65000"/>
                      <a:lumOff val="35000"/>
                    </a:schemeClr>
                  </a:solidFill>
                  <a:latin typeface="Cambria Math" panose="02040503050406030204" pitchFamily="18" charset="0"/>
                </a:endParaRPr>
              </a:p>
              <a:p>
                <a14:m>
                  <m:oMath xmlns:m="http://schemas.openxmlformats.org/officeDocument/2006/math">
                    <m:r>
                      <a:rPr lang="en-US" sz="1400" b="0" i="0" smtClean="0">
                        <a:solidFill>
                          <a:schemeClr val="tx1">
                            <a:lumMod val="65000"/>
                            <a:lumOff val="35000"/>
                          </a:schemeClr>
                        </a:solidFill>
                        <a:latin typeface="Cambria Math" panose="02040503050406030204" pitchFamily="18" charset="0"/>
                      </a:rPr>
                      <m:t>         </m:t>
                    </m:r>
                    <m:r>
                      <a:rPr lang="en-US" sz="1400">
                        <a:solidFill>
                          <a:schemeClr val="tx1">
                            <a:lumMod val="65000"/>
                            <a:lumOff val="35000"/>
                          </a:schemeClr>
                        </a:solidFill>
                        <a:latin typeface="Cambria Math" panose="02040503050406030204" pitchFamily="18" charset="0"/>
                      </a:rPr>
                      <m:t>𝑖𝑓</m:t>
                    </m:r>
                    <m:r>
                      <a:rPr lang="en-US" sz="1400">
                        <a:solidFill>
                          <a:schemeClr val="tx1">
                            <a:lumMod val="65000"/>
                            <a:lumOff val="35000"/>
                          </a:schemeClr>
                        </a:solidFill>
                        <a:latin typeface="Cambria Math" panose="02040503050406030204" pitchFamily="18" charset="0"/>
                      </a:rPr>
                      <m:t> </m:t>
                    </m:r>
                    <m:d>
                      <m:dPr>
                        <m:ctrlPr>
                          <a:rPr lang="en-US" sz="1400" i="1">
                            <a:solidFill>
                              <a:schemeClr val="tx1">
                                <a:lumMod val="65000"/>
                                <a:lumOff val="35000"/>
                              </a:schemeClr>
                            </a:solidFill>
                            <a:latin typeface="Cambria Math" panose="02040503050406030204" pitchFamily="18" charset="0"/>
                          </a:rPr>
                        </m:ctrlPr>
                      </m:dPr>
                      <m:e>
                        <m:sSub>
                          <m:sSubPr>
                            <m:ctrlPr>
                              <a:rPr lang="en-US" sz="1400" i="1">
                                <a:solidFill>
                                  <a:schemeClr val="tx1">
                                    <a:lumMod val="65000"/>
                                    <a:lumOff val="35000"/>
                                  </a:schemeClr>
                                </a:solidFill>
                                <a:latin typeface="Cambria Math" panose="02040503050406030204" pitchFamily="18" charset="0"/>
                              </a:rPr>
                            </m:ctrlPr>
                          </m:sSubPr>
                          <m:e>
                            <m:r>
                              <m:rPr>
                                <m:sty m:val="p"/>
                              </m:rPr>
                              <a:rPr lang="en-US" sz="1400">
                                <a:solidFill>
                                  <a:schemeClr val="tx1">
                                    <a:lumMod val="65000"/>
                                    <a:lumOff val="35000"/>
                                  </a:schemeClr>
                                </a:solidFill>
                                <a:latin typeface="Cambria Math" panose="02040503050406030204" pitchFamily="18" charset="0"/>
                              </a:rPr>
                              <m:t>y</m:t>
                            </m:r>
                          </m:e>
                          <m:sub>
                            <m:d>
                              <m:dPr>
                                <m:ctrlPr>
                                  <a:rPr lang="en-US" sz="1400" i="1">
                                    <a:solidFill>
                                      <a:schemeClr val="tx1">
                                        <a:lumMod val="65000"/>
                                        <a:lumOff val="35000"/>
                                      </a:schemeClr>
                                    </a:solidFill>
                                    <a:latin typeface="Cambria Math" panose="02040503050406030204" pitchFamily="18" charset="0"/>
                                  </a:rPr>
                                </m:ctrlPr>
                              </m:dPr>
                              <m:e>
                                <m:r>
                                  <a:rPr lang="en-US" sz="1400" i="1">
                                    <a:solidFill>
                                      <a:schemeClr val="tx1">
                                        <a:lumMod val="65000"/>
                                        <a:lumOff val="35000"/>
                                      </a:schemeClr>
                                    </a:solidFill>
                                    <a:latin typeface="Cambria Math" panose="02040503050406030204" pitchFamily="18" charset="0"/>
                                  </a:rPr>
                                  <m:t>𝑖</m:t>
                                </m:r>
                                <m:r>
                                  <a:rPr lang="en-US" sz="1400" i="1">
                                    <a:solidFill>
                                      <a:schemeClr val="tx1">
                                        <a:lumMod val="65000"/>
                                        <a:lumOff val="35000"/>
                                      </a:schemeClr>
                                    </a:solidFill>
                                    <a:latin typeface="Cambria Math" panose="02040503050406030204" pitchFamily="18" charset="0"/>
                                  </a:rPr>
                                  <m:t>,</m:t>
                                </m:r>
                                <m:r>
                                  <a:rPr lang="en-US" sz="1400" i="1">
                                    <a:solidFill>
                                      <a:schemeClr val="tx1">
                                        <a:lumMod val="65000"/>
                                        <a:lumOff val="35000"/>
                                      </a:schemeClr>
                                    </a:solidFill>
                                    <a:latin typeface="Cambria Math" panose="02040503050406030204" pitchFamily="18" charset="0"/>
                                  </a:rPr>
                                  <m:t>𝑗</m:t>
                                </m:r>
                                <m:r>
                                  <a:rPr lang="en-US" sz="1400" b="0" i="1" smtClean="0">
                                    <a:solidFill>
                                      <a:schemeClr val="tx1">
                                        <a:lumMod val="65000"/>
                                        <a:lumOff val="35000"/>
                                      </a:schemeClr>
                                    </a:solidFill>
                                    <a:latin typeface="Cambria Math" panose="02040503050406030204" pitchFamily="18" charset="0"/>
                                  </a:rPr>
                                  <m:t>+1</m:t>
                                </m:r>
                              </m:e>
                            </m:d>
                          </m:sub>
                        </m:sSub>
                      </m:e>
                    </m:d>
                    <m:r>
                      <a:rPr lang="en-US" sz="1400">
                        <a:solidFill>
                          <a:schemeClr val="tx1">
                            <a:lumMod val="65000"/>
                            <a:lumOff val="35000"/>
                          </a:schemeClr>
                        </a:solidFill>
                        <a:latin typeface="Cambria Math" panose="02040503050406030204" pitchFamily="18" charset="0"/>
                      </a:rPr>
                      <m:t>&gt;</m:t>
                    </m:r>
                    <m:sSub>
                      <m:sSubPr>
                        <m:ctrlPr>
                          <a:rPr lang="en-US" sz="1400" i="1">
                            <a:solidFill>
                              <a:schemeClr val="tx1">
                                <a:lumMod val="65000"/>
                                <a:lumOff val="35000"/>
                              </a:schemeClr>
                            </a:solidFill>
                            <a:latin typeface="Cambria Math" panose="02040503050406030204" pitchFamily="18" charset="0"/>
                          </a:rPr>
                        </m:ctrlPr>
                      </m:sSubPr>
                      <m:e>
                        <m:r>
                          <a:rPr lang="en-US" sz="1400">
                            <a:solidFill>
                              <a:schemeClr val="tx1">
                                <a:lumMod val="65000"/>
                                <a:lumOff val="35000"/>
                              </a:schemeClr>
                            </a:solidFill>
                            <a:latin typeface="Cambria Math" panose="02040503050406030204" pitchFamily="18" charset="0"/>
                          </a:rPr>
                          <m:t>𝑦</m:t>
                        </m:r>
                      </m:e>
                      <m:sub>
                        <m:r>
                          <a:rPr lang="en-US" sz="1400" i="1">
                            <a:solidFill>
                              <a:schemeClr val="tx1">
                                <a:lumMod val="65000"/>
                                <a:lumOff val="35000"/>
                              </a:schemeClr>
                            </a:solidFill>
                            <a:latin typeface="Cambria Math" panose="02040503050406030204" pitchFamily="18" charset="0"/>
                          </a:rPr>
                          <m:t>(</m:t>
                        </m:r>
                        <m:r>
                          <a:rPr lang="en-US" sz="1400" i="1">
                            <a:solidFill>
                              <a:schemeClr val="tx1">
                                <a:lumMod val="65000"/>
                                <a:lumOff val="35000"/>
                              </a:schemeClr>
                            </a:solidFill>
                            <a:latin typeface="Cambria Math" panose="02040503050406030204" pitchFamily="18" charset="0"/>
                          </a:rPr>
                          <m:t>𝑖</m:t>
                        </m:r>
                        <m:r>
                          <a:rPr lang="en-US" sz="1400" i="1">
                            <a:solidFill>
                              <a:schemeClr val="tx1">
                                <a:lumMod val="65000"/>
                                <a:lumOff val="35000"/>
                              </a:schemeClr>
                            </a:solidFill>
                            <a:latin typeface="Cambria Math" panose="02040503050406030204" pitchFamily="18" charset="0"/>
                          </a:rPr>
                          <m:t>,</m:t>
                        </m:r>
                        <m:r>
                          <a:rPr lang="en-US" sz="1400" i="1">
                            <a:solidFill>
                              <a:schemeClr val="tx1">
                                <a:lumMod val="65000"/>
                                <a:lumOff val="35000"/>
                              </a:schemeClr>
                            </a:solidFill>
                            <a:latin typeface="Cambria Math" panose="02040503050406030204" pitchFamily="18" charset="0"/>
                          </a:rPr>
                          <m:t>𝑗</m:t>
                        </m:r>
                        <m:r>
                          <a:rPr lang="en-US" sz="1400" i="1">
                            <a:solidFill>
                              <a:schemeClr val="tx1">
                                <a:lumMod val="65000"/>
                                <a:lumOff val="35000"/>
                              </a:schemeClr>
                            </a:solidFill>
                            <a:latin typeface="Cambria Math" panose="02040503050406030204" pitchFamily="18" charset="0"/>
                          </a:rPr>
                          <m:t>)</m:t>
                        </m:r>
                      </m:sub>
                    </m:sSub>
                    <m:r>
                      <a:rPr lang="en-US" sz="1400">
                        <a:solidFill>
                          <a:schemeClr val="tx1">
                            <a:lumMod val="65000"/>
                            <a:lumOff val="35000"/>
                          </a:schemeClr>
                        </a:solidFill>
                        <a:latin typeface="Cambria Math" panose="02040503050406030204" pitchFamily="18" charset="0"/>
                      </a:rPr>
                      <m:t> )</m:t>
                    </m:r>
                  </m:oMath>
                </a14:m>
                <a:r>
                  <a:rPr lang="en-US" sz="1400" dirty="0">
                    <a:solidFill>
                      <a:schemeClr val="tx1">
                        <a:lumMod val="65000"/>
                        <a:lumOff val="35000"/>
                      </a:schemeClr>
                    </a:solidFill>
                    <a:latin typeface="Courier" pitchFamily="2" charset="0"/>
                  </a:rPr>
                  <a:t> // j+1 is actually (j+1)%p</a:t>
                </a:r>
              </a:p>
              <a:p>
                <a:r>
                  <a:rPr lang="en-US" sz="1400" dirty="0">
                    <a:solidFill>
                      <a:schemeClr val="tx1">
                        <a:lumMod val="65000"/>
                        <a:lumOff val="35000"/>
                      </a:schemeClr>
                    </a:solidFill>
                    <a:latin typeface="Courier" pitchFamily="2" charset="0"/>
                  </a:rPr>
                  <a:t>      </a:t>
                </a:r>
                <a14:m>
                  <m:oMath xmlns:m="http://schemas.openxmlformats.org/officeDocument/2006/math">
                    <m:r>
                      <a:rPr lang="en-US" sz="1400" b="0" i="1" smtClean="0">
                        <a:solidFill>
                          <a:schemeClr val="tx1">
                            <a:lumMod val="65000"/>
                            <a:lumOff val="35000"/>
                          </a:schemeClr>
                        </a:solidFill>
                        <a:latin typeface="Cambria Math" panose="02040503050406030204" pitchFamily="18" charset="0"/>
                      </a:rPr>
                      <m:t>𝑗</m:t>
                    </m:r>
                    <m:r>
                      <a:rPr lang="en-US" sz="1400">
                        <a:solidFill>
                          <a:schemeClr val="tx1">
                            <a:lumMod val="65000"/>
                            <a:lumOff val="35000"/>
                          </a:schemeClr>
                        </a:solidFill>
                        <a:latin typeface="Cambria Math" panose="02040503050406030204" pitchFamily="18" charset="0"/>
                      </a:rPr>
                      <m:t>=</m:t>
                    </m:r>
                    <m:d>
                      <m:dPr>
                        <m:ctrlPr>
                          <a:rPr lang="en-US" sz="1400" i="1">
                            <a:solidFill>
                              <a:schemeClr val="tx1">
                                <a:lumMod val="65000"/>
                                <a:lumOff val="35000"/>
                              </a:schemeClr>
                            </a:solidFill>
                            <a:latin typeface="Cambria Math" panose="02040503050406030204" pitchFamily="18" charset="0"/>
                          </a:rPr>
                        </m:ctrlPr>
                      </m:dPr>
                      <m:e>
                        <m:r>
                          <a:rPr lang="en-US" sz="1400" b="0" i="1" smtClean="0">
                            <a:solidFill>
                              <a:schemeClr val="tx1">
                                <a:lumMod val="65000"/>
                                <a:lumOff val="35000"/>
                              </a:schemeClr>
                            </a:solidFill>
                            <a:latin typeface="Cambria Math" panose="02040503050406030204" pitchFamily="18" charset="0"/>
                          </a:rPr>
                          <m:t>𝑗</m:t>
                        </m:r>
                        <m:r>
                          <a:rPr lang="en-US" sz="1400" b="0" i="1" smtClean="0">
                            <a:solidFill>
                              <a:schemeClr val="tx1">
                                <a:lumMod val="65000"/>
                                <a:lumOff val="35000"/>
                              </a:schemeClr>
                            </a:solidFill>
                            <a:latin typeface="Cambria Math" panose="02040503050406030204" pitchFamily="18" charset="0"/>
                          </a:rPr>
                          <m:t>+1</m:t>
                        </m:r>
                      </m:e>
                    </m:d>
                    <m:r>
                      <a:rPr lang="en-US" sz="1400" i="1">
                        <a:solidFill>
                          <a:schemeClr val="tx1">
                            <a:lumMod val="65000"/>
                            <a:lumOff val="35000"/>
                          </a:schemeClr>
                        </a:solidFill>
                        <a:latin typeface="Cambria Math" panose="02040503050406030204" pitchFamily="18" charset="0"/>
                      </a:rPr>
                      <m:t>%</m:t>
                    </m:r>
                    <m:r>
                      <a:rPr lang="en-US" sz="1400" b="0" i="1" smtClean="0">
                        <a:solidFill>
                          <a:schemeClr val="tx1">
                            <a:lumMod val="65000"/>
                            <a:lumOff val="35000"/>
                          </a:schemeClr>
                        </a:solidFill>
                        <a:latin typeface="Cambria Math" panose="02040503050406030204" pitchFamily="18" charset="0"/>
                      </a:rPr>
                      <m:t>𝑝</m:t>
                    </m:r>
                  </m:oMath>
                </a14:m>
                <a:endParaRPr lang="en-US" sz="1400" dirty="0">
                  <a:solidFill>
                    <a:schemeClr val="tx1">
                      <a:lumMod val="65000"/>
                      <a:lumOff val="35000"/>
                    </a:schemeClr>
                  </a:solidFill>
                  <a:latin typeface="Courier" pitchFamily="2" charset="0"/>
                </a:endParaRPr>
              </a:p>
              <a:p>
                <a:r>
                  <a:rPr lang="en-US" sz="1400" dirty="0">
                    <a:solidFill>
                      <a:schemeClr val="tx1">
                        <a:lumMod val="65000"/>
                        <a:lumOff val="35000"/>
                      </a:schemeClr>
                    </a:solidFill>
                    <a:latin typeface="Courier" pitchFamily="2" charset="0"/>
                  </a:rPr>
                  <a:t>   if </a:t>
                </a:r>
                <a14:m>
                  <m:oMath xmlns:m="http://schemas.openxmlformats.org/officeDocument/2006/math">
                    <m:sSub>
                      <m:sSubPr>
                        <m:ctrlPr>
                          <a:rPr lang="en-US" sz="1400" i="1">
                            <a:solidFill>
                              <a:schemeClr val="tx1">
                                <a:lumMod val="65000"/>
                                <a:lumOff val="35000"/>
                              </a:schemeClr>
                            </a:solidFill>
                            <a:latin typeface="Cambria Math" panose="02040503050406030204" pitchFamily="18" charset="0"/>
                          </a:rPr>
                        </m:ctrlPr>
                      </m:sSubPr>
                      <m:e>
                        <m:r>
                          <a:rPr lang="en-US" sz="1400" b="0" i="1" smtClean="0">
                            <a:solidFill>
                              <a:schemeClr val="tx1">
                                <a:lumMod val="65000"/>
                                <a:lumOff val="35000"/>
                              </a:schemeClr>
                            </a:solidFill>
                            <a:latin typeface="Cambria Math" panose="02040503050406030204" pitchFamily="18" charset="0"/>
                          </a:rPr>
                          <m:t>(</m:t>
                        </m:r>
                        <m:r>
                          <a:rPr lang="en-US" sz="1400" i="1">
                            <a:solidFill>
                              <a:schemeClr val="tx1">
                                <a:lumMod val="65000"/>
                                <a:lumOff val="35000"/>
                              </a:schemeClr>
                            </a:solidFill>
                            <a:latin typeface="Cambria Math" panose="02040503050406030204" pitchFamily="18" charset="0"/>
                          </a:rPr>
                          <m:t>𝑦</m:t>
                        </m:r>
                      </m:e>
                      <m:sub>
                        <m:d>
                          <m:dPr>
                            <m:ctrlPr>
                              <a:rPr lang="en-US" sz="1400" i="1">
                                <a:solidFill>
                                  <a:schemeClr val="tx1">
                                    <a:lumMod val="65000"/>
                                    <a:lumOff val="35000"/>
                                  </a:schemeClr>
                                </a:solidFill>
                                <a:latin typeface="Cambria Math" panose="02040503050406030204" pitchFamily="18" charset="0"/>
                              </a:rPr>
                            </m:ctrlPr>
                          </m:dPr>
                          <m:e>
                            <m:r>
                              <a:rPr lang="en-US" sz="1400" i="1">
                                <a:solidFill>
                                  <a:schemeClr val="tx1">
                                    <a:lumMod val="65000"/>
                                    <a:lumOff val="35000"/>
                                  </a:schemeClr>
                                </a:solidFill>
                                <a:latin typeface="Cambria Math" panose="02040503050406030204" pitchFamily="18" charset="0"/>
                              </a:rPr>
                              <m:t>𝑖</m:t>
                            </m:r>
                            <m:r>
                              <a:rPr lang="en-US" sz="1400" i="1">
                                <a:solidFill>
                                  <a:schemeClr val="tx1">
                                    <a:lumMod val="65000"/>
                                    <a:lumOff val="35000"/>
                                  </a:schemeClr>
                                </a:solidFill>
                                <a:latin typeface="Cambria Math" panose="02040503050406030204" pitchFamily="18" charset="0"/>
                              </a:rPr>
                              <m:t>−1,</m:t>
                            </m:r>
                            <m:r>
                              <a:rPr lang="en-US" sz="1400" i="1">
                                <a:solidFill>
                                  <a:schemeClr val="tx1">
                                    <a:lumMod val="65000"/>
                                    <a:lumOff val="35000"/>
                                  </a:schemeClr>
                                </a:solidFill>
                                <a:latin typeface="Cambria Math" panose="02040503050406030204" pitchFamily="18" charset="0"/>
                              </a:rPr>
                              <m:t>𝑗</m:t>
                            </m:r>
                          </m:e>
                        </m:d>
                      </m:sub>
                    </m:sSub>
                    <m:r>
                      <a:rPr lang="en-US" sz="1400" i="1">
                        <a:solidFill>
                          <a:schemeClr val="tx1">
                            <a:lumMod val="65000"/>
                            <a:lumOff val="35000"/>
                          </a:schemeClr>
                        </a:solidFill>
                        <a:latin typeface="Cambria Math" panose="02040503050406030204" pitchFamily="18" charset="0"/>
                      </a:rPr>
                      <m:t>&gt;</m:t>
                    </m:r>
                    <m:sSub>
                      <m:sSubPr>
                        <m:ctrlPr>
                          <a:rPr lang="en-US" sz="1400" i="1">
                            <a:solidFill>
                              <a:schemeClr val="tx1">
                                <a:lumMod val="65000"/>
                                <a:lumOff val="35000"/>
                              </a:schemeClr>
                            </a:solidFill>
                            <a:latin typeface="Cambria Math" panose="02040503050406030204" pitchFamily="18" charset="0"/>
                          </a:rPr>
                        </m:ctrlPr>
                      </m:sSubPr>
                      <m:e>
                        <m:r>
                          <a:rPr lang="en-US" sz="1400" i="1">
                            <a:solidFill>
                              <a:schemeClr val="tx1">
                                <a:lumMod val="65000"/>
                                <a:lumOff val="35000"/>
                              </a:schemeClr>
                            </a:solidFill>
                            <a:latin typeface="Cambria Math" panose="02040503050406030204" pitchFamily="18" charset="0"/>
                          </a:rPr>
                          <m:t>𝑦</m:t>
                        </m:r>
                      </m:e>
                      <m:sub>
                        <m:d>
                          <m:dPr>
                            <m:ctrlPr>
                              <a:rPr lang="en-US" sz="1400" i="1">
                                <a:solidFill>
                                  <a:schemeClr val="tx1">
                                    <a:lumMod val="65000"/>
                                    <a:lumOff val="35000"/>
                                  </a:schemeClr>
                                </a:solidFill>
                                <a:latin typeface="Cambria Math" panose="02040503050406030204" pitchFamily="18" charset="0"/>
                              </a:rPr>
                            </m:ctrlPr>
                          </m:dPr>
                          <m:e>
                            <m:r>
                              <a:rPr lang="en-US" sz="1400" i="1">
                                <a:solidFill>
                                  <a:schemeClr val="tx1">
                                    <a:lumMod val="65000"/>
                                    <a:lumOff val="35000"/>
                                  </a:schemeClr>
                                </a:solidFill>
                                <a:latin typeface="Cambria Math" panose="02040503050406030204" pitchFamily="18" charset="0"/>
                              </a:rPr>
                              <m:t>𝑖</m:t>
                            </m:r>
                            <m:r>
                              <a:rPr lang="en-US" sz="1400" i="1">
                                <a:solidFill>
                                  <a:schemeClr val="tx1">
                                    <a:lumMod val="65000"/>
                                    <a:lumOff val="35000"/>
                                  </a:schemeClr>
                                </a:solidFill>
                                <a:latin typeface="Cambria Math" panose="02040503050406030204" pitchFamily="18" charset="0"/>
                              </a:rPr>
                              <m:t>,</m:t>
                            </m:r>
                            <m:r>
                              <a:rPr lang="en-US" sz="1400" i="1">
                                <a:solidFill>
                                  <a:schemeClr val="tx1">
                                    <a:lumMod val="65000"/>
                                    <a:lumOff val="35000"/>
                                  </a:schemeClr>
                                </a:solidFill>
                                <a:latin typeface="Cambria Math" panose="02040503050406030204" pitchFamily="18" charset="0"/>
                              </a:rPr>
                              <m:t>𝑗</m:t>
                            </m:r>
                          </m:e>
                        </m:d>
                      </m:sub>
                    </m:sSub>
                    <m:r>
                      <a:rPr lang="en-US" sz="1400" b="0" i="1" smtClean="0">
                        <a:solidFill>
                          <a:schemeClr val="tx1">
                            <a:lumMod val="65000"/>
                            <a:lumOff val="35000"/>
                          </a:schemeClr>
                        </a:solidFill>
                        <a:latin typeface="Cambria Math" panose="02040503050406030204" pitchFamily="18" charset="0"/>
                      </a:rPr>
                      <m:t>)</m:t>
                    </m:r>
                    <m:r>
                      <a:rPr lang="en-US" sz="1400" i="1">
                        <a:solidFill>
                          <a:schemeClr val="tx1">
                            <a:lumMod val="65000"/>
                            <a:lumOff val="35000"/>
                          </a:schemeClr>
                        </a:solidFill>
                        <a:latin typeface="Cambria Math" panose="02040503050406030204" pitchFamily="18" charset="0"/>
                      </a:rPr>
                      <m:t> </m:t>
                    </m:r>
                    <m:r>
                      <a:rPr lang="en-US" sz="1400" b="0" i="1" smtClean="0">
                        <a:solidFill>
                          <a:schemeClr val="tx1">
                            <a:lumMod val="65000"/>
                            <a:lumOff val="35000"/>
                          </a:schemeClr>
                        </a:solidFill>
                        <a:latin typeface="Cambria Math" panose="02040503050406030204" pitchFamily="18" charset="0"/>
                      </a:rPr>
                      <m:t>  </m:t>
                    </m:r>
                  </m:oMath>
                </a14:m>
                <a:r>
                  <a:rPr lang="en-US" sz="1400" dirty="0">
                    <a:solidFill>
                      <a:schemeClr val="tx1">
                        <a:lumMod val="65000"/>
                        <a:lumOff val="35000"/>
                      </a:schemeClr>
                    </a:solidFill>
                    <a:latin typeface="Courier" pitchFamily="2" charset="0"/>
                  </a:rPr>
                  <a:t>// i-1 is actually (i-1)%q</a:t>
                </a:r>
              </a:p>
              <a:p>
                <a:r>
                  <a:rPr lang="en-US" sz="1400" dirty="0">
                    <a:solidFill>
                      <a:schemeClr val="tx1">
                        <a:lumMod val="65000"/>
                        <a:lumOff val="35000"/>
                      </a:schemeClr>
                    </a:solidFill>
                    <a:latin typeface="Courier" pitchFamily="2" charset="0"/>
                  </a:rPr>
                  <a:t>      </a:t>
                </a:r>
                <a14:m>
                  <m:oMath xmlns:m="http://schemas.openxmlformats.org/officeDocument/2006/math">
                    <m:r>
                      <a:rPr lang="en-US" sz="1400" b="0" i="1" smtClean="0">
                        <a:solidFill>
                          <a:schemeClr val="tx1">
                            <a:lumMod val="65000"/>
                            <a:lumOff val="35000"/>
                          </a:schemeClr>
                        </a:solidFill>
                        <a:latin typeface="Cambria Math" panose="02040503050406030204" pitchFamily="18" charset="0"/>
                      </a:rPr>
                      <m:t>𝑖</m:t>
                    </m:r>
                    <m:r>
                      <a:rPr lang="en-US" sz="1400">
                        <a:solidFill>
                          <a:schemeClr val="tx1">
                            <a:lumMod val="65000"/>
                            <a:lumOff val="35000"/>
                          </a:schemeClr>
                        </a:solidFill>
                        <a:latin typeface="Cambria Math" panose="02040503050406030204" pitchFamily="18" charset="0"/>
                      </a:rPr>
                      <m:t>=</m:t>
                    </m:r>
                    <m:d>
                      <m:dPr>
                        <m:ctrlPr>
                          <a:rPr lang="en-US" sz="1400" i="1">
                            <a:solidFill>
                              <a:schemeClr val="tx1">
                                <a:lumMod val="65000"/>
                                <a:lumOff val="35000"/>
                              </a:schemeClr>
                            </a:solidFill>
                            <a:latin typeface="Cambria Math" panose="02040503050406030204" pitchFamily="18" charset="0"/>
                          </a:rPr>
                        </m:ctrlPr>
                      </m:dPr>
                      <m:e>
                        <m:r>
                          <a:rPr lang="en-US" sz="1400" b="0" i="1" smtClean="0">
                            <a:solidFill>
                              <a:schemeClr val="tx1">
                                <a:lumMod val="65000"/>
                                <a:lumOff val="35000"/>
                              </a:schemeClr>
                            </a:solidFill>
                            <a:latin typeface="Cambria Math" panose="02040503050406030204" pitchFamily="18" charset="0"/>
                          </a:rPr>
                          <m:t>𝑖</m:t>
                        </m:r>
                        <m:r>
                          <a:rPr lang="en-US" sz="1400" b="0" i="1" smtClean="0">
                            <a:solidFill>
                              <a:schemeClr val="tx1">
                                <a:lumMod val="65000"/>
                                <a:lumOff val="35000"/>
                              </a:schemeClr>
                            </a:solidFill>
                            <a:latin typeface="Cambria Math" panose="02040503050406030204" pitchFamily="18" charset="0"/>
                          </a:rPr>
                          <m:t>−1</m:t>
                        </m:r>
                      </m:e>
                    </m:d>
                    <m:r>
                      <a:rPr lang="en-US" sz="1400" i="1">
                        <a:solidFill>
                          <a:schemeClr val="tx1">
                            <a:lumMod val="65000"/>
                            <a:lumOff val="35000"/>
                          </a:schemeClr>
                        </a:solidFill>
                        <a:latin typeface="Cambria Math" panose="02040503050406030204" pitchFamily="18" charset="0"/>
                      </a:rPr>
                      <m:t>%</m:t>
                    </m:r>
                    <m:r>
                      <a:rPr lang="en-US" sz="1400" b="0" i="1" smtClean="0">
                        <a:solidFill>
                          <a:schemeClr val="tx1">
                            <a:lumMod val="65000"/>
                            <a:lumOff val="35000"/>
                          </a:schemeClr>
                        </a:solidFill>
                        <a:latin typeface="Cambria Math" panose="02040503050406030204" pitchFamily="18" charset="0"/>
                      </a:rPr>
                      <m:t>𝑞</m:t>
                    </m:r>
                  </m:oMath>
                </a14:m>
                <a:endParaRPr lang="en-US" sz="1400" dirty="0">
                  <a:solidFill>
                    <a:schemeClr val="tx1">
                      <a:lumMod val="65000"/>
                      <a:lumOff val="35000"/>
                    </a:schemeClr>
                  </a:solidFill>
                </a:endParaRPr>
              </a:p>
              <a:p>
                <a:endParaRPr lang="en-US" sz="1400" dirty="0">
                  <a:solidFill>
                    <a:schemeClr val="tx1">
                      <a:lumMod val="65000"/>
                      <a:lumOff val="35000"/>
                    </a:schemeClr>
                  </a:solidFill>
                  <a:latin typeface="Courier" pitchFamily="2" charset="0"/>
                </a:endParaRPr>
              </a:p>
              <a:p>
                <a:r>
                  <a:rPr lang="en-US" sz="1400" dirty="0">
                    <a:solidFill>
                      <a:schemeClr val="tx1">
                        <a:lumMod val="65000"/>
                        <a:lumOff val="35000"/>
                      </a:schemeClr>
                    </a:solidFill>
                    <a:latin typeface="Courier" pitchFamily="2" charset="0"/>
                  </a:rPr>
                  <a:t>Return </a:t>
                </a:r>
                <a14:m>
                  <m:oMath xmlns:m="http://schemas.openxmlformats.org/officeDocument/2006/math">
                    <m:r>
                      <a:rPr lang="en-US" sz="1400" b="0" i="1" smtClean="0">
                        <a:solidFill>
                          <a:schemeClr val="tx1">
                            <a:lumMod val="65000"/>
                            <a:lumOff val="35000"/>
                          </a:schemeClr>
                        </a:solidFill>
                        <a:latin typeface="Cambria Math" panose="02040503050406030204" pitchFamily="18" charset="0"/>
                      </a:rPr>
                      <m:t>(</m:t>
                    </m:r>
                    <m:r>
                      <a:rPr lang="en-US" sz="1400" b="0" i="1" smtClean="0">
                        <a:solidFill>
                          <a:schemeClr val="tx1">
                            <a:lumMod val="65000"/>
                            <a:lumOff val="35000"/>
                          </a:schemeClr>
                        </a:solidFill>
                        <a:latin typeface="Cambria Math" panose="02040503050406030204" pitchFamily="18" charset="0"/>
                      </a:rPr>
                      <m:t>𝑖</m:t>
                    </m:r>
                    <m:r>
                      <a:rPr lang="en-US" sz="1400" b="0" i="1" smtClean="0">
                        <a:solidFill>
                          <a:schemeClr val="tx1">
                            <a:lumMod val="65000"/>
                            <a:lumOff val="35000"/>
                          </a:schemeClr>
                        </a:solidFill>
                        <a:latin typeface="Cambria Math" panose="02040503050406030204" pitchFamily="18" charset="0"/>
                      </a:rPr>
                      <m:t>,</m:t>
                    </m:r>
                    <m:r>
                      <a:rPr lang="en-US" sz="1400" b="0" i="1" smtClean="0">
                        <a:solidFill>
                          <a:schemeClr val="tx1">
                            <a:lumMod val="65000"/>
                            <a:lumOff val="35000"/>
                          </a:schemeClr>
                        </a:solidFill>
                        <a:latin typeface="Cambria Math" panose="02040503050406030204" pitchFamily="18" charset="0"/>
                      </a:rPr>
                      <m:t>𝑗</m:t>
                    </m:r>
                    <m:r>
                      <a:rPr lang="en-US" sz="1400" b="0" i="1" smtClean="0">
                        <a:solidFill>
                          <a:schemeClr val="tx1">
                            <a:lumMod val="65000"/>
                            <a:lumOff val="35000"/>
                          </a:schemeClr>
                        </a:solidFill>
                        <a:latin typeface="Cambria Math" panose="02040503050406030204" pitchFamily="18" charset="0"/>
                      </a:rPr>
                      <m:t>)</m:t>
                    </m:r>
                  </m:oMath>
                </a14:m>
                <a:endParaRPr lang="en-US" sz="1400" dirty="0">
                  <a:solidFill>
                    <a:schemeClr val="tx1">
                      <a:lumMod val="65000"/>
                      <a:lumOff val="35000"/>
                    </a:schemeClr>
                  </a:solidFill>
                  <a:latin typeface="Courier" pitchFamily="2" charset="0"/>
                </a:endParaRPr>
              </a:p>
            </p:txBody>
          </p:sp>
        </mc:Choice>
        <mc:Fallback xmlns="">
          <p:sp>
            <p:nvSpPr>
              <p:cNvPr id="10" name="TextBox 9">
                <a:extLst>
                  <a:ext uri="{FF2B5EF4-FFF2-40B4-BE49-F238E27FC236}">
                    <a16:creationId xmlns:a16="http://schemas.microsoft.com/office/drawing/2014/main" id="{37BB3EFF-B451-2427-9E72-582CAFD8D7B0}"/>
                  </a:ext>
                </a:extLst>
              </p:cNvPr>
              <p:cNvSpPr txBox="1">
                <a:spLocks noRot="1" noChangeAspect="1" noMove="1" noResize="1" noEditPoints="1" noAdjustHandles="1" noChangeArrowheads="1" noChangeShapeType="1" noTextEdit="1"/>
              </p:cNvSpPr>
              <p:nvPr/>
            </p:nvSpPr>
            <p:spPr>
              <a:xfrm>
                <a:off x="1011947" y="1204527"/>
                <a:ext cx="5030673" cy="2100127"/>
              </a:xfrm>
              <a:prstGeom prst="rect">
                <a:avLst/>
              </a:prstGeom>
              <a:blipFill>
                <a:blip r:embed="rId3"/>
                <a:stretch>
                  <a:fillRect b="-1786"/>
                </a:stretch>
              </a:blipFill>
              <a:ln w="31750" cmpd="thickThin">
                <a:solidFill>
                  <a:schemeClr val="tx1"/>
                </a:solidFill>
              </a:ln>
            </p:spPr>
            <p:txBody>
              <a:bodyPr/>
              <a:lstStyle/>
              <a:p>
                <a:r>
                  <a:rPr lang="en-US">
                    <a:noFill/>
                  </a:rPr>
                  <a:t> </a:t>
                </a:r>
              </a:p>
            </p:txBody>
          </p:sp>
        </mc:Fallback>
      </mc:AlternateContent>
      <p:sp>
        <p:nvSpPr>
          <p:cNvPr id="78" name="TextBox 77">
            <a:extLst>
              <a:ext uri="{FF2B5EF4-FFF2-40B4-BE49-F238E27FC236}">
                <a16:creationId xmlns:a16="http://schemas.microsoft.com/office/drawing/2014/main" id="{83A55345-81BD-20F5-8AC4-CB4DA03B768F}"/>
              </a:ext>
            </a:extLst>
          </p:cNvPr>
          <p:cNvSpPr txBox="1"/>
          <p:nvPr/>
        </p:nvSpPr>
        <p:spPr>
          <a:xfrm>
            <a:off x="224468" y="4147015"/>
            <a:ext cx="6432705" cy="307777"/>
          </a:xfrm>
          <a:prstGeom prst="rect">
            <a:avLst/>
          </a:prstGeom>
          <a:noFill/>
          <a:ln>
            <a:solidFill>
              <a:schemeClr val="tx1"/>
            </a:solidFill>
          </a:ln>
        </p:spPr>
        <p:txBody>
          <a:bodyPr wrap="square" rtlCol="0">
            <a:spAutoFit/>
          </a:bodyPr>
          <a:lstStyle/>
          <a:p>
            <a:r>
              <a:rPr lang="en-US" sz="1400" dirty="0"/>
              <a:t>What about the runtime complexity of the two finger algorithm?</a:t>
            </a: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48D0D113-1D98-07E5-E790-EED55DC57AC2}"/>
                  </a:ext>
                </a:extLst>
              </p:cNvPr>
              <p:cNvSpPr txBox="1"/>
              <p:nvPr/>
            </p:nvSpPr>
            <p:spPr>
              <a:xfrm>
                <a:off x="224468" y="3641414"/>
                <a:ext cx="6432705" cy="307777"/>
              </a:xfrm>
              <a:prstGeom prst="rect">
                <a:avLst/>
              </a:prstGeom>
              <a:noFill/>
              <a:ln>
                <a:solidFill>
                  <a:schemeClr val="tx1"/>
                </a:solidFill>
              </a:ln>
            </p:spPr>
            <p:txBody>
              <a:bodyPr wrap="square" rtlCol="0">
                <a:spAutoFit/>
              </a:bodyPr>
              <a:lstStyle/>
              <a:p>
                <a14:m>
                  <m:oMath xmlns:m="http://schemas.openxmlformats.org/officeDocument/2006/math">
                    <m:r>
                      <a:rPr lang="en-US" sz="1400" b="0" i="1" smtClean="0">
                        <a:latin typeface="Cambria Math" panose="02040503050406030204" pitchFamily="18" charset="0"/>
                      </a:rPr>
                      <m:t>𝑝</m:t>
                    </m:r>
                  </m:oMath>
                </a14:m>
                <a:r>
                  <a:rPr lang="en-US" sz="1400" dirty="0"/>
                  <a:t> and </a:t>
                </a:r>
                <a14:m>
                  <m:oMath xmlns:m="http://schemas.openxmlformats.org/officeDocument/2006/math">
                    <m:r>
                      <a:rPr lang="en-US" sz="1400" b="0" i="1" smtClean="0">
                        <a:latin typeface="Cambria Math" panose="02040503050406030204" pitchFamily="18" charset="0"/>
                      </a:rPr>
                      <m:t>𝑞</m:t>
                    </m:r>
                  </m:oMath>
                </a14:m>
                <a:r>
                  <a:rPr lang="en-US" sz="1400" dirty="0"/>
                  <a:t> are points on the left and right halves respectively</a:t>
                </a:r>
              </a:p>
            </p:txBody>
          </p:sp>
        </mc:Choice>
        <mc:Fallback xmlns="">
          <p:sp>
            <p:nvSpPr>
              <p:cNvPr id="2" name="TextBox 1">
                <a:extLst>
                  <a:ext uri="{FF2B5EF4-FFF2-40B4-BE49-F238E27FC236}">
                    <a16:creationId xmlns:a16="http://schemas.microsoft.com/office/drawing/2014/main" id="{48D0D113-1D98-07E5-E790-EED55DC57AC2}"/>
                  </a:ext>
                </a:extLst>
              </p:cNvPr>
              <p:cNvSpPr txBox="1">
                <a:spLocks noRot="1" noChangeAspect="1" noMove="1" noResize="1" noEditPoints="1" noAdjustHandles="1" noChangeArrowheads="1" noChangeShapeType="1" noTextEdit="1"/>
              </p:cNvSpPr>
              <p:nvPr/>
            </p:nvSpPr>
            <p:spPr>
              <a:xfrm>
                <a:off x="224468" y="3641414"/>
                <a:ext cx="6432705" cy="307777"/>
              </a:xfrm>
              <a:prstGeom prst="rect">
                <a:avLst/>
              </a:prstGeom>
              <a:blipFill>
                <a:blip r:embed="rId4"/>
                <a:stretch>
                  <a:fillRect t="-3846" b="-15385"/>
                </a:stretch>
              </a:blipFill>
              <a:ln>
                <a:solidFill>
                  <a:schemeClr val="tx1"/>
                </a:solidFill>
              </a:ln>
            </p:spPr>
            <p:txBody>
              <a:bodyPr/>
              <a:lstStyle/>
              <a:p>
                <a:r>
                  <a:rPr lang="en-US">
                    <a:noFill/>
                  </a:rPr>
                  <a:t> </a:t>
                </a:r>
              </a:p>
            </p:txBody>
          </p:sp>
        </mc:Fallback>
      </mc:AlternateContent>
      <p:sp>
        <p:nvSpPr>
          <p:cNvPr id="3" name="Footer Placeholder 2">
            <a:extLst>
              <a:ext uri="{FF2B5EF4-FFF2-40B4-BE49-F238E27FC236}">
                <a16:creationId xmlns:a16="http://schemas.microsoft.com/office/drawing/2014/main" id="{B7ED8655-665C-4364-FC02-B59DDB8932FF}"/>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3576224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76</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One Final Bit</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AE96B8C5-4A69-FF43-58AE-D73837D0BA1B}"/>
                  </a:ext>
                </a:extLst>
              </p:cNvPr>
              <p:cNvSpPr txBox="1">
                <a:spLocks/>
              </p:cNvSpPr>
              <p:nvPr/>
            </p:nvSpPr>
            <p:spPr>
              <a:xfrm>
                <a:off x="218114" y="1029216"/>
                <a:ext cx="6539957" cy="1524151"/>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900"/>
                  </a:lnSpc>
                  <a:spcBef>
                    <a:spcPts val="400"/>
                  </a:spcBef>
                  <a:spcAft>
                    <a:spcPts val="200"/>
                  </a:spcAft>
                </a:pPr>
                <a:r>
                  <a:rPr lang="en-US" sz="1600" dirty="0"/>
                  <a:t>How to remove the segments that are part of the sub-hulls but not of the overall hull?</a:t>
                </a:r>
              </a:p>
              <a:p>
                <a:pPr>
                  <a:lnSpc>
                    <a:spcPts val="1900"/>
                  </a:lnSpc>
                  <a:spcBef>
                    <a:spcPts val="400"/>
                  </a:spcBef>
                  <a:spcAft>
                    <a:spcPts val="200"/>
                  </a:spcAft>
                </a:pPr>
                <a:r>
                  <a:rPr lang="en-US" sz="1600" dirty="0"/>
                  <a:t>Lets say we have found the upper and the lower tangents as </a:t>
                </a:r>
                <a14:m>
                  <m:oMath xmlns:m="http://schemas.openxmlformats.org/officeDocument/2006/math">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𝑖</m:t>
                        </m:r>
                      </m:sub>
                    </m:sSub>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𝑗</m:t>
                        </m:r>
                      </m:sub>
                    </m:sSub>
                    <m:r>
                      <a:rPr lang="en-US" sz="1600" b="0" i="1" smtClean="0">
                        <a:latin typeface="Cambria Math" panose="02040503050406030204" pitchFamily="18" charset="0"/>
                      </a:rPr>
                      <m:t>)</m:t>
                    </m:r>
                  </m:oMath>
                </a14:m>
                <a:r>
                  <a:rPr lang="en-US" sz="1600" dirty="0"/>
                  <a:t> and </a:t>
                </a:r>
                <a14:m>
                  <m:oMath xmlns:m="http://schemas.openxmlformats.org/officeDocument/2006/math">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𝑘</m:t>
                        </m:r>
                      </m:sub>
                    </m:sSub>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𝑚</m:t>
                        </m:r>
                      </m:sub>
                    </m:sSub>
                    <m:r>
                      <a:rPr lang="en-US" sz="1600" b="0" i="1" smtClean="0">
                        <a:latin typeface="Cambria Math" panose="02040503050406030204" pitchFamily="18" charset="0"/>
                      </a:rPr>
                      <m:t>)</m:t>
                    </m:r>
                  </m:oMath>
                </a14:m>
                <a:r>
                  <a:rPr lang="en-US" sz="1600" dirty="0"/>
                  <a:t> which for our example were </a:t>
                </a:r>
                <a14:m>
                  <m:oMath xmlns:m="http://schemas.openxmlformats.org/officeDocument/2006/math">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2</m:t>
                        </m:r>
                      </m:sub>
                    </m:sSub>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0</m:t>
                        </m:r>
                      </m:sub>
                    </m:sSub>
                    <m:r>
                      <a:rPr lang="en-US" sz="1600" b="0" i="1" smtClean="0">
                        <a:latin typeface="Cambria Math" panose="02040503050406030204" pitchFamily="18" charset="0"/>
                      </a:rPr>
                      <m:t>)</m:t>
                    </m:r>
                  </m:oMath>
                </a14:m>
                <a:r>
                  <a:rPr lang="en-US" sz="1600" dirty="0"/>
                  <a:t> and </a:t>
                </a:r>
                <a14:m>
                  <m:oMath xmlns:m="http://schemas.openxmlformats.org/officeDocument/2006/math">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1</m:t>
                        </m:r>
                      </m:sub>
                    </m:sSub>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3</m:t>
                        </m:r>
                      </m:sub>
                    </m:sSub>
                    <m:r>
                      <a:rPr lang="en-US" sz="1600" b="0" i="1" smtClean="0">
                        <a:latin typeface="Cambria Math" panose="02040503050406030204" pitchFamily="18" charset="0"/>
                      </a:rPr>
                      <m:t>)</m:t>
                    </m:r>
                  </m:oMath>
                </a14:m>
                <a:endParaRPr lang="en-US" sz="1600" dirty="0"/>
              </a:p>
              <a:p>
                <a:pPr>
                  <a:lnSpc>
                    <a:spcPts val="1900"/>
                  </a:lnSpc>
                  <a:spcBef>
                    <a:spcPts val="400"/>
                  </a:spcBef>
                  <a:spcAft>
                    <a:spcPts val="200"/>
                  </a:spcAft>
                </a:pPr>
                <a:r>
                  <a:rPr lang="en-US" sz="1600" dirty="0"/>
                  <a:t>Our two sub-hulls are </a:t>
                </a:r>
                <a14:m>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0</m:t>
                        </m:r>
                      </m:sub>
                    </m:sSub>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1</m:t>
                        </m:r>
                      </m:sub>
                    </m:sSub>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2</m:t>
                        </m:r>
                      </m:sub>
                    </m:sSub>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3</m:t>
                        </m:r>
                      </m:sub>
                    </m:sSub>
                  </m:oMath>
                </a14:m>
                <a:r>
                  <a:rPr lang="en-US" sz="1600" dirty="0"/>
                  <a:t> and </a:t>
                </a:r>
                <a14:m>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0</m:t>
                        </m:r>
                      </m:sub>
                    </m:sSub>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1</m:t>
                        </m:r>
                      </m:sub>
                    </m:sSub>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2</m:t>
                        </m:r>
                      </m:sub>
                    </m:sSub>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3</m:t>
                        </m:r>
                      </m:sub>
                    </m:sSub>
                  </m:oMath>
                </a14:m>
                <a:endParaRPr lang="en-US" sz="1600" dirty="0"/>
              </a:p>
            </p:txBody>
          </p:sp>
        </mc:Choice>
        <mc:Fallback xmlns="">
          <p:sp>
            <p:nvSpPr>
              <p:cNvPr id="10" name="Content Placeholder 2">
                <a:extLst>
                  <a:ext uri="{FF2B5EF4-FFF2-40B4-BE49-F238E27FC236}">
                    <a16:creationId xmlns:a16="http://schemas.microsoft.com/office/drawing/2014/main" id="{AE96B8C5-4A69-FF43-58AE-D73837D0BA1B}"/>
                  </a:ext>
                </a:extLst>
              </p:cNvPr>
              <p:cNvSpPr txBox="1">
                <a:spLocks noRot="1" noChangeAspect="1" noMove="1" noResize="1" noEditPoints="1" noAdjustHandles="1" noChangeArrowheads="1" noChangeShapeType="1" noTextEdit="1"/>
              </p:cNvSpPr>
              <p:nvPr/>
            </p:nvSpPr>
            <p:spPr>
              <a:xfrm>
                <a:off x="218114" y="1029216"/>
                <a:ext cx="6539957" cy="1524151"/>
              </a:xfrm>
              <a:prstGeom prst="rect">
                <a:avLst/>
              </a:prstGeom>
              <a:blipFill>
                <a:blip r:embed="rId3"/>
                <a:stretch>
                  <a:fillRect l="-388" t="-2479"/>
                </a:stretch>
              </a:blipFill>
            </p:spPr>
            <p:txBody>
              <a:bodyPr/>
              <a:lstStyle/>
              <a:p>
                <a:r>
                  <a:rPr lang="en-US">
                    <a:noFill/>
                  </a:rPr>
                  <a:t> </a:t>
                </a:r>
              </a:p>
            </p:txBody>
          </p:sp>
        </mc:Fallback>
      </mc:AlternateContent>
      <p:grpSp>
        <p:nvGrpSpPr>
          <p:cNvPr id="74" name="Group 73">
            <a:extLst>
              <a:ext uri="{FF2B5EF4-FFF2-40B4-BE49-F238E27FC236}">
                <a16:creationId xmlns:a16="http://schemas.microsoft.com/office/drawing/2014/main" id="{50C1DB90-FDCD-E2F2-17BE-06F67BB0DE56}"/>
              </a:ext>
            </a:extLst>
          </p:cNvPr>
          <p:cNvGrpSpPr/>
          <p:nvPr/>
        </p:nvGrpSpPr>
        <p:grpSpPr>
          <a:xfrm>
            <a:off x="218114" y="2571750"/>
            <a:ext cx="3531983" cy="2160000"/>
            <a:chOff x="1669409" y="2640748"/>
            <a:chExt cx="3531983" cy="2160000"/>
          </a:xfrm>
        </p:grpSpPr>
        <p:sp>
          <p:nvSpPr>
            <p:cNvPr id="61" name="Oval 60">
              <a:extLst>
                <a:ext uri="{FF2B5EF4-FFF2-40B4-BE49-F238E27FC236}">
                  <a16:creationId xmlns:a16="http://schemas.microsoft.com/office/drawing/2014/main" id="{82E3385B-400E-049F-1142-747FE9E1F3E2}"/>
                </a:ext>
              </a:extLst>
            </p:cNvPr>
            <p:cNvSpPr/>
            <p:nvPr/>
          </p:nvSpPr>
          <p:spPr>
            <a:xfrm>
              <a:off x="1860941" y="3946590"/>
              <a:ext cx="60018" cy="6001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Oval 61">
              <a:extLst>
                <a:ext uri="{FF2B5EF4-FFF2-40B4-BE49-F238E27FC236}">
                  <a16:creationId xmlns:a16="http://schemas.microsoft.com/office/drawing/2014/main" id="{86965606-6DD3-B79E-06B8-C78F47295C95}"/>
                </a:ext>
              </a:extLst>
            </p:cNvPr>
            <p:cNvSpPr/>
            <p:nvPr/>
          </p:nvSpPr>
          <p:spPr>
            <a:xfrm>
              <a:off x="2346470" y="3834565"/>
              <a:ext cx="60018" cy="6001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Oval 62">
              <a:extLst>
                <a:ext uri="{FF2B5EF4-FFF2-40B4-BE49-F238E27FC236}">
                  <a16:creationId xmlns:a16="http://schemas.microsoft.com/office/drawing/2014/main" id="{2E5BE955-4B13-35CB-37CB-85E8415870A6}"/>
                </a:ext>
              </a:extLst>
            </p:cNvPr>
            <p:cNvSpPr/>
            <p:nvPr/>
          </p:nvSpPr>
          <p:spPr>
            <a:xfrm>
              <a:off x="2130107" y="4507673"/>
              <a:ext cx="60018" cy="6001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Oval 63">
              <a:extLst>
                <a:ext uri="{FF2B5EF4-FFF2-40B4-BE49-F238E27FC236}">
                  <a16:creationId xmlns:a16="http://schemas.microsoft.com/office/drawing/2014/main" id="{EA82A393-1E01-4088-5AF4-4F05DA1F1DD6}"/>
                </a:ext>
              </a:extLst>
            </p:cNvPr>
            <p:cNvSpPr/>
            <p:nvPr/>
          </p:nvSpPr>
          <p:spPr>
            <a:xfrm>
              <a:off x="2602506" y="4113095"/>
              <a:ext cx="60018" cy="6001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6E9FF6BC-BB93-1534-FD41-781F8A8077AF}"/>
                    </a:ext>
                  </a:extLst>
                </p:cNvPr>
                <p:cNvSpPr txBox="1"/>
                <p:nvPr/>
              </p:nvSpPr>
              <p:spPr>
                <a:xfrm>
                  <a:off x="2615642" y="4270887"/>
                  <a:ext cx="170312" cy="16419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0</m:t>
                            </m:r>
                          </m:sub>
                        </m:sSub>
                      </m:oMath>
                    </m:oMathPara>
                  </a14:m>
                  <a:endParaRPr lang="en-US" sz="1600" dirty="0"/>
                </a:p>
              </p:txBody>
            </p:sp>
          </mc:Choice>
          <mc:Fallback xmlns="">
            <p:sp>
              <p:nvSpPr>
                <p:cNvPr id="15" name="TextBox 14">
                  <a:extLst>
                    <a:ext uri="{FF2B5EF4-FFF2-40B4-BE49-F238E27FC236}">
                      <a16:creationId xmlns:a16="http://schemas.microsoft.com/office/drawing/2014/main" id="{6E9FF6BC-BB93-1534-FD41-781F8A8077AF}"/>
                    </a:ext>
                  </a:extLst>
                </p:cNvPr>
                <p:cNvSpPr txBox="1">
                  <a:spLocks noRot="1" noChangeAspect="1" noMove="1" noResize="1" noEditPoints="1" noAdjustHandles="1" noChangeArrowheads="1" noChangeShapeType="1" noTextEdit="1"/>
                </p:cNvSpPr>
                <p:nvPr/>
              </p:nvSpPr>
              <p:spPr>
                <a:xfrm>
                  <a:off x="2615642" y="4270887"/>
                  <a:ext cx="170312" cy="164197"/>
                </a:xfrm>
                <a:prstGeom prst="rect">
                  <a:avLst/>
                </a:prstGeom>
                <a:blipFill>
                  <a:blip r:embed="rId4"/>
                  <a:stretch>
                    <a:fillRect l="-26667" r="-40000" b="-714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98EA1C62-736B-9D25-8312-CA4562729F68}"/>
                    </a:ext>
                  </a:extLst>
                </p:cNvPr>
                <p:cNvSpPr txBox="1"/>
                <p:nvPr/>
              </p:nvSpPr>
              <p:spPr>
                <a:xfrm>
                  <a:off x="2113926" y="4636551"/>
                  <a:ext cx="167148" cy="16419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1</m:t>
                            </m:r>
                          </m:sub>
                        </m:sSub>
                      </m:oMath>
                    </m:oMathPara>
                  </a14:m>
                  <a:endParaRPr lang="en-US" sz="1600" dirty="0"/>
                </a:p>
              </p:txBody>
            </p:sp>
          </mc:Choice>
          <mc:Fallback xmlns="">
            <p:sp>
              <p:nvSpPr>
                <p:cNvPr id="22" name="TextBox 21">
                  <a:extLst>
                    <a:ext uri="{FF2B5EF4-FFF2-40B4-BE49-F238E27FC236}">
                      <a16:creationId xmlns:a16="http://schemas.microsoft.com/office/drawing/2014/main" id="{98EA1C62-736B-9D25-8312-CA4562729F68}"/>
                    </a:ext>
                  </a:extLst>
                </p:cNvPr>
                <p:cNvSpPr txBox="1">
                  <a:spLocks noRot="1" noChangeAspect="1" noMove="1" noResize="1" noEditPoints="1" noAdjustHandles="1" noChangeArrowheads="1" noChangeShapeType="1" noTextEdit="1"/>
                </p:cNvSpPr>
                <p:nvPr/>
              </p:nvSpPr>
              <p:spPr>
                <a:xfrm>
                  <a:off x="2113926" y="4636551"/>
                  <a:ext cx="167148" cy="164197"/>
                </a:xfrm>
                <a:prstGeom prst="rect">
                  <a:avLst/>
                </a:prstGeom>
                <a:blipFill>
                  <a:blip r:embed="rId5"/>
                  <a:stretch>
                    <a:fillRect l="-28571" r="-42857" b="-714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1541DCAD-AFCE-29F3-50E8-F9F74F4773CE}"/>
                    </a:ext>
                  </a:extLst>
                </p:cNvPr>
                <p:cNvSpPr txBox="1"/>
                <p:nvPr/>
              </p:nvSpPr>
              <p:spPr>
                <a:xfrm>
                  <a:off x="1669409" y="3778172"/>
                  <a:ext cx="170312" cy="16419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2</m:t>
                            </m:r>
                          </m:sub>
                        </m:sSub>
                      </m:oMath>
                    </m:oMathPara>
                  </a14:m>
                  <a:endParaRPr lang="en-US" sz="1600" dirty="0"/>
                </a:p>
              </p:txBody>
            </p:sp>
          </mc:Choice>
          <mc:Fallback xmlns="">
            <p:sp>
              <p:nvSpPr>
                <p:cNvPr id="24" name="TextBox 23">
                  <a:extLst>
                    <a:ext uri="{FF2B5EF4-FFF2-40B4-BE49-F238E27FC236}">
                      <a16:creationId xmlns:a16="http://schemas.microsoft.com/office/drawing/2014/main" id="{1541DCAD-AFCE-29F3-50E8-F9F74F4773CE}"/>
                    </a:ext>
                  </a:extLst>
                </p:cNvPr>
                <p:cNvSpPr txBox="1">
                  <a:spLocks noRot="1" noChangeAspect="1" noMove="1" noResize="1" noEditPoints="1" noAdjustHandles="1" noChangeArrowheads="1" noChangeShapeType="1" noTextEdit="1"/>
                </p:cNvSpPr>
                <p:nvPr/>
              </p:nvSpPr>
              <p:spPr>
                <a:xfrm>
                  <a:off x="1669409" y="3778172"/>
                  <a:ext cx="170312" cy="164197"/>
                </a:xfrm>
                <a:prstGeom prst="rect">
                  <a:avLst/>
                </a:prstGeom>
                <a:blipFill>
                  <a:blip r:embed="rId6"/>
                  <a:stretch>
                    <a:fillRect l="-35714" r="-42857" b="-714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CA446785-FD9A-C5DF-34F9-6C450654CD61}"/>
                    </a:ext>
                  </a:extLst>
                </p:cNvPr>
                <p:cNvSpPr txBox="1"/>
                <p:nvPr/>
              </p:nvSpPr>
              <p:spPr>
                <a:xfrm>
                  <a:off x="2261003" y="3582501"/>
                  <a:ext cx="170312" cy="16419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3</m:t>
                            </m:r>
                          </m:sub>
                        </m:sSub>
                      </m:oMath>
                    </m:oMathPara>
                  </a14:m>
                  <a:endParaRPr lang="en-US" sz="1600" dirty="0"/>
                </a:p>
              </p:txBody>
            </p:sp>
          </mc:Choice>
          <mc:Fallback xmlns="">
            <p:sp>
              <p:nvSpPr>
                <p:cNvPr id="25" name="TextBox 24">
                  <a:extLst>
                    <a:ext uri="{FF2B5EF4-FFF2-40B4-BE49-F238E27FC236}">
                      <a16:creationId xmlns:a16="http://schemas.microsoft.com/office/drawing/2014/main" id="{CA446785-FD9A-C5DF-34F9-6C450654CD61}"/>
                    </a:ext>
                  </a:extLst>
                </p:cNvPr>
                <p:cNvSpPr txBox="1">
                  <a:spLocks noRot="1" noChangeAspect="1" noMove="1" noResize="1" noEditPoints="1" noAdjustHandles="1" noChangeArrowheads="1" noChangeShapeType="1" noTextEdit="1"/>
                </p:cNvSpPr>
                <p:nvPr/>
              </p:nvSpPr>
              <p:spPr>
                <a:xfrm>
                  <a:off x="2261003" y="3582501"/>
                  <a:ext cx="170312" cy="164197"/>
                </a:xfrm>
                <a:prstGeom prst="rect">
                  <a:avLst/>
                </a:prstGeom>
                <a:blipFill>
                  <a:blip r:embed="rId7"/>
                  <a:stretch>
                    <a:fillRect l="-26667" r="-40000" b="-71429"/>
                  </a:stretch>
                </a:blipFill>
              </p:spPr>
              <p:txBody>
                <a:bodyPr/>
                <a:lstStyle/>
                <a:p>
                  <a:r>
                    <a:rPr lang="en-US">
                      <a:noFill/>
                    </a:rPr>
                    <a:t> </a:t>
                  </a:r>
                </a:p>
              </p:txBody>
            </p:sp>
          </mc:Fallback>
        </mc:AlternateContent>
        <p:cxnSp>
          <p:nvCxnSpPr>
            <p:cNvPr id="27" name="Straight Connector 26">
              <a:extLst>
                <a:ext uri="{FF2B5EF4-FFF2-40B4-BE49-F238E27FC236}">
                  <a16:creationId xmlns:a16="http://schemas.microsoft.com/office/drawing/2014/main" id="{B535F57F-61D6-BBEC-12B4-F2684E7B0956}"/>
                </a:ext>
              </a:extLst>
            </p:cNvPr>
            <p:cNvCxnSpPr>
              <a:cxnSpLocks/>
              <a:stCxn id="61" idx="2"/>
              <a:endCxn id="63" idx="3"/>
            </p:cNvCxnSpPr>
            <p:nvPr/>
          </p:nvCxnSpPr>
          <p:spPr>
            <a:xfrm>
              <a:off x="1860941" y="3976599"/>
              <a:ext cx="277955" cy="582303"/>
            </a:xfrm>
            <a:prstGeom prst="line">
              <a:avLst/>
            </a:prstGeom>
            <a:ln w="12700"/>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4D1DA37A-46D5-0455-A66C-CCAC10881648}"/>
                </a:ext>
              </a:extLst>
            </p:cNvPr>
            <p:cNvCxnSpPr>
              <a:cxnSpLocks/>
              <a:stCxn id="61" idx="0"/>
              <a:endCxn id="62" idx="0"/>
            </p:cNvCxnSpPr>
            <p:nvPr/>
          </p:nvCxnSpPr>
          <p:spPr>
            <a:xfrm flipV="1">
              <a:off x="1890950" y="3834565"/>
              <a:ext cx="485529" cy="112025"/>
            </a:xfrm>
            <a:prstGeom prst="line">
              <a:avLst/>
            </a:prstGeom>
            <a:ln w="12700">
              <a:solidFill>
                <a:schemeClr val="accent2"/>
              </a:solidFill>
            </a:ln>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41B62653-4210-703A-3D96-8D8A4FE01B8F}"/>
                </a:ext>
              </a:extLst>
            </p:cNvPr>
            <p:cNvCxnSpPr>
              <a:cxnSpLocks/>
              <a:stCxn id="62" idx="7"/>
              <a:endCxn id="64" idx="7"/>
            </p:cNvCxnSpPr>
            <p:nvPr/>
          </p:nvCxnSpPr>
          <p:spPr>
            <a:xfrm>
              <a:off x="2397699" y="3843354"/>
              <a:ext cx="256035" cy="278530"/>
            </a:xfrm>
            <a:prstGeom prst="line">
              <a:avLst/>
            </a:prstGeom>
            <a:ln w="12700">
              <a:solidFill>
                <a:schemeClr val="accent2"/>
              </a:solidFill>
            </a:ln>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9BD6FD97-5092-7935-EEAC-A4026EC8ACAB}"/>
                </a:ext>
              </a:extLst>
            </p:cNvPr>
            <p:cNvCxnSpPr>
              <a:cxnSpLocks/>
              <a:stCxn id="63" idx="5"/>
              <a:endCxn id="64" idx="4"/>
            </p:cNvCxnSpPr>
            <p:nvPr/>
          </p:nvCxnSpPr>
          <p:spPr>
            <a:xfrm flipV="1">
              <a:off x="2181336" y="4173114"/>
              <a:ext cx="451179" cy="385788"/>
            </a:xfrm>
            <a:prstGeom prst="line">
              <a:avLst/>
            </a:prstGeom>
            <a:ln w="12700">
              <a:solidFill>
                <a:schemeClr val="accent2"/>
              </a:solidFill>
            </a:ln>
          </p:spPr>
          <p:style>
            <a:lnRef idx="1">
              <a:schemeClr val="dk1"/>
            </a:lnRef>
            <a:fillRef idx="0">
              <a:schemeClr val="dk1"/>
            </a:fillRef>
            <a:effectRef idx="0">
              <a:schemeClr val="dk1"/>
            </a:effectRef>
            <a:fontRef idx="minor">
              <a:schemeClr val="tx1"/>
            </a:fontRef>
          </p:style>
        </p:cxnSp>
        <p:sp>
          <p:nvSpPr>
            <p:cNvPr id="57" name="Oval 56">
              <a:extLst>
                <a:ext uri="{FF2B5EF4-FFF2-40B4-BE49-F238E27FC236}">
                  <a16:creationId xmlns:a16="http://schemas.microsoft.com/office/drawing/2014/main" id="{AB3135FB-A39B-59BB-CB94-A40130469843}"/>
                </a:ext>
              </a:extLst>
            </p:cNvPr>
            <p:cNvSpPr/>
            <p:nvPr/>
          </p:nvSpPr>
          <p:spPr>
            <a:xfrm>
              <a:off x="3880051" y="2967854"/>
              <a:ext cx="60018" cy="6001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Oval 57">
              <a:extLst>
                <a:ext uri="{FF2B5EF4-FFF2-40B4-BE49-F238E27FC236}">
                  <a16:creationId xmlns:a16="http://schemas.microsoft.com/office/drawing/2014/main" id="{98E04244-4D33-9392-44D2-89F042DC0D3A}"/>
                </a:ext>
              </a:extLst>
            </p:cNvPr>
            <p:cNvSpPr/>
            <p:nvPr/>
          </p:nvSpPr>
          <p:spPr>
            <a:xfrm>
              <a:off x="4646430" y="2713306"/>
              <a:ext cx="60018" cy="6001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Oval 58">
              <a:extLst>
                <a:ext uri="{FF2B5EF4-FFF2-40B4-BE49-F238E27FC236}">
                  <a16:creationId xmlns:a16="http://schemas.microsoft.com/office/drawing/2014/main" id="{5CF5F56E-8863-E3E6-6E43-D61CA2074FC3}"/>
                </a:ext>
              </a:extLst>
            </p:cNvPr>
            <p:cNvSpPr/>
            <p:nvPr/>
          </p:nvSpPr>
          <p:spPr>
            <a:xfrm>
              <a:off x="4986350" y="3289210"/>
              <a:ext cx="60018" cy="6001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8" name="Straight Connector 37">
              <a:extLst>
                <a:ext uri="{FF2B5EF4-FFF2-40B4-BE49-F238E27FC236}">
                  <a16:creationId xmlns:a16="http://schemas.microsoft.com/office/drawing/2014/main" id="{F7A85D24-E632-BCE5-0FEE-B225F8343AE7}"/>
                </a:ext>
              </a:extLst>
            </p:cNvPr>
            <p:cNvCxnSpPr>
              <a:cxnSpLocks/>
              <a:stCxn id="58" idx="1"/>
              <a:endCxn id="57" idx="1"/>
            </p:cNvCxnSpPr>
            <p:nvPr/>
          </p:nvCxnSpPr>
          <p:spPr>
            <a:xfrm flipH="1">
              <a:off x="3888840" y="2722095"/>
              <a:ext cx="766379" cy="254548"/>
            </a:xfrm>
            <a:prstGeom prst="line">
              <a:avLst/>
            </a:prstGeom>
            <a:ln w="12700"/>
          </p:spPr>
          <p:style>
            <a:lnRef idx="1">
              <a:schemeClr val="dk1"/>
            </a:lnRef>
            <a:fillRef idx="0">
              <a:schemeClr val="dk1"/>
            </a:fillRef>
            <a:effectRef idx="0">
              <a:schemeClr val="dk1"/>
            </a:effectRef>
            <a:fontRef idx="minor">
              <a:schemeClr val="tx1"/>
            </a:fontRef>
          </p:style>
        </p:cxnSp>
        <p:cxnSp>
          <p:nvCxnSpPr>
            <p:cNvPr id="40" name="Straight Connector 39">
              <a:extLst>
                <a:ext uri="{FF2B5EF4-FFF2-40B4-BE49-F238E27FC236}">
                  <a16:creationId xmlns:a16="http://schemas.microsoft.com/office/drawing/2014/main" id="{ACD32B41-AE3D-A618-5994-2A7F5FDCF5F3}"/>
                </a:ext>
              </a:extLst>
            </p:cNvPr>
            <p:cNvCxnSpPr>
              <a:cxnSpLocks/>
              <a:stCxn id="59" idx="5"/>
              <a:endCxn id="46" idx="5"/>
            </p:cNvCxnSpPr>
            <p:nvPr/>
          </p:nvCxnSpPr>
          <p:spPr>
            <a:xfrm flipH="1">
              <a:off x="4346794" y="3340439"/>
              <a:ext cx="690785" cy="571358"/>
            </a:xfrm>
            <a:prstGeom prst="line">
              <a:avLst/>
            </a:prstGeom>
            <a:ln w="12700"/>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0D212DCF-6A0D-4383-5627-4AD6BFA53C56}"/>
                </a:ext>
              </a:extLst>
            </p:cNvPr>
            <p:cNvCxnSpPr>
              <a:cxnSpLocks/>
              <a:stCxn id="58" idx="7"/>
              <a:endCxn id="59" idx="7"/>
            </p:cNvCxnSpPr>
            <p:nvPr/>
          </p:nvCxnSpPr>
          <p:spPr>
            <a:xfrm>
              <a:off x="4697659" y="2722095"/>
              <a:ext cx="339920" cy="575904"/>
            </a:xfrm>
            <a:prstGeom prst="line">
              <a:avLst/>
            </a:prstGeom>
            <a:ln w="12700"/>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43" name="TextBox 42">
                  <a:extLst>
                    <a:ext uri="{FF2B5EF4-FFF2-40B4-BE49-F238E27FC236}">
                      <a16:creationId xmlns:a16="http://schemas.microsoft.com/office/drawing/2014/main" id="{2896159D-92E8-6E5F-A1C0-DE985D583A66}"/>
                    </a:ext>
                  </a:extLst>
                </p:cNvPr>
                <p:cNvSpPr txBox="1"/>
                <p:nvPr/>
              </p:nvSpPr>
              <p:spPr>
                <a:xfrm>
                  <a:off x="4742464" y="2640748"/>
                  <a:ext cx="160648" cy="16419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1</m:t>
                            </m:r>
                          </m:sub>
                        </m:sSub>
                      </m:oMath>
                    </m:oMathPara>
                  </a14:m>
                  <a:endParaRPr lang="en-US" sz="1600" dirty="0"/>
                </a:p>
              </p:txBody>
            </p:sp>
          </mc:Choice>
          <mc:Fallback xmlns="">
            <p:sp>
              <p:nvSpPr>
                <p:cNvPr id="43" name="TextBox 42">
                  <a:extLst>
                    <a:ext uri="{FF2B5EF4-FFF2-40B4-BE49-F238E27FC236}">
                      <a16:creationId xmlns:a16="http://schemas.microsoft.com/office/drawing/2014/main" id="{2896159D-92E8-6E5F-A1C0-DE985D583A66}"/>
                    </a:ext>
                  </a:extLst>
                </p:cNvPr>
                <p:cNvSpPr txBox="1">
                  <a:spLocks noRot="1" noChangeAspect="1" noMove="1" noResize="1" noEditPoints="1" noAdjustHandles="1" noChangeArrowheads="1" noChangeShapeType="1" noTextEdit="1"/>
                </p:cNvSpPr>
                <p:nvPr/>
              </p:nvSpPr>
              <p:spPr>
                <a:xfrm>
                  <a:off x="4742464" y="2640748"/>
                  <a:ext cx="160648" cy="164197"/>
                </a:xfrm>
                <a:prstGeom prst="rect">
                  <a:avLst/>
                </a:prstGeom>
                <a:blipFill>
                  <a:blip r:embed="rId8"/>
                  <a:stretch>
                    <a:fillRect l="-46154" r="-46154" b="-714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4" name="TextBox 43">
                  <a:extLst>
                    <a:ext uri="{FF2B5EF4-FFF2-40B4-BE49-F238E27FC236}">
                      <a16:creationId xmlns:a16="http://schemas.microsoft.com/office/drawing/2014/main" id="{D2565ECD-BDE6-46D9-EFE7-65E47611CA4F}"/>
                    </a:ext>
                  </a:extLst>
                </p:cNvPr>
                <p:cNvSpPr txBox="1"/>
                <p:nvPr/>
              </p:nvSpPr>
              <p:spPr>
                <a:xfrm>
                  <a:off x="5037579" y="3072692"/>
                  <a:ext cx="163813" cy="16419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2</m:t>
                            </m:r>
                          </m:sub>
                        </m:sSub>
                      </m:oMath>
                    </m:oMathPara>
                  </a14:m>
                  <a:endParaRPr lang="en-US" sz="1600" dirty="0"/>
                </a:p>
              </p:txBody>
            </p:sp>
          </mc:Choice>
          <mc:Fallback xmlns="">
            <p:sp>
              <p:nvSpPr>
                <p:cNvPr id="44" name="TextBox 43">
                  <a:extLst>
                    <a:ext uri="{FF2B5EF4-FFF2-40B4-BE49-F238E27FC236}">
                      <a16:creationId xmlns:a16="http://schemas.microsoft.com/office/drawing/2014/main" id="{D2565ECD-BDE6-46D9-EFE7-65E47611CA4F}"/>
                    </a:ext>
                  </a:extLst>
                </p:cNvPr>
                <p:cNvSpPr txBox="1">
                  <a:spLocks noRot="1" noChangeAspect="1" noMove="1" noResize="1" noEditPoints="1" noAdjustHandles="1" noChangeArrowheads="1" noChangeShapeType="1" noTextEdit="1"/>
                </p:cNvSpPr>
                <p:nvPr/>
              </p:nvSpPr>
              <p:spPr>
                <a:xfrm>
                  <a:off x="5037579" y="3072692"/>
                  <a:ext cx="163813" cy="164197"/>
                </a:xfrm>
                <a:prstGeom prst="rect">
                  <a:avLst/>
                </a:prstGeom>
                <a:blipFill>
                  <a:blip r:embed="rId9"/>
                  <a:stretch>
                    <a:fillRect l="-42857" r="-42857" b="-71429"/>
                  </a:stretch>
                </a:blipFill>
              </p:spPr>
              <p:txBody>
                <a:bodyPr/>
                <a:lstStyle/>
                <a:p>
                  <a:r>
                    <a:rPr lang="en-US">
                      <a:noFill/>
                    </a:rPr>
                    <a:t> </a:t>
                  </a:r>
                </a:p>
              </p:txBody>
            </p:sp>
          </mc:Fallback>
        </mc:AlternateContent>
        <p:sp>
          <p:nvSpPr>
            <p:cNvPr id="46" name="Oval 45">
              <a:extLst>
                <a:ext uri="{FF2B5EF4-FFF2-40B4-BE49-F238E27FC236}">
                  <a16:creationId xmlns:a16="http://schemas.microsoft.com/office/drawing/2014/main" id="{11D93FED-DC73-B540-709A-815782AEEAB4}"/>
                </a:ext>
              </a:extLst>
            </p:cNvPr>
            <p:cNvSpPr/>
            <p:nvPr/>
          </p:nvSpPr>
          <p:spPr>
            <a:xfrm>
              <a:off x="4295565" y="3860568"/>
              <a:ext cx="60018" cy="6001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9" name="Straight Connector 48">
              <a:extLst>
                <a:ext uri="{FF2B5EF4-FFF2-40B4-BE49-F238E27FC236}">
                  <a16:creationId xmlns:a16="http://schemas.microsoft.com/office/drawing/2014/main" id="{8365BAAE-515D-D3E6-6A4D-FCE484BF3A2F}"/>
                </a:ext>
              </a:extLst>
            </p:cNvPr>
            <p:cNvCxnSpPr>
              <a:cxnSpLocks/>
              <a:stCxn id="46" idx="3"/>
              <a:endCxn id="57" idx="3"/>
            </p:cNvCxnSpPr>
            <p:nvPr/>
          </p:nvCxnSpPr>
          <p:spPr>
            <a:xfrm flipH="1" flipV="1">
              <a:off x="3888840" y="3019083"/>
              <a:ext cx="415514" cy="892714"/>
            </a:xfrm>
            <a:prstGeom prst="line">
              <a:avLst/>
            </a:prstGeom>
            <a:ln w="12700">
              <a:solidFill>
                <a:schemeClr val="accent2"/>
              </a:solidFill>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51" name="TextBox 50">
                  <a:extLst>
                    <a:ext uri="{FF2B5EF4-FFF2-40B4-BE49-F238E27FC236}">
                      <a16:creationId xmlns:a16="http://schemas.microsoft.com/office/drawing/2014/main" id="{CEE72C80-F296-8ED5-7A20-AA43FBC50C4D}"/>
                    </a:ext>
                  </a:extLst>
                </p:cNvPr>
                <p:cNvSpPr txBox="1"/>
                <p:nvPr/>
              </p:nvSpPr>
              <p:spPr>
                <a:xfrm>
                  <a:off x="4003586" y="3675889"/>
                  <a:ext cx="163813" cy="16419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3</m:t>
                            </m:r>
                          </m:sub>
                        </m:sSub>
                      </m:oMath>
                    </m:oMathPara>
                  </a14:m>
                  <a:endParaRPr lang="en-US" sz="1600" dirty="0"/>
                </a:p>
              </p:txBody>
            </p:sp>
          </mc:Choice>
          <mc:Fallback xmlns="">
            <p:sp>
              <p:nvSpPr>
                <p:cNvPr id="51" name="TextBox 50">
                  <a:extLst>
                    <a:ext uri="{FF2B5EF4-FFF2-40B4-BE49-F238E27FC236}">
                      <a16:creationId xmlns:a16="http://schemas.microsoft.com/office/drawing/2014/main" id="{CEE72C80-F296-8ED5-7A20-AA43FBC50C4D}"/>
                    </a:ext>
                  </a:extLst>
                </p:cNvPr>
                <p:cNvSpPr txBox="1">
                  <a:spLocks noRot="1" noChangeAspect="1" noMove="1" noResize="1" noEditPoints="1" noAdjustHandles="1" noChangeArrowheads="1" noChangeShapeType="1" noTextEdit="1"/>
                </p:cNvSpPr>
                <p:nvPr/>
              </p:nvSpPr>
              <p:spPr>
                <a:xfrm>
                  <a:off x="4003586" y="3675889"/>
                  <a:ext cx="163813" cy="164197"/>
                </a:xfrm>
                <a:prstGeom prst="rect">
                  <a:avLst/>
                </a:prstGeom>
                <a:blipFill>
                  <a:blip r:embed="rId10"/>
                  <a:stretch>
                    <a:fillRect l="-42857" r="-35714" b="-64286"/>
                  </a:stretch>
                </a:blipFill>
              </p:spPr>
              <p:txBody>
                <a:bodyPr/>
                <a:lstStyle/>
                <a:p>
                  <a:r>
                    <a:rPr lang="en-US">
                      <a:noFill/>
                    </a:rPr>
                    <a:t> </a:t>
                  </a:r>
                </a:p>
              </p:txBody>
            </p:sp>
          </mc:Fallback>
        </mc:AlternateContent>
        <p:cxnSp>
          <p:nvCxnSpPr>
            <p:cNvPr id="65" name="Straight Connector 64">
              <a:extLst>
                <a:ext uri="{FF2B5EF4-FFF2-40B4-BE49-F238E27FC236}">
                  <a16:creationId xmlns:a16="http://schemas.microsoft.com/office/drawing/2014/main" id="{6F798645-0FDE-8CD7-7DAB-B33F02775D78}"/>
                </a:ext>
              </a:extLst>
            </p:cNvPr>
            <p:cNvCxnSpPr>
              <a:cxnSpLocks/>
              <a:stCxn id="57" idx="1"/>
            </p:cNvCxnSpPr>
            <p:nvPr/>
          </p:nvCxnSpPr>
          <p:spPr>
            <a:xfrm flipH="1">
              <a:off x="1871529" y="2976643"/>
              <a:ext cx="2017311" cy="980060"/>
            </a:xfrm>
            <a:prstGeom prst="line">
              <a:avLst/>
            </a:prstGeom>
            <a:ln w="12700"/>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69" name="TextBox 68">
                  <a:extLst>
                    <a:ext uri="{FF2B5EF4-FFF2-40B4-BE49-F238E27FC236}">
                      <a16:creationId xmlns:a16="http://schemas.microsoft.com/office/drawing/2014/main" id="{0885AE99-C4D3-F659-CFF4-F8C58F7468C4}"/>
                    </a:ext>
                  </a:extLst>
                </p:cNvPr>
                <p:cNvSpPr txBox="1"/>
                <p:nvPr/>
              </p:nvSpPr>
              <p:spPr>
                <a:xfrm>
                  <a:off x="3779421" y="2691225"/>
                  <a:ext cx="245645"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0</m:t>
                            </m:r>
                          </m:sub>
                        </m:sSub>
                      </m:oMath>
                    </m:oMathPara>
                  </a14:m>
                  <a:endParaRPr lang="en-US" sz="1600" dirty="0"/>
                </a:p>
              </p:txBody>
            </p:sp>
          </mc:Choice>
          <mc:Fallback xmlns="">
            <p:sp>
              <p:nvSpPr>
                <p:cNvPr id="69" name="TextBox 68">
                  <a:extLst>
                    <a:ext uri="{FF2B5EF4-FFF2-40B4-BE49-F238E27FC236}">
                      <a16:creationId xmlns:a16="http://schemas.microsoft.com/office/drawing/2014/main" id="{0885AE99-C4D3-F659-CFF4-F8C58F7468C4}"/>
                    </a:ext>
                  </a:extLst>
                </p:cNvPr>
                <p:cNvSpPr txBox="1">
                  <a:spLocks noRot="1" noChangeAspect="1" noMove="1" noResize="1" noEditPoints="1" noAdjustHandles="1" noChangeArrowheads="1" noChangeShapeType="1" noTextEdit="1"/>
                </p:cNvSpPr>
                <p:nvPr/>
              </p:nvSpPr>
              <p:spPr>
                <a:xfrm>
                  <a:off x="3779421" y="2691225"/>
                  <a:ext cx="245645" cy="246221"/>
                </a:xfrm>
                <a:prstGeom prst="rect">
                  <a:avLst/>
                </a:prstGeom>
                <a:blipFill>
                  <a:blip r:embed="rId11"/>
                  <a:stretch>
                    <a:fillRect l="-20000" r="-10000" b="-9524"/>
                  </a:stretch>
                </a:blipFill>
              </p:spPr>
              <p:txBody>
                <a:bodyPr/>
                <a:lstStyle/>
                <a:p>
                  <a:r>
                    <a:rPr lang="en-US">
                      <a:noFill/>
                    </a:rPr>
                    <a:t> </a:t>
                  </a:r>
                </a:p>
              </p:txBody>
            </p:sp>
          </mc:Fallback>
        </mc:AlternateContent>
        <p:cxnSp>
          <p:nvCxnSpPr>
            <p:cNvPr id="71" name="Straight Connector 70">
              <a:extLst>
                <a:ext uri="{FF2B5EF4-FFF2-40B4-BE49-F238E27FC236}">
                  <a16:creationId xmlns:a16="http://schemas.microsoft.com/office/drawing/2014/main" id="{2FE99BAA-A70A-C912-9CC8-ED5275BF8F22}"/>
                </a:ext>
              </a:extLst>
            </p:cNvPr>
            <p:cNvCxnSpPr>
              <a:cxnSpLocks/>
              <a:stCxn id="46" idx="5"/>
            </p:cNvCxnSpPr>
            <p:nvPr/>
          </p:nvCxnSpPr>
          <p:spPr>
            <a:xfrm flipH="1">
              <a:off x="2168393" y="3911797"/>
              <a:ext cx="2178401" cy="657707"/>
            </a:xfrm>
            <a:prstGeom prst="line">
              <a:avLst/>
            </a:prstGeom>
            <a:ln w="12700"/>
          </p:spPr>
          <p:style>
            <a:lnRef idx="1">
              <a:schemeClr val="dk1"/>
            </a:lnRef>
            <a:fillRef idx="0">
              <a:schemeClr val="dk1"/>
            </a:fillRef>
            <a:effectRef idx="0">
              <a:schemeClr val="dk1"/>
            </a:effectRef>
            <a:fontRef idx="minor">
              <a:schemeClr val="tx1"/>
            </a:fontRef>
          </p:style>
        </p:cxnSp>
      </p:grpSp>
      <p:sp>
        <p:nvSpPr>
          <p:cNvPr id="2" name="Footer Placeholder 1">
            <a:extLst>
              <a:ext uri="{FF2B5EF4-FFF2-40B4-BE49-F238E27FC236}">
                <a16:creationId xmlns:a16="http://schemas.microsoft.com/office/drawing/2014/main" id="{B4251587-D096-06B7-D36D-39EC4B928994}"/>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383065906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77</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One Final Bit</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AE96B8C5-4A69-FF43-58AE-D73837D0BA1B}"/>
                  </a:ext>
                </a:extLst>
              </p:cNvPr>
              <p:cNvSpPr txBox="1">
                <a:spLocks/>
              </p:cNvSpPr>
              <p:nvPr/>
            </p:nvSpPr>
            <p:spPr>
              <a:xfrm>
                <a:off x="218114" y="1029216"/>
                <a:ext cx="6539957" cy="1524151"/>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900"/>
                  </a:lnSpc>
                  <a:spcBef>
                    <a:spcPts val="400"/>
                  </a:spcBef>
                  <a:spcAft>
                    <a:spcPts val="200"/>
                  </a:spcAft>
                </a:pPr>
                <a:r>
                  <a:rPr lang="en-US" sz="1600" dirty="0"/>
                  <a:t>How to remove the segments that are part of the sub-hulls but not of the overall hull?</a:t>
                </a:r>
              </a:p>
              <a:p>
                <a:pPr>
                  <a:lnSpc>
                    <a:spcPts val="1900"/>
                  </a:lnSpc>
                  <a:spcBef>
                    <a:spcPts val="400"/>
                  </a:spcBef>
                  <a:spcAft>
                    <a:spcPts val="200"/>
                  </a:spcAft>
                </a:pPr>
                <a:r>
                  <a:rPr lang="en-US" sz="1600" dirty="0"/>
                  <a:t>Lets say we have found the upper and the lower tangents as </a:t>
                </a:r>
                <a14:m>
                  <m:oMath xmlns:m="http://schemas.openxmlformats.org/officeDocument/2006/math">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𝑖</m:t>
                        </m:r>
                      </m:sub>
                    </m:sSub>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𝑗</m:t>
                        </m:r>
                      </m:sub>
                    </m:sSub>
                    <m:r>
                      <a:rPr lang="en-US" sz="1600" b="0" i="1" smtClean="0">
                        <a:latin typeface="Cambria Math" panose="02040503050406030204" pitchFamily="18" charset="0"/>
                      </a:rPr>
                      <m:t>)</m:t>
                    </m:r>
                  </m:oMath>
                </a14:m>
                <a:r>
                  <a:rPr lang="en-US" sz="1600" dirty="0"/>
                  <a:t> and </a:t>
                </a:r>
                <a14:m>
                  <m:oMath xmlns:m="http://schemas.openxmlformats.org/officeDocument/2006/math">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𝑘</m:t>
                        </m:r>
                      </m:sub>
                    </m:sSub>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𝑚</m:t>
                        </m:r>
                      </m:sub>
                    </m:sSub>
                    <m:r>
                      <a:rPr lang="en-US" sz="1600" b="0" i="1" smtClean="0">
                        <a:latin typeface="Cambria Math" panose="02040503050406030204" pitchFamily="18" charset="0"/>
                      </a:rPr>
                      <m:t>)</m:t>
                    </m:r>
                  </m:oMath>
                </a14:m>
                <a:r>
                  <a:rPr lang="en-US" sz="1600" dirty="0"/>
                  <a:t> which for our example were </a:t>
                </a:r>
                <a14:m>
                  <m:oMath xmlns:m="http://schemas.openxmlformats.org/officeDocument/2006/math">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2</m:t>
                        </m:r>
                      </m:sub>
                    </m:sSub>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0</m:t>
                        </m:r>
                      </m:sub>
                    </m:sSub>
                    <m:r>
                      <a:rPr lang="en-US" sz="1600" b="0" i="1" smtClean="0">
                        <a:latin typeface="Cambria Math" panose="02040503050406030204" pitchFamily="18" charset="0"/>
                      </a:rPr>
                      <m:t>)</m:t>
                    </m:r>
                  </m:oMath>
                </a14:m>
                <a:r>
                  <a:rPr lang="en-US" sz="1600" dirty="0"/>
                  <a:t> and </a:t>
                </a:r>
                <a14:m>
                  <m:oMath xmlns:m="http://schemas.openxmlformats.org/officeDocument/2006/math">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1</m:t>
                        </m:r>
                      </m:sub>
                    </m:sSub>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3</m:t>
                        </m:r>
                      </m:sub>
                    </m:sSub>
                    <m:r>
                      <a:rPr lang="en-US" sz="1600" b="0" i="1" smtClean="0">
                        <a:latin typeface="Cambria Math" panose="02040503050406030204" pitchFamily="18" charset="0"/>
                      </a:rPr>
                      <m:t>)</m:t>
                    </m:r>
                  </m:oMath>
                </a14:m>
                <a:endParaRPr lang="en-US" sz="1600" dirty="0"/>
              </a:p>
              <a:p>
                <a:pPr>
                  <a:lnSpc>
                    <a:spcPts val="1900"/>
                  </a:lnSpc>
                  <a:spcBef>
                    <a:spcPts val="400"/>
                  </a:spcBef>
                  <a:spcAft>
                    <a:spcPts val="200"/>
                  </a:spcAft>
                </a:pPr>
                <a:r>
                  <a:rPr lang="en-US" sz="1600" dirty="0"/>
                  <a:t>Our two sub-hulls are </a:t>
                </a:r>
                <a14:m>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0</m:t>
                        </m:r>
                      </m:sub>
                    </m:sSub>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1</m:t>
                        </m:r>
                      </m:sub>
                    </m:sSub>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2</m:t>
                        </m:r>
                      </m:sub>
                    </m:sSub>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3</m:t>
                        </m:r>
                      </m:sub>
                    </m:sSub>
                  </m:oMath>
                </a14:m>
                <a:r>
                  <a:rPr lang="en-US" sz="1600" dirty="0"/>
                  <a:t> and </a:t>
                </a:r>
                <a14:m>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0</m:t>
                        </m:r>
                      </m:sub>
                    </m:sSub>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1</m:t>
                        </m:r>
                      </m:sub>
                    </m:sSub>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2</m:t>
                        </m:r>
                      </m:sub>
                    </m:sSub>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3</m:t>
                        </m:r>
                      </m:sub>
                    </m:sSub>
                  </m:oMath>
                </a14:m>
                <a:endParaRPr lang="en-US" sz="1600" dirty="0"/>
              </a:p>
            </p:txBody>
          </p:sp>
        </mc:Choice>
        <mc:Fallback xmlns="">
          <p:sp>
            <p:nvSpPr>
              <p:cNvPr id="10" name="Content Placeholder 2">
                <a:extLst>
                  <a:ext uri="{FF2B5EF4-FFF2-40B4-BE49-F238E27FC236}">
                    <a16:creationId xmlns:a16="http://schemas.microsoft.com/office/drawing/2014/main" id="{AE96B8C5-4A69-FF43-58AE-D73837D0BA1B}"/>
                  </a:ext>
                </a:extLst>
              </p:cNvPr>
              <p:cNvSpPr txBox="1">
                <a:spLocks noRot="1" noChangeAspect="1" noMove="1" noResize="1" noEditPoints="1" noAdjustHandles="1" noChangeArrowheads="1" noChangeShapeType="1" noTextEdit="1"/>
              </p:cNvSpPr>
              <p:nvPr/>
            </p:nvSpPr>
            <p:spPr>
              <a:xfrm>
                <a:off x="218114" y="1029216"/>
                <a:ext cx="6539957" cy="1524151"/>
              </a:xfrm>
              <a:prstGeom prst="rect">
                <a:avLst/>
              </a:prstGeom>
              <a:blipFill>
                <a:blip r:embed="rId3"/>
                <a:stretch>
                  <a:fillRect l="-388" t="-2479"/>
                </a:stretch>
              </a:blipFill>
            </p:spPr>
            <p:txBody>
              <a:bodyPr/>
              <a:lstStyle/>
              <a:p>
                <a:r>
                  <a:rPr lang="en-US">
                    <a:noFill/>
                  </a:rPr>
                  <a:t> </a:t>
                </a:r>
              </a:p>
            </p:txBody>
          </p:sp>
        </mc:Fallback>
      </mc:AlternateContent>
      <p:sp>
        <p:nvSpPr>
          <p:cNvPr id="61" name="Oval 60">
            <a:extLst>
              <a:ext uri="{FF2B5EF4-FFF2-40B4-BE49-F238E27FC236}">
                <a16:creationId xmlns:a16="http://schemas.microsoft.com/office/drawing/2014/main" id="{82E3385B-400E-049F-1142-747FE9E1F3E2}"/>
              </a:ext>
            </a:extLst>
          </p:cNvPr>
          <p:cNvSpPr/>
          <p:nvPr/>
        </p:nvSpPr>
        <p:spPr>
          <a:xfrm>
            <a:off x="409646" y="3877592"/>
            <a:ext cx="60018" cy="6001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Oval 61">
            <a:extLst>
              <a:ext uri="{FF2B5EF4-FFF2-40B4-BE49-F238E27FC236}">
                <a16:creationId xmlns:a16="http://schemas.microsoft.com/office/drawing/2014/main" id="{86965606-6DD3-B79E-06B8-C78F47295C95}"/>
              </a:ext>
            </a:extLst>
          </p:cNvPr>
          <p:cNvSpPr/>
          <p:nvPr/>
        </p:nvSpPr>
        <p:spPr>
          <a:xfrm>
            <a:off x="895175" y="3765567"/>
            <a:ext cx="60018" cy="6001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Oval 62">
            <a:extLst>
              <a:ext uri="{FF2B5EF4-FFF2-40B4-BE49-F238E27FC236}">
                <a16:creationId xmlns:a16="http://schemas.microsoft.com/office/drawing/2014/main" id="{2E5BE955-4B13-35CB-37CB-85E8415870A6}"/>
              </a:ext>
            </a:extLst>
          </p:cNvPr>
          <p:cNvSpPr/>
          <p:nvPr/>
        </p:nvSpPr>
        <p:spPr>
          <a:xfrm>
            <a:off x="678812" y="4438675"/>
            <a:ext cx="60018" cy="6001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Oval 63">
            <a:extLst>
              <a:ext uri="{FF2B5EF4-FFF2-40B4-BE49-F238E27FC236}">
                <a16:creationId xmlns:a16="http://schemas.microsoft.com/office/drawing/2014/main" id="{EA82A393-1E01-4088-5AF4-4F05DA1F1DD6}"/>
              </a:ext>
            </a:extLst>
          </p:cNvPr>
          <p:cNvSpPr/>
          <p:nvPr/>
        </p:nvSpPr>
        <p:spPr>
          <a:xfrm>
            <a:off x="1151211" y="4044097"/>
            <a:ext cx="60018" cy="6001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6E9FF6BC-BB93-1534-FD41-781F8A8077AF}"/>
                  </a:ext>
                </a:extLst>
              </p:cNvPr>
              <p:cNvSpPr txBox="1"/>
              <p:nvPr/>
            </p:nvSpPr>
            <p:spPr>
              <a:xfrm>
                <a:off x="1164347" y="4201889"/>
                <a:ext cx="170312" cy="16419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0</m:t>
                          </m:r>
                        </m:sub>
                      </m:sSub>
                    </m:oMath>
                  </m:oMathPara>
                </a14:m>
                <a:endParaRPr lang="en-US" sz="1600" dirty="0"/>
              </a:p>
            </p:txBody>
          </p:sp>
        </mc:Choice>
        <mc:Fallback xmlns="">
          <p:sp>
            <p:nvSpPr>
              <p:cNvPr id="15" name="TextBox 14">
                <a:extLst>
                  <a:ext uri="{FF2B5EF4-FFF2-40B4-BE49-F238E27FC236}">
                    <a16:creationId xmlns:a16="http://schemas.microsoft.com/office/drawing/2014/main" id="{6E9FF6BC-BB93-1534-FD41-781F8A8077AF}"/>
                  </a:ext>
                </a:extLst>
              </p:cNvPr>
              <p:cNvSpPr txBox="1">
                <a:spLocks noRot="1" noChangeAspect="1" noMove="1" noResize="1" noEditPoints="1" noAdjustHandles="1" noChangeArrowheads="1" noChangeShapeType="1" noTextEdit="1"/>
              </p:cNvSpPr>
              <p:nvPr/>
            </p:nvSpPr>
            <p:spPr>
              <a:xfrm>
                <a:off x="1164347" y="4201889"/>
                <a:ext cx="170312" cy="164197"/>
              </a:xfrm>
              <a:prstGeom prst="rect">
                <a:avLst/>
              </a:prstGeom>
              <a:blipFill>
                <a:blip r:embed="rId4"/>
                <a:stretch>
                  <a:fillRect l="-26667" r="-40000" b="-714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98EA1C62-736B-9D25-8312-CA4562729F68}"/>
                  </a:ext>
                </a:extLst>
              </p:cNvPr>
              <p:cNvSpPr txBox="1"/>
              <p:nvPr/>
            </p:nvSpPr>
            <p:spPr>
              <a:xfrm>
                <a:off x="662631" y="4567553"/>
                <a:ext cx="167148" cy="16419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1</m:t>
                          </m:r>
                        </m:sub>
                      </m:sSub>
                    </m:oMath>
                  </m:oMathPara>
                </a14:m>
                <a:endParaRPr lang="en-US" sz="1600" dirty="0"/>
              </a:p>
            </p:txBody>
          </p:sp>
        </mc:Choice>
        <mc:Fallback xmlns="">
          <p:sp>
            <p:nvSpPr>
              <p:cNvPr id="22" name="TextBox 21">
                <a:extLst>
                  <a:ext uri="{FF2B5EF4-FFF2-40B4-BE49-F238E27FC236}">
                    <a16:creationId xmlns:a16="http://schemas.microsoft.com/office/drawing/2014/main" id="{98EA1C62-736B-9D25-8312-CA4562729F68}"/>
                  </a:ext>
                </a:extLst>
              </p:cNvPr>
              <p:cNvSpPr txBox="1">
                <a:spLocks noRot="1" noChangeAspect="1" noMove="1" noResize="1" noEditPoints="1" noAdjustHandles="1" noChangeArrowheads="1" noChangeShapeType="1" noTextEdit="1"/>
              </p:cNvSpPr>
              <p:nvPr/>
            </p:nvSpPr>
            <p:spPr>
              <a:xfrm>
                <a:off x="662631" y="4567553"/>
                <a:ext cx="167148" cy="164197"/>
              </a:xfrm>
              <a:prstGeom prst="rect">
                <a:avLst/>
              </a:prstGeom>
              <a:blipFill>
                <a:blip r:embed="rId5"/>
                <a:stretch>
                  <a:fillRect l="-28571" r="-42857" b="-714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1541DCAD-AFCE-29F3-50E8-F9F74F4773CE}"/>
                  </a:ext>
                </a:extLst>
              </p:cNvPr>
              <p:cNvSpPr txBox="1"/>
              <p:nvPr/>
            </p:nvSpPr>
            <p:spPr>
              <a:xfrm>
                <a:off x="218114" y="3709174"/>
                <a:ext cx="170312" cy="16419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2</m:t>
                          </m:r>
                        </m:sub>
                      </m:sSub>
                    </m:oMath>
                  </m:oMathPara>
                </a14:m>
                <a:endParaRPr lang="en-US" sz="1600" dirty="0"/>
              </a:p>
            </p:txBody>
          </p:sp>
        </mc:Choice>
        <mc:Fallback xmlns="">
          <p:sp>
            <p:nvSpPr>
              <p:cNvPr id="24" name="TextBox 23">
                <a:extLst>
                  <a:ext uri="{FF2B5EF4-FFF2-40B4-BE49-F238E27FC236}">
                    <a16:creationId xmlns:a16="http://schemas.microsoft.com/office/drawing/2014/main" id="{1541DCAD-AFCE-29F3-50E8-F9F74F4773CE}"/>
                  </a:ext>
                </a:extLst>
              </p:cNvPr>
              <p:cNvSpPr txBox="1">
                <a:spLocks noRot="1" noChangeAspect="1" noMove="1" noResize="1" noEditPoints="1" noAdjustHandles="1" noChangeArrowheads="1" noChangeShapeType="1" noTextEdit="1"/>
              </p:cNvSpPr>
              <p:nvPr/>
            </p:nvSpPr>
            <p:spPr>
              <a:xfrm>
                <a:off x="218114" y="3709174"/>
                <a:ext cx="170312" cy="164197"/>
              </a:xfrm>
              <a:prstGeom prst="rect">
                <a:avLst/>
              </a:prstGeom>
              <a:blipFill>
                <a:blip r:embed="rId6"/>
                <a:stretch>
                  <a:fillRect l="-35714" r="-42857" b="-714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CA446785-FD9A-C5DF-34F9-6C450654CD61}"/>
                  </a:ext>
                </a:extLst>
              </p:cNvPr>
              <p:cNvSpPr txBox="1"/>
              <p:nvPr/>
            </p:nvSpPr>
            <p:spPr>
              <a:xfrm>
                <a:off x="809708" y="3513503"/>
                <a:ext cx="170312" cy="16419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3</m:t>
                          </m:r>
                        </m:sub>
                      </m:sSub>
                    </m:oMath>
                  </m:oMathPara>
                </a14:m>
                <a:endParaRPr lang="en-US" sz="1600" dirty="0"/>
              </a:p>
            </p:txBody>
          </p:sp>
        </mc:Choice>
        <mc:Fallback xmlns="">
          <p:sp>
            <p:nvSpPr>
              <p:cNvPr id="25" name="TextBox 24">
                <a:extLst>
                  <a:ext uri="{FF2B5EF4-FFF2-40B4-BE49-F238E27FC236}">
                    <a16:creationId xmlns:a16="http://schemas.microsoft.com/office/drawing/2014/main" id="{CA446785-FD9A-C5DF-34F9-6C450654CD61}"/>
                  </a:ext>
                </a:extLst>
              </p:cNvPr>
              <p:cNvSpPr txBox="1">
                <a:spLocks noRot="1" noChangeAspect="1" noMove="1" noResize="1" noEditPoints="1" noAdjustHandles="1" noChangeArrowheads="1" noChangeShapeType="1" noTextEdit="1"/>
              </p:cNvSpPr>
              <p:nvPr/>
            </p:nvSpPr>
            <p:spPr>
              <a:xfrm>
                <a:off x="809708" y="3513503"/>
                <a:ext cx="170312" cy="164197"/>
              </a:xfrm>
              <a:prstGeom prst="rect">
                <a:avLst/>
              </a:prstGeom>
              <a:blipFill>
                <a:blip r:embed="rId7"/>
                <a:stretch>
                  <a:fillRect l="-26667" r="-40000" b="-71429"/>
                </a:stretch>
              </a:blipFill>
            </p:spPr>
            <p:txBody>
              <a:bodyPr/>
              <a:lstStyle/>
              <a:p>
                <a:r>
                  <a:rPr lang="en-US">
                    <a:noFill/>
                  </a:rPr>
                  <a:t> </a:t>
                </a:r>
              </a:p>
            </p:txBody>
          </p:sp>
        </mc:Fallback>
      </mc:AlternateContent>
      <p:sp>
        <p:nvSpPr>
          <p:cNvPr id="57" name="Oval 56">
            <a:extLst>
              <a:ext uri="{FF2B5EF4-FFF2-40B4-BE49-F238E27FC236}">
                <a16:creationId xmlns:a16="http://schemas.microsoft.com/office/drawing/2014/main" id="{AB3135FB-A39B-59BB-CB94-A40130469843}"/>
              </a:ext>
            </a:extLst>
          </p:cNvPr>
          <p:cNvSpPr/>
          <p:nvPr/>
        </p:nvSpPr>
        <p:spPr>
          <a:xfrm>
            <a:off x="2428756" y="2898856"/>
            <a:ext cx="60018" cy="6001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Oval 57">
            <a:extLst>
              <a:ext uri="{FF2B5EF4-FFF2-40B4-BE49-F238E27FC236}">
                <a16:creationId xmlns:a16="http://schemas.microsoft.com/office/drawing/2014/main" id="{98E04244-4D33-9392-44D2-89F042DC0D3A}"/>
              </a:ext>
            </a:extLst>
          </p:cNvPr>
          <p:cNvSpPr/>
          <p:nvPr/>
        </p:nvSpPr>
        <p:spPr>
          <a:xfrm>
            <a:off x="3195135" y="2644308"/>
            <a:ext cx="60018" cy="6001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Oval 58">
            <a:extLst>
              <a:ext uri="{FF2B5EF4-FFF2-40B4-BE49-F238E27FC236}">
                <a16:creationId xmlns:a16="http://schemas.microsoft.com/office/drawing/2014/main" id="{5CF5F56E-8863-E3E6-6E43-D61CA2074FC3}"/>
              </a:ext>
            </a:extLst>
          </p:cNvPr>
          <p:cNvSpPr/>
          <p:nvPr/>
        </p:nvSpPr>
        <p:spPr>
          <a:xfrm>
            <a:off x="3535055" y="3220212"/>
            <a:ext cx="60018" cy="6001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43" name="TextBox 42">
                <a:extLst>
                  <a:ext uri="{FF2B5EF4-FFF2-40B4-BE49-F238E27FC236}">
                    <a16:creationId xmlns:a16="http://schemas.microsoft.com/office/drawing/2014/main" id="{2896159D-92E8-6E5F-A1C0-DE985D583A66}"/>
                  </a:ext>
                </a:extLst>
              </p:cNvPr>
              <p:cNvSpPr txBox="1"/>
              <p:nvPr/>
            </p:nvSpPr>
            <p:spPr>
              <a:xfrm>
                <a:off x="3291169" y="2571750"/>
                <a:ext cx="160648" cy="16419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1</m:t>
                          </m:r>
                        </m:sub>
                      </m:sSub>
                    </m:oMath>
                  </m:oMathPara>
                </a14:m>
                <a:endParaRPr lang="en-US" sz="1600" dirty="0"/>
              </a:p>
            </p:txBody>
          </p:sp>
        </mc:Choice>
        <mc:Fallback xmlns="">
          <p:sp>
            <p:nvSpPr>
              <p:cNvPr id="43" name="TextBox 42">
                <a:extLst>
                  <a:ext uri="{FF2B5EF4-FFF2-40B4-BE49-F238E27FC236}">
                    <a16:creationId xmlns:a16="http://schemas.microsoft.com/office/drawing/2014/main" id="{2896159D-92E8-6E5F-A1C0-DE985D583A66}"/>
                  </a:ext>
                </a:extLst>
              </p:cNvPr>
              <p:cNvSpPr txBox="1">
                <a:spLocks noRot="1" noChangeAspect="1" noMove="1" noResize="1" noEditPoints="1" noAdjustHandles="1" noChangeArrowheads="1" noChangeShapeType="1" noTextEdit="1"/>
              </p:cNvSpPr>
              <p:nvPr/>
            </p:nvSpPr>
            <p:spPr>
              <a:xfrm>
                <a:off x="3291169" y="2571750"/>
                <a:ext cx="160648" cy="164197"/>
              </a:xfrm>
              <a:prstGeom prst="rect">
                <a:avLst/>
              </a:prstGeom>
              <a:blipFill>
                <a:blip r:embed="rId8"/>
                <a:stretch>
                  <a:fillRect l="-46154" r="-46154" b="-714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4" name="TextBox 43">
                <a:extLst>
                  <a:ext uri="{FF2B5EF4-FFF2-40B4-BE49-F238E27FC236}">
                    <a16:creationId xmlns:a16="http://schemas.microsoft.com/office/drawing/2014/main" id="{D2565ECD-BDE6-46D9-EFE7-65E47611CA4F}"/>
                  </a:ext>
                </a:extLst>
              </p:cNvPr>
              <p:cNvSpPr txBox="1"/>
              <p:nvPr/>
            </p:nvSpPr>
            <p:spPr>
              <a:xfrm>
                <a:off x="3586284" y="3003694"/>
                <a:ext cx="163813" cy="16419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2</m:t>
                          </m:r>
                        </m:sub>
                      </m:sSub>
                    </m:oMath>
                  </m:oMathPara>
                </a14:m>
                <a:endParaRPr lang="en-US" sz="1600" dirty="0"/>
              </a:p>
            </p:txBody>
          </p:sp>
        </mc:Choice>
        <mc:Fallback xmlns="">
          <p:sp>
            <p:nvSpPr>
              <p:cNvPr id="44" name="TextBox 43">
                <a:extLst>
                  <a:ext uri="{FF2B5EF4-FFF2-40B4-BE49-F238E27FC236}">
                    <a16:creationId xmlns:a16="http://schemas.microsoft.com/office/drawing/2014/main" id="{D2565ECD-BDE6-46D9-EFE7-65E47611CA4F}"/>
                  </a:ext>
                </a:extLst>
              </p:cNvPr>
              <p:cNvSpPr txBox="1">
                <a:spLocks noRot="1" noChangeAspect="1" noMove="1" noResize="1" noEditPoints="1" noAdjustHandles="1" noChangeArrowheads="1" noChangeShapeType="1" noTextEdit="1"/>
              </p:cNvSpPr>
              <p:nvPr/>
            </p:nvSpPr>
            <p:spPr>
              <a:xfrm>
                <a:off x="3586284" y="3003694"/>
                <a:ext cx="163813" cy="164197"/>
              </a:xfrm>
              <a:prstGeom prst="rect">
                <a:avLst/>
              </a:prstGeom>
              <a:blipFill>
                <a:blip r:embed="rId9"/>
                <a:stretch>
                  <a:fillRect l="-42857" r="-42857" b="-71429"/>
                </a:stretch>
              </a:blipFill>
            </p:spPr>
            <p:txBody>
              <a:bodyPr/>
              <a:lstStyle/>
              <a:p>
                <a:r>
                  <a:rPr lang="en-US">
                    <a:noFill/>
                  </a:rPr>
                  <a:t> </a:t>
                </a:r>
              </a:p>
            </p:txBody>
          </p:sp>
        </mc:Fallback>
      </mc:AlternateContent>
      <p:sp>
        <p:nvSpPr>
          <p:cNvPr id="46" name="Oval 45">
            <a:extLst>
              <a:ext uri="{FF2B5EF4-FFF2-40B4-BE49-F238E27FC236}">
                <a16:creationId xmlns:a16="http://schemas.microsoft.com/office/drawing/2014/main" id="{11D93FED-DC73-B540-709A-815782AEEAB4}"/>
              </a:ext>
            </a:extLst>
          </p:cNvPr>
          <p:cNvSpPr/>
          <p:nvPr/>
        </p:nvSpPr>
        <p:spPr>
          <a:xfrm>
            <a:off x="2844270" y="3791570"/>
            <a:ext cx="60018" cy="6001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51" name="TextBox 50">
                <a:extLst>
                  <a:ext uri="{FF2B5EF4-FFF2-40B4-BE49-F238E27FC236}">
                    <a16:creationId xmlns:a16="http://schemas.microsoft.com/office/drawing/2014/main" id="{CEE72C80-F296-8ED5-7A20-AA43FBC50C4D}"/>
                  </a:ext>
                </a:extLst>
              </p:cNvPr>
              <p:cNvSpPr txBox="1"/>
              <p:nvPr/>
            </p:nvSpPr>
            <p:spPr>
              <a:xfrm>
                <a:off x="2552291" y="3606891"/>
                <a:ext cx="163813" cy="16419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3</m:t>
                          </m:r>
                        </m:sub>
                      </m:sSub>
                    </m:oMath>
                  </m:oMathPara>
                </a14:m>
                <a:endParaRPr lang="en-US" sz="1600" dirty="0"/>
              </a:p>
            </p:txBody>
          </p:sp>
        </mc:Choice>
        <mc:Fallback xmlns="">
          <p:sp>
            <p:nvSpPr>
              <p:cNvPr id="51" name="TextBox 50">
                <a:extLst>
                  <a:ext uri="{FF2B5EF4-FFF2-40B4-BE49-F238E27FC236}">
                    <a16:creationId xmlns:a16="http://schemas.microsoft.com/office/drawing/2014/main" id="{CEE72C80-F296-8ED5-7A20-AA43FBC50C4D}"/>
                  </a:ext>
                </a:extLst>
              </p:cNvPr>
              <p:cNvSpPr txBox="1">
                <a:spLocks noRot="1" noChangeAspect="1" noMove="1" noResize="1" noEditPoints="1" noAdjustHandles="1" noChangeArrowheads="1" noChangeShapeType="1" noTextEdit="1"/>
              </p:cNvSpPr>
              <p:nvPr/>
            </p:nvSpPr>
            <p:spPr>
              <a:xfrm>
                <a:off x="2552291" y="3606891"/>
                <a:ext cx="163813" cy="164197"/>
              </a:xfrm>
              <a:prstGeom prst="rect">
                <a:avLst/>
              </a:prstGeom>
              <a:blipFill>
                <a:blip r:embed="rId10"/>
                <a:stretch>
                  <a:fillRect l="-42857" r="-35714" b="-64286"/>
                </a:stretch>
              </a:blipFill>
            </p:spPr>
            <p:txBody>
              <a:bodyPr/>
              <a:lstStyle/>
              <a:p>
                <a:r>
                  <a:rPr lang="en-US">
                    <a:noFill/>
                  </a:rPr>
                  <a:t> </a:t>
                </a:r>
              </a:p>
            </p:txBody>
          </p:sp>
        </mc:Fallback>
      </mc:AlternateContent>
      <p:cxnSp>
        <p:nvCxnSpPr>
          <p:cNvPr id="65" name="Straight Connector 64">
            <a:extLst>
              <a:ext uri="{FF2B5EF4-FFF2-40B4-BE49-F238E27FC236}">
                <a16:creationId xmlns:a16="http://schemas.microsoft.com/office/drawing/2014/main" id="{6F798645-0FDE-8CD7-7DAB-B33F02775D78}"/>
              </a:ext>
            </a:extLst>
          </p:cNvPr>
          <p:cNvCxnSpPr>
            <a:cxnSpLocks/>
            <a:stCxn id="57" idx="1"/>
          </p:cNvCxnSpPr>
          <p:nvPr/>
        </p:nvCxnSpPr>
        <p:spPr>
          <a:xfrm flipH="1">
            <a:off x="420234" y="2907645"/>
            <a:ext cx="2017311" cy="980060"/>
          </a:xfrm>
          <a:prstGeom prst="line">
            <a:avLst/>
          </a:prstGeom>
          <a:ln w="12700"/>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69" name="TextBox 68">
                <a:extLst>
                  <a:ext uri="{FF2B5EF4-FFF2-40B4-BE49-F238E27FC236}">
                    <a16:creationId xmlns:a16="http://schemas.microsoft.com/office/drawing/2014/main" id="{0885AE99-C4D3-F659-CFF4-F8C58F7468C4}"/>
                  </a:ext>
                </a:extLst>
              </p:cNvPr>
              <p:cNvSpPr txBox="1"/>
              <p:nvPr/>
            </p:nvSpPr>
            <p:spPr>
              <a:xfrm>
                <a:off x="2328126" y="2622227"/>
                <a:ext cx="245645"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0</m:t>
                          </m:r>
                        </m:sub>
                      </m:sSub>
                    </m:oMath>
                  </m:oMathPara>
                </a14:m>
                <a:endParaRPr lang="en-US" sz="1600" dirty="0"/>
              </a:p>
            </p:txBody>
          </p:sp>
        </mc:Choice>
        <mc:Fallback xmlns="">
          <p:sp>
            <p:nvSpPr>
              <p:cNvPr id="69" name="TextBox 68">
                <a:extLst>
                  <a:ext uri="{FF2B5EF4-FFF2-40B4-BE49-F238E27FC236}">
                    <a16:creationId xmlns:a16="http://schemas.microsoft.com/office/drawing/2014/main" id="{0885AE99-C4D3-F659-CFF4-F8C58F7468C4}"/>
                  </a:ext>
                </a:extLst>
              </p:cNvPr>
              <p:cNvSpPr txBox="1">
                <a:spLocks noRot="1" noChangeAspect="1" noMove="1" noResize="1" noEditPoints="1" noAdjustHandles="1" noChangeArrowheads="1" noChangeShapeType="1" noTextEdit="1"/>
              </p:cNvSpPr>
              <p:nvPr/>
            </p:nvSpPr>
            <p:spPr>
              <a:xfrm>
                <a:off x="2328126" y="2622227"/>
                <a:ext cx="245645" cy="246221"/>
              </a:xfrm>
              <a:prstGeom prst="rect">
                <a:avLst/>
              </a:prstGeom>
              <a:blipFill>
                <a:blip r:embed="rId11"/>
                <a:stretch>
                  <a:fillRect l="-20000" r="-10000" b="-952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5" name="Content Placeholder 2">
                <a:extLst>
                  <a:ext uri="{FF2B5EF4-FFF2-40B4-BE49-F238E27FC236}">
                    <a16:creationId xmlns:a16="http://schemas.microsoft.com/office/drawing/2014/main" id="{7B128F2C-26E0-B76D-CD9F-FE3995C5E065}"/>
                  </a:ext>
                </a:extLst>
              </p:cNvPr>
              <p:cNvSpPr txBox="1">
                <a:spLocks/>
              </p:cNvSpPr>
              <p:nvPr/>
            </p:nvSpPr>
            <p:spPr>
              <a:xfrm>
                <a:off x="3883764" y="2553367"/>
                <a:ext cx="2903804" cy="2267753"/>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900"/>
                  </a:lnSpc>
                  <a:spcBef>
                    <a:spcPts val="400"/>
                  </a:spcBef>
                  <a:spcAft>
                    <a:spcPts val="200"/>
                  </a:spcAft>
                </a:pPr>
                <a:r>
                  <a:rPr lang="en-US" sz="1600" dirty="0"/>
                  <a:t>Link </a:t>
                </a:r>
                <a14:m>
                  <m:oMath xmlns:m="http://schemas.openxmlformats.org/officeDocument/2006/math">
                    <m:sSub>
                      <m:sSubPr>
                        <m:ctrlPr>
                          <a:rPr lang="en-US" sz="1600" i="1">
                            <a:latin typeface="Cambria Math" panose="02040503050406030204" pitchFamily="18" charset="0"/>
                          </a:rPr>
                        </m:ctrlPr>
                      </m:sSubPr>
                      <m:e>
                        <m:r>
                          <a:rPr lang="en-US" sz="1600" i="1">
                            <a:latin typeface="Cambria Math" panose="02040503050406030204" pitchFamily="18" charset="0"/>
                          </a:rPr>
                          <m:t>𝑎</m:t>
                        </m:r>
                      </m:e>
                      <m:sub>
                        <m:r>
                          <a:rPr lang="en-US" sz="1600" i="1">
                            <a:latin typeface="Cambria Math" panose="02040503050406030204" pitchFamily="18" charset="0"/>
                          </a:rPr>
                          <m:t>𝑖</m:t>
                        </m:r>
                      </m:sub>
                    </m:sSub>
                    <m:r>
                      <a:rPr lang="en-US" sz="1600" i="1" smtClean="0">
                        <a:latin typeface="Cambria Math" panose="02040503050406030204" pitchFamily="18" charset="0"/>
                        <a:ea typeface="Cambria Math" panose="02040503050406030204" pitchFamily="18" charset="0"/>
                      </a:rPr>
                      <m:t>→</m:t>
                    </m:r>
                    <m:sSub>
                      <m:sSubPr>
                        <m:ctrlPr>
                          <a:rPr lang="en-US" sz="1600" i="1">
                            <a:latin typeface="Cambria Math" panose="02040503050406030204" pitchFamily="18" charset="0"/>
                          </a:rPr>
                        </m:ctrlPr>
                      </m:sSubPr>
                      <m:e>
                        <m:r>
                          <a:rPr lang="en-US" sz="1600" i="1">
                            <a:latin typeface="Cambria Math" panose="02040503050406030204" pitchFamily="18" charset="0"/>
                          </a:rPr>
                          <m:t>𝑏</m:t>
                        </m:r>
                      </m:e>
                      <m:sub>
                        <m:r>
                          <a:rPr lang="en-US" sz="1600" i="1">
                            <a:latin typeface="Cambria Math" panose="02040503050406030204" pitchFamily="18" charset="0"/>
                          </a:rPr>
                          <m:t>𝑗</m:t>
                        </m:r>
                      </m:sub>
                    </m:sSub>
                  </m:oMath>
                </a14:m>
                <a:r>
                  <a:rPr lang="en-US" sz="1600" dirty="0"/>
                  <a:t> (here </a:t>
                </a:r>
                <a14:m>
                  <m:oMath xmlns:m="http://schemas.openxmlformats.org/officeDocument/2006/math">
                    <m:sSub>
                      <m:sSubPr>
                        <m:ctrlPr>
                          <a:rPr lang="en-US" sz="1600" i="1">
                            <a:latin typeface="Cambria Math" panose="02040503050406030204" pitchFamily="18" charset="0"/>
                          </a:rPr>
                        </m:ctrlPr>
                      </m:sSubPr>
                      <m:e>
                        <m:r>
                          <a:rPr lang="en-US" sz="1600" i="1">
                            <a:latin typeface="Cambria Math" panose="02040503050406030204" pitchFamily="18" charset="0"/>
                          </a:rPr>
                          <m:t>𝑎</m:t>
                        </m:r>
                      </m:e>
                      <m:sub>
                        <m:r>
                          <a:rPr lang="en-US" sz="1600" b="0" i="1" smtClean="0">
                            <a:latin typeface="Cambria Math" panose="02040503050406030204" pitchFamily="18" charset="0"/>
                          </a:rPr>
                          <m:t>2</m:t>
                        </m:r>
                      </m:sub>
                    </m:sSub>
                    <m:r>
                      <a:rPr lang="en-US" sz="1600" i="1" smtClean="0">
                        <a:latin typeface="Cambria Math" panose="02040503050406030204" pitchFamily="18" charset="0"/>
                        <a:ea typeface="Cambria Math" panose="02040503050406030204" pitchFamily="18" charset="0"/>
                      </a:rPr>
                      <m:t>→</m:t>
                    </m:r>
                    <m:sSub>
                      <m:sSubPr>
                        <m:ctrlPr>
                          <a:rPr lang="en-US" sz="1600" i="1">
                            <a:latin typeface="Cambria Math" panose="02040503050406030204" pitchFamily="18" charset="0"/>
                          </a:rPr>
                        </m:ctrlPr>
                      </m:sSubPr>
                      <m:e>
                        <m:r>
                          <a:rPr lang="en-US" sz="1600" i="1">
                            <a:latin typeface="Cambria Math" panose="02040503050406030204" pitchFamily="18" charset="0"/>
                          </a:rPr>
                          <m:t>𝑏</m:t>
                        </m:r>
                      </m:e>
                      <m:sub>
                        <m:r>
                          <a:rPr lang="en-US" sz="1600" b="0" i="1" smtClean="0">
                            <a:latin typeface="Cambria Math" panose="02040503050406030204" pitchFamily="18" charset="0"/>
                          </a:rPr>
                          <m:t>0</m:t>
                        </m:r>
                      </m:sub>
                    </m:sSub>
                  </m:oMath>
                </a14:m>
                <a:r>
                  <a:rPr lang="en-US" sz="1600" dirty="0"/>
                  <a:t>)</a:t>
                </a:r>
              </a:p>
              <a:p>
                <a:pPr>
                  <a:lnSpc>
                    <a:spcPts val="1900"/>
                  </a:lnSpc>
                  <a:spcBef>
                    <a:spcPts val="400"/>
                  </a:spcBef>
                  <a:spcAft>
                    <a:spcPts val="200"/>
                  </a:spcAft>
                </a:pPr>
                <a:r>
                  <a:rPr lang="en-US" sz="1600" dirty="0"/>
                  <a:t>Traverse the </a:t>
                </a:r>
                <a14:m>
                  <m:oMath xmlns:m="http://schemas.openxmlformats.org/officeDocument/2006/math">
                    <m:r>
                      <a:rPr lang="en-US" sz="1600" b="0" i="1" smtClean="0">
                        <a:latin typeface="Cambria Math" panose="02040503050406030204" pitchFamily="18" charset="0"/>
                      </a:rPr>
                      <m:t>𝑏</m:t>
                    </m:r>
                  </m:oMath>
                </a14:m>
                <a:r>
                  <a:rPr lang="en-US" sz="1600" dirty="0"/>
                  <a:t> list till </a:t>
                </a:r>
                <a14:m>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𝑚</m:t>
                        </m:r>
                      </m:sub>
                    </m:sSub>
                  </m:oMath>
                </a14:m>
                <a:r>
                  <a:rPr lang="en-US" sz="1600" dirty="0"/>
                  <a:t> is met</a:t>
                </a:r>
              </a:p>
              <a:p>
                <a:pPr>
                  <a:lnSpc>
                    <a:spcPts val="1900"/>
                  </a:lnSpc>
                  <a:spcBef>
                    <a:spcPts val="400"/>
                  </a:spcBef>
                  <a:spcAft>
                    <a:spcPts val="200"/>
                  </a:spcAft>
                </a:pPr>
                <a:r>
                  <a:rPr lang="en-US" sz="1600" dirty="0"/>
                  <a:t>Link </a:t>
                </a:r>
                <a14:m>
                  <m:oMath xmlns:m="http://schemas.openxmlformats.org/officeDocument/2006/math">
                    <m:sSub>
                      <m:sSubPr>
                        <m:ctrlPr>
                          <a:rPr lang="en-US" sz="1600" i="1">
                            <a:latin typeface="Cambria Math" panose="02040503050406030204" pitchFamily="18" charset="0"/>
                          </a:rPr>
                        </m:ctrlPr>
                      </m:sSubPr>
                      <m:e>
                        <m:r>
                          <a:rPr lang="en-US" sz="1600" i="1">
                            <a:latin typeface="Cambria Math" panose="02040503050406030204" pitchFamily="18" charset="0"/>
                          </a:rPr>
                          <m:t>𝑏</m:t>
                        </m:r>
                      </m:e>
                      <m:sub>
                        <m:r>
                          <a:rPr lang="en-US" sz="1600" i="1">
                            <a:latin typeface="Cambria Math" panose="02040503050406030204" pitchFamily="18" charset="0"/>
                          </a:rPr>
                          <m:t>𝑚</m:t>
                        </m:r>
                      </m:sub>
                    </m:sSub>
                  </m:oMath>
                </a14:m>
                <a:r>
                  <a:rPr lang="en-US" sz="1600" dirty="0"/>
                  <a:t>to </a:t>
                </a:r>
                <a14:m>
                  <m:oMath xmlns:m="http://schemas.openxmlformats.org/officeDocument/2006/math">
                    <m:sSub>
                      <m:sSubPr>
                        <m:ctrlPr>
                          <a:rPr lang="en-US" sz="1600" i="1">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𝑘</m:t>
                        </m:r>
                      </m:sub>
                    </m:sSub>
                  </m:oMath>
                </a14:m>
                <a:r>
                  <a:rPr lang="en-US" sz="1600" dirty="0"/>
                  <a:t> (here </a:t>
                </a:r>
                <a14:m>
                  <m:oMath xmlns:m="http://schemas.openxmlformats.org/officeDocument/2006/math">
                    <m:sSub>
                      <m:sSubPr>
                        <m:ctrlPr>
                          <a:rPr lang="en-US" sz="1600" i="1">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3</m:t>
                        </m:r>
                      </m:sub>
                    </m:sSub>
                  </m:oMath>
                </a14:m>
                <a:r>
                  <a:rPr lang="en-US" sz="1600" dirty="0"/>
                  <a:t>to </a:t>
                </a:r>
                <a14:m>
                  <m:oMath xmlns:m="http://schemas.openxmlformats.org/officeDocument/2006/math">
                    <m:sSub>
                      <m:sSubPr>
                        <m:ctrlPr>
                          <a:rPr lang="en-US" sz="1600" i="1">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1</m:t>
                        </m:r>
                      </m:sub>
                    </m:sSub>
                  </m:oMath>
                </a14:m>
                <a:r>
                  <a:rPr lang="en-US" sz="1600" dirty="0"/>
                  <a:t>)</a:t>
                </a:r>
              </a:p>
              <a:p>
                <a:pPr>
                  <a:lnSpc>
                    <a:spcPts val="1900"/>
                  </a:lnSpc>
                  <a:spcBef>
                    <a:spcPts val="400"/>
                  </a:spcBef>
                  <a:spcAft>
                    <a:spcPts val="200"/>
                  </a:spcAft>
                </a:pPr>
                <a:r>
                  <a:rPr lang="en-US" sz="1600" dirty="0"/>
                  <a:t>Traverse the </a:t>
                </a:r>
                <a14:m>
                  <m:oMath xmlns:m="http://schemas.openxmlformats.org/officeDocument/2006/math">
                    <m:r>
                      <a:rPr lang="en-US" sz="1600" b="0" i="1" smtClean="0">
                        <a:latin typeface="Cambria Math" panose="02040503050406030204" pitchFamily="18" charset="0"/>
                      </a:rPr>
                      <m:t>𝑎</m:t>
                    </m:r>
                  </m:oMath>
                </a14:m>
                <a:r>
                  <a:rPr lang="en-US" sz="1600" dirty="0"/>
                  <a:t> list till </a:t>
                </a:r>
                <a14:m>
                  <m:oMath xmlns:m="http://schemas.openxmlformats.org/officeDocument/2006/math">
                    <m:sSub>
                      <m:sSubPr>
                        <m:ctrlPr>
                          <a:rPr lang="en-US" sz="1600" i="1">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𝑖</m:t>
                        </m:r>
                      </m:sub>
                    </m:sSub>
                  </m:oMath>
                </a14:m>
                <a:r>
                  <a:rPr lang="en-US" sz="1600" dirty="0"/>
                  <a:t> is met</a:t>
                </a:r>
              </a:p>
            </p:txBody>
          </p:sp>
        </mc:Choice>
        <mc:Fallback xmlns="">
          <p:sp>
            <p:nvSpPr>
              <p:cNvPr id="75" name="Content Placeholder 2">
                <a:extLst>
                  <a:ext uri="{FF2B5EF4-FFF2-40B4-BE49-F238E27FC236}">
                    <a16:creationId xmlns:a16="http://schemas.microsoft.com/office/drawing/2014/main" id="{7B128F2C-26E0-B76D-CD9F-FE3995C5E065}"/>
                  </a:ext>
                </a:extLst>
              </p:cNvPr>
              <p:cNvSpPr txBox="1">
                <a:spLocks noRot="1" noChangeAspect="1" noMove="1" noResize="1" noEditPoints="1" noAdjustHandles="1" noChangeArrowheads="1" noChangeShapeType="1" noTextEdit="1"/>
              </p:cNvSpPr>
              <p:nvPr/>
            </p:nvSpPr>
            <p:spPr>
              <a:xfrm>
                <a:off x="3883764" y="2553367"/>
                <a:ext cx="2903804" cy="2267753"/>
              </a:xfrm>
              <a:prstGeom prst="rect">
                <a:avLst/>
              </a:prstGeom>
              <a:blipFill>
                <a:blip r:embed="rId12"/>
                <a:stretch>
                  <a:fillRect l="-870" t="-2235"/>
                </a:stretch>
              </a:blipFill>
            </p:spPr>
            <p:txBody>
              <a:bodyPr/>
              <a:lstStyle/>
              <a:p>
                <a:r>
                  <a:rPr lang="en-US">
                    <a:noFill/>
                  </a:rPr>
                  <a:t> </a:t>
                </a:r>
              </a:p>
            </p:txBody>
          </p:sp>
        </mc:Fallback>
      </mc:AlternateContent>
      <p:cxnSp>
        <p:nvCxnSpPr>
          <p:cNvPr id="2" name="Straight Connector 1">
            <a:extLst>
              <a:ext uri="{FF2B5EF4-FFF2-40B4-BE49-F238E27FC236}">
                <a16:creationId xmlns:a16="http://schemas.microsoft.com/office/drawing/2014/main" id="{DECC16B4-72BB-E8CD-4C95-493010A80B41}"/>
              </a:ext>
            </a:extLst>
          </p:cNvPr>
          <p:cNvCxnSpPr>
            <a:cxnSpLocks/>
          </p:cNvCxnSpPr>
          <p:nvPr/>
        </p:nvCxnSpPr>
        <p:spPr>
          <a:xfrm flipH="1">
            <a:off x="2437545" y="2653097"/>
            <a:ext cx="766379" cy="254548"/>
          </a:xfrm>
          <a:prstGeom prst="line">
            <a:avLst/>
          </a:prstGeom>
          <a:ln w="12700"/>
        </p:spPr>
        <p:style>
          <a:lnRef idx="1">
            <a:schemeClr val="dk1"/>
          </a:lnRef>
          <a:fillRef idx="0">
            <a:schemeClr val="dk1"/>
          </a:fillRef>
          <a:effectRef idx="0">
            <a:schemeClr val="dk1"/>
          </a:effectRef>
          <a:fontRef idx="minor">
            <a:schemeClr val="tx1"/>
          </a:fontRef>
        </p:style>
      </p:cxnSp>
      <p:cxnSp>
        <p:nvCxnSpPr>
          <p:cNvPr id="3" name="Straight Connector 2">
            <a:extLst>
              <a:ext uri="{FF2B5EF4-FFF2-40B4-BE49-F238E27FC236}">
                <a16:creationId xmlns:a16="http://schemas.microsoft.com/office/drawing/2014/main" id="{12255DDB-9C15-6C83-6680-8758E33EF7B5}"/>
              </a:ext>
            </a:extLst>
          </p:cNvPr>
          <p:cNvCxnSpPr>
            <a:cxnSpLocks/>
          </p:cNvCxnSpPr>
          <p:nvPr/>
        </p:nvCxnSpPr>
        <p:spPr>
          <a:xfrm flipH="1">
            <a:off x="2895499" y="3271441"/>
            <a:ext cx="690785" cy="571358"/>
          </a:xfrm>
          <a:prstGeom prst="line">
            <a:avLst/>
          </a:prstGeom>
          <a:ln w="12700"/>
        </p:spPr>
        <p:style>
          <a:lnRef idx="1">
            <a:schemeClr val="dk1"/>
          </a:lnRef>
          <a:fillRef idx="0">
            <a:schemeClr val="dk1"/>
          </a:fillRef>
          <a:effectRef idx="0">
            <a:schemeClr val="dk1"/>
          </a:effectRef>
          <a:fontRef idx="minor">
            <a:schemeClr val="tx1"/>
          </a:fontRef>
        </p:style>
      </p:cxnSp>
      <p:cxnSp>
        <p:nvCxnSpPr>
          <p:cNvPr id="6" name="Straight Connector 5">
            <a:extLst>
              <a:ext uri="{FF2B5EF4-FFF2-40B4-BE49-F238E27FC236}">
                <a16:creationId xmlns:a16="http://schemas.microsoft.com/office/drawing/2014/main" id="{FCE71B0B-4F3C-5188-855C-75B2992C4FAF}"/>
              </a:ext>
            </a:extLst>
          </p:cNvPr>
          <p:cNvCxnSpPr>
            <a:cxnSpLocks/>
          </p:cNvCxnSpPr>
          <p:nvPr/>
        </p:nvCxnSpPr>
        <p:spPr>
          <a:xfrm>
            <a:off x="3246364" y="2653097"/>
            <a:ext cx="339920" cy="575904"/>
          </a:xfrm>
          <a:prstGeom prst="line">
            <a:avLst/>
          </a:prstGeom>
          <a:ln w="12700"/>
        </p:spPr>
        <p:style>
          <a:lnRef idx="1">
            <a:schemeClr val="dk1"/>
          </a:lnRef>
          <a:fillRef idx="0">
            <a:schemeClr val="dk1"/>
          </a:fillRef>
          <a:effectRef idx="0">
            <a:schemeClr val="dk1"/>
          </a:effectRef>
          <a:fontRef idx="minor">
            <a:schemeClr val="tx1"/>
          </a:fontRef>
        </p:style>
      </p:cxnSp>
      <p:cxnSp>
        <p:nvCxnSpPr>
          <p:cNvPr id="53" name="Straight Connector 52">
            <a:extLst>
              <a:ext uri="{FF2B5EF4-FFF2-40B4-BE49-F238E27FC236}">
                <a16:creationId xmlns:a16="http://schemas.microsoft.com/office/drawing/2014/main" id="{1C305DF3-BA34-0531-341F-5AE3342254EE}"/>
              </a:ext>
            </a:extLst>
          </p:cNvPr>
          <p:cNvCxnSpPr>
            <a:cxnSpLocks/>
          </p:cNvCxnSpPr>
          <p:nvPr/>
        </p:nvCxnSpPr>
        <p:spPr>
          <a:xfrm flipH="1">
            <a:off x="717098" y="3842799"/>
            <a:ext cx="2178401" cy="657707"/>
          </a:xfrm>
          <a:prstGeom prst="line">
            <a:avLst/>
          </a:prstGeom>
          <a:ln w="12700"/>
        </p:spPr>
        <p:style>
          <a:lnRef idx="1">
            <a:schemeClr val="dk1"/>
          </a:lnRef>
          <a:fillRef idx="0">
            <a:schemeClr val="dk1"/>
          </a:fillRef>
          <a:effectRef idx="0">
            <a:schemeClr val="dk1"/>
          </a:effectRef>
          <a:fontRef idx="minor">
            <a:schemeClr val="tx1"/>
          </a:fontRef>
        </p:style>
      </p:cxnSp>
      <p:cxnSp>
        <p:nvCxnSpPr>
          <p:cNvPr id="54" name="Straight Connector 53">
            <a:extLst>
              <a:ext uri="{FF2B5EF4-FFF2-40B4-BE49-F238E27FC236}">
                <a16:creationId xmlns:a16="http://schemas.microsoft.com/office/drawing/2014/main" id="{117C99C1-E746-A540-E331-22AADD3AC4EC}"/>
              </a:ext>
            </a:extLst>
          </p:cNvPr>
          <p:cNvCxnSpPr>
            <a:cxnSpLocks/>
          </p:cNvCxnSpPr>
          <p:nvPr/>
        </p:nvCxnSpPr>
        <p:spPr>
          <a:xfrm>
            <a:off x="409646" y="3907601"/>
            <a:ext cx="277955" cy="582303"/>
          </a:xfrm>
          <a:prstGeom prst="line">
            <a:avLst/>
          </a:prstGeom>
          <a:ln w="12700"/>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55" name="Content Placeholder 2">
                <a:extLst>
                  <a:ext uri="{FF2B5EF4-FFF2-40B4-BE49-F238E27FC236}">
                    <a16:creationId xmlns:a16="http://schemas.microsoft.com/office/drawing/2014/main" id="{1D1A3D47-0D86-2F34-FE0E-657B20E2F89C}"/>
                  </a:ext>
                </a:extLst>
              </p:cNvPr>
              <p:cNvSpPr txBox="1">
                <a:spLocks/>
              </p:cNvSpPr>
              <p:nvPr/>
            </p:nvSpPr>
            <p:spPr>
              <a:xfrm>
                <a:off x="1203580" y="4481932"/>
                <a:ext cx="5580972" cy="396757"/>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900"/>
                  </a:lnSpc>
                  <a:spcBef>
                    <a:spcPts val="400"/>
                  </a:spcBef>
                  <a:spcAft>
                    <a:spcPts val="200"/>
                  </a:spcAft>
                </a:pPr>
                <a:r>
                  <a:rPr lang="en-US" sz="1600" b="0" dirty="0"/>
                  <a:t>So the hull is </a:t>
                </a:r>
                <a14:m>
                  <m:oMath xmlns:m="http://schemas.openxmlformats.org/officeDocument/2006/math">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2</m:t>
                        </m:r>
                      </m:sub>
                    </m:sSub>
                    <m:r>
                      <a:rPr lang="en-US" sz="1600" i="1">
                        <a:latin typeface="Cambria Math" panose="02040503050406030204" pitchFamily="18" charset="0"/>
                        <a:ea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𝑏</m:t>
                        </m:r>
                      </m:e>
                      <m:sub>
                        <m:r>
                          <a:rPr lang="en-US" sz="1600" b="0" i="1" smtClean="0">
                            <a:latin typeface="Cambria Math" panose="02040503050406030204" pitchFamily="18" charset="0"/>
                          </a:rPr>
                          <m:t>0</m:t>
                        </m:r>
                      </m:sub>
                    </m:sSub>
                    <m:r>
                      <a:rPr lang="en-US" sz="1600" i="1">
                        <a:latin typeface="Cambria Math" panose="02040503050406030204" pitchFamily="18" charset="0"/>
                        <a:ea typeface="Cambria Math" panose="02040503050406030204" pitchFamily="18" charset="0"/>
                      </a:rPr>
                      <m:t>→</m:t>
                    </m:r>
                    <m:sSub>
                      <m:sSubPr>
                        <m:ctrlPr>
                          <a:rPr lang="en-US" sz="1600" i="1">
                            <a:latin typeface="Cambria Math" panose="02040503050406030204" pitchFamily="18" charset="0"/>
                          </a:rPr>
                        </m:ctrlPr>
                      </m:sSubPr>
                      <m:e>
                        <m:r>
                          <a:rPr lang="en-US" sz="1600" i="1">
                            <a:latin typeface="Cambria Math" panose="02040503050406030204" pitchFamily="18" charset="0"/>
                          </a:rPr>
                          <m:t>𝑏</m:t>
                        </m:r>
                      </m:e>
                      <m:sub>
                        <m:r>
                          <a:rPr lang="en-US" sz="1600" b="0" i="1" smtClean="0">
                            <a:latin typeface="Cambria Math" panose="02040503050406030204" pitchFamily="18" charset="0"/>
                          </a:rPr>
                          <m:t>1</m:t>
                        </m:r>
                      </m:sub>
                    </m:sSub>
                    <m:r>
                      <a:rPr lang="en-US" sz="1600" i="1">
                        <a:latin typeface="Cambria Math" panose="02040503050406030204" pitchFamily="18" charset="0"/>
                        <a:ea typeface="Cambria Math" panose="02040503050406030204" pitchFamily="18" charset="0"/>
                      </a:rPr>
                      <m:t>→</m:t>
                    </m:r>
                    <m:sSub>
                      <m:sSubPr>
                        <m:ctrlPr>
                          <a:rPr lang="en-US" sz="1600" i="1">
                            <a:latin typeface="Cambria Math" panose="02040503050406030204" pitchFamily="18" charset="0"/>
                          </a:rPr>
                        </m:ctrlPr>
                      </m:sSubPr>
                      <m:e>
                        <m:r>
                          <a:rPr lang="en-US" sz="1600" i="1">
                            <a:latin typeface="Cambria Math" panose="02040503050406030204" pitchFamily="18" charset="0"/>
                          </a:rPr>
                          <m:t>𝑏</m:t>
                        </m:r>
                      </m:e>
                      <m:sub>
                        <m:r>
                          <a:rPr lang="en-US" sz="1600" b="0" i="1" smtClean="0">
                            <a:latin typeface="Cambria Math" panose="02040503050406030204" pitchFamily="18" charset="0"/>
                          </a:rPr>
                          <m:t>2</m:t>
                        </m:r>
                      </m:sub>
                    </m:sSub>
                    <m:r>
                      <a:rPr lang="en-US" sz="1600" i="1">
                        <a:latin typeface="Cambria Math" panose="02040503050406030204" pitchFamily="18" charset="0"/>
                        <a:ea typeface="Cambria Math" panose="02040503050406030204" pitchFamily="18" charset="0"/>
                      </a:rPr>
                      <m:t>→</m:t>
                    </m:r>
                    <m:sSub>
                      <m:sSubPr>
                        <m:ctrlPr>
                          <a:rPr lang="en-US" sz="1600" i="1">
                            <a:latin typeface="Cambria Math" panose="02040503050406030204" pitchFamily="18" charset="0"/>
                          </a:rPr>
                        </m:ctrlPr>
                      </m:sSubPr>
                      <m:e>
                        <m:r>
                          <a:rPr lang="en-US" sz="1600" i="1">
                            <a:latin typeface="Cambria Math" panose="02040503050406030204" pitchFamily="18" charset="0"/>
                          </a:rPr>
                          <m:t>𝑏</m:t>
                        </m:r>
                      </m:e>
                      <m:sub>
                        <m:r>
                          <a:rPr lang="en-US" sz="1600" b="0" i="1" smtClean="0">
                            <a:latin typeface="Cambria Math" panose="02040503050406030204" pitchFamily="18" charset="0"/>
                          </a:rPr>
                          <m:t>3</m:t>
                        </m:r>
                      </m:sub>
                    </m:sSub>
                    <m:r>
                      <a:rPr lang="en-US" sz="1600" i="1">
                        <a:latin typeface="Cambria Math" panose="02040503050406030204" pitchFamily="18" charset="0"/>
                        <a:ea typeface="Cambria Math" panose="02040503050406030204" pitchFamily="18" charset="0"/>
                      </a:rPr>
                      <m:t>→</m:t>
                    </m:r>
                    <m:sSub>
                      <m:sSubPr>
                        <m:ctrlPr>
                          <a:rPr lang="en-US" sz="1600" i="1">
                            <a:latin typeface="Cambria Math" panose="02040503050406030204" pitchFamily="18" charset="0"/>
                          </a:rPr>
                        </m:ctrlPr>
                      </m:sSubPr>
                      <m:e>
                        <m:r>
                          <a:rPr lang="en-US" sz="1600" b="0" i="1" smtClean="0">
                            <a:latin typeface="Cambria Math" panose="02040503050406030204" pitchFamily="18" charset="0"/>
                          </a:rPr>
                          <m:t>𝑎</m:t>
                        </m:r>
                      </m:e>
                      <m:sub>
                        <m:r>
                          <a:rPr lang="en-US" sz="1600" i="1">
                            <a:latin typeface="Cambria Math" panose="02040503050406030204" pitchFamily="18" charset="0"/>
                          </a:rPr>
                          <m:t>0</m:t>
                        </m:r>
                      </m:sub>
                    </m:sSub>
                    <m:r>
                      <a:rPr lang="en-US" sz="1600" i="1">
                        <a:latin typeface="Cambria Math" panose="02040503050406030204" pitchFamily="18" charset="0"/>
                        <a:ea typeface="Cambria Math" panose="02040503050406030204" pitchFamily="18" charset="0"/>
                      </a:rPr>
                      <m:t>→</m:t>
                    </m:r>
                    <m:sSub>
                      <m:sSubPr>
                        <m:ctrlPr>
                          <a:rPr lang="en-US" sz="1600" i="1">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1</m:t>
                        </m:r>
                      </m:sub>
                    </m:sSub>
                    <m:r>
                      <a:rPr lang="en-US" sz="1600" i="1">
                        <a:latin typeface="Cambria Math" panose="02040503050406030204" pitchFamily="18" charset="0"/>
                        <a:ea typeface="Cambria Math" panose="02040503050406030204" pitchFamily="18" charset="0"/>
                      </a:rPr>
                      <m:t>→</m:t>
                    </m:r>
                    <m:sSub>
                      <m:sSubPr>
                        <m:ctrlPr>
                          <a:rPr lang="en-US" sz="1600" i="1">
                            <a:latin typeface="Cambria Math" panose="02040503050406030204" pitchFamily="18" charset="0"/>
                          </a:rPr>
                        </m:ctrlPr>
                      </m:sSubPr>
                      <m:e>
                        <m:r>
                          <a:rPr lang="en-US" sz="1600" b="0" i="1" smtClean="0">
                            <a:latin typeface="Cambria Math" panose="02040503050406030204" pitchFamily="18" charset="0"/>
                          </a:rPr>
                          <m:t>𝑎</m:t>
                        </m:r>
                      </m:e>
                      <m:sub>
                        <m:r>
                          <a:rPr lang="en-US" sz="1600" b="0" i="1" smtClean="0">
                            <a:latin typeface="Cambria Math" panose="02040503050406030204" pitchFamily="18" charset="0"/>
                          </a:rPr>
                          <m:t>2</m:t>
                        </m:r>
                      </m:sub>
                    </m:sSub>
                    <m:r>
                      <a:rPr lang="en-US" sz="1600" b="0" i="1" smtClean="0">
                        <a:latin typeface="Cambria Math" panose="02040503050406030204" pitchFamily="18" charset="0"/>
                      </a:rPr>
                      <m:t>)</m:t>
                    </m:r>
                  </m:oMath>
                </a14:m>
                <a:endParaRPr lang="en-US" sz="1600" dirty="0"/>
              </a:p>
            </p:txBody>
          </p:sp>
        </mc:Choice>
        <mc:Fallback xmlns="">
          <p:sp>
            <p:nvSpPr>
              <p:cNvPr id="55" name="Content Placeholder 2">
                <a:extLst>
                  <a:ext uri="{FF2B5EF4-FFF2-40B4-BE49-F238E27FC236}">
                    <a16:creationId xmlns:a16="http://schemas.microsoft.com/office/drawing/2014/main" id="{1D1A3D47-0D86-2F34-FE0E-657B20E2F89C}"/>
                  </a:ext>
                </a:extLst>
              </p:cNvPr>
              <p:cNvSpPr txBox="1">
                <a:spLocks noRot="1" noChangeAspect="1" noMove="1" noResize="1" noEditPoints="1" noAdjustHandles="1" noChangeArrowheads="1" noChangeShapeType="1" noTextEdit="1"/>
              </p:cNvSpPr>
              <p:nvPr/>
            </p:nvSpPr>
            <p:spPr>
              <a:xfrm>
                <a:off x="1203580" y="4481932"/>
                <a:ext cx="5580972" cy="396757"/>
              </a:xfrm>
              <a:prstGeom prst="rect">
                <a:avLst/>
              </a:prstGeom>
              <a:blipFill>
                <a:blip r:embed="rId13"/>
                <a:stretch>
                  <a:fillRect l="-454" t="-6250" b="-6250"/>
                </a:stretch>
              </a:blipFill>
            </p:spPr>
            <p:txBody>
              <a:bodyPr/>
              <a:lstStyle/>
              <a:p>
                <a:r>
                  <a:rPr lang="en-US">
                    <a:noFill/>
                  </a:rPr>
                  <a:t> </a:t>
                </a:r>
              </a:p>
            </p:txBody>
          </p:sp>
        </mc:Fallback>
      </mc:AlternateContent>
      <p:sp>
        <p:nvSpPr>
          <p:cNvPr id="7" name="Footer Placeholder 6">
            <a:extLst>
              <a:ext uri="{FF2B5EF4-FFF2-40B4-BE49-F238E27FC236}">
                <a16:creationId xmlns:a16="http://schemas.microsoft.com/office/drawing/2014/main" id="{10FA00F4-0163-0235-0E1D-6FEFA53B0B94}"/>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1630801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5">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5">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500"/>
                                  </p:stCondLst>
                                  <p:childTnLst>
                                    <p:set>
                                      <p:cBhvr>
                                        <p:cTn id="17" dur="1" fill="hold">
                                          <p:stCondLst>
                                            <p:cond delay="0"/>
                                          </p:stCondLst>
                                        </p:cTn>
                                        <p:tgtEl>
                                          <p:spTgt spid="6"/>
                                        </p:tgtEl>
                                        <p:attrNameLst>
                                          <p:attrName>style.visibility</p:attrName>
                                        </p:attrNameLst>
                                      </p:cBhvr>
                                      <p:to>
                                        <p:strVal val="visible"/>
                                      </p:to>
                                    </p:set>
                                  </p:childTnLst>
                                </p:cTn>
                              </p:par>
                            </p:childTnLst>
                          </p:cTn>
                        </p:par>
                        <p:par>
                          <p:cTn id="18" fill="hold">
                            <p:stCondLst>
                              <p:cond delay="500"/>
                            </p:stCondLst>
                            <p:childTnLst>
                              <p:par>
                                <p:cTn id="19" presetID="1" presetClass="entr" presetSubtype="0" fill="hold" nodeType="afterEffect">
                                  <p:stCondLst>
                                    <p:cond delay="50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5">
                                            <p:txEl>
                                              <p:pRg st="2" end="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5">
                                            <p:txEl>
                                              <p:pRg st="3" end="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78</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Closest Pair of Points</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AE96B8C5-4A69-FF43-58AE-D73837D0BA1B}"/>
                  </a:ext>
                </a:extLst>
              </p:cNvPr>
              <p:cNvSpPr txBox="1">
                <a:spLocks/>
              </p:cNvSpPr>
              <p:nvPr/>
            </p:nvSpPr>
            <p:spPr>
              <a:xfrm>
                <a:off x="218114" y="1063400"/>
                <a:ext cx="6539957" cy="1152313"/>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900"/>
                  </a:lnSpc>
                  <a:spcBef>
                    <a:spcPts val="400"/>
                  </a:spcBef>
                  <a:spcAft>
                    <a:spcPts val="200"/>
                  </a:spcAft>
                </a:pPr>
                <a:r>
                  <a:rPr lang="en-US" sz="1600" u="sng" dirty="0"/>
                  <a:t>Problem definition</a:t>
                </a:r>
                <a:r>
                  <a:rPr lang="en-US" sz="1600" dirty="0"/>
                  <a:t>: Given </a:t>
                </a:r>
                <a14:m>
                  <m:oMath xmlns:m="http://schemas.openxmlformats.org/officeDocument/2006/math">
                    <m:r>
                      <a:rPr lang="en-US" sz="1600" b="0" i="1" smtClean="0">
                        <a:latin typeface="Cambria Math" panose="02040503050406030204" pitchFamily="18" charset="0"/>
                      </a:rPr>
                      <m:t>𝑛</m:t>
                    </m:r>
                  </m:oMath>
                </a14:m>
                <a:r>
                  <a:rPr lang="en-US" sz="1600" dirty="0"/>
                  <a:t> points </a:t>
                </a:r>
                <a14:m>
                  <m:oMath xmlns:m="http://schemas.openxmlformats.org/officeDocument/2006/math">
                    <m:d>
                      <m:dPr>
                        <m:ctrlPr>
                          <a:rPr lang="en-US" sz="1600" b="0" i="1" smtClean="0">
                            <a:latin typeface="Cambria Math" panose="02040503050406030204" pitchFamily="18" charset="0"/>
                          </a:rPr>
                        </m:ctrlPr>
                      </m:dPr>
                      <m:e>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𝑥</m:t>
                            </m:r>
                          </m:e>
                          <m:sub>
                            <m:r>
                              <a:rPr lang="en-US" sz="1600" b="0" i="1" smtClean="0">
                                <a:latin typeface="Cambria Math" panose="02040503050406030204" pitchFamily="18" charset="0"/>
                              </a:rPr>
                              <m:t>1</m:t>
                            </m:r>
                          </m:sub>
                        </m:sSub>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𝑦</m:t>
                            </m:r>
                          </m:e>
                          <m:sub>
                            <m:r>
                              <a:rPr lang="en-US" sz="1600" b="0" i="1" smtClean="0">
                                <a:latin typeface="Cambria Math" panose="02040503050406030204" pitchFamily="18" charset="0"/>
                              </a:rPr>
                              <m:t>1</m:t>
                            </m:r>
                          </m:sub>
                        </m:sSub>
                      </m:e>
                    </m:d>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𝑥</m:t>
                        </m:r>
                      </m:e>
                      <m:sub>
                        <m:r>
                          <a:rPr lang="en-US" sz="1600" b="0" i="1" smtClean="0">
                            <a:latin typeface="Cambria Math" panose="02040503050406030204" pitchFamily="18" charset="0"/>
                          </a:rPr>
                          <m:t>𝑛</m:t>
                        </m:r>
                      </m:sub>
                    </m:sSub>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𝑦</m:t>
                        </m:r>
                      </m:e>
                      <m:sub>
                        <m:r>
                          <a:rPr lang="en-US" sz="1600" b="0" i="1" smtClean="0">
                            <a:latin typeface="Cambria Math" panose="02040503050406030204" pitchFamily="18" charset="0"/>
                          </a:rPr>
                          <m:t>𝑛</m:t>
                        </m:r>
                      </m:sub>
                    </m:sSub>
                    <m:r>
                      <a:rPr lang="en-US" sz="1600" b="0" i="1" smtClean="0">
                        <a:latin typeface="Cambria Math" panose="02040503050406030204" pitchFamily="18" charset="0"/>
                      </a:rPr>
                      <m:t>)</m:t>
                    </m:r>
                  </m:oMath>
                </a14:m>
                <a:r>
                  <a:rPr lang="en-US" sz="1600" dirty="0"/>
                  <a:t> in the plane, find the pair </a:t>
                </a:r>
                <a14:m>
                  <m:oMath xmlns:m="http://schemas.openxmlformats.org/officeDocument/2006/math">
                    <m:d>
                      <m:dPr>
                        <m:ctrlPr>
                          <a:rPr lang="en-US" sz="1600" i="1">
                            <a:solidFill>
                              <a:prstClr val="black"/>
                            </a:solidFill>
                            <a:latin typeface="Cambria Math" panose="02040503050406030204" pitchFamily="18" charset="0"/>
                            <a:ea typeface="+mn-ea"/>
                            <a:cs typeface="+mn-cs"/>
                          </a:rPr>
                        </m:ctrlPr>
                      </m:dPr>
                      <m:e>
                        <m:sSub>
                          <m:sSubPr>
                            <m:ctrlPr>
                              <a:rPr lang="en-US" sz="1600" i="1">
                                <a:solidFill>
                                  <a:prstClr val="black"/>
                                </a:solidFill>
                                <a:latin typeface="Cambria Math" panose="02040503050406030204" pitchFamily="18" charset="0"/>
                                <a:ea typeface="+mn-ea"/>
                                <a:cs typeface="+mn-cs"/>
                              </a:rPr>
                            </m:ctrlPr>
                          </m:sSubPr>
                          <m:e>
                            <m:r>
                              <a:rPr lang="en-US" sz="1600" i="1">
                                <a:solidFill>
                                  <a:prstClr val="black"/>
                                </a:solidFill>
                                <a:latin typeface="Cambria Math" panose="02040503050406030204" pitchFamily="18" charset="0"/>
                                <a:ea typeface="+mn-ea"/>
                                <a:cs typeface="+mn-cs"/>
                              </a:rPr>
                              <m:t>𝑥</m:t>
                            </m:r>
                          </m:e>
                          <m:sub>
                            <m:r>
                              <a:rPr lang="en-US" sz="1600" b="0" i="1" smtClean="0">
                                <a:solidFill>
                                  <a:prstClr val="black"/>
                                </a:solidFill>
                                <a:latin typeface="Cambria Math" panose="02040503050406030204" pitchFamily="18" charset="0"/>
                                <a:ea typeface="+mn-ea"/>
                                <a:cs typeface="+mn-cs"/>
                              </a:rPr>
                              <m:t>𝑖</m:t>
                            </m:r>
                          </m:sub>
                        </m:sSub>
                        <m:r>
                          <a:rPr lang="en-US" sz="1600" i="1">
                            <a:solidFill>
                              <a:prstClr val="black"/>
                            </a:solidFill>
                            <a:latin typeface="Cambria Math" panose="02040503050406030204" pitchFamily="18" charset="0"/>
                            <a:ea typeface="+mn-ea"/>
                            <a:cs typeface="+mn-cs"/>
                          </a:rPr>
                          <m:t>,</m:t>
                        </m:r>
                        <m:sSub>
                          <m:sSubPr>
                            <m:ctrlPr>
                              <a:rPr lang="en-US" sz="1600" i="1">
                                <a:solidFill>
                                  <a:prstClr val="black"/>
                                </a:solidFill>
                                <a:latin typeface="Cambria Math" panose="02040503050406030204" pitchFamily="18" charset="0"/>
                                <a:ea typeface="+mn-ea"/>
                                <a:cs typeface="+mn-cs"/>
                              </a:rPr>
                            </m:ctrlPr>
                          </m:sSubPr>
                          <m:e>
                            <m:r>
                              <a:rPr lang="en-US" sz="1600" i="1">
                                <a:solidFill>
                                  <a:prstClr val="black"/>
                                </a:solidFill>
                                <a:latin typeface="Cambria Math" panose="02040503050406030204" pitchFamily="18" charset="0"/>
                                <a:ea typeface="+mn-ea"/>
                                <a:cs typeface="+mn-cs"/>
                              </a:rPr>
                              <m:t>𝑦</m:t>
                            </m:r>
                          </m:e>
                          <m:sub>
                            <m:r>
                              <a:rPr lang="en-US" sz="1600" b="0" i="1" smtClean="0">
                                <a:solidFill>
                                  <a:prstClr val="black"/>
                                </a:solidFill>
                                <a:latin typeface="Cambria Math" panose="02040503050406030204" pitchFamily="18" charset="0"/>
                                <a:ea typeface="+mn-ea"/>
                                <a:cs typeface="+mn-cs"/>
                              </a:rPr>
                              <m:t>𝑖</m:t>
                            </m:r>
                          </m:sub>
                        </m:sSub>
                      </m:e>
                    </m:d>
                  </m:oMath>
                </a14:m>
                <a:r>
                  <a:rPr lang="en-US" sz="1600" dirty="0"/>
                  <a:t> and </a:t>
                </a:r>
                <a14:m>
                  <m:oMath xmlns:m="http://schemas.openxmlformats.org/officeDocument/2006/math">
                    <m:d>
                      <m:dPr>
                        <m:ctrlPr>
                          <a:rPr lang="en-US" sz="1600" i="1">
                            <a:solidFill>
                              <a:prstClr val="black"/>
                            </a:solidFill>
                            <a:latin typeface="Cambria Math" panose="02040503050406030204" pitchFamily="18" charset="0"/>
                            <a:ea typeface="+mn-ea"/>
                            <a:cs typeface="+mn-cs"/>
                          </a:rPr>
                        </m:ctrlPr>
                      </m:dPr>
                      <m:e>
                        <m:sSub>
                          <m:sSubPr>
                            <m:ctrlPr>
                              <a:rPr lang="en-US" sz="1600" i="1">
                                <a:solidFill>
                                  <a:prstClr val="black"/>
                                </a:solidFill>
                                <a:latin typeface="Cambria Math" panose="02040503050406030204" pitchFamily="18" charset="0"/>
                                <a:ea typeface="+mn-ea"/>
                                <a:cs typeface="+mn-cs"/>
                              </a:rPr>
                            </m:ctrlPr>
                          </m:sSubPr>
                          <m:e>
                            <m:r>
                              <a:rPr lang="en-US" sz="1600" i="1">
                                <a:solidFill>
                                  <a:prstClr val="black"/>
                                </a:solidFill>
                                <a:latin typeface="Cambria Math" panose="02040503050406030204" pitchFamily="18" charset="0"/>
                                <a:ea typeface="+mn-ea"/>
                                <a:cs typeface="+mn-cs"/>
                              </a:rPr>
                              <m:t>𝑥</m:t>
                            </m:r>
                          </m:e>
                          <m:sub>
                            <m:r>
                              <a:rPr lang="en-US" sz="1600" b="0" i="1" smtClean="0">
                                <a:solidFill>
                                  <a:prstClr val="black"/>
                                </a:solidFill>
                                <a:latin typeface="Cambria Math" panose="02040503050406030204" pitchFamily="18" charset="0"/>
                                <a:ea typeface="+mn-ea"/>
                                <a:cs typeface="+mn-cs"/>
                              </a:rPr>
                              <m:t>𝑗</m:t>
                            </m:r>
                          </m:sub>
                        </m:sSub>
                        <m:r>
                          <a:rPr lang="en-US" sz="1600" i="1">
                            <a:solidFill>
                              <a:prstClr val="black"/>
                            </a:solidFill>
                            <a:latin typeface="Cambria Math" panose="02040503050406030204" pitchFamily="18" charset="0"/>
                            <a:ea typeface="+mn-ea"/>
                            <a:cs typeface="+mn-cs"/>
                          </a:rPr>
                          <m:t>,</m:t>
                        </m:r>
                        <m:sSub>
                          <m:sSubPr>
                            <m:ctrlPr>
                              <a:rPr lang="en-US" sz="1600" i="1">
                                <a:solidFill>
                                  <a:prstClr val="black"/>
                                </a:solidFill>
                                <a:latin typeface="Cambria Math" panose="02040503050406030204" pitchFamily="18" charset="0"/>
                                <a:ea typeface="+mn-ea"/>
                                <a:cs typeface="+mn-cs"/>
                              </a:rPr>
                            </m:ctrlPr>
                          </m:sSubPr>
                          <m:e>
                            <m:r>
                              <a:rPr lang="en-US" sz="1600" i="1">
                                <a:solidFill>
                                  <a:prstClr val="black"/>
                                </a:solidFill>
                                <a:latin typeface="Cambria Math" panose="02040503050406030204" pitchFamily="18" charset="0"/>
                                <a:ea typeface="+mn-ea"/>
                                <a:cs typeface="+mn-cs"/>
                              </a:rPr>
                              <m:t>𝑦</m:t>
                            </m:r>
                          </m:e>
                          <m:sub>
                            <m:r>
                              <a:rPr lang="en-US" sz="1600" b="0" i="1" smtClean="0">
                                <a:solidFill>
                                  <a:prstClr val="black"/>
                                </a:solidFill>
                                <a:latin typeface="Cambria Math" panose="02040503050406030204" pitchFamily="18" charset="0"/>
                                <a:ea typeface="+mn-ea"/>
                                <a:cs typeface="+mn-cs"/>
                              </a:rPr>
                              <m:t>𝑗</m:t>
                            </m:r>
                          </m:sub>
                        </m:sSub>
                      </m:e>
                    </m:d>
                  </m:oMath>
                </a14:m>
                <a:r>
                  <a:rPr lang="en-US" sz="1600" dirty="0"/>
                  <a:t>whose Euclidean distance is as small as possible</a:t>
                </a:r>
              </a:p>
              <a:p>
                <a:pPr>
                  <a:lnSpc>
                    <a:spcPts val="1900"/>
                  </a:lnSpc>
                  <a:spcBef>
                    <a:spcPts val="400"/>
                  </a:spcBef>
                  <a:spcAft>
                    <a:spcPts val="200"/>
                  </a:spcAft>
                </a:pPr>
                <a:r>
                  <a:rPr lang="en-US" sz="1600" u="sng" dirty="0"/>
                  <a:t>Naïve approach</a:t>
                </a:r>
                <a:r>
                  <a:rPr lang="en-US" sz="1600" dirty="0"/>
                  <a:t>: Try every pair of points. </a:t>
                </a:r>
                <a14:m>
                  <m:oMath xmlns:m="http://schemas.openxmlformats.org/officeDocument/2006/math">
                    <m:r>
                      <m:rPr>
                        <m:sty m:val="p"/>
                      </m:rPr>
                      <a:rPr lang="el-GR" sz="1600" i="1" smtClean="0">
                        <a:latin typeface="Cambria Math" panose="02040503050406030204" pitchFamily="18" charset="0"/>
                        <a:ea typeface="Cambria Math" panose="02040503050406030204" pitchFamily="18" charset="0"/>
                      </a:rPr>
                      <m:t>Θ</m:t>
                    </m:r>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r>
                          <a:rPr lang="en-US" sz="1600" b="0" i="1" smtClean="0">
                            <a:latin typeface="Cambria Math" panose="02040503050406030204" pitchFamily="18" charset="0"/>
                            <a:ea typeface="Cambria Math" panose="02040503050406030204" pitchFamily="18" charset="0"/>
                          </a:rPr>
                          <m:t>𝑛</m:t>
                        </m:r>
                      </m:e>
                      <m:sup>
                        <m:r>
                          <a:rPr lang="en-US" sz="1600" b="0" i="1" smtClean="0">
                            <a:latin typeface="Cambria Math" panose="02040503050406030204" pitchFamily="18" charset="0"/>
                            <a:ea typeface="Cambria Math" panose="02040503050406030204" pitchFamily="18" charset="0"/>
                          </a:rPr>
                          <m:t>2</m:t>
                        </m:r>
                      </m:sup>
                    </m:sSup>
                    <m:r>
                      <a:rPr lang="en-US" sz="1600" b="0" i="1" smtClean="0">
                        <a:latin typeface="Cambria Math" panose="02040503050406030204" pitchFamily="18" charset="0"/>
                        <a:ea typeface="Cambria Math" panose="02040503050406030204" pitchFamily="18" charset="0"/>
                      </a:rPr>
                      <m:t>)</m:t>
                    </m:r>
                  </m:oMath>
                </a14:m>
                <a:r>
                  <a:rPr lang="en-US" sz="1600" dirty="0"/>
                  <a:t> runtime</a:t>
                </a:r>
              </a:p>
            </p:txBody>
          </p:sp>
        </mc:Choice>
        <mc:Fallback xmlns="">
          <p:sp>
            <p:nvSpPr>
              <p:cNvPr id="10" name="Content Placeholder 2">
                <a:extLst>
                  <a:ext uri="{FF2B5EF4-FFF2-40B4-BE49-F238E27FC236}">
                    <a16:creationId xmlns:a16="http://schemas.microsoft.com/office/drawing/2014/main" id="{AE96B8C5-4A69-FF43-58AE-D73837D0BA1B}"/>
                  </a:ext>
                </a:extLst>
              </p:cNvPr>
              <p:cNvSpPr txBox="1">
                <a:spLocks noRot="1" noChangeAspect="1" noMove="1" noResize="1" noEditPoints="1" noAdjustHandles="1" noChangeArrowheads="1" noChangeShapeType="1" noTextEdit="1"/>
              </p:cNvSpPr>
              <p:nvPr/>
            </p:nvSpPr>
            <p:spPr>
              <a:xfrm>
                <a:off x="218114" y="1063400"/>
                <a:ext cx="6539957" cy="1152313"/>
              </a:xfrm>
              <a:prstGeom prst="rect">
                <a:avLst/>
              </a:prstGeom>
              <a:blipFill>
                <a:blip r:embed="rId3"/>
                <a:stretch>
                  <a:fillRect l="-388" t="-2174" b="-5435"/>
                </a:stretch>
              </a:blipFill>
            </p:spPr>
            <p:txBody>
              <a:bodyPr/>
              <a:lstStyle/>
              <a:p>
                <a:r>
                  <a:rPr lang="en-US">
                    <a:noFill/>
                  </a:rPr>
                  <a:t> </a:t>
                </a:r>
              </a:p>
            </p:txBody>
          </p:sp>
        </mc:Fallback>
      </mc:AlternateContent>
      <p:sp>
        <p:nvSpPr>
          <p:cNvPr id="7" name="Oval 6">
            <a:extLst>
              <a:ext uri="{FF2B5EF4-FFF2-40B4-BE49-F238E27FC236}">
                <a16:creationId xmlns:a16="http://schemas.microsoft.com/office/drawing/2014/main" id="{A2DCE2D9-46EB-4809-A5D3-6F959CC34842}"/>
              </a:ext>
            </a:extLst>
          </p:cNvPr>
          <p:cNvSpPr/>
          <p:nvPr/>
        </p:nvSpPr>
        <p:spPr>
          <a:xfrm>
            <a:off x="2124342" y="3618432"/>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Oval 7">
            <a:extLst>
              <a:ext uri="{FF2B5EF4-FFF2-40B4-BE49-F238E27FC236}">
                <a16:creationId xmlns:a16="http://schemas.microsoft.com/office/drawing/2014/main" id="{16001B72-4398-2C99-A30E-B3B67BCFED0F}"/>
              </a:ext>
            </a:extLst>
          </p:cNvPr>
          <p:cNvSpPr/>
          <p:nvPr/>
        </p:nvSpPr>
        <p:spPr>
          <a:xfrm>
            <a:off x="1593079" y="2815129"/>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Oval 11">
            <a:extLst>
              <a:ext uri="{FF2B5EF4-FFF2-40B4-BE49-F238E27FC236}">
                <a16:creationId xmlns:a16="http://schemas.microsoft.com/office/drawing/2014/main" id="{B4D4F216-B213-0AD8-4374-2216C1FC289B}"/>
              </a:ext>
            </a:extLst>
          </p:cNvPr>
          <p:cNvSpPr/>
          <p:nvPr/>
        </p:nvSpPr>
        <p:spPr>
          <a:xfrm>
            <a:off x="2050279" y="2662729"/>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3" name="Oval 12">
            <a:extLst>
              <a:ext uri="{FF2B5EF4-FFF2-40B4-BE49-F238E27FC236}">
                <a16:creationId xmlns:a16="http://schemas.microsoft.com/office/drawing/2014/main" id="{E62D9DEF-9296-180E-4511-4A4B7ABF81C5}"/>
              </a:ext>
            </a:extLst>
          </p:cNvPr>
          <p:cNvSpPr/>
          <p:nvPr/>
        </p:nvSpPr>
        <p:spPr>
          <a:xfrm>
            <a:off x="2978206" y="2856432"/>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Oval 13">
            <a:extLst>
              <a:ext uri="{FF2B5EF4-FFF2-40B4-BE49-F238E27FC236}">
                <a16:creationId xmlns:a16="http://schemas.microsoft.com/office/drawing/2014/main" id="{E5722F19-C957-B3FB-4203-C128B1CC50D9}"/>
              </a:ext>
            </a:extLst>
          </p:cNvPr>
          <p:cNvSpPr/>
          <p:nvPr/>
        </p:nvSpPr>
        <p:spPr>
          <a:xfrm>
            <a:off x="3325736" y="3880502"/>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Oval 15">
            <a:extLst>
              <a:ext uri="{FF2B5EF4-FFF2-40B4-BE49-F238E27FC236}">
                <a16:creationId xmlns:a16="http://schemas.microsoft.com/office/drawing/2014/main" id="{90286724-69C8-4F81-32E6-9E3068F55DBB}"/>
              </a:ext>
            </a:extLst>
          </p:cNvPr>
          <p:cNvSpPr/>
          <p:nvPr/>
        </p:nvSpPr>
        <p:spPr>
          <a:xfrm>
            <a:off x="2276742" y="4446661"/>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Oval 16">
            <a:extLst>
              <a:ext uri="{FF2B5EF4-FFF2-40B4-BE49-F238E27FC236}">
                <a16:creationId xmlns:a16="http://schemas.microsoft.com/office/drawing/2014/main" id="{0D660C52-ECF5-66F7-0C5E-69958BD38D9B}"/>
              </a:ext>
            </a:extLst>
          </p:cNvPr>
          <p:cNvSpPr/>
          <p:nvPr/>
        </p:nvSpPr>
        <p:spPr>
          <a:xfrm>
            <a:off x="3664006" y="3686086"/>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Oval 17">
            <a:extLst>
              <a:ext uri="{FF2B5EF4-FFF2-40B4-BE49-F238E27FC236}">
                <a16:creationId xmlns:a16="http://schemas.microsoft.com/office/drawing/2014/main" id="{FD1A0C27-D752-2273-86CC-C2083DD14641}"/>
              </a:ext>
            </a:extLst>
          </p:cNvPr>
          <p:cNvSpPr/>
          <p:nvPr/>
        </p:nvSpPr>
        <p:spPr>
          <a:xfrm>
            <a:off x="5188006" y="2629969"/>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Oval 18">
            <a:extLst>
              <a:ext uri="{FF2B5EF4-FFF2-40B4-BE49-F238E27FC236}">
                <a16:creationId xmlns:a16="http://schemas.microsoft.com/office/drawing/2014/main" id="{5F0C0E7D-4BDE-7BE9-6FC0-783DEDD4BBED}"/>
              </a:ext>
            </a:extLst>
          </p:cNvPr>
          <p:cNvSpPr/>
          <p:nvPr/>
        </p:nvSpPr>
        <p:spPr>
          <a:xfrm>
            <a:off x="4913113" y="3542232"/>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0" name="Oval 19">
            <a:extLst>
              <a:ext uri="{FF2B5EF4-FFF2-40B4-BE49-F238E27FC236}">
                <a16:creationId xmlns:a16="http://schemas.microsoft.com/office/drawing/2014/main" id="{75DF5525-2791-3A0A-1786-7385BD177D2B}"/>
              </a:ext>
            </a:extLst>
          </p:cNvPr>
          <p:cNvSpPr/>
          <p:nvPr/>
        </p:nvSpPr>
        <p:spPr>
          <a:xfrm>
            <a:off x="4426006" y="3008832"/>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1" name="Oval 20">
            <a:extLst>
              <a:ext uri="{FF2B5EF4-FFF2-40B4-BE49-F238E27FC236}">
                <a16:creationId xmlns:a16="http://schemas.microsoft.com/office/drawing/2014/main" id="{0C1B5CAE-042E-FB43-5F28-5E384A9B0FB5}"/>
              </a:ext>
            </a:extLst>
          </p:cNvPr>
          <p:cNvSpPr/>
          <p:nvPr/>
        </p:nvSpPr>
        <p:spPr>
          <a:xfrm>
            <a:off x="5264206" y="4675261"/>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3" name="Oval 22">
            <a:extLst>
              <a:ext uri="{FF2B5EF4-FFF2-40B4-BE49-F238E27FC236}">
                <a16:creationId xmlns:a16="http://schemas.microsoft.com/office/drawing/2014/main" id="{FF0D5F62-763E-910B-8DCF-9601BA34F622}"/>
              </a:ext>
            </a:extLst>
          </p:cNvPr>
          <p:cNvSpPr/>
          <p:nvPr/>
        </p:nvSpPr>
        <p:spPr>
          <a:xfrm>
            <a:off x="5446513" y="3694632"/>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cxnSp>
        <p:nvCxnSpPr>
          <p:cNvPr id="26" name="Straight Connector 25">
            <a:extLst>
              <a:ext uri="{FF2B5EF4-FFF2-40B4-BE49-F238E27FC236}">
                <a16:creationId xmlns:a16="http://schemas.microsoft.com/office/drawing/2014/main" id="{9112A4D4-B8E8-AE01-F23A-69A4A9B4514B}"/>
              </a:ext>
            </a:extLst>
          </p:cNvPr>
          <p:cNvCxnSpPr>
            <a:cxnSpLocks/>
            <a:stCxn id="17" idx="2"/>
          </p:cNvCxnSpPr>
          <p:nvPr/>
        </p:nvCxnSpPr>
        <p:spPr>
          <a:xfrm flipH="1">
            <a:off x="3370736" y="3731086"/>
            <a:ext cx="293270" cy="183345"/>
          </a:xfrm>
          <a:prstGeom prst="line">
            <a:avLst/>
          </a:prstGeom>
          <a:ln w="12700"/>
        </p:spPr>
        <p:style>
          <a:lnRef idx="1">
            <a:schemeClr val="dk1"/>
          </a:lnRef>
          <a:fillRef idx="0">
            <a:schemeClr val="dk1"/>
          </a:fillRef>
          <a:effectRef idx="0">
            <a:schemeClr val="dk1"/>
          </a:effectRef>
          <a:fontRef idx="minor">
            <a:schemeClr val="tx1"/>
          </a:fontRef>
        </p:style>
      </p:cxnSp>
      <p:sp>
        <p:nvSpPr>
          <p:cNvPr id="2" name="Footer Placeholder 1">
            <a:extLst>
              <a:ext uri="{FF2B5EF4-FFF2-40B4-BE49-F238E27FC236}">
                <a16:creationId xmlns:a16="http://schemas.microsoft.com/office/drawing/2014/main" id="{C85E2EDA-D328-F876-623B-17070CEE5A9E}"/>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395636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79</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Closest Pair of Points</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AE96B8C5-4A69-FF43-58AE-D73837D0BA1B}"/>
                  </a:ext>
                </a:extLst>
              </p:cNvPr>
              <p:cNvSpPr txBox="1">
                <a:spLocks/>
              </p:cNvSpPr>
              <p:nvPr/>
            </p:nvSpPr>
            <p:spPr>
              <a:xfrm>
                <a:off x="218114" y="1063399"/>
                <a:ext cx="6539957" cy="1901987"/>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900"/>
                  </a:lnSpc>
                  <a:spcBef>
                    <a:spcPts val="400"/>
                  </a:spcBef>
                  <a:spcAft>
                    <a:spcPts val="200"/>
                  </a:spcAft>
                </a:pPr>
                <a:r>
                  <a:rPr lang="en-US" sz="1600" dirty="0"/>
                  <a:t>Can we avoid comparing every pair of points?</a:t>
                </a:r>
              </a:p>
              <a:p>
                <a:pPr>
                  <a:lnSpc>
                    <a:spcPts val="1900"/>
                  </a:lnSpc>
                  <a:spcBef>
                    <a:spcPts val="400"/>
                  </a:spcBef>
                  <a:spcAft>
                    <a:spcPts val="200"/>
                  </a:spcAft>
                </a:pPr>
                <a:r>
                  <a:rPr lang="en-US" sz="1600" dirty="0"/>
                  <a:t>How about single dimension case?</a:t>
                </a:r>
              </a:p>
              <a:p>
                <a:pPr>
                  <a:lnSpc>
                    <a:spcPts val="1900"/>
                  </a:lnSpc>
                  <a:spcBef>
                    <a:spcPts val="400"/>
                  </a:spcBef>
                  <a:spcAft>
                    <a:spcPts val="200"/>
                  </a:spcAft>
                </a:pPr>
                <a:r>
                  <a:rPr lang="en-US" sz="1600" dirty="0"/>
                  <a:t>In one dimensional case, the structure of the problem setting helps. we only need the distances between adjacent points. So </a:t>
                </a:r>
                <a14:m>
                  <m:oMath xmlns:m="http://schemas.openxmlformats.org/officeDocument/2006/math">
                    <m:r>
                      <m:rPr>
                        <m:sty m:val="p"/>
                      </m:rPr>
                      <a:rPr lang="el-GR" sz="1600" i="1" smtClean="0">
                        <a:latin typeface="Cambria Math" panose="02040503050406030204" pitchFamily="18" charset="0"/>
                        <a:ea typeface="Cambria Math" panose="02040503050406030204" pitchFamily="18" charset="0"/>
                      </a:rPr>
                      <m:t>Θ</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𝑛</m:t>
                    </m:r>
                    <m:r>
                      <a:rPr lang="en-US" sz="1600" b="0" i="1" smtClean="0">
                        <a:latin typeface="Cambria Math" panose="02040503050406030204" pitchFamily="18" charset="0"/>
                        <a:ea typeface="Cambria Math" panose="02040503050406030204" pitchFamily="18" charset="0"/>
                      </a:rPr>
                      <m:t>)</m:t>
                    </m:r>
                  </m:oMath>
                </a14:m>
                <a:r>
                  <a:rPr lang="en-US" sz="1600" dirty="0"/>
                  <a:t>.</a:t>
                </a:r>
              </a:p>
              <a:p>
                <a:pPr>
                  <a:lnSpc>
                    <a:spcPts val="1900"/>
                  </a:lnSpc>
                  <a:spcBef>
                    <a:spcPts val="400"/>
                  </a:spcBef>
                  <a:spcAft>
                    <a:spcPts val="200"/>
                  </a:spcAft>
                </a:pPr>
                <a:r>
                  <a:rPr lang="en-US" sz="1600" dirty="0"/>
                  <a:t>But we need to sort them first according to the </a:t>
                </a:r>
                <a14:m>
                  <m:oMath xmlns:m="http://schemas.openxmlformats.org/officeDocument/2006/math">
                    <m:r>
                      <a:rPr lang="en-US" sz="1600" b="0" i="1" smtClean="0">
                        <a:latin typeface="Cambria Math" panose="02040503050406030204" pitchFamily="18" charset="0"/>
                      </a:rPr>
                      <m:t>𝑥</m:t>
                    </m:r>
                  </m:oMath>
                </a14:m>
                <a:r>
                  <a:rPr lang="en-US" sz="1600" dirty="0"/>
                  <a:t>-coordinate values. So its </a:t>
                </a:r>
                <a14:m>
                  <m:oMath xmlns:m="http://schemas.openxmlformats.org/officeDocument/2006/math">
                    <m:r>
                      <m:rPr>
                        <m:sty m:val="p"/>
                      </m:rPr>
                      <a:rPr lang="el-GR" sz="1600" i="1" smtClean="0">
                        <a:latin typeface="Cambria Math" panose="02040503050406030204" pitchFamily="18" charset="0"/>
                        <a:ea typeface="Cambria Math" panose="02040503050406030204" pitchFamily="18" charset="0"/>
                      </a:rPr>
                      <m:t>Θ</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𝑛</m:t>
                    </m:r>
                    <m:func>
                      <m:funcPr>
                        <m:ctrlPr>
                          <a:rPr lang="en-US" sz="1600" b="0" i="1" smtClean="0">
                            <a:latin typeface="Cambria Math" panose="02040503050406030204" pitchFamily="18" charset="0"/>
                            <a:ea typeface="Cambria Math" panose="02040503050406030204" pitchFamily="18" charset="0"/>
                          </a:rPr>
                        </m:ctrlPr>
                      </m:funcPr>
                      <m:fName>
                        <m:r>
                          <m:rPr>
                            <m:sty m:val="p"/>
                          </m:rPr>
                          <a:rPr lang="en-US" sz="1600" b="0" i="0" smtClean="0">
                            <a:latin typeface="Cambria Math" panose="02040503050406030204" pitchFamily="18" charset="0"/>
                            <a:ea typeface="Cambria Math" panose="02040503050406030204" pitchFamily="18" charset="0"/>
                          </a:rPr>
                          <m:t>log</m:t>
                        </m:r>
                      </m:fName>
                      <m:e>
                        <m:r>
                          <a:rPr lang="en-US" sz="1600" b="0" i="1" smtClean="0">
                            <a:latin typeface="Cambria Math" panose="02040503050406030204" pitchFamily="18" charset="0"/>
                            <a:ea typeface="Cambria Math" panose="02040503050406030204" pitchFamily="18" charset="0"/>
                          </a:rPr>
                          <m:t>𝑛</m:t>
                        </m:r>
                      </m:e>
                    </m:func>
                    <m:r>
                      <a:rPr lang="en-US" sz="1600" b="0" i="1" smtClean="0">
                        <a:latin typeface="Cambria Math" panose="02040503050406030204" pitchFamily="18" charset="0"/>
                        <a:ea typeface="Cambria Math" panose="02040503050406030204" pitchFamily="18" charset="0"/>
                      </a:rPr>
                      <m:t>)</m:t>
                    </m:r>
                  </m:oMath>
                </a14:m>
                <a:endParaRPr lang="en-US" sz="1600" dirty="0"/>
              </a:p>
            </p:txBody>
          </p:sp>
        </mc:Choice>
        <mc:Fallback xmlns="">
          <p:sp>
            <p:nvSpPr>
              <p:cNvPr id="10" name="Content Placeholder 2">
                <a:extLst>
                  <a:ext uri="{FF2B5EF4-FFF2-40B4-BE49-F238E27FC236}">
                    <a16:creationId xmlns:a16="http://schemas.microsoft.com/office/drawing/2014/main" id="{AE96B8C5-4A69-FF43-58AE-D73837D0BA1B}"/>
                  </a:ext>
                </a:extLst>
              </p:cNvPr>
              <p:cNvSpPr txBox="1">
                <a:spLocks noRot="1" noChangeAspect="1" noMove="1" noResize="1" noEditPoints="1" noAdjustHandles="1" noChangeArrowheads="1" noChangeShapeType="1" noTextEdit="1"/>
              </p:cNvSpPr>
              <p:nvPr/>
            </p:nvSpPr>
            <p:spPr>
              <a:xfrm>
                <a:off x="218114" y="1063399"/>
                <a:ext cx="6539957" cy="1901987"/>
              </a:xfrm>
              <a:prstGeom prst="rect">
                <a:avLst/>
              </a:prstGeom>
              <a:blipFill>
                <a:blip r:embed="rId3"/>
                <a:stretch>
                  <a:fillRect l="-388" t="-1325" r="-194"/>
                </a:stretch>
              </a:blipFill>
            </p:spPr>
            <p:txBody>
              <a:bodyPr/>
              <a:lstStyle/>
              <a:p>
                <a:r>
                  <a:rPr lang="en-US">
                    <a:noFill/>
                  </a:rPr>
                  <a:t> </a:t>
                </a:r>
              </a:p>
            </p:txBody>
          </p:sp>
        </mc:Fallback>
      </mc:AlternateContent>
      <p:sp>
        <p:nvSpPr>
          <p:cNvPr id="2" name="Oval 1">
            <a:extLst>
              <a:ext uri="{FF2B5EF4-FFF2-40B4-BE49-F238E27FC236}">
                <a16:creationId xmlns:a16="http://schemas.microsoft.com/office/drawing/2014/main" id="{DB7DE098-2BC7-B70C-BC99-1DC762C04219}"/>
              </a:ext>
            </a:extLst>
          </p:cNvPr>
          <p:cNvSpPr/>
          <p:nvPr/>
        </p:nvSpPr>
        <p:spPr>
          <a:xfrm>
            <a:off x="1259784" y="313987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 name="Oval 2">
            <a:extLst>
              <a:ext uri="{FF2B5EF4-FFF2-40B4-BE49-F238E27FC236}">
                <a16:creationId xmlns:a16="http://schemas.microsoft.com/office/drawing/2014/main" id="{C07EF76A-9625-49D9-4B45-6DD0FCD55455}"/>
              </a:ext>
            </a:extLst>
          </p:cNvPr>
          <p:cNvSpPr/>
          <p:nvPr/>
        </p:nvSpPr>
        <p:spPr>
          <a:xfrm>
            <a:off x="1625830" y="313987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Oval 5">
            <a:extLst>
              <a:ext uri="{FF2B5EF4-FFF2-40B4-BE49-F238E27FC236}">
                <a16:creationId xmlns:a16="http://schemas.microsoft.com/office/drawing/2014/main" id="{2D4F1393-BD55-9DB5-3DC5-038E0DBC2E10}"/>
              </a:ext>
            </a:extLst>
          </p:cNvPr>
          <p:cNvSpPr/>
          <p:nvPr/>
        </p:nvSpPr>
        <p:spPr>
          <a:xfrm>
            <a:off x="1923512" y="313987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5" name="Oval 14">
            <a:extLst>
              <a:ext uri="{FF2B5EF4-FFF2-40B4-BE49-F238E27FC236}">
                <a16:creationId xmlns:a16="http://schemas.microsoft.com/office/drawing/2014/main" id="{2AEEAFC9-0E9A-47ED-5427-B5A116C9B364}"/>
              </a:ext>
            </a:extLst>
          </p:cNvPr>
          <p:cNvSpPr/>
          <p:nvPr/>
        </p:nvSpPr>
        <p:spPr>
          <a:xfrm>
            <a:off x="2229740" y="313987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2" name="Oval 21">
            <a:extLst>
              <a:ext uri="{FF2B5EF4-FFF2-40B4-BE49-F238E27FC236}">
                <a16:creationId xmlns:a16="http://schemas.microsoft.com/office/drawing/2014/main" id="{4ED5CCE1-634C-AF94-F3FF-385B9915E046}"/>
              </a:ext>
            </a:extLst>
          </p:cNvPr>
          <p:cNvSpPr/>
          <p:nvPr/>
        </p:nvSpPr>
        <p:spPr>
          <a:xfrm>
            <a:off x="2595790" y="313987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4" name="Oval 23">
            <a:extLst>
              <a:ext uri="{FF2B5EF4-FFF2-40B4-BE49-F238E27FC236}">
                <a16:creationId xmlns:a16="http://schemas.microsoft.com/office/drawing/2014/main" id="{6F07E2B8-232D-1417-C0F0-DC30370971B5}"/>
              </a:ext>
            </a:extLst>
          </p:cNvPr>
          <p:cNvSpPr/>
          <p:nvPr/>
        </p:nvSpPr>
        <p:spPr>
          <a:xfrm>
            <a:off x="3141295" y="313987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5" name="Oval 24">
            <a:extLst>
              <a:ext uri="{FF2B5EF4-FFF2-40B4-BE49-F238E27FC236}">
                <a16:creationId xmlns:a16="http://schemas.microsoft.com/office/drawing/2014/main" id="{65D64B76-E4DA-5B2B-353D-710A3A8ABAB8}"/>
              </a:ext>
            </a:extLst>
          </p:cNvPr>
          <p:cNvSpPr/>
          <p:nvPr/>
        </p:nvSpPr>
        <p:spPr>
          <a:xfrm>
            <a:off x="3626982" y="313987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7" name="Oval 26">
            <a:extLst>
              <a:ext uri="{FF2B5EF4-FFF2-40B4-BE49-F238E27FC236}">
                <a16:creationId xmlns:a16="http://schemas.microsoft.com/office/drawing/2014/main" id="{CAAC8357-12F3-0257-CD25-52A990C7AE98}"/>
              </a:ext>
            </a:extLst>
          </p:cNvPr>
          <p:cNvSpPr/>
          <p:nvPr/>
        </p:nvSpPr>
        <p:spPr>
          <a:xfrm>
            <a:off x="3984482" y="313987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8" name="Oval 27">
            <a:extLst>
              <a:ext uri="{FF2B5EF4-FFF2-40B4-BE49-F238E27FC236}">
                <a16:creationId xmlns:a16="http://schemas.microsoft.com/office/drawing/2014/main" id="{8B65EA35-F006-F618-56D5-944CAE371AF5}"/>
              </a:ext>
            </a:extLst>
          </p:cNvPr>
          <p:cNvSpPr/>
          <p:nvPr/>
        </p:nvSpPr>
        <p:spPr>
          <a:xfrm>
            <a:off x="4427437" y="313987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9" name="Oval 28">
            <a:extLst>
              <a:ext uri="{FF2B5EF4-FFF2-40B4-BE49-F238E27FC236}">
                <a16:creationId xmlns:a16="http://schemas.microsoft.com/office/drawing/2014/main" id="{94EE1680-B83B-C3EC-CD19-800BFB13A578}"/>
              </a:ext>
            </a:extLst>
          </p:cNvPr>
          <p:cNvSpPr/>
          <p:nvPr/>
        </p:nvSpPr>
        <p:spPr>
          <a:xfrm>
            <a:off x="4596929" y="313987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0" name="Oval 29">
            <a:extLst>
              <a:ext uri="{FF2B5EF4-FFF2-40B4-BE49-F238E27FC236}">
                <a16:creationId xmlns:a16="http://schemas.microsoft.com/office/drawing/2014/main" id="{20EE214F-A9A1-1DA1-53F2-3475330362FE}"/>
              </a:ext>
            </a:extLst>
          </p:cNvPr>
          <p:cNvSpPr/>
          <p:nvPr/>
        </p:nvSpPr>
        <p:spPr>
          <a:xfrm>
            <a:off x="4911700" y="313987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cxnSp>
        <p:nvCxnSpPr>
          <p:cNvPr id="31" name="Straight Connector 30">
            <a:extLst>
              <a:ext uri="{FF2B5EF4-FFF2-40B4-BE49-F238E27FC236}">
                <a16:creationId xmlns:a16="http://schemas.microsoft.com/office/drawing/2014/main" id="{7C08390A-480F-886B-4788-55BA9379779B}"/>
              </a:ext>
            </a:extLst>
          </p:cNvPr>
          <p:cNvCxnSpPr>
            <a:cxnSpLocks/>
            <a:stCxn id="29" idx="2"/>
            <a:endCxn id="28" idx="5"/>
          </p:cNvCxnSpPr>
          <p:nvPr/>
        </p:nvCxnSpPr>
        <p:spPr>
          <a:xfrm flipH="1">
            <a:off x="4504257" y="3184870"/>
            <a:ext cx="92672" cy="0"/>
          </a:xfrm>
          <a:prstGeom prst="line">
            <a:avLst/>
          </a:prstGeom>
          <a:ln w="12700"/>
        </p:spPr>
        <p:style>
          <a:lnRef idx="1">
            <a:schemeClr val="dk1"/>
          </a:lnRef>
          <a:fillRef idx="0">
            <a:schemeClr val="dk1"/>
          </a:fillRef>
          <a:effectRef idx="0">
            <a:schemeClr val="dk1"/>
          </a:effectRef>
          <a:fontRef idx="minor">
            <a:schemeClr val="tx1"/>
          </a:fontRef>
        </p:style>
      </p:cxnSp>
      <p:sp>
        <p:nvSpPr>
          <p:cNvPr id="7" name="Footer Placeholder 6">
            <a:extLst>
              <a:ext uri="{FF2B5EF4-FFF2-40B4-BE49-F238E27FC236}">
                <a16:creationId xmlns:a16="http://schemas.microsoft.com/office/drawing/2014/main" id="{E4F71070-6934-3989-ED26-65C385F58F0E}"/>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3035725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A87F246-CA2E-1CCD-E2AA-DEB842C9CDD9}"/>
              </a:ext>
            </a:extLst>
          </p:cNvPr>
          <p:cNvPicPr>
            <a:picLocks noChangeAspect="1"/>
          </p:cNvPicPr>
          <p:nvPr/>
        </p:nvPicPr>
        <p:blipFill rotWithShape="1">
          <a:blip r:embed="rId3"/>
          <a:srcRect t="-1" b="-1343"/>
          <a:stretch/>
        </p:blipFill>
        <p:spPr>
          <a:xfrm>
            <a:off x="356351" y="1072736"/>
            <a:ext cx="2626116" cy="3772600"/>
          </a:xfrm>
          <a:prstGeom prst="rect">
            <a:avLst/>
          </a:prstGeom>
        </p:spPr>
      </p:pic>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8</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Merge Sort – Runtime Analysis</a:t>
            </a:r>
            <a:endParaRPr sz="2400" dirty="0"/>
          </a:p>
        </p:txBody>
      </p:sp>
      <mc:AlternateContent xmlns:mc="http://schemas.openxmlformats.org/markup-compatibility/2006" xmlns:a14="http://schemas.microsoft.com/office/drawing/2010/main">
        <mc:Choice Requires="a14">
          <p:sp>
            <p:nvSpPr>
              <p:cNvPr id="16" name="Content Placeholder 2">
                <a:extLst>
                  <a:ext uri="{FF2B5EF4-FFF2-40B4-BE49-F238E27FC236}">
                    <a16:creationId xmlns:a16="http://schemas.microsoft.com/office/drawing/2014/main" id="{434873DC-07A3-3AC2-55DD-52D4BB4025AE}"/>
                  </a:ext>
                </a:extLst>
              </p:cNvPr>
              <p:cNvSpPr txBox="1">
                <a:spLocks/>
              </p:cNvSpPr>
              <p:nvPr/>
            </p:nvSpPr>
            <p:spPr>
              <a:xfrm>
                <a:off x="3078759" y="1300085"/>
                <a:ext cx="3682768" cy="408402"/>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ts val="1688"/>
                  </a:lnSpc>
                  <a:buNone/>
                </a:pPr>
                <a:r>
                  <a:rPr lang="en-US" sz="1200" dirty="0"/>
                  <a:t>Total number of elements in two arrays is </a:t>
                </a:r>
                <a14:m>
                  <m:oMath xmlns:m="http://schemas.openxmlformats.org/officeDocument/2006/math">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𝑛</m:t>
                        </m:r>
                      </m:e>
                      <m:sub>
                        <m:r>
                          <a:rPr lang="en-US" sz="1200" b="0" i="1" smtClean="0">
                            <a:latin typeface="Cambria Math" panose="02040503050406030204" pitchFamily="18" charset="0"/>
                          </a:rPr>
                          <m:t>1</m:t>
                        </m:r>
                      </m:sub>
                    </m:sSub>
                    <m:r>
                      <a:rPr lang="en-US" sz="1200" b="0" i="1" smtClean="0">
                        <a:latin typeface="Cambria Math" panose="02040503050406030204" pitchFamily="18" charset="0"/>
                      </a:rPr>
                      <m:t>+</m:t>
                    </m:r>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𝑛</m:t>
                        </m:r>
                      </m:e>
                      <m:sub>
                        <m:r>
                          <a:rPr lang="en-US" sz="1200" b="0" i="1" smtClean="0">
                            <a:latin typeface="Cambria Math" panose="02040503050406030204" pitchFamily="18" charset="0"/>
                          </a:rPr>
                          <m:t>2</m:t>
                        </m:r>
                      </m:sub>
                    </m:sSub>
                  </m:oMath>
                </a14:m>
                <a:endParaRPr lang="en-US" sz="1200" dirty="0"/>
              </a:p>
            </p:txBody>
          </p:sp>
        </mc:Choice>
        <mc:Fallback xmlns="">
          <p:sp>
            <p:nvSpPr>
              <p:cNvPr id="16" name="Content Placeholder 2">
                <a:extLst>
                  <a:ext uri="{FF2B5EF4-FFF2-40B4-BE49-F238E27FC236}">
                    <a16:creationId xmlns:a16="http://schemas.microsoft.com/office/drawing/2014/main" id="{434873DC-07A3-3AC2-55DD-52D4BB4025AE}"/>
                  </a:ext>
                </a:extLst>
              </p:cNvPr>
              <p:cNvSpPr txBox="1">
                <a:spLocks noRot="1" noChangeAspect="1" noMove="1" noResize="1" noEditPoints="1" noAdjustHandles="1" noChangeArrowheads="1" noChangeShapeType="1" noTextEdit="1"/>
              </p:cNvSpPr>
              <p:nvPr/>
            </p:nvSpPr>
            <p:spPr>
              <a:xfrm>
                <a:off x="3078759" y="1300085"/>
                <a:ext cx="3682768" cy="408402"/>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59A7171F-E177-A1D4-D672-C292A37BAE51}"/>
                  </a:ext>
                </a:extLst>
              </p:cNvPr>
              <p:cNvSpPr txBox="1"/>
              <p:nvPr/>
            </p:nvSpPr>
            <p:spPr>
              <a:xfrm>
                <a:off x="3680070" y="1708487"/>
                <a:ext cx="1474634" cy="200055"/>
              </a:xfrm>
              <a:prstGeom prst="rect">
                <a:avLst/>
              </a:prstGeom>
              <a:noFill/>
            </p:spPr>
            <p:txBody>
              <a:bodyPr wrap="none" lIns="0" tIns="0" rIns="0" bIns="0" rtlCol="0">
                <a:spAutoFit/>
              </a:bodyPr>
              <a:lstStyle/>
              <a:p>
                <a14:m>
                  <m:oMath xmlns:m="http://schemas.openxmlformats.org/officeDocument/2006/math">
                    <m:r>
                      <m:rPr>
                        <m:sty m:val="p"/>
                      </m:rPr>
                      <a:rPr lang="el-GR" sz="1300" i="1" smtClean="0">
                        <a:latin typeface="Cambria Math" panose="02040503050406030204" pitchFamily="18" charset="0"/>
                        <a:ea typeface="Cambria Math" panose="02040503050406030204" pitchFamily="18" charset="0"/>
                      </a:rPr>
                      <m:t>Θ</m:t>
                    </m:r>
                    <m:d>
                      <m:dPr>
                        <m:ctrlPr>
                          <a:rPr lang="en-US" sz="1300" b="0" i="1" smtClean="0">
                            <a:latin typeface="Cambria Math" panose="02040503050406030204" pitchFamily="18" charset="0"/>
                            <a:ea typeface="Cambria Math" panose="02040503050406030204" pitchFamily="18" charset="0"/>
                          </a:rPr>
                        </m:ctrlPr>
                      </m:dPr>
                      <m:e>
                        <m:r>
                          <a:rPr lang="en-US" sz="1300" b="0" i="1" smtClean="0">
                            <a:latin typeface="Cambria Math" panose="02040503050406030204" pitchFamily="18" charset="0"/>
                            <a:ea typeface="Cambria Math" panose="02040503050406030204" pitchFamily="18" charset="0"/>
                          </a:rPr>
                          <m:t>1</m:t>
                        </m:r>
                      </m:e>
                    </m:d>
                  </m:oMath>
                </a14:m>
                <a:r>
                  <a:rPr lang="en-US" sz="1300" dirty="0"/>
                  <a:t> </a:t>
                </a:r>
                <a:r>
                  <a:rPr lang="en-US" sz="1300" dirty="0">
                    <a:sym typeface="Wingdings" pitchFamily="2" charset="2"/>
                  </a:rPr>
                  <a:t> [Constant time]</a:t>
                </a:r>
                <a:endParaRPr lang="en-US" sz="1300" dirty="0"/>
              </a:p>
            </p:txBody>
          </p:sp>
        </mc:Choice>
        <mc:Fallback xmlns="">
          <p:sp>
            <p:nvSpPr>
              <p:cNvPr id="17" name="TextBox 16">
                <a:extLst>
                  <a:ext uri="{FF2B5EF4-FFF2-40B4-BE49-F238E27FC236}">
                    <a16:creationId xmlns:a16="http://schemas.microsoft.com/office/drawing/2014/main" id="{59A7171F-E177-A1D4-D672-C292A37BAE51}"/>
                  </a:ext>
                </a:extLst>
              </p:cNvPr>
              <p:cNvSpPr txBox="1">
                <a:spLocks noRot="1" noChangeAspect="1" noMove="1" noResize="1" noEditPoints="1" noAdjustHandles="1" noChangeArrowheads="1" noChangeShapeType="1" noTextEdit="1"/>
              </p:cNvSpPr>
              <p:nvPr/>
            </p:nvSpPr>
            <p:spPr>
              <a:xfrm>
                <a:off x="3680070" y="1708487"/>
                <a:ext cx="1474634" cy="200055"/>
              </a:xfrm>
              <a:prstGeom prst="rect">
                <a:avLst/>
              </a:prstGeom>
              <a:blipFill>
                <a:blip r:embed="rId5"/>
                <a:stretch>
                  <a:fillRect l="-3390" t="-23529" r="-5085" b="-41176"/>
                </a:stretch>
              </a:blipFill>
            </p:spPr>
            <p:txBody>
              <a:bodyPr/>
              <a:lstStyle/>
              <a:p>
                <a:r>
                  <a:rPr lang="en-US">
                    <a:noFill/>
                  </a:rPr>
                  <a:t> </a:t>
                </a:r>
              </a:p>
            </p:txBody>
          </p:sp>
        </mc:Fallback>
      </mc:AlternateContent>
      <p:grpSp>
        <p:nvGrpSpPr>
          <p:cNvPr id="21" name="Group 20">
            <a:extLst>
              <a:ext uri="{FF2B5EF4-FFF2-40B4-BE49-F238E27FC236}">
                <a16:creationId xmlns:a16="http://schemas.microsoft.com/office/drawing/2014/main" id="{703C8EBB-38B6-0FC1-F66D-F7415758D8DD}"/>
              </a:ext>
            </a:extLst>
          </p:cNvPr>
          <p:cNvGrpSpPr/>
          <p:nvPr/>
        </p:nvGrpSpPr>
        <p:grpSpPr>
          <a:xfrm>
            <a:off x="2971730" y="1667591"/>
            <a:ext cx="619597" cy="274825"/>
            <a:chOff x="2971730" y="1667591"/>
            <a:chExt cx="619597" cy="274825"/>
          </a:xfrm>
        </p:grpSpPr>
        <p:sp>
          <p:nvSpPr>
            <p:cNvPr id="18" name="Right Brace 17">
              <a:extLst>
                <a:ext uri="{FF2B5EF4-FFF2-40B4-BE49-F238E27FC236}">
                  <a16:creationId xmlns:a16="http://schemas.microsoft.com/office/drawing/2014/main" id="{88C550B8-55F8-75F2-A51B-991A57833973}"/>
                </a:ext>
              </a:extLst>
            </p:cNvPr>
            <p:cNvSpPr/>
            <p:nvPr/>
          </p:nvSpPr>
          <p:spPr>
            <a:xfrm>
              <a:off x="2971730" y="1667591"/>
              <a:ext cx="107029" cy="274825"/>
            </a:xfrm>
            <a:prstGeom prst="rightBrace">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cxnSp>
          <p:nvCxnSpPr>
            <p:cNvPr id="20" name="Straight Arrow Connector 19">
              <a:extLst>
                <a:ext uri="{FF2B5EF4-FFF2-40B4-BE49-F238E27FC236}">
                  <a16:creationId xmlns:a16="http://schemas.microsoft.com/office/drawing/2014/main" id="{8DBB6037-1DC9-54EA-C458-D7019051880D}"/>
                </a:ext>
              </a:extLst>
            </p:cNvPr>
            <p:cNvCxnSpPr/>
            <p:nvPr/>
          </p:nvCxnSpPr>
          <p:spPr>
            <a:xfrm>
              <a:off x="3071210" y="1805003"/>
              <a:ext cx="520117" cy="0"/>
            </a:xfrm>
            <a:prstGeom prst="straightConnector1">
              <a:avLst/>
            </a:prstGeom>
            <a:ln w="12700">
              <a:solidFill>
                <a:schemeClr val="tx1"/>
              </a:solidFill>
              <a:tailEnd type="stealth" w="lg" len="lg"/>
            </a:ln>
          </p:spPr>
          <p:style>
            <a:lnRef idx="1">
              <a:schemeClr val="dk1"/>
            </a:lnRef>
            <a:fillRef idx="0">
              <a:schemeClr val="dk1"/>
            </a:fillRef>
            <a:effectRef idx="0">
              <a:schemeClr val="dk1"/>
            </a:effectRef>
            <a:fontRef idx="minor">
              <a:schemeClr val="tx1"/>
            </a:fontRef>
          </p:style>
        </p:cxnSp>
      </p:grpSp>
      <p:grpSp>
        <p:nvGrpSpPr>
          <p:cNvPr id="22" name="Group 21">
            <a:extLst>
              <a:ext uri="{FF2B5EF4-FFF2-40B4-BE49-F238E27FC236}">
                <a16:creationId xmlns:a16="http://schemas.microsoft.com/office/drawing/2014/main" id="{F23547C2-21A5-06FD-87F8-747D82EE9EFE}"/>
              </a:ext>
            </a:extLst>
          </p:cNvPr>
          <p:cNvGrpSpPr/>
          <p:nvPr/>
        </p:nvGrpSpPr>
        <p:grpSpPr>
          <a:xfrm>
            <a:off x="2097443" y="2038105"/>
            <a:ext cx="619597" cy="274825"/>
            <a:chOff x="2971730" y="1667591"/>
            <a:chExt cx="619597" cy="274825"/>
          </a:xfrm>
        </p:grpSpPr>
        <p:sp>
          <p:nvSpPr>
            <p:cNvPr id="23" name="Right Brace 22">
              <a:extLst>
                <a:ext uri="{FF2B5EF4-FFF2-40B4-BE49-F238E27FC236}">
                  <a16:creationId xmlns:a16="http://schemas.microsoft.com/office/drawing/2014/main" id="{4BCBFCA0-99CA-0677-F08A-9B452FEA9E85}"/>
                </a:ext>
              </a:extLst>
            </p:cNvPr>
            <p:cNvSpPr/>
            <p:nvPr/>
          </p:nvSpPr>
          <p:spPr>
            <a:xfrm>
              <a:off x="2971730" y="1667591"/>
              <a:ext cx="107029" cy="274825"/>
            </a:xfrm>
            <a:prstGeom prst="rightBrace">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cxnSp>
          <p:nvCxnSpPr>
            <p:cNvPr id="24" name="Straight Arrow Connector 23">
              <a:extLst>
                <a:ext uri="{FF2B5EF4-FFF2-40B4-BE49-F238E27FC236}">
                  <a16:creationId xmlns:a16="http://schemas.microsoft.com/office/drawing/2014/main" id="{9FF8328B-9564-F4AE-8E03-116370A92427}"/>
                </a:ext>
              </a:extLst>
            </p:cNvPr>
            <p:cNvCxnSpPr/>
            <p:nvPr/>
          </p:nvCxnSpPr>
          <p:spPr>
            <a:xfrm>
              <a:off x="3071210" y="1805003"/>
              <a:ext cx="520117" cy="0"/>
            </a:xfrm>
            <a:prstGeom prst="straightConnector1">
              <a:avLst/>
            </a:prstGeom>
            <a:ln w="12700">
              <a:solidFill>
                <a:schemeClr val="tx1"/>
              </a:solidFill>
              <a:tailEnd type="stealth" w="lg" len="lg"/>
            </a:ln>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13EAF8CB-DD36-1781-E78E-AA0EE502E8EA}"/>
                  </a:ext>
                </a:extLst>
              </p:cNvPr>
              <p:cNvSpPr txBox="1"/>
              <p:nvPr/>
            </p:nvSpPr>
            <p:spPr>
              <a:xfrm>
                <a:off x="2816520" y="2093277"/>
                <a:ext cx="455638" cy="20005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l-GR" sz="1300" i="1" smtClean="0">
                          <a:latin typeface="Cambria Math" panose="02040503050406030204" pitchFamily="18" charset="0"/>
                          <a:ea typeface="Cambria Math" panose="02040503050406030204" pitchFamily="18" charset="0"/>
                        </a:rPr>
                        <m:t>Θ</m:t>
                      </m:r>
                      <m:d>
                        <m:dPr>
                          <m:ctrlPr>
                            <a:rPr lang="en-US" sz="1300" b="0" i="1" smtClean="0">
                              <a:latin typeface="Cambria Math" panose="02040503050406030204" pitchFamily="18" charset="0"/>
                              <a:ea typeface="Cambria Math" panose="02040503050406030204" pitchFamily="18" charset="0"/>
                            </a:rPr>
                          </m:ctrlPr>
                        </m:dPr>
                        <m:e>
                          <m:sSub>
                            <m:sSubPr>
                              <m:ctrlPr>
                                <a:rPr lang="en-US" sz="1300" b="0" i="1" smtClean="0">
                                  <a:latin typeface="Cambria Math" panose="02040503050406030204" pitchFamily="18" charset="0"/>
                                  <a:ea typeface="Cambria Math" panose="02040503050406030204" pitchFamily="18" charset="0"/>
                                </a:rPr>
                              </m:ctrlPr>
                            </m:sSubPr>
                            <m:e>
                              <m:r>
                                <a:rPr lang="en-US" sz="1300" b="0" i="1" smtClean="0">
                                  <a:latin typeface="Cambria Math" panose="02040503050406030204" pitchFamily="18" charset="0"/>
                                  <a:ea typeface="Cambria Math" panose="02040503050406030204" pitchFamily="18" charset="0"/>
                                </a:rPr>
                                <m:t>𝑛</m:t>
                              </m:r>
                            </m:e>
                            <m:sub>
                              <m:r>
                                <a:rPr lang="en-US" sz="1300" b="0" i="1" smtClean="0">
                                  <a:latin typeface="Cambria Math" panose="02040503050406030204" pitchFamily="18" charset="0"/>
                                  <a:ea typeface="Cambria Math" panose="02040503050406030204" pitchFamily="18" charset="0"/>
                                </a:rPr>
                                <m:t>1</m:t>
                              </m:r>
                            </m:sub>
                          </m:sSub>
                        </m:e>
                      </m:d>
                    </m:oMath>
                  </m:oMathPara>
                </a14:m>
                <a:endParaRPr lang="en-US" sz="1300" dirty="0"/>
              </a:p>
            </p:txBody>
          </p:sp>
        </mc:Choice>
        <mc:Fallback xmlns="">
          <p:sp>
            <p:nvSpPr>
              <p:cNvPr id="25" name="TextBox 24">
                <a:extLst>
                  <a:ext uri="{FF2B5EF4-FFF2-40B4-BE49-F238E27FC236}">
                    <a16:creationId xmlns:a16="http://schemas.microsoft.com/office/drawing/2014/main" id="{13EAF8CB-DD36-1781-E78E-AA0EE502E8EA}"/>
                  </a:ext>
                </a:extLst>
              </p:cNvPr>
              <p:cNvSpPr txBox="1">
                <a:spLocks noRot="1" noChangeAspect="1" noMove="1" noResize="1" noEditPoints="1" noAdjustHandles="1" noChangeArrowheads="1" noChangeShapeType="1" noTextEdit="1"/>
              </p:cNvSpPr>
              <p:nvPr/>
            </p:nvSpPr>
            <p:spPr>
              <a:xfrm>
                <a:off x="2816520" y="2093277"/>
                <a:ext cx="455638" cy="200055"/>
              </a:xfrm>
              <a:prstGeom prst="rect">
                <a:avLst/>
              </a:prstGeom>
              <a:blipFill>
                <a:blip r:embed="rId6"/>
                <a:stretch>
                  <a:fillRect l="-8108" b="-11765"/>
                </a:stretch>
              </a:blipFill>
            </p:spPr>
            <p:txBody>
              <a:bodyPr/>
              <a:lstStyle/>
              <a:p>
                <a:r>
                  <a:rPr lang="en-US">
                    <a:noFill/>
                  </a:rPr>
                  <a:t> </a:t>
                </a:r>
              </a:p>
            </p:txBody>
          </p:sp>
        </mc:Fallback>
      </mc:AlternateContent>
      <p:grpSp>
        <p:nvGrpSpPr>
          <p:cNvPr id="26" name="Group 25">
            <a:extLst>
              <a:ext uri="{FF2B5EF4-FFF2-40B4-BE49-F238E27FC236}">
                <a16:creationId xmlns:a16="http://schemas.microsoft.com/office/drawing/2014/main" id="{540FE83A-92E5-D10D-BB7C-52E0EFB4ABAF}"/>
              </a:ext>
            </a:extLst>
          </p:cNvPr>
          <p:cNvGrpSpPr/>
          <p:nvPr/>
        </p:nvGrpSpPr>
        <p:grpSpPr>
          <a:xfrm>
            <a:off x="2097443" y="2397146"/>
            <a:ext cx="619597" cy="274825"/>
            <a:chOff x="2971730" y="1667591"/>
            <a:chExt cx="619597" cy="274825"/>
          </a:xfrm>
        </p:grpSpPr>
        <p:sp>
          <p:nvSpPr>
            <p:cNvPr id="27" name="Right Brace 26">
              <a:extLst>
                <a:ext uri="{FF2B5EF4-FFF2-40B4-BE49-F238E27FC236}">
                  <a16:creationId xmlns:a16="http://schemas.microsoft.com/office/drawing/2014/main" id="{209E68A6-3BF4-66E6-8966-1D73273D4F9E}"/>
                </a:ext>
              </a:extLst>
            </p:cNvPr>
            <p:cNvSpPr/>
            <p:nvPr/>
          </p:nvSpPr>
          <p:spPr>
            <a:xfrm>
              <a:off x="2971730" y="1667591"/>
              <a:ext cx="107029" cy="274825"/>
            </a:xfrm>
            <a:prstGeom prst="rightBrace">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cxnSp>
          <p:nvCxnSpPr>
            <p:cNvPr id="28" name="Straight Arrow Connector 27">
              <a:extLst>
                <a:ext uri="{FF2B5EF4-FFF2-40B4-BE49-F238E27FC236}">
                  <a16:creationId xmlns:a16="http://schemas.microsoft.com/office/drawing/2014/main" id="{A1BDA221-E33B-4D2F-CDF9-A5D21769EFEC}"/>
                </a:ext>
              </a:extLst>
            </p:cNvPr>
            <p:cNvCxnSpPr/>
            <p:nvPr/>
          </p:nvCxnSpPr>
          <p:spPr>
            <a:xfrm>
              <a:off x="3071210" y="1805003"/>
              <a:ext cx="520117" cy="0"/>
            </a:xfrm>
            <a:prstGeom prst="straightConnector1">
              <a:avLst/>
            </a:prstGeom>
            <a:ln w="12700">
              <a:solidFill>
                <a:schemeClr val="tx1"/>
              </a:solidFill>
              <a:tailEnd type="stealth" w="lg" len="lg"/>
            </a:ln>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B339972F-B59E-CC33-79DE-68FB4E5AB2A4}"/>
                  </a:ext>
                </a:extLst>
              </p:cNvPr>
              <p:cNvSpPr txBox="1"/>
              <p:nvPr/>
            </p:nvSpPr>
            <p:spPr>
              <a:xfrm>
                <a:off x="2816520" y="2452318"/>
                <a:ext cx="459485" cy="20005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l-GR" sz="1300" i="1" smtClean="0">
                          <a:latin typeface="Cambria Math" panose="02040503050406030204" pitchFamily="18" charset="0"/>
                          <a:ea typeface="Cambria Math" panose="02040503050406030204" pitchFamily="18" charset="0"/>
                        </a:rPr>
                        <m:t>Θ</m:t>
                      </m:r>
                      <m:d>
                        <m:dPr>
                          <m:ctrlPr>
                            <a:rPr lang="en-US" sz="1300" b="0" i="1" smtClean="0">
                              <a:latin typeface="Cambria Math" panose="02040503050406030204" pitchFamily="18" charset="0"/>
                              <a:ea typeface="Cambria Math" panose="02040503050406030204" pitchFamily="18" charset="0"/>
                            </a:rPr>
                          </m:ctrlPr>
                        </m:dPr>
                        <m:e>
                          <m:sSub>
                            <m:sSubPr>
                              <m:ctrlPr>
                                <a:rPr lang="en-US" sz="1300" b="0" i="1" smtClean="0">
                                  <a:latin typeface="Cambria Math" panose="02040503050406030204" pitchFamily="18" charset="0"/>
                                  <a:ea typeface="Cambria Math" panose="02040503050406030204" pitchFamily="18" charset="0"/>
                                </a:rPr>
                              </m:ctrlPr>
                            </m:sSubPr>
                            <m:e>
                              <m:r>
                                <a:rPr lang="en-US" sz="1300" b="0" i="1" smtClean="0">
                                  <a:latin typeface="Cambria Math" panose="02040503050406030204" pitchFamily="18" charset="0"/>
                                  <a:ea typeface="Cambria Math" panose="02040503050406030204" pitchFamily="18" charset="0"/>
                                </a:rPr>
                                <m:t>𝑛</m:t>
                              </m:r>
                            </m:e>
                            <m:sub>
                              <m:r>
                                <a:rPr lang="en-US" sz="1300" b="0" i="1" smtClean="0">
                                  <a:latin typeface="Cambria Math" panose="02040503050406030204" pitchFamily="18" charset="0"/>
                                  <a:ea typeface="Cambria Math" panose="02040503050406030204" pitchFamily="18" charset="0"/>
                                </a:rPr>
                                <m:t>2</m:t>
                              </m:r>
                            </m:sub>
                          </m:sSub>
                        </m:e>
                      </m:d>
                    </m:oMath>
                  </m:oMathPara>
                </a14:m>
                <a:endParaRPr lang="en-US" sz="1300" dirty="0"/>
              </a:p>
            </p:txBody>
          </p:sp>
        </mc:Choice>
        <mc:Fallback xmlns="">
          <p:sp>
            <p:nvSpPr>
              <p:cNvPr id="29" name="TextBox 28">
                <a:extLst>
                  <a:ext uri="{FF2B5EF4-FFF2-40B4-BE49-F238E27FC236}">
                    <a16:creationId xmlns:a16="http://schemas.microsoft.com/office/drawing/2014/main" id="{B339972F-B59E-CC33-79DE-68FB4E5AB2A4}"/>
                  </a:ext>
                </a:extLst>
              </p:cNvPr>
              <p:cNvSpPr txBox="1">
                <a:spLocks noRot="1" noChangeAspect="1" noMove="1" noResize="1" noEditPoints="1" noAdjustHandles="1" noChangeArrowheads="1" noChangeShapeType="1" noTextEdit="1"/>
              </p:cNvSpPr>
              <p:nvPr/>
            </p:nvSpPr>
            <p:spPr>
              <a:xfrm>
                <a:off x="2816520" y="2452318"/>
                <a:ext cx="459485" cy="200055"/>
              </a:xfrm>
              <a:prstGeom prst="rect">
                <a:avLst/>
              </a:prstGeom>
              <a:blipFill>
                <a:blip r:embed="rId7"/>
                <a:stretch>
                  <a:fillRect l="-8108" b="-1764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37DC7F32-F773-F2E0-7E03-C9D94D15E0F4}"/>
                  </a:ext>
                </a:extLst>
              </p:cNvPr>
              <p:cNvSpPr txBox="1"/>
              <p:nvPr/>
            </p:nvSpPr>
            <p:spPr>
              <a:xfrm>
                <a:off x="3362797" y="3316540"/>
                <a:ext cx="378822" cy="20005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l-GR" sz="1300" i="1" smtClean="0">
                          <a:latin typeface="Cambria Math" panose="02040503050406030204" pitchFamily="18" charset="0"/>
                          <a:ea typeface="Cambria Math" panose="02040503050406030204" pitchFamily="18" charset="0"/>
                        </a:rPr>
                        <m:t>Θ</m:t>
                      </m:r>
                      <m:d>
                        <m:dPr>
                          <m:ctrlPr>
                            <a:rPr lang="en-US" sz="1300" b="0" i="1" smtClean="0">
                              <a:latin typeface="Cambria Math" panose="02040503050406030204" pitchFamily="18" charset="0"/>
                              <a:ea typeface="Cambria Math" panose="02040503050406030204" pitchFamily="18" charset="0"/>
                            </a:rPr>
                          </m:ctrlPr>
                        </m:dPr>
                        <m:e>
                          <m:r>
                            <a:rPr lang="en-US" sz="1300" b="0" i="1" smtClean="0">
                              <a:latin typeface="Cambria Math" panose="02040503050406030204" pitchFamily="18" charset="0"/>
                              <a:ea typeface="Cambria Math" panose="02040503050406030204" pitchFamily="18" charset="0"/>
                            </a:rPr>
                            <m:t>1</m:t>
                          </m:r>
                        </m:e>
                      </m:d>
                    </m:oMath>
                  </m:oMathPara>
                </a14:m>
                <a:endParaRPr lang="en-US" sz="1300" dirty="0"/>
              </a:p>
            </p:txBody>
          </p:sp>
        </mc:Choice>
        <mc:Fallback xmlns="">
          <p:sp>
            <p:nvSpPr>
              <p:cNvPr id="30" name="TextBox 29">
                <a:extLst>
                  <a:ext uri="{FF2B5EF4-FFF2-40B4-BE49-F238E27FC236}">
                    <a16:creationId xmlns:a16="http://schemas.microsoft.com/office/drawing/2014/main" id="{37DC7F32-F773-F2E0-7E03-C9D94D15E0F4}"/>
                  </a:ext>
                </a:extLst>
              </p:cNvPr>
              <p:cNvSpPr txBox="1">
                <a:spLocks noRot="1" noChangeAspect="1" noMove="1" noResize="1" noEditPoints="1" noAdjustHandles="1" noChangeArrowheads="1" noChangeShapeType="1" noTextEdit="1"/>
              </p:cNvSpPr>
              <p:nvPr/>
            </p:nvSpPr>
            <p:spPr>
              <a:xfrm>
                <a:off x="3362797" y="3316540"/>
                <a:ext cx="378822" cy="200055"/>
              </a:xfrm>
              <a:prstGeom prst="rect">
                <a:avLst/>
              </a:prstGeom>
              <a:blipFill>
                <a:blip r:embed="rId8"/>
                <a:stretch>
                  <a:fillRect l="-9677" b="-6250"/>
                </a:stretch>
              </a:blipFill>
            </p:spPr>
            <p:txBody>
              <a:bodyPr/>
              <a:lstStyle/>
              <a:p>
                <a:r>
                  <a:rPr lang="en-US">
                    <a:noFill/>
                  </a:rPr>
                  <a:t> </a:t>
                </a:r>
              </a:p>
            </p:txBody>
          </p:sp>
        </mc:Fallback>
      </mc:AlternateContent>
      <p:grpSp>
        <p:nvGrpSpPr>
          <p:cNvPr id="35" name="Group 34">
            <a:extLst>
              <a:ext uri="{FF2B5EF4-FFF2-40B4-BE49-F238E27FC236}">
                <a16:creationId xmlns:a16="http://schemas.microsoft.com/office/drawing/2014/main" id="{A713B615-CDE4-FA29-8374-03C99F686B63}"/>
              </a:ext>
            </a:extLst>
          </p:cNvPr>
          <p:cNvGrpSpPr/>
          <p:nvPr/>
        </p:nvGrpSpPr>
        <p:grpSpPr>
          <a:xfrm>
            <a:off x="2643720" y="3279156"/>
            <a:ext cx="619597" cy="274825"/>
            <a:chOff x="2971730" y="1667591"/>
            <a:chExt cx="619597" cy="274825"/>
          </a:xfrm>
        </p:grpSpPr>
        <p:sp>
          <p:nvSpPr>
            <p:cNvPr id="36" name="Right Brace 35">
              <a:extLst>
                <a:ext uri="{FF2B5EF4-FFF2-40B4-BE49-F238E27FC236}">
                  <a16:creationId xmlns:a16="http://schemas.microsoft.com/office/drawing/2014/main" id="{9981823E-66B0-AFBE-44CC-1D21677431E8}"/>
                </a:ext>
              </a:extLst>
            </p:cNvPr>
            <p:cNvSpPr/>
            <p:nvPr/>
          </p:nvSpPr>
          <p:spPr>
            <a:xfrm>
              <a:off x="2971730" y="1667591"/>
              <a:ext cx="107029" cy="274825"/>
            </a:xfrm>
            <a:prstGeom prst="rightBrace">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cxnSp>
          <p:nvCxnSpPr>
            <p:cNvPr id="37" name="Straight Arrow Connector 36">
              <a:extLst>
                <a:ext uri="{FF2B5EF4-FFF2-40B4-BE49-F238E27FC236}">
                  <a16:creationId xmlns:a16="http://schemas.microsoft.com/office/drawing/2014/main" id="{2712DE65-C8ED-0F57-A375-F4F976811AB0}"/>
                </a:ext>
              </a:extLst>
            </p:cNvPr>
            <p:cNvCxnSpPr/>
            <p:nvPr/>
          </p:nvCxnSpPr>
          <p:spPr>
            <a:xfrm>
              <a:off x="3071210" y="1805003"/>
              <a:ext cx="520117" cy="0"/>
            </a:xfrm>
            <a:prstGeom prst="straightConnector1">
              <a:avLst/>
            </a:prstGeom>
            <a:ln w="12700">
              <a:solidFill>
                <a:schemeClr val="tx1"/>
              </a:solidFill>
              <a:tailEnd type="stealth" w="lg" len="lg"/>
            </a:ln>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92E96AD1-9F1E-2ED3-BFE1-D6B7D8053D49}"/>
                  </a:ext>
                </a:extLst>
              </p:cNvPr>
              <p:cNvSpPr txBox="1"/>
              <p:nvPr/>
            </p:nvSpPr>
            <p:spPr>
              <a:xfrm>
                <a:off x="2925110" y="4079054"/>
                <a:ext cx="828432" cy="20005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l-GR" sz="1300" i="1" smtClean="0">
                          <a:latin typeface="Cambria Math" panose="02040503050406030204" pitchFamily="18" charset="0"/>
                          <a:ea typeface="Cambria Math" panose="02040503050406030204" pitchFamily="18" charset="0"/>
                        </a:rPr>
                        <m:t>Θ</m:t>
                      </m:r>
                      <m:d>
                        <m:dPr>
                          <m:ctrlPr>
                            <a:rPr lang="en-US" sz="1300" b="0" i="1" smtClean="0">
                              <a:latin typeface="Cambria Math" panose="02040503050406030204" pitchFamily="18" charset="0"/>
                              <a:ea typeface="Cambria Math" panose="02040503050406030204" pitchFamily="18" charset="0"/>
                            </a:rPr>
                          </m:ctrlPr>
                        </m:dPr>
                        <m:e>
                          <m:sSub>
                            <m:sSubPr>
                              <m:ctrlPr>
                                <a:rPr lang="en-US" sz="1300" b="0" i="1" smtClean="0">
                                  <a:latin typeface="Cambria Math" panose="02040503050406030204" pitchFamily="18" charset="0"/>
                                  <a:ea typeface="Cambria Math" panose="02040503050406030204" pitchFamily="18" charset="0"/>
                                </a:rPr>
                              </m:ctrlPr>
                            </m:sSubPr>
                            <m:e>
                              <m:r>
                                <a:rPr lang="en-US" sz="1300" b="0" i="1" smtClean="0">
                                  <a:latin typeface="Cambria Math" panose="02040503050406030204" pitchFamily="18" charset="0"/>
                                  <a:ea typeface="Cambria Math" panose="02040503050406030204" pitchFamily="18" charset="0"/>
                                </a:rPr>
                                <m:t>𝑛</m:t>
                              </m:r>
                            </m:e>
                            <m:sub>
                              <m:r>
                                <a:rPr lang="en-US" sz="1300" b="0" i="1" smtClean="0">
                                  <a:latin typeface="Cambria Math" panose="02040503050406030204" pitchFamily="18" charset="0"/>
                                  <a:ea typeface="Cambria Math" panose="02040503050406030204" pitchFamily="18" charset="0"/>
                                </a:rPr>
                                <m:t>1</m:t>
                              </m:r>
                            </m:sub>
                          </m:sSub>
                          <m:r>
                            <a:rPr lang="en-US" sz="1300" b="0" i="1" smtClean="0">
                              <a:latin typeface="Cambria Math" panose="02040503050406030204" pitchFamily="18" charset="0"/>
                              <a:ea typeface="Cambria Math" panose="02040503050406030204" pitchFamily="18" charset="0"/>
                            </a:rPr>
                            <m:t>+</m:t>
                          </m:r>
                          <m:sSub>
                            <m:sSubPr>
                              <m:ctrlPr>
                                <a:rPr lang="en-US" sz="1300" b="0" i="1" smtClean="0">
                                  <a:latin typeface="Cambria Math" panose="02040503050406030204" pitchFamily="18" charset="0"/>
                                  <a:ea typeface="Cambria Math" panose="02040503050406030204" pitchFamily="18" charset="0"/>
                                </a:rPr>
                              </m:ctrlPr>
                            </m:sSubPr>
                            <m:e>
                              <m:r>
                                <a:rPr lang="en-US" sz="1300" b="0" i="1" smtClean="0">
                                  <a:latin typeface="Cambria Math" panose="02040503050406030204" pitchFamily="18" charset="0"/>
                                  <a:ea typeface="Cambria Math" panose="02040503050406030204" pitchFamily="18" charset="0"/>
                                </a:rPr>
                                <m:t>𝑛</m:t>
                              </m:r>
                            </m:e>
                            <m:sub>
                              <m:r>
                                <a:rPr lang="en-US" sz="1300" b="0" i="1" smtClean="0">
                                  <a:latin typeface="Cambria Math" panose="02040503050406030204" pitchFamily="18" charset="0"/>
                                  <a:ea typeface="Cambria Math" panose="02040503050406030204" pitchFamily="18" charset="0"/>
                                </a:rPr>
                                <m:t>2</m:t>
                              </m:r>
                            </m:sub>
                          </m:sSub>
                        </m:e>
                      </m:d>
                    </m:oMath>
                  </m:oMathPara>
                </a14:m>
                <a:endParaRPr lang="en-US" sz="1300" dirty="0"/>
              </a:p>
            </p:txBody>
          </p:sp>
        </mc:Choice>
        <mc:Fallback xmlns="">
          <p:sp>
            <p:nvSpPr>
              <p:cNvPr id="38" name="TextBox 37">
                <a:extLst>
                  <a:ext uri="{FF2B5EF4-FFF2-40B4-BE49-F238E27FC236}">
                    <a16:creationId xmlns:a16="http://schemas.microsoft.com/office/drawing/2014/main" id="{92E96AD1-9F1E-2ED3-BFE1-D6B7D8053D49}"/>
                  </a:ext>
                </a:extLst>
              </p:cNvPr>
              <p:cNvSpPr txBox="1">
                <a:spLocks noRot="1" noChangeAspect="1" noMove="1" noResize="1" noEditPoints="1" noAdjustHandles="1" noChangeArrowheads="1" noChangeShapeType="1" noTextEdit="1"/>
              </p:cNvSpPr>
              <p:nvPr/>
            </p:nvSpPr>
            <p:spPr>
              <a:xfrm>
                <a:off x="2925110" y="4079054"/>
                <a:ext cx="828432" cy="200055"/>
              </a:xfrm>
              <a:prstGeom prst="rect">
                <a:avLst/>
              </a:prstGeom>
              <a:blipFill>
                <a:blip r:embed="rId9"/>
                <a:stretch>
                  <a:fillRect l="-4545" b="-12500"/>
                </a:stretch>
              </a:blipFill>
            </p:spPr>
            <p:txBody>
              <a:bodyPr/>
              <a:lstStyle/>
              <a:p>
                <a:r>
                  <a:rPr lang="en-US">
                    <a:noFill/>
                  </a:rPr>
                  <a:t> </a:t>
                </a:r>
              </a:p>
            </p:txBody>
          </p:sp>
        </mc:Fallback>
      </mc:AlternateContent>
      <p:grpSp>
        <p:nvGrpSpPr>
          <p:cNvPr id="39" name="Group 38">
            <a:extLst>
              <a:ext uri="{FF2B5EF4-FFF2-40B4-BE49-F238E27FC236}">
                <a16:creationId xmlns:a16="http://schemas.microsoft.com/office/drawing/2014/main" id="{739BC997-F7AE-CCF5-1DF6-7AA8E707C664}"/>
              </a:ext>
            </a:extLst>
          </p:cNvPr>
          <p:cNvGrpSpPr/>
          <p:nvPr/>
        </p:nvGrpSpPr>
        <p:grpSpPr>
          <a:xfrm>
            <a:off x="2097443" y="3628158"/>
            <a:ext cx="743328" cy="1101848"/>
            <a:chOff x="1948469" y="1624905"/>
            <a:chExt cx="743328" cy="1101848"/>
          </a:xfrm>
        </p:grpSpPr>
        <p:sp>
          <p:nvSpPr>
            <p:cNvPr id="40" name="Right Brace 39">
              <a:extLst>
                <a:ext uri="{FF2B5EF4-FFF2-40B4-BE49-F238E27FC236}">
                  <a16:creationId xmlns:a16="http://schemas.microsoft.com/office/drawing/2014/main" id="{8B59A4A0-EE3E-CBC2-B421-4FB80BE2D4C4}"/>
                </a:ext>
              </a:extLst>
            </p:cNvPr>
            <p:cNvSpPr/>
            <p:nvPr/>
          </p:nvSpPr>
          <p:spPr>
            <a:xfrm>
              <a:off x="1948469" y="1624905"/>
              <a:ext cx="242093" cy="1101848"/>
            </a:xfrm>
            <a:prstGeom prst="rightBrace">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cxnSp>
          <p:nvCxnSpPr>
            <p:cNvPr id="42" name="Straight Arrow Connector 41">
              <a:extLst>
                <a:ext uri="{FF2B5EF4-FFF2-40B4-BE49-F238E27FC236}">
                  <a16:creationId xmlns:a16="http://schemas.microsoft.com/office/drawing/2014/main" id="{27EC28BA-6C1A-DFAF-6A8E-B6FC5E1CC66E}"/>
                </a:ext>
              </a:extLst>
            </p:cNvPr>
            <p:cNvCxnSpPr>
              <a:cxnSpLocks/>
              <a:stCxn id="40" idx="1"/>
            </p:cNvCxnSpPr>
            <p:nvPr/>
          </p:nvCxnSpPr>
          <p:spPr>
            <a:xfrm>
              <a:off x="2190562" y="2175829"/>
              <a:ext cx="501235" cy="0"/>
            </a:xfrm>
            <a:prstGeom prst="straightConnector1">
              <a:avLst/>
            </a:prstGeom>
            <a:ln w="12700">
              <a:solidFill>
                <a:schemeClr val="tx1"/>
              </a:solidFill>
              <a:tailEnd type="stealth" w="lg" len="lg"/>
            </a:ln>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sp>
            <p:nvSpPr>
              <p:cNvPr id="45" name="Content Placeholder 2">
                <a:extLst>
                  <a:ext uri="{FF2B5EF4-FFF2-40B4-BE49-F238E27FC236}">
                    <a16:creationId xmlns:a16="http://schemas.microsoft.com/office/drawing/2014/main" id="{CB0D853A-B913-765A-39F8-BD2C78644239}"/>
                  </a:ext>
                </a:extLst>
              </p:cNvPr>
              <p:cNvSpPr txBox="1">
                <a:spLocks/>
              </p:cNvSpPr>
              <p:nvPr/>
            </p:nvSpPr>
            <p:spPr>
              <a:xfrm>
                <a:off x="4059016" y="3042116"/>
                <a:ext cx="2159637" cy="693518"/>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ts val="1688"/>
                  </a:lnSpc>
                  <a:buNone/>
                </a:pPr>
                <a:r>
                  <a:rPr lang="en-US" sz="1200" dirty="0"/>
                  <a:t>Overall runtime of “MERGE” subroutine is </a:t>
                </a:r>
                <a14:m>
                  <m:oMath xmlns:m="http://schemas.openxmlformats.org/officeDocument/2006/math">
                    <m:r>
                      <m:rPr>
                        <m:sty m:val="p"/>
                      </m:rPr>
                      <a:rPr lang="el-GR" sz="1200" i="1" smtClean="0">
                        <a:latin typeface="Cambria Math" panose="02040503050406030204" pitchFamily="18" charset="0"/>
                        <a:ea typeface="Cambria Math" panose="02040503050406030204" pitchFamily="18" charset="0"/>
                      </a:rPr>
                      <m:t>Θ</m:t>
                    </m:r>
                  </m:oMath>
                </a14:m>
                <a:r>
                  <a:rPr lang="en-US" sz="1200" dirty="0"/>
                  <a:t>(total number of elements after merging)</a:t>
                </a:r>
              </a:p>
            </p:txBody>
          </p:sp>
        </mc:Choice>
        <mc:Fallback xmlns="">
          <p:sp>
            <p:nvSpPr>
              <p:cNvPr id="45" name="Content Placeholder 2">
                <a:extLst>
                  <a:ext uri="{FF2B5EF4-FFF2-40B4-BE49-F238E27FC236}">
                    <a16:creationId xmlns:a16="http://schemas.microsoft.com/office/drawing/2014/main" id="{CB0D853A-B913-765A-39F8-BD2C78644239}"/>
                  </a:ext>
                </a:extLst>
              </p:cNvPr>
              <p:cNvSpPr txBox="1">
                <a:spLocks noRot="1" noChangeAspect="1" noMove="1" noResize="1" noEditPoints="1" noAdjustHandles="1" noChangeArrowheads="1" noChangeShapeType="1" noTextEdit="1"/>
              </p:cNvSpPr>
              <p:nvPr/>
            </p:nvSpPr>
            <p:spPr>
              <a:xfrm>
                <a:off x="4059016" y="3042116"/>
                <a:ext cx="2159637" cy="693518"/>
              </a:xfrm>
              <a:prstGeom prst="rect">
                <a:avLst/>
              </a:prstGeom>
              <a:blipFill>
                <a:blip r:embed="rId10"/>
                <a:stretch>
                  <a:fillRect b="-10714"/>
                </a:stretch>
              </a:blipFill>
            </p:spPr>
            <p:txBody>
              <a:bodyPr/>
              <a:lstStyle/>
              <a:p>
                <a:r>
                  <a:rPr lang="en-US">
                    <a:noFill/>
                  </a:rPr>
                  <a:t> </a:t>
                </a:r>
              </a:p>
            </p:txBody>
          </p:sp>
        </mc:Fallback>
      </mc:AlternateContent>
      <p:sp>
        <p:nvSpPr>
          <p:cNvPr id="2" name="Footer Placeholder 1">
            <a:extLst>
              <a:ext uri="{FF2B5EF4-FFF2-40B4-BE49-F238E27FC236}">
                <a16:creationId xmlns:a16="http://schemas.microsoft.com/office/drawing/2014/main" id="{BA9082C0-52ED-DAD9-AD1D-C097BA16F48F}"/>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423301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5" grpId="0"/>
      <p:bldP spid="29" grpId="0"/>
      <p:bldP spid="30" grpId="0"/>
      <p:bldP spid="38" grpId="0"/>
      <p:bldP spid="45"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80</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2 Dimensions – Divide and Conquer</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AE96B8C5-4A69-FF43-58AE-D73837D0BA1B}"/>
                  </a:ext>
                </a:extLst>
              </p:cNvPr>
              <p:cNvSpPr txBox="1">
                <a:spLocks/>
              </p:cNvSpPr>
              <p:nvPr/>
            </p:nvSpPr>
            <p:spPr>
              <a:xfrm>
                <a:off x="218114" y="1063399"/>
                <a:ext cx="6539957" cy="1901987"/>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900"/>
                  </a:lnSpc>
                  <a:spcBef>
                    <a:spcPts val="400"/>
                  </a:spcBef>
                  <a:spcAft>
                    <a:spcPts val="200"/>
                  </a:spcAft>
                </a:pPr>
                <a:r>
                  <a:rPr lang="en-US" sz="1600" dirty="0"/>
                  <a:t>Split the set of points into two halves</a:t>
                </a:r>
              </a:p>
              <a:p>
                <a:pPr marL="468313" lvl="1" indent="-239713">
                  <a:lnSpc>
                    <a:spcPts val="1700"/>
                  </a:lnSpc>
                  <a:spcBef>
                    <a:spcPts val="400"/>
                  </a:spcBef>
                </a:pPr>
                <a:r>
                  <a:rPr lang="en-US" sz="1200" dirty="0"/>
                  <a:t>For 2-D points, a good option to split is using a vertical line that divides the set into two of roughly the equal size</a:t>
                </a:r>
              </a:p>
              <a:p>
                <a:pPr marL="468313" lvl="1" indent="-239713">
                  <a:lnSpc>
                    <a:spcPts val="1700"/>
                  </a:lnSpc>
                  <a:spcBef>
                    <a:spcPts val="400"/>
                  </a:spcBef>
                </a:pPr>
                <a:r>
                  <a:rPr lang="en-US" sz="1200" dirty="0"/>
                  <a:t>For that we would need to sort the points according to </a:t>
                </a:r>
                <a14:m>
                  <m:oMath xmlns:m="http://schemas.openxmlformats.org/officeDocument/2006/math">
                    <m:r>
                      <a:rPr lang="en-US" sz="1200" b="0" i="1" smtClean="0">
                        <a:latin typeface="Cambria Math" panose="02040503050406030204" pitchFamily="18" charset="0"/>
                      </a:rPr>
                      <m:t>𝑥</m:t>
                    </m:r>
                  </m:oMath>
                </a14:m>
                <a:r>
                  <a:rPr lang="en-US" sz="1200" dirty="0"/>
                  <a:t>-coordinates</a:t>
                </a:r>
              </a:p>
              <a:p>
                <a:pPr>
                  <a:lnSpc>
                    <a:spcPts val="1900"/>
                  </a:lnSpc>
                  <a:spcBef>
                    <a:spcPts val="400"/>
                  </a:spcBef>
                  <a:spcAft>
                    <a:spcPts val="200"/>
                  </a:spcAft>
                </a:pPr>
                <a:r>
                  <a:rPr lang="en-US" sz="1600" dirty="0"/>
                  <a:t>Recursively compute closest pairs in these halves until base case</a:t>
                </a:r>
              </a:p>
              <a:p>
                <a:pPr>
                  <a:lnSpc>
                    <a:spcPts val="1900"/>
                  </a:lnSpc>
                  <a:spcBef>
                    <a:spcPts val="400"/>
                  </a:spcBef>
                  <a:spcAft>
                    <a:spcPts val="200"/>
                  </a:spcAft>
                </a:pPr>
                <a:r>
                  <a:rPr lang="en-US" sz="1600" dirty="0"/>
                  <a:t>While combining compute closest pair across two halves</a:t>
                </a:r>
              </a:p>
            </p:txBody>
          </p:sp>
        </mc:Choice>
        <mc:Fallback xmlns="">
          <p:sp>
            <p:nvSpPr>
              <p:cNvPr id="10" name="Content Placeholder 2">
                <a:extLst>
                  <a:ext uri="{FF2B5EF4-FFF2-40B4-BE49-F238E27FC236}">
                    <a16:creationId xmlns:a16="http://schemas.microsoft.com/office/drawing/2014/main" id="{AE96B8C5-4A69-FF43-58AE-D73837D0BA1B}"/>
                  </a:ext>
                </a:extLst>
              </p:cNvPr>
              <p:cNvSpPr txBox="1">
                <a:spLocks noRot="1" noChangeAspect="1" noMove="1" noResize="1" noEditPoints="1" noAdjustHandles="1" noChangeArrowheads="1" noChangeShapeType="1" noTextEdit="1"/>
              </p:cNvSpPr>
              <p:nvPr/>
            </p:nvSpPr>
            <p:spPr>
              <a:xfrm>
                <a:off x="218114" y="1063399"/>
                <a:ext cx="6539957" cy="1901987"/>
              </a:xfrm>
              <a:prstGeom prst="rect">
                <a:avLst/>
              </a:prstGeom>
              <a:blipFill>
                <a:blip r:embed="rId3"/>
                <a:stretch>
                  <a:fillRect l="-388" t="-1325" r="-581"/>
                </a:stretch>
              </a:blipFill>
            </p:spPr>
            <p:txBody>
              <a:bodyPr/>
              <a:lstStyle/>
              <a:p>
                <a:r>
                  <a:rPr lang="en-US">
                    <a:noFill/>
                  </a:rPr>
                  <a:t> </a:t>
                </a:r>
              </a:p>
            </p:txBody>
          </p:sp>
        </mc:Fallback>
      </mc:AlternateContent>
      <p:grpSp>
        <p:nvGrpSpPr>
          <p:cNvPr id="32" name="Group 31">
            <a:extLst>
              <a:ext uri="{FF2B5EF4-FFF2-40B4-BE49-F238E27FC236}">
                <a16:creationId xmlns:a16="http://schemas.microsoft.com/office/drawing/2014/main" id="{D12C7D06-319B-F009-BEA6-6FDCFA2BF0A0}"/>
              </a:ext>
            </a:extLst>
          </p:cNvPr>
          <p:cNvGrpSpPr/>
          <p:nvPr/>
        </p:nvGrpSpPr>
        <p:grpSpPr>
          <a:xfrm>
            <a:off x="1593079" y="2929075"/>
            <a:ext cx="3943434" cy="1861822"/>
            <a:chOff x="1593079" y="2911983"/>
            <a:chExt cx="3943434" cy="1861822"/>
          </a:xfrm>
        </p:grpSpPr>
        <p:sp>
          <p:nvSpPr>
            <p:cNvPr id="7" name="Oval 6">
              <a:extLst>
                <a:ext uri="{FF2B5EF4-FFF2-40B4-BE49-F238E27FC236}">
                  <a16:creationId xmlns:a16="http://schemas.microsoft.com/office/drawing/2014/main" id="{ACA760D9-F3B6-4CB2-37CA-D12426368945}"/>
                </a:ext>
              </a:extLst>
            </p:cNvPr>
            <p:cNvSpPr/>
            <p:nvPr/>
          </p:nvSpPr>
          <p:spPr>
            <a:xfrm>
              <a:off x="2124342" y="3900446"/>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Oval 7">
              <a:extLst>
                <a:ext uri="{FF2B5EF4-FFF2-40B4-BE49-F238E27FC236}">
                  <a16:creationId xmlns:a16="http://schemas.microsoft.com/office/drawing/2014/main" id="{5DABBCCC-BD1B-07E1-7308-DE6FDE65DFCE}"/>
                </a:ext>
              </a:extLst>
            </p:cNvPr>
            <p:cNvSpPr/>
            <p:nvPr/>
          </p:nvSpPr>
          <p:spPr>
            <a:xfrm>
              <a:off x="1593079" y="3097143"/>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Oval 11">
              <a:extLst>
                <a:ext uri="{FF2B5EF4-FFF2-40B4-BE49-F238E27FC236}">
                  <a16:creationId xmlns:a16="http://schemas.microsoft.com/office/drawing/2014/main" id="{875D6901-7DF8-4D3C-910E-5B507343C088}"/>
                </a:ext>
              </a:extLst>
            </p:cNvPr>
            <p:cNvSpPr/>
            <p:nvPr/>
          </p:nvSpPr>
          <p:spPr>
            <a:xfrm>
              <a:off x="2093009" y="2919105"/>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3" name="Oval 12">
              <a:extLst>
                <a:ext uri="{FF2B5EF4-FFF2-40B4-BE49-F238E27FC236}">
                  <a16:creationId xmlns:a16="http://schemas.microsoft.com/office/drawing/2014/main" id="{2B8DF663-1B3C-F6F3-A511-E825F3CDC717}"/>
                </a:ext>
              </a:extLst>
            </p:cNvPr>
            <p:cNvSpPr/>
            <p:nvPr/>
          </p:nvSpPr>
          <p:spPr>
            <a:xfrm>
              <a:off x="3063666" y="3138446"/>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Oval 13">
              <a:extLst>
                <a:ext uri="{FF2B5EF4-FFF2-40B4-BE49-F238E27FC236}">
                  <a16:creationId xmlns:a16="http://schemas.microsoft.com/office/drawing/2014/main" id="{8B6B124D-7804-4C86-311F-7B2C2553CF91}"/>
                </a:ext>
              </a:extLst>
            </p:cNvPr>
            <p:cNvSpPr/>
            <p:nvPr/>
          </p:nvSpPr>
          <p:spPr>
            <a:xfrm>
              <a:off x="3325736" y="4162516"/>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Oval 15">
              <a:extLst>
                <a:ext uri="{FF2B5EF4-FFF2-40B4-BE49-F238E27FC236}">
                  <a16:creationId xmlns:a16="http://schemas.microsoft.com/office/drawing/2014/main" id="{13318E25-15CA-B6D1-C9EC-65DBC9488931}"/>
                </a:ext>
              </a:extLst>
            </p:cNvPr>
            <p:cNvSpPr/>
            <p:nvPr/>
          </p:nvSpPr>
          <p:spPr>
            <a:xfrm>
              <a:off x="2276742" y="4455205"/>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Oval 16">
              <a:extLst>
                <a:ext uri="{FF2B5EF4-FFF2-40B4-BE49-F238E27FC236}">
                  <a16:creationId xmlns:a16="http://schemas.microsoft.com/office/drawing/2014/main" id="{51658D6D-0930-34B9-D4A4-8C17AB3D232E}"/>
                </a:ext>
              </a:extLst>
            </p:cNvPr>
            <p:cNvSpPr/>
            <p:nvPr/>
          </p:nvSpPr>
          <p:spPr>
            <a:xfrm>
              <a:off x="3664006" y="396810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Oval 17">
              <a:extLst>
                <a:ext uri="{FF2B5EF4-FFF2-40B4-BE49-F238E27FC236}">
                  <a16:creationId xmlns:a16="http://schemas.microsoft.com/office/drawing/2014/main" id="{E6C6C7B2-F4A0-4783-8EAA-CAC629FAFCAB}"/>
                </a:ext>
              </a:extLst>
            </p:cNvPr>
            <p:cNvSpPr/>
            <p:nvPr/>
          </p:nvSpPr>
          <p:spPr>
            <a:xfrm>
              <a:off x="5188006" y="2911983"/>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Oval 18">
              <a:extLst>
                <a:ext uri="{FF2B5EF4-FFF2-40B4-BE49-F238E27FC236}">
                  <a16:creationId xmlns:a16="http://schemas.microsoft.com/office/drawing/2014/main" id="{529795DE-2E92-FD1B-30EF-3004E392AECF}"/>
                </a:ext>
              </a:extLst>
            </p:cNvPr>
            <p:cNvSpPr/>
            <p:nvPr/>
          </p:nvSpPr>
          <p:spPr>
            <a:xfrm>
              <a:off x="4913113" y="3824246"/>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0" name="Oval 19">
              <a:extLst>
                <a:ext uri="{FF2B5EF4-FFF2-40B4-BE49-F238E27FC236}">
                  <a16:creationId xmlns:a16="http://schemas.microsoft.com/office/drawing/2014/main" id="{DFF54576-A840-60C9-A6F0-777C6B07C9E2}"/>
                </a:ext>
              </a:extLst>
            </p:cNvPr>
            <p:cNvSpPr/>
            <p:nvPr/>
          </p:nvSpPr>
          <p:spPr>
            <a:xfrm>
              <a:off x="4426006" y="3290846"/>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1" name="Oval 20">
              <a:extLst>
                <a:ext uri="{FF2B5EF4-FFF2-40B4-BE49-F238E27FC236}">
                  <a16:creationId xmlns:a16="http://schemas.microsoft.com/office/drawing/2014/main" id="{7700B344-7C31-47AB-93A3-56F955A11B37}"/>
                </a:ext>
              </a:extLst>
            </p:cNvPr>
            <p:cNvSpPr/>
            <p:nvPr/>
          </p:nvSpPr>
          <p:spPr>
            <a:xfrm>
              <a:off x="5264206" y="4683805"/>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3" name="Oval 22">
              <a:extLst>
                <a:ext uri="{FF2B5EF4-FFF2-40B4-BE49-F238E27FC236}">
                  <a16:creationId xmlns:a16="http://schemas.microsoft.com/office/drawing/2014/main" id="{4856600D-193B-B810-5581-C6AE69CB38C6}"/>
                </a:ext>
              </a:extLst>
            </p:cNvPr>
            <p:cNvSpPr/>
            <p:nvPr/>
          </p:nvSpPr>
          <p:spPr>
            <a:xfrm>
              <a:off x="5446513" y="3976646"/>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cxnSp>
        <p:nvCxnSpPr>
          <p:cNvPr id="33" name="Straight Connector 32">
            <a:extLst>
              <a:ext uri="{FF2B5EF4-FFF2-40B4-BE49-F238E27FC236}">
                <a16:creationId xmlns:a16="http://schemas.microsoft.com/office/drawing/2014/main" id="{450D2233-6746-D892-13BA-379E7CDAFF67}"/>
              </a:ext>
            </a:extLst>
          </p:cNvPr>
          <p:cNvCxnSpPr>
            <a:cxnSpLocks/>
          </p:cNvCxnSpPr>
          <p:nvPr/>
        </p:nvCxnSpPr>
        <p:spPr>
          <a:xfrm flipV="1">
            <a:off x="3536604" y="2887833"/>
            <a:ext cx="0" cy="2016000"/>
          </a:xfrm>
          <a:prstGeom prst="line">
            <a:avLst/>
          </a:prstGeom>
          <a:ln w="12700"/>
        </p:spPr>
        <p:style>
          <a:lnRef idx="1">
            <a:schemeClr val="dk1"/>
          </a:lnRef>
          <a:fillRef idx="0">
            <a:schemeClr val="dk1"/>
          </a:fillRef>
          <a:effectRef idx="0">
            <a:schemeClr val="dk1"/>
          </a:effectRef>
          <a:fontRef idx="minor">
            <a:schemeClr val="tx1"/>
          </a:fontRef>
        </p:style>
      </p:cxnSp>
      <p:cxnSp>
        <p:nvCxnSpPr>
          <p:cNvPr id="35" name="Straight Connector 34">
            <a:extLst>
              <a:ext uri="{FF2B5EF4-FFF2-40B4-BE49-F238E27FC236}">
                <a16:creationId xmlns:a16="http://schemas.microsoft.com/office/drawing/2014/main" id="{E417580F-9D7A-D3FD-2F7C-5B8C9BBA2744}"/>
              </a:ext>
            </a:extLst>
          </p:cNvPr>
          <p:cNvCxnSpPr>
            <a:cxnSpLocks/>
            <a:endCxn id="8" idx="2"/>
          </p:cNvCxnSpPr>
          <p:nvPr/>
        </p:nvCxnSpPr>
        <p:spPr>
          <a:xfrm flipH="1">
            <a:off x="1593079" y="2980564"/>
            <a:ext cx="531263" cy="178671"/>
          </a:xfrm>
          <a:prstGeom prst="line">
            <a:avLst/>
          </a:prstGeom>
          <a:ln w="12700"/>
        </p:spPr>
        <p:style>
          <a:lnRef idx="1">
            <a:schemeClr val="dk1"/>
          </a:lnRef>
          <a:fillRef idx="0">
            <a:schemeClr val="dk1"/>
          </a:fillRef>
          <a:effectRef idx="0">
            <a:schemeClr val="dk1"/>
          </a:effectRef>
          <a:fontRef idx="minor">
            <a:schemeClr val="tx1"/>
          </a:fontRef>
        </p:style>
      </p:cxnSp>
      <p:cxnSp>
        <p:nvCxnSpPr>
          <p:cNvPr id="39" name="Straight Connector 38">
            <a:extLst>
              <a:ext uri="{FF2B5EF4-FFF2-40B4-BE49-F238E27FC236}">
                <a16:creationId xmlns:a16="http://schemas.microsoft.com/office/drawing/2014/main" id="{C419EA9E-D294-AE81-CE64-DB6C077C8426}"/>
              </a:ext>
            </a:extLst>
          </p:cNvPr>
          <p:cNvCxnSpPr>
            <a:cxnSpLocks/>
            <a:endCxn id="23" idx="5"/>
          </p:cNvCxnSpPr>
          <p:nvPr/>
        </p:nvCxnSpPr>
        <p:spPr>
          <a:xfrm>
            <a:off x="4958113" y="3884474"/>
            <a:ext cx="565220" cy="186084"/>
          </a:xfrm>
          <a:prstGeom prst="line">
            <a:avLst/>
          </a:prstGeom>
          <a:ln w="12700"/>
        </p:spPr>
        <p:style>
          <a:lnRef idx="1">
            <a:schemeClr val="dk1"/>
          </a:lnRef>
          <a:fillRef idx="0">
            <a:schemeClr val="dk1"/>
          </a:fillRef>
          <a:effectRef idx="0">
            <a:schemeClr val="dk1"/>
          </a:effectRef>
          <a:fontRef idx="minor">
            <a:schemeClr val="tx1"/>
          </a:fontRef>
        </p:style>
      </p:cxnSp>
      <p:cxnSp>
        <p:nvCxnSpPr>
          <p:cNvPr id="41" name="Straight Connector 40">
            <a:extLst>
              <a:ext uri="{FF2B5EF4-FFF2-40B4-BE49-F238E27FC236}">
                <a16:creationId xmlns:a16="http://schemas.microsoft.com/office/drawing/2014/main" id="{66A7FE5A-C1D4-7593-DB71-82A3D2DC2E2D}"/>
              </a:ext>
            </a:extLst>
          </p:cNvPr>
          <p:cNvCxnSpPr>
            <a:cxnSpLocks/>
            <a:stCxn id="17" idx="7"/>
          </p:cNvCxnSpPr>
          <p:nvPr/>
        </p:nvCxnSpPr>
        <p:spPr>
          <a:xfrm flipH="1">
            <a:off x="3370736" y="3998372"/>
            <a:ext cx="370090" cy="216131"/>
          </a:xfrm>
          <a:prstGeom prst="line">
            <a:avLst/>
          </a:prstGeom>
          <a:ln w="12700"/>
        </p:spPr>
        <p:style>
          <a:lnRef idx="1">
            <a:schemeClr val="dk1"/>
          </a:lnRef>
          <a:fillRef idx="0">
            <a:schemeClr val="dk1"/>
          </a:fillRef>
          <a:effectRef idx="0">
            <a:schemeClr val="dk1"/>
          </a:effectRef>
          <a:fontRef idx="minor">
            <a:schemeClr val="tx1"/>
          </a:fontRef>
        </p:style>
      </p:cxnSp>
      <p:sp>
        <p:nvSpPr>
          <p:cNvPr id="2" name="Footer Placeholder 1">
            <a:extLst>
              <a:ext uri="{FF2B5EF4-FFF2-40B4-BE49-F238E27FC236}">
                <a16:creationId xmlns:a16="http://schemas.microsoft.com/office/drawing/2014/main" id="{A92CEEBF-71D9-D5D1-BB4E-63AFF78D336E}"/>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3764671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xEl>
                                              <p:pRg st="4" end="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81</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2 Dimensions – Divide and Conquer</a:t>
            </a:r>
            <a:endParaRPr sz="2400"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AE96B8C5-4A69-FF43-58AE-D73837D0BA1B}"/>
                  </a:ext>
                </a:extLst>
              </p:cNvPr>
              <p:cNvSpPr txBox="1">
                <a:spLocks/>
              </p:cNvSpPr>
              <p:nvPr/>
            </p:nvSpPr>
            <p:spPr>
              <a:xfrm>
                <a:off x="218114" y="1063399"/>
                <a:ext cx="6539957" cy="1838853"/>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800"/>
                  </a:lnSpc>
                  <a:spcBef>
                    <a:spcPts val="400"/>
                  </a:spcBef>
                </a:pPr>
                <a:r>
                  <a:rPr lang="en-US" sz="1600" dirty="0"/>
                  <a:t>One way to compute closest pair across the midline, is to choose one point from either side and compute the distance</a:t>
                </a:r>
              </a:p>
              <a:p>
                <a:pPr>
                  <a:lnSpc>
                    <a:spcPts val="1800"/>
                  </a:lnSpc>
                  <a:spcBef>
                    <a:spcPts val="400"/>
                  </a:spcBef>
                </a:pPr>
                <a:r>
                  <a:rPr lang="en-US" sz="1600" dirty="0"/>
                  <a:t>This will be </a:t>
                </a:r>
                <a14:m>
                  <m:oMath xmlns:m="http://schemas.openxmlformats.org/officeDocument/2006/math">
                    <m:r>
                      <m:rPr>
                        <m:sty m:val="p"/>
                      </m:rPr>
                      <a:rPr lang="el-GR" sz="1600" i="1" smtClean="0">
                        <a:latin typeface="Cambria Math" panose="02040503050406030204" pitchFamily="18" charset="0"/>
                        <a:ea typeface="Cambria Math" panose="02040503050406030204" pitchFamily="18" charset="0"/>
                      </a:rPr>
                      <m:t>Θ</m:t>
                    </m:r>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r>
                          <a:rPr lang="en-US" sz="1600" b="0" i="1" smtClean="0">
                            <a:latin typeface="Cambria Math" panose="02040503050406030204" pitchFamily="18" charset="0"/>
                            <a:ea typeface="Cambria Math" panose="02040503050406030204" pitchFamily="18" charset="0"/>
                          </a:rPr>
                          <m:t>𝑛</m:t>
                        </m:r>
                      </m:e>
                      <m:sup>
                        <m:r>
                          <a:rPr lang="en-US" sz="1600" b="0" i="1" smtClean="0">
                            <a:latin typeface="Cambria Math" panose="02040503050406030204" pitchFamily="18" charset="0"/>
                            <a:ea typeface="Cambria Math" panose="02040503050406030204" pitchFamily="18" charset="0"/>
                          </a:rPr>
                          <m:t>2</m:t>
                        </m:r>
                      </m:sup>
                    </m:sSup>
                    <m:r>
                      <a:rPr lang="en-US" sz="1600" b="0" i="1" smtClean="0">
                        <a:latin typeface="Cambria Math" panose="02040503050406030204" pitchFamily="18" charset="0"/>
                        <a:ea typeface="Cambria Math" panose="02040503050406030204" pitchFamily="18" charset="0"/>
                      </a:rPr>
                      <m:t>)</m:t>
                    </m:r>
                  </m:oMath>
                </a14:m>
                <a:endParaRPr lang="en-US" sz="1600" dirty="0"/>
              </a:p>
              <a:p>
                <a:pPr>
                  <a:lnSpc>
                    <a:spcPts val="1800"/>
                  </a:lnSpc>
                  <a:spcBef>
                    <a:spcPts val="400"/>
                  </a:spcBef>
                </a:pPr>
                <a:r>
                  <a:rPr lang="en-US" sz="1600" dirty="0"/>
                  <a:t>But do we really need to consider every pair across the midline?</a:t>
                </a:r>
              </a:p>
              <a:p>
                <a:pPr>
                  <a:lnSpc>
                    <a:spcPts val="1800"/>
                  </a:lnSpc>
                  <a:spcBef>
                    <a:spcPts val="400"/>
                  </a:spcBef>
                </a:pPr>
                <a:r>
                  <a:rPr lang="en-US" sz="1600" dirty="0"/>
                  <a:t>We only need to consider checking a narrow band across the midline where the band width is twice the minimum distance found on either halves</a:t>
                </a:r>
              </a:p>
            </p:txBody>
          </p:sp>
        </mc:Choice>
        <mc:Fallback xmlns="">
          <p:sp>
            <p:nvSpPr>
              <p:cNvPr id="10" name="Content Placeholder 2">
                <a:extLst>
                  <a:ext uri="{FF2B5EF4-FFF2-40B4-BE49-F238E27FC236}">
                    <a16:creationId xmlns:a16="http://schemas.microsoft.com/office/drawing/2014/main" id="{AE96B8C5-4A69-FF43-58AE-D73837D0BA1B}"/>
                  </a:ext>
                </a:extLst>
              </p:cNvPr>
              <p:cNvSpPr txBox="1">
                <a:spLocks noRot="1" noChangeAspect="1" noMove="1" noResize="1" noEditPoints="1" noAdjustHandles="1" noChangeArrowheads="1" noChangeShapeType="1" noTextEdit="1"/>
              </p:cNvSpPr>
              <p:nvPr/>
            </p:nvSpPr>
            <p:spPr>
              <a:xfrm>
                <a:off x="218114" y="1063399"/>
                <a:ext cx="6539957" cy="1838853"/>
              </a:xfrm>
              <a:prstGeom prst="rect">
                <a:avLst/>
              </a:prstGeom>
              <a:blipFill>
                <a:blip r:embed="rId3"/>
                <a:stretch>
                  <a:fillRect l="-388" t="-2055" b="-4795"/>
                </a:stretch>
              </a:blipFill>
            </p:spPr>
            <p:txBody>
              <a:bodyPr/>
              <a:lstStyle/>
              <a:p>
                <a:r>
                  <a:rPr lang="en-US">
                    <a:noFill/>
                  </a:rPr>
                  <a:t> </a:t>
                </a:r>
              </a:p>
            </p:txBody>
          </p:sp>
        </mc:Fallback>
      </mc:AlternateContent>
      <p:grpSp>
        <p:nvGrpSpPr>
          <p:cNvPr id="32" name="Group 31">
            <a:extLst>
              <a:ext uri="{FF2B5EF4-FFF2-40B4-BE49-F238E27FC236}">
                <a16:creationId xmlns:a16="http://schemas.microsoft.com/office/drawing/2014/main" id="{D12C7D06-319B-F009-BEA6-6FDCFA2BF0A0}"/>
              </a:ext>
            </a:extLst>
          </p:cNvPr>
          <p:cNvGrpSpPr/>
          <p:nvPr/>
        </p:nvGrpSpPr>
        <p:grpSpPr>
          <a:xfrm>
            <a:off x="1593079" y="2929075"/>
            <a:ext cx="3943434" cy="1861822"/>
            <a:chOff x="1593079" y="2911983"/>
            <a:chExt cx="3943434" cy="1861822"/>
          </a:xfrm>
        </p:grpSpPr>
        <p:sp>
          <p:nvSpPr>
            <p:cNvPr id="7" name="Oval 6">
              <a:extLst>
                <a:ext uri="{FF2B5EF4-FFF2-40B4-BE49-F238E27FC236}">
                  <a16:creationId xmlns:a16="http://schemas.microsoft.com/office/drawing/2014/main" id="{ACA760D9-F3B6-4CB2-37CA-D12426368945}"/>
                </a:ext>
              </a:extLst>
            </p:cNvPr>
            <p:cNvSpPr/>
            <p:nvPr/>
          </p:nvSpPr>
          <p:spPr>
            <a:xfrm>
              <a:off x="2124342" y="3900446"/>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Oval 7">
              <a:extLst>
                <a:ext uri="{FF2B5EF4-FFF2-40B4-BE49-F238E27FC236}">
                  <a16:creationId xmlns:a16="http://schemas.microsoft.com/office/drawing/2014/main" id="{5DABBCCC-BD1B-07E1-7308-DE6FDE65DFCE}"/>
                </a:ext>
              </a:extLst>
            </p:cNvPr>
            <p:cNvSpPr/>
            <p:nvPr/>
          </p:nvSpPr>
          <p:spPr>
            <a:xfrm>
              <a:off x="1593079" y="3097143"/>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Oval 11">
              <a:extLst>
                <a:ext uri="{FF2B5EF4-FFF2-40B4-BE49-F238E27FC236}">
                  <a16:creationId xmlns:a16="http://schemas.microsoft.com/office/drawing/2014/main" id="{875D6901-7DF8-4D3C-910E-5B507343C088}"/>
                </a:ext>
              </a:extLst>
            </p:cNvPr>
            <p:cNvSpPr/>
            <p:nvPr/>
          </p:nvSpPr>
          <p:spPr>
            <a:xfrm>
              <a:off x="2093009" y="2919105"/>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3" name="Oval 12">
              <a:extLst>
                <a:ext uri="{FF2B5EF4-FFF2-40B4-BE49-F238E27FC236}">
                  <a16:creationId xmlns:a16="http://schemas.microsoft.com/office/drawing/2014/main" id="{2B8DF663-1B3C-F6F3-A511-E825F3CDC717}"/>
                </a:ext>
              </a:extLst>
            </p:cNvPr>
            <p:cNvSpPr/>
            <p:nvPr/>
          </p:nvSpPr>
          <p:spPr>
            <a:xfrm>
              <a:off x="3063666" y="3138446"/>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Oval 13">
              <a:extLst>
                <a:ext uri="{FF2B5EF4-FFF2-40B4-BE49-F238E27FC236}">
                  <a16:creationId xmlns:a16="http://schemas.microsoft.com/office/drawing/2014/main" id="{8B6B124D-7804-4C86-311F-7B2C2553CF91}"/>
                </a:ext>
              </a:extLst>
            </p:cNvPr>
            <p:cNvSpPr/>
            <p:nvPr/>
          </p:nvSpPr>
          <p:spPr>
            <a:xfrm>
              <a:off x="3325736" y="4162516"/>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Oval 15">
              <a:extLst>
                <a:ext uri="{FF2B5EF4-FFF2-40B4-BE49-F238E27FC236}">
                  <a16:creationId xmlns:a16="http://schemas.microsoft.com/office/drawing/2014/main" id="{13318E25-15CA-B6D1-C9EC-65DBC9488931}"/>
                </a:ext>
              </a:extLst>
            </p:cNvPr>
            <p:cNvSpPr/>
            <p:nvPr/>
          </p:nvSpPr>
          <p:spPr>
            <a:xfrm>
              <a:off x="2276742" y="4455205"/>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Oval 16">
              <a:extLst>
                <a:ext uri="{FF2B5EF4-FFF2-40B4-BE49-F238E27FC236}">
                  <a16:creationId xmlns:a16="http://schemas.microsoft.com/office/drawing/2014/main" id="{51658D6D-0930-34B9-D4A4-8C17AB3D232E}"/>
                </a:ext>
              </a:extLst>
            </p:cNvPr>
            <p:cNvSpPr/>
            <p:nvPr/>
          </p:nvSpPr>
          <p:spPr>
            <a:xfrm>
              <a:off x="3664006" y="396810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Oval 17">
              <a:extLst>
                <a:ext uri="{FF2B5EF4-FFF2-40B4-BE49-F238E27FC236}">
                  <a16:creationId xmlns:a16="http://schemas.microsoft.com/office/drawing/2014/main" id="{E6C6C7B2-F4A0-4783-8EAA-CAC629FAFCAB}"/>
                </a:ext>
              </a:extLst>
            </p:cNvPr>
            <p:cNvSpPr/>
            <p:nvPr/>
          </p:nvSpPr>
          <p:spPr>
            <a:xfrm>
              <a:off x="5188006" y="2911983"/>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Oval 18">
              <a:extLst>
                <a:ext uri="{FF2B5EF4-FFF2-40B4-BE49-F238E27FC236}">
                  <a16:creationId xmlns:a16="http://schemas.microsoft.com/office/drawing/2014/main" id="{529795DE-2E92-FD1B-30EF-3004E392AECF}"/>
                </a:ext>
              </a:extLst>
            </p:cNvPr>
            <p:cNvSpPr/>
            <p:nvPr/>
          </p:nvSpPr>
          <p:spPr>
            <a:xfrm>
              <a:off x="4913113" y="3824246"/>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0" name="Oval 19">
              <a:extLst>
                <a:ext uri="{FF2B5EF4-FFF2-40B4-BE49-F238E27FC236}">
                  <a16:creationId xmlns:a16="http://schemas.microsoft.com/office/drawing/2014/main" id="{DFF54576-A840-60C9-A6F0-777C6B07C9E2}"/>
                </a:ext>
              </a:extLst>
            </p:cNvPr>
            <p:cNvSpPr/>
            <p:nvPr/>
          </p:nvSpPr>
          <p:spPr>
            <a:xfrm>
              <a:off x="4426006" y="3290846"/>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1" name="Oval 20">
              <a:extLst>
                <a:ext uri="{FF2B5EF4-FFF2-40B4-BE49-F238E27FC236}">
                  <a16:creationId xmlns:a16="http://schemas.microsoft.com/office/drawing/2014/main" id="{7700B344-7C31-47AB-93A3-56F955A11B37}"/>
                </a:ext>
              </a:extLst>
            </p:cNvPr>
            <p:cNvSpPr/>
            <p:nvPr/>
          </p:nvSpPr>
          <p:spPr>
            <a:xfrm>
              <a:off x="5264206" y="4683805"/>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3" name="Oval 22">
              <a:extLst>
                <a:ext uri="{FF2B5EF4-FFF2-40B4-BE49-F238E27FC236}">
                  <a16:creationId xmlns:a16="http://schemas.microsoft.com/office/drawing/2014/main" id="{4856600D-193B-B810-5581-C6AE69CB38C6}"/>
                </a:ext>
              </a:extLst>
            </p:cNvPr>
            <p:cNvSpPr/>
            <p:nvPr/>
          </p:nvSpPr>
          <p:spPr>
            <a:xfrm>
              <a:off x="5446513" y="3976646"/>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cxnSp>
        <p:nvCxnSpPr>
          <p:cNvPr id="33" name="Straight Connector 32">
            <a:extLst>
              <a:ext uri="{FF2B5EF4-FFF2-40B4-BE49-F238E27FC236}">
                <a16:creationId xmlns:a16="http://schemas.microsoft.com/office/drawing/2014/main" id="{450D2233-6746-D892-13BA-379E7CDAFF67}"/>
              </a:ext>
            </a:extLst>
          </p:cNvPr>
          <p:cNvCxnSpPr>
            <a:cxnSpLocks/>
          </p:cNvCxnSpPr>
          <p:nvPr/>
        </p:nvCxnSpPr>
        <p:spPr>
          <a:xfrm flipV="1">
            <a:off x="3536604" y="2887833"/>
            <a:ext cx="0" cy="2016000"/>
          </a:xfrm>
          <a:prstGeom prst="line">
            <a:avLst/>
          </a:prstGeom>
          <a:ln w="12700"/>
        </p:spPr>
        <p:style>
          <a:lnRef idx="1">
            <a:schemeClr val="dk1"/>
          </a:lnRef>
          <a:fillRef idx="0">
            <a:schemeClr val="dk1"/>
          </a:fillRef>
          <a:effectRef idx="0">
            <a:schemeClr val="dk1"/>
          </a:effectRef>
          <a:fontRef idx="minor">
            <a:schemeClr val="tx1"/>
          </a:fontRef>
        </p:style>
      </p:cxnSp>
      <p:cxnSp>
        <p:nvCxnSpPr>
          <p:cNvPr id="35" name="Straight Connector 34">
            <a:extLst>
              <a:ext uri="{FF2B5EF4-FFF2-40B4-BE49-F238E27FC236}">
                <a16:creationId xmlns:a16="http://schemas.microsoft.com/office/drawing/2014/main" id="{E417580F-9D7A-D3FD-2F7C-5B8C9BBA2744}"/>
              </a:ext>
            </a:extLst>
          </p:cNvPr>
          <p:cNvCxnSpPr>
            <a:cxnSpLocks/>
            <a:endCxn id="8" idx="2"/>
          </p:cNvCxnSpPr>
          <p:nvPr/>
        </p:nvCxnSpPr>
        <p:spPr>
          <a:xfrm flipH="1">
            <a:off x="1593079" y="2980564"/>
            <a:ext cx="531263" cy="178671"/>
          </a:xfrm>
          <a:prstGeom prst="line">
            <a:avLst/>
          </a:prstGeom>
          <a:ln w="12700"/>
        </p:spPr>
        <p:style>
          <a:lnRef idx="1">
            <a:schemeClr val="dk1"/>
          </a:lnRef>
          <a:fillRef idx="0">
            <a:schemeClr val="dk1"/>
          </a:fillRef>
          <a:effectRef idx="0">
            <a:schemeClr val="dk1"/>
          </a:effectRef>
          <a:fontRef idx="minor">
            <a:schemeClr val="tx1"/>
          </a:fontRef>
        </p:style>
      </p:cxnSp>
      <p:cxnSp>
        <p:nvCxnSpPr>
          <p:cNvPr id="39" name="Straight Connector 38">
            <a:extLst>
              <a:ext uri="{FF2B5EF4-FFF2-40B4-BE49-F238E27FC236}">
                <a16:creationId xmlns:a16="http://schemas.microsoft.com/office/drawing/2014/main" id="{C419EA9E-D294-AE81-CE64-DB6C077C8426}"/>
              </a:ext>
            </a:extLst>
          </p:cNvPr>
          <p:cNvCxnSpPr>
            <a:cxnSpLocks/>
            <a:endCxn id="23" idx="5"/>
          </p:cNvCxnSpPr>
          <p:nvPr/>
        </p:nvCxnSpPr>
        <p:spPr>
          <a:xfrm>
            <a:off x="4958113" y="3884474"/>
            <a:ext cx="565220" cy="186084"/>
          </a:xfrm>
          <a:prstGeom prst="line">
            <a:avLst/>
          </a:prstGeom>
          <a:ln w="12700"/>
        </p:spPr>
        <p:style>
          <a:lnRef idx="1">
            <a:schemeClr val="dk1"/>
          </a:lnRef>
          <a:fillRef idx="0">
            <a:schemeClr val="dk1"/>
          </a:fillRef>
          <a:effectRef idx="0">
            <a:schemeClr val="dk1"/>
          </a:effectRef>
          <a:fontRef idx="minor">
            <a:schemeClr val="tx1"/>
          </a:fontRef>
        </p:style>
      </p:cxnSp>
      <p:grpSp>
        <p:nvGrpSpPr>
          <p:cNvPr id="24" name="Group 23">
            <a:extLst>
              <a:ext uri="{FF2B5EF4-FFF2-40B4-BE49-F238E27FC236}">
                <a16:creationId xmlns:a16="http://schemas.microsoft.com/office/drawing/2014/main" id="{D87ED852-8BCB-CF7B-1B67-64BD2A346B02}"/>
              </a:ext>
            </a:extLst>
          </p:cNvPr>
          <p:cNvGrpSpPr/>
          <p:nvPr/>
        </p:nvGrpSpPr>
        <p:grpSpPr>
          <a:xfrm>
            <a:off x="3008366" y="2887833"/>
            <a:ext cx="1052492" cy="2016000"/>
            <a:chOff x="3008366" y="2887833"/>
            <a:chExt cx="1052492" cy="2016000"/>
          </a:xfrm>
        </p:grpSpPr>
        <p:cxnSp>
          <p:nvCxnSpPr>
            <p:cNvPr id="2" name="Straight Connector 1">
              <a:extLst>
                <a:ext uri="{FF2B5EF4-FFF2-40B4-BE49-F238E27FC236}">
                  <a16:creationId xmlns:a16="http://schemas.microsoft.com/office/drawing/2014/main" id="{D91843CF-820E-804B-A7EC-6BCFAD064F9C}"/>
                </a:ext>
              </a:extLst>
            </p:cNvPr>
            <p:cNvCxnSpPr>
              <a:cxnSpLocks/>
            </p:cNvCxnSpPr>
            <p:nvPr/>
          </p:nvCxnSpPr>
          <p:spPr>
            <a:xfrm flipH="1">
              <a:off x="3008366" y="3879128"/>
              <a:ext cx="532800" cy="0"/>
            </a:xfrm>
            <a:prstGeom prst="line">
              <a:avLst/>
            </a:prstGeom>
            <a:ln w="12700">
              <a:headEnd type="none" w="med" len="sm"/>
              <a:tailEnd type="triangle"/>
            </a:ln>
          </p:spPr>
          <p:style>
            <a:lnRef idx="1">
              <a:schemeClr val="dk1"/>
            </a:lnRef>
            <a:fillRef idx="0">
              <a:schemeClr val="dk1"/>
            </a:fillRef>
            <a:effectRef idx="0">
              <a:schemeClr val="dk1"/>
            </a:effectRef>
            <a:fontRef idx="minor">
              <a:schemeClr val="tx1"/>
            </a:fontRef>
          </p:style>
        </p:cxnSp>
        <p:cxnSp>
          <p:nvCxnSpPr>
            <p:cNvPr id="6" name="Straight Connector 5">
              <a:extLst>
                <a:ext uri="{FF2B5EF4-FFF2-40B4-BE49-F238E27FC236}">
                  <a16:creationId xmlns:a16="http://schemas.microsoft.com/office/drawing/2014/main" id="{31C78A65-A91A-DAA9-8419-E8B33B38843D}"/>
                </a:ext>
              </a:extLst>
            </p:cNvPr>
            <p:cNvCxnSpPr>
              <a:cxnSpLocks/>
            </p:cNvCxnSpPr>
            <p:nvPr/>
          </p:nvCxnSpPr>
          <p:spPr>
            <a:xfrm flipH="1">
              <a:off x="3528058" y="3877792"/>
              <a:ext cx="532800" cy="0"/>
            </a:xfrm>
            <a:prstGeom prst="line">
              <a:avLst/>
            </a:prstGeom>
            <a:ln w="12700">
              <a:headEnd type="triangle"/>
              <a:tailEnd type="none"/>
            </a:ln>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C6F7AE09-65EC-2A2A-A53A-358EE552F336}"/>
                </a:ext>
              </a:extLst>
            </p:cNvPr>
            <p:cNvCxnSpPr>
              <a:cxnSpLocks/>
            </p:cNvCxnSpPr>
            <p:nvPr/>
          </p:nvCxnSpPr>
          <p:spPr>
            <a:xfrm flipV="1">
              <a:off x="3008366" y="2887833"/>
              <a:ext cx="0" cy="2016000"/>
            </a:xfrm>
            <a:prstGeom prst="line">
              <a:avLst/>
            </a:prstGeom>
            <a:ln w="12700">
              <a:prstDash val="dash"/>
            </a:ln>
          </p:spPr>
          <p:style>
            <a:lnRef idx="1">
              <a:schemeClr val="dk1"/>
            </a:lnRef>
            <a:fillRef idx="0">
              <a:schemeClr val="dk1"/>
            </a:fillRef>
            <a:effectRef idx="0">
              <a:schemeClr val="dk1"/>
            </a:effectRef>
            <a:fontRef idx="minor">
              <a:schemeClr val="tx1"/>
            </a:fontRef>
          </p:style>
        </p:cxnSp>
        <p:cxnSp>
          <p:nvCxnSpPr>
            <p:cNvPr id="22" name="Straight Connector 21">
              <a:extLst>
                <a:ext uri="{FF2B5EF4-FFF2-40B4-BE49-F238E27FC236}">
                  <a16:creationId xmlns:a16="http://schemas.microsoft.com/office/drawing/2014/main" id="{9137BAC1-0CB8-0D31-B7EF-F9CD2F4F3EEB}"/>
                </a:ext>
              </a:extLst>
            </p:cNvPr>
            <p:cNvCxnSpPr>
              <a:cxnSpLocks/>
            </p:cNvCxnSpPr>
            <p:nvPr/>
          </p:nvCxnSpPr>
          <p:spPr>
            <a:xfrm flipV="1">
              <a:off x="4060858" y="2887833"/>
              <a:ext cx="0" cy="2016000"/>
            </a:xfrm>
            <a:prstGeom prst="line">
              <a:avLst/>
            </a:prstGeom>
            <a:ln w="12700">
              <a:prstDash val="dash"/>
            </a:ln>
          </p:spPr>
          <p:style>
            <a:lnRef idx="1">
              <a:schemeClr val="dk1"/>
            </a:lnRef>
            <a:fillRef idx="0">
              <a:schemeClr val="dk1"/>
            </a:fillRef>
            <a:effectRef idx="0">
              <a:schemeClr val="dk1"/>
            </a:effectRef>
            <a:fontRef idx="minor">
              <a:schemeClr val="tx1"/>
            </a:fontRef>
          </p:style>
        </p:cxnSp>
      </p:grpSp>
      <p:sp>
        <p:nvSpPr>
          <p:cNvPr id="3" name="Footer Placeholder 2">
            <a:extLst>
              <a:ext uri="{FF2B5EF4-FFF2-40B4-BE49-F238E27FC236}">
                <a16:creationId xmlns:a16="http://schemas.microsoft.com/office/drawing/2014/main" id="{0EBE509B-E79C-E017-2CD2-FEC457FE0C84}"/>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76985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82</a:t>
            </a:fld>
            <a:endParaRPr lang="en-US"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AE96B8C5-4A69-FF43-58AE-D73837D0BA1B}"/>
                  </a:ext>
                </a:extLst>
              </p:cNvPr>
              <p:cNvSpPr txBox="1">
                <a:spLocks/>
              </p:cNvSpPr>
              <p:nvPr/>
            </p:nvSpPr>
            <p:spPr>
              <a:xfrm>
                <a:off x="218114" y="1063399"/>
                <a:ext cx="6539957" cy="1838853"/>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800"/>
                  </a:lnSpc>
                  <a:spcBef>
                    <a:spcPts val="400"/>
                  </a:spcBef>
                </a:pPr>
                <a:r>
                  <a:rPr lang="en-US" sz="1600" dirty="0"/>
                  <a:t>Let the closest pair distance on the left and right halves be </a:t>
                </a:r>
                <a14:m>
                  <m:oMath xmlns:m="http://schemas.openxmlformats.org/officeDocument/2006/math">
                    <m:sSub>
                      <m:sSubPr>
                        <m:ctrlPr>
                          <a:rPr lang="en-US" sz="1600" b="0" i="1" smtClean="0">
                            <a:latin typeface="Cambria Math" panose="02040503050406030204" pitchFamily="18" charset="0"/>
                            <a:ea typeface="Cambria Math" panose="02040503050406030204" pitchFamily="18" charset="0"/>
                          </a:rPr>
                        </m:ctrlPr>
                      </m:sSubPr>
                      <m:e>
                        <m:r>
                          <a:rPr lang="en-US" sz="1600" i="1" smtClean="0">
                            <a:latin typeface="Cambria Math" panose="02040503050406030204" pitchFamily="18" charset="0"/>
                            <a:ea typeface="Cambria Math" panose="02040503050406030204" pitchFamily="18" charset="0"/>
                          </a:rPr>
                          <m:t>𝛿</m:t>
                        </m:r>
                      </m:e>
                      <m:sub>
                        <m:r>
                          <a:rPr lang="en-US" sz="1600" b="0" i="1" smtClean="0">
                            <a:latin typeface="Cambria Math" panose="02040503050406030204" pitchFamily="18" charset="0"/>
                            <a:ea typeface="Cambria Math" panose="02040503050406030204" pitchFamily="18" charset="0"/>
                          </a:rPr>
                          <m:t>𝐿</m:t>
                        </m:r>
                      </m:sub>
                    </m:sSub>
                  </m:oMath>
                </a14:m>
                <a:r>
                  <a:rPr lang="en-US" sz="1600" dirty="0"/>
                  <a:t> and </a:t>
                </a:r>
                <a14:m>
                  <m:oMath xmlns:m="http://schemas.openxmlformats.org/officeDocument/2006/math">
                    <m:sSub>
                      <m:sSubPr>
                        <m:ctrlPr>
                          <a:rPr lang="en-US" sz="1600" b="0" i="1" smtClean="0">
                            <a:latin typeface="Cambria Math" panose="02040503050406030204" pitchFamily="18" charset="0"/>
                            <a:ea typeface="Cambria Math" panose="02040503050406030204" pitchFamily="18" charset="0"/>
                          </a:rPr>
                        </m:ctrlPr>
                      </m:sSubPr>
                      <m:e>
                        <m:r>
                          <a:rPr lang="en-US" sz="1600" i="1" smtClean="0">
                            <a:latin typeface="Cambria Math" panose="02040503050406030204" pitchFamily="18" charset="0"/>
                            <a:ea typeface="Cambria Math" panose="02040503050406030204" pitchFamily="18" charset="0"/>
                          </a:rPr>
                          <m:t>𝛿</m:t>
                        </m:r>
                      </m:e>
                      <m:sub>
                        <m:r>
                          <a:rPr lang="en-US" sz="1600" b="0" i="1" smtClean="0">
                            <a:latin typeface="Cambria Math" panose="02040503050406030204" pitchFamily="18" charset="0"/>
                            <a:ea typeface="Cambria Math" panose="02040503050406030204" pitchFamily="18" charset="0"/>
                          </a:rPr>
                          <m:t>𝑅</m:t>
                        </m:r>
                      </m:sub>
                    </m:sSub>
                  </m:oMath>
                </a14:m>
                <a:r>
                  <a:rPr lang="en-US" sz="1600" dirty="0"/>
                  <a:t> respectively and </a:t>
                </a:r>
                <a14:m>
                  <m:oMath xmlns:m="http://schemas.openxmlformats.org/officeDocument/2006/math">
                    <m:r>
                      <a:rPr lang="en-US" sz="1600" i="1" smtClean="0">
                        <a:latin typeface="Cambria Math" panose="02040503050406030204" pitchFamily="18" charset="0"/>
                        <a:ea typeface="Cambria Math" panose="02040503050406030204" pitchFamily="18" charset="0"/>
                      </a:rPr>
                      <m:t>𝛿</m:t>
                    </m:r>
                    <m:r>
                      <a:rPr lang="en-US" sz="1600" b="0" i="1" smtClean="0">
                        <a:latin typeface="Cambria Math" panose="02040503050406030204" pitchFamily="18" charset="0"/>
                        <a:ea typeface="Cambria Math" panose="02040503050406030204" pitchFamily="18" charset="0"/>
                      </a:rPr>
                      <m:t>=</m:t>
                    </m:r>
                    <m:func>
                      <m:funcPr>
                        <m:ctrlPr>
                          <a:rPr lang="en-US" sz="1600" b="0" i="1" smtClean="0">
                            <a:latin typeface="Cambria Math" panose="02040503050406030204" pitchFamily="18" charset="0"/>
                            <a:ea typeface="Cambria Math" panose="02040503050406030204" pitchFamily="18" charset="0"/>
                          </a:rPr>
                        </m:ctrlPr>
                      </m:funcPr>
                      <m:fName>
                        <m:limLow>
                          <m:limLowPr>
                            <m:ctrlPr>
                              <a:rPr lang="en-US" sz="1600" b="0" i="1" smtClean="0">
                                <a:latin typeface="Cambria Math" panose="02040503050406030204" pitchFamily="18" charset="0"/>
                                <a:ea typeface="Cambria Math" panose="02040503050406030204" pitchFamily="18" charset="0"/>
                              </a:rPr>
                            </m:ctrlPr>
                          </m:limLowPr>
                          <m:e>
                            <m:r>
                              <m:rPr>
                                <m:sty m:val="p"/>
                              </m:rPr>
                              <a:rPr lang="en-US" sz="1600" b="0" i="0" smtClean="0">
                                <a:latin typeface="Cambria Math" panose="02040503050406030204" pitchFamily="18" charset="0"/>
                                <a:ea typeface="Cambria Math" panose="02040503050406030204" pitchFamily="18" charset="0"/>
                              </a:rPr>
                              <m:t>min</m:t>
                            </m:r>
                          </m:e>
                          <m:lim/>
                        </m:limLow>
                      </m:fName>
                      <m:e>
                        <m:r>
                          <a:rPr lang="en-US" sz="1600" b="0" i="1" smtClean="0">
                            <a:latin typeface="Cambria Math" panose="02040503050406030204" pitchFamily="18" charset="0"/>
                            <a:ea typeface="Cambria Math" panose="02040503050406030204" pitchFamily="18" charset="0"/>
                          </a:rPr>
                          <m:t>(</m:t>
                        </m:r>
                        <m:sSub>
                          <m:sSubPr>
                            <m:ctrlPr>
                              <a:rPr lang="en-US" sz="1600" b="0" i="1" smtClean="0">
                                <a:latin typeface="Cambria Math" panose="02040503050406030204" pitchFamily="18" charset="0"/>
                                <a:ea typeface="Cambria Math" panose="02040503050406030204" pitchFamily="18" charset="0"/>
                              </a:rPr>
                            </m:ctrlPr>
                          </m:sSubPr>
                          <m:e>
                            <m:r>
                              <a:rPr lang="en-US" sz="1600" b="0" i="1" smtClean="0">
                                <a:latin typeface="Cambria Math" panose="02040503050406030204" pitchFamily="18" charset="0"/>
                                <a:ea typeface="Cambria Math" panose="02040503050406030204" pitchFamily="18" charset="0"/>
                              </a:rPr>
                              <m:t>𝛿</m:t>
                            </m:r>
                          </m:e>
                          <m:sub>
                            <m:r>
                              <a:rPr lang="en-US" sz="1600" b="0" i="1" smtClean="0">
                                <a:latin typeface="Cambria Math" panose="02040503050406030204" pitchFamily="18" charset="0"/>
                                <a:ea typeface="Cambria Math" panose="02040503050406030204" pitchFamily="18" charset="0"/>
                              </a:rPr>
                              <m:t>𝐿</m:t>
                            </m:r>
                          </m:sub>
                        </m:sSub>
                        <m:r>
                          <a:rPr lang="en-US" sz="1600" b="0" i="1" smtClean="0">
                            <a:latin typeface="Cambria Math" panose="02040503050406030204" pitchFamily="18" charset="0"/>
                            <a:ea typeface="Cambria Math" panose="02040503050406030204" pitchFamily="18" charset="0"/>
                          </a:rPr>
                          <m:t>,</m:t>
                        </m:r>
                        <m:sSub>
                          <m:sSubPr>
                            <m:ctrlPr>
                              <a:rPr lang="en-US" sz="1600" b="0" i="1" smtClean="0">
                                <a:latin typeface="Cambria Math" panose="02040503050406030204" pitchFamily="18" charset="0"/>
                                <a:ea typeface="Cambria Math" panose="02040503050406030204" pitchFamily="18" charset="0"/>
                              </a:rPr>
                            </m:ctrlPr>
                          </m:sSubPr>
                          <m:e>
                            <m:r>
                              <a:rPr lang="en-US" sz="1600" b="0" i="1" smtClean="0">
                                <a:latin typeface="Cambria Math" panose="02040503050406030204" pitchFamily="18" charset="0"/>
                                <a:ea typeface="Cambria Math" panose="02040503050406030204" pitchFamily="18" charset="0"/>
                              </a:rPr>
                              <m:t>𝛿</m:t>
                            </m:r>
                          </m:e>
                          <m:sub>
                            <m:r>
                              <a:rPr lang="en-US" sz="1600" b="0" i="1" smtClean="0">
                                <a:latin typeface="Cambria Math" panose="02040503050406030204" pitchFamily="18" charset="0"/>
                                <a:ea typeface="Cambria Math" panose="02040503050406030204" pitchFamily="18" charset="0"/>
                              </a:rPr>
                              <m:t>𝑅</m:t>
                            </m:r>
                          </m:sub>
                        </m:sSub>
                        <m:r>
                          <a:rPr lang="en-US" sz="1600" b="0" i="1" smtClean="0">
                            <a:latin typeface="Cambria Math" panose="02040503050406030204" pitchFamily="18" charset="0"/>
                            <a:ea typeface="Cambria Math" panose="02040503050406030204" pitchFamily="18" charset="0"/>
                          </a:rPr>
                          <m:t>)</m:t>
                        </m:r>
                      </m:e>
                    </m:func>
                  </m:oMath>
                </a14:m>
                <a:endParaRPr lang="en-US" sz="1600" dirty="0"/>
              </a:p>
              <a:p>
                <a:pPr>
                  <a:lnSpc>
                    <a:spcPts val="1800"/>
                  </a:lnSpc>
                  <a:spcBef>
                    <a:spcPts val="400"/>
                  </a:spcBef>
                </a:pPr>
                <a:r>
                  <a:rPr lang="en-US" sz="1600" dirty="0"/>
                  <a:t>However, the same issue of all points to be residing inside the band can occur</a:t>
                </a:r>
              </a:p>
              <a:p>
                <a:pPr>
                  <a:lnSpc>
                    <a:spcPts val="1800"/>
                  </a:lnSpc>
                  <a:spcBef>
                    <a:spcPts val="400"/>
                  </a:spcBef>
                </a:pPr>
                <a:r>
                  <a:rPr lang="en-US" sz="1600" u="sng" dirty="0"/>
                  <a:t>Savior</a:t>
                </a:r>
                <a:r>
                  <a:rPr lang="en-US" sz="1600" dirty="0"/>
                  <a:t>: Points on each side separated by at least </a:t>
                </a:r>
                <a14:m>
                  <m:oMath xmlns:m="http://schemas.openxmlformats.org/officeDocument/2006/math">
                    <m:r>
                      <a:rPr lang="en-US" sz="1600" i="1">
                        <a:latin typeface="Cambria Math" panose="02040503050406030204" pitchFamily="18" charset="0"/>
                        <a:ea typeface="Cambria Math" panose="02040503050406030204" pitchFamily="18" charset="0"/>
                      </a:rPr>
                      <m:t>𝛿</m:t>
                    </m:r>
                  </m:oMath>
                </a14:m>
                <a:r>
                  <a:rPr lang="en-US" sz="1600" dirty="0"/>
                  <a:t>. Not enough room for many of them to be packed nearby</a:t>
                </a:r>
              </a:p>
              <a:p>
                <a:pPr>
                  <a:lnSpc>
                    <a:spcPts val="1800"/>
                  </a:lnSpc>
                  <a:spcBef>
                    <a:spcPts val="400"/>
                  </a:spcBef>
                </a:pPr>
                <a:r>
                  <a:rPr lang="en-US" sz="1600" dirty="0"/>
                  <a:t>This means we need to check only a few pairs crossing the line</a:t>
                </a:r>
              </a:p>
            </p:txBody>
          </p:sp>
        </mc:Choice>
        <mc:Fallback xmlns="">
          <p:sp>
            <p:nvSpPr>
              <p:cNvPr id="10" name="Content Placeholder 2">
                <a:extLst>
                  <a:ext uri="{FF2B5EF4-FFF2-40B4-BE49-F238E27FC236}">
                    <a16:creationId xmlns:a16="http://schemas.microsoft.com/office/drawing/2014/main" id="{AE96B8C5-4A69-FF43-58AE-D73837D0BA1B}"/>
                  </a:ext>
                </a:extLst>
              </p:cNvPr>
              <p:cNvSpPr txBox="1">
                <a:spLocks noRot="1" noChangeAspect="1" noMove="1" noResize="1" noEditPoints="1" noAdjustHandles="1" noChangeArrowheads="1" noChangeShapeType="1" noTextEdit="1"/>
              </p:cNvSpPr>
              <p:nvPr/>
            </p:nvSpPr>
            <p:spPr>
              <a:xfrm>
                <a:off x="218114" y="1063399"/>
                <a:ext cx="6539957" cy="1838853"/>
              </a:xfrm>
              <a:prstGeom prst="rect">
                <a:avLst/>
              </a:prstGeom>
              <a:blipFill>
                <a:blip r:embed="rId3"/>
                <a:stretch>
                  <a:fillRect l="-388" t="-2055" b="-4795"/>
                </a:stretch>
              </a:blipFill>
            </p:spPr>
            <p:txBody>
              <a:bodyPr/>
              <a:lstStyle/>
              <a:p>
                <a:r>
                  <a:rPr lang="en-US">
                    <a:noFill/>
                  </a:rPr>
                  <a:t> </a:t>
                </a:r>
              </a:p>
            </p:txBody>
          </p:sp>
        </mc:Fallback>
      </mc:AlternateContent>
      <p:grpSp>
        <p:nvGrpSpPr>
          <p:cNvPr id="32" name="Group 31">
            <a:extLst>
              <a:ext uri="{FF2B5EF4-FFF2-40B4-BE49-F238E27FC236}">
                <a16:creationId xmlns:a16="http://schemas.microsoft.com/office/drawing/2014/main" id="{D12C7D06-319B-F009-BEA6-6FDCFA2BF0A0}"/>
              </a:ext>
            </a:extLst>
          </p:cNvPr>
          <p:cNvGrpSpPr/>
          <p:nvPr/>
        </p:nvGrpSpPr>
        <p:grpSpPr>
          <a:xfrm>
            <a:off x="1593079" y="2929075"/>
            <a:ext cx="3943434" cy="1861822"/>
            <a:chOff x="1593079" y="2911983"/>
            <a:chExt cx="3943434" cy="1861822"/>
          </a:xfrm>
        </p:grpSpPr>
        <p:sp>
          <p:nvSpPr>
            <p:cNvPr id="7" name="Oval 6">
              <a:extLst>
                <a:ext uri="{FF2B5EF4-FFF2-40B4-BE49-F238E27FC236}">
                  <a16:creationId xmlns:a16="http://schemas.microsoft.com/office/drawing/2014/main" id="{ACA760D9-F3B6-4CB2-37CA-D12426368945}"/>
                </a:ext>
              </a:extLst>
            </p:cNvPr>
            <p:cNvSpPr/>
            <p:nvPr/>
          </p:nvSpPr>
          <p:spPr>
            <a:xfrm>
              <a:off x="2124342" y="3900446"/>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Oval 7">
              <a:extLst>
                <a:ext uri="{FF2B5EF4-FFF2-40B4-BE49-F238E27FC236}">
                  <a16:creationId xmlns:a16="http://schemas.microsoft.com/office/drawing/2014/main" id="{5DABBCCC-BD1B-07E1-7308-DE6FDE65DFCE}"/>
                </a:ext>
              </a:extLst>
            </p:cNvPr>
            <p:cNvSpPr/>
            <p:nvPr/>
          </p:nvSpPr>
          <p:spPr>
            <a:xfrm>
              <a:off x="1593079" y="3097143"/>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Oval 11">
              <a:extLst>
                <a:ext uri="{FF2B5EF4-FFF2-40B4-BE49-F238E27FC236}">
                  <a16:creationId xmlns:a16="http://schemas.microsoft.com/office/drawing/2014/main" id="{875D6901-7DF8-4D3C-910E-5B507343C088}"/>
                </a:ext>
              </a:extLst>
            </p:cNvPr>
            <p:cNvSpPr/>
            <p:nvPr/>
          </p:nvSpPr>
          <p:spPr>
            <a:xfrm>
              <a:off x="2093009" y="2919105"/>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3" name="Oval 12">
              <a:extLst>
                <a:ext uri="{FF2B5EF4-FFF2-40B4-BE49-F238E27FC236}">
                  <a16:creationId xmlns:a16="http://schemas.microsoft.com/office/drawing/2014/main" id="{2B8DF663-1B3C-F6F3-A511-E825F3CDC717}"/>
                </a:ext>
              </a:extLst>
            </p:cNvPr>
            <p:cNvSpPr/>
            <p:nvPr/>
          </p:nvSpPr>
          <p:spPr>
            <a:xfrm>
              <a:off x="3063666" y="3138446"/>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Oval 13">
              <a:extLst>
                <a:ext uri="{FF2B5EF4-FFF2-40B4-BE49-F238E27FC236}">
                  <a16:creationId xmlns:a16="http://schemas.microsoft.com/office/drawing/2014/main" id="{8B6B124D-7804-4C86-311F-7B2C2553CF91}"/>
                </a:ext>
              </a:extLst>
            </p:cNvPr>
            <p:cNvSpPr/>
            <p:nvPr/>
          </p:nvSpPr>
          <p:spPr>
            <a:xfrm>
              <a:off x="3325736" y="4162516"/>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Oval 15">
              <a:extLst>
                <a:ext uri="{FF2B5EF4-FFF2-40B4-BE49-F238E27FC236}">
                  <a16:creationId xmlns:a16="http://schemas.microsoft.com/office/drawing/2014/main" id="{13318E25-15CA-B6D1-C9EC-65DBC9488931}"/>
                </a:ext>
              </a:extLst>
            </p:cNvPr>
            <p:cNvSpPr/>
            <p:nvPr/>
          </p:nvSpPr>
          <p:spPr>
            <a:xfrm>
              <a:off x="2276742" y="4455205"/>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Oval 16">
              <a:extLst>
                <a:ext uri="{FF2B5EF4-FFF2-40B4-BE49-F238E27FC236}">
                  <a16:creationId xmlns:a16="http://schemas.microsoft.com/office/drawing/2014/main" id="{51658D6D-0930-34B9-D4A4-8C17AB3D232E}"/>
                </a:ext>
              </a:extLst>
            </p:cNvPr>
            <p:cNvSpPr/>
            <p:nvPr/>
          </p:nvSpPr>
          <p:spPr>
            <a:xfrm>
              <a:off x="3664006" y="396810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Oval 17">
              <a:extLst>
                <a:ext uri="{FF2B5EF4-FFF2-40B4-BE49-F238E27FC236}">
                  <a16:creationId xmlns:a16="http://schemas.microsoft.com/office/drawing/2014/main" id="{E6C6C7B2-F4A0-4783-8EAA-CAC629FAFCAB}"/>
                </a:ext>
              </a:extLst>
            </p:cNvPr>
            <p:cNvSpPr/>
            <p:nvPr/>
          </p:nvSpPr>
          <p:spPr>
            <a:xfrm>
              <a:off x="5188006" y="2911983"/>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Oval 18">
              <a:extLst>
                <a:ext uri="{FF2B5EF4-FFF2-40B4-BE49-F238E27FC236}">
                  <a16:creationId xmlns:a16="http://schemas.microsoft.com/office/drawing/2014/main" id="{529795DE-2E92-FD1B-30EF-3004E392AECF}"/>
                </a:ext>
              </a:extLst>
            </p:cNvPr>
            <p:cNvSpPr/>
            <p:nvPr/>
          </p:nvSpPr>
          <p:spPr>
            <a:xfrm>
              <a:off x="4913113" y="3824246"/>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0" name="Oval 19">
              <a:extLst>
                <a:ext uri="{FF2B5EF4-FFF2-40B4-BE49-F238E27FC236}">
                  <a16:creationId xmlns:a16="http://schemas.microsoft.com/office/drawing/2014/main" id="{DFF54576-A840-60C9-A6F0-777C6B07C9E2}"/>
                </a:ext>
              </a:extLst>
            </p:cNvPr>
            <p:cNvSpPr/>
            <p:nvPr/>
          </p:nvSpPr>
          <p:spPr>
            <a:xfrm>
              <a:off x="4426006" y="3290846"/>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1" name="Oval 20">
              <a:extLst>
                <a:ext uri="{FF2B5EF4-FFF2-40B4-BE49-F238E27FC236}">
                  <a16:creationId xmlns:a16="http://schemas.microsoft.com/office/drawing/2014/main" id="{7700B344-7C31-47AB-93A3-56F955A11B37}"/>
                </a:ext>
              </a:extLst>
            </p:cNvPr>
            <p:cNvSpPr/>
            <p:nvPr/>
          </p:nvSpPr>
          <p:spPr>
            <a:xfrm>
              <a:off x="5264206" y="4683805"/>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3" name="Oval 22">
              <a:extLst>
                <a:ext uri="{FF2B5EF4-FFF2-40B4-BE49-F238E27FC236}">
                  <a16:creationId xmlns:a16="http://schemas.microsoft.com/office/drawing/2014/main" id="{4856600D-193B-B810-5581-C6AE69CB38C6}"/>
                </a:ext>
              </a:extLst>
            </p:cNvPr>
            <p:cNvSpPr/>
            <p:nvPr/>
          </p:nvSpPr>
          <p:spPr>
            <a:xfrm>
              <a:off x="5446513" y="3976646"/>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cxnSp>
        <p:nvCxnSpPr>
          <p:cNvPr id="33" name="Straight Connector 32">
            <a:extLst>
              <a:ext uri="{FF2B5EF4-FFF2-40B4-BE49-F238E27FC236}">
                <a16:creationId xmlns:a16="http://schemas.microsoft.com/office/drawing/2014/main" id="{450D2233-6746-D892-13BA-379E7CDAFF67}"/>
              </a:ext>
            </a:extLst>
          </p:cNvPr>
          <p:cNvCxnSpPr>
            <a:cxnSpLocks/>
          </p:cNvCxnSpPr>
          <p:nvPr/>
        </p:nvCxnSpPr>
        <p:spPr>
          <a:xfrm flipV="1">
            <a:off x="3536604" y="2887833"/>
            <a:ext cx="0" cy="2016000"/>
          </a:xfrm>
          <a:prstGeom prst="line">
            <a:avLst/>
          </a:prstGeom>
          <a:ln w="12700"/>
        </p:spPr>
        <p:style>
          <a:lnRef idx="1">
            <a:schemeClr val="dk1"/>
          </a:lnRef>
          <a:fillRef idx="0">
            <a:schemeClr val="dk1"/>
          </a:fillRef>
          <a:effectRef idx="0">
            <a:schemeClr val="dk1"/>
          </a:effectRef>
          <a:fontRef idx="minor">
            <a:schemeClr val="tx1"/>
          </a:fontRef>
        </p:style>
      </p:cxnSp>
      <p:cxnSp>
        <p:nvCxnSpPr>
          <p:cNvPr id="35" name="Straight Connector 34">
            <a:extLst>
              <a:ext uri="{FF2B5EF4-FFF2-40B4-BE49-F238E27FC236}">
                <a16:creationId xmlns:a16="http://schemas.microsoft.com/office/drawing/2014/main" id="{E417580F-9D7A-D3FD-2F7C-5B8C9BBA2744}"/>
              </a:ext>
            </a:extLst>
          </p:cNvPr>
          <p:cNvCxnSpPr>
            <a:cxnSpLocks/>
            <a:endCxn id="8" idx="2"/>
          </p:cNvCxnSpPr>
          <p:nvPr/>
        </p:nvCxnSpPr>
        <p:spPr>
          <a:xfrm flipH="1">
            <a:off x="1593079" y="2980564"/>
            <a:ext cx="531263" cy="178671"/>
          </a:xfrm>
          <a:prstGeom prst="line">
            <a:avLst/>
          </a:prstGeom>
          <a:ln w="12700"/>
        </p:spPr>
        <p:style>
          <a:lnRef idx="1">
            <a:schemeClr val="dk1"/>
          </a:lnRef>
          <a:fillRef idx="0">
            <a:schemeClr val="dk1"/>
          </a:fillRef>
          <a:effectRef idx="0">
            <a:schemeClr val="dk1"/>
          </a:effectRef>
          <a:fontRef idx="minor">
            <a:schemeClr val="tx1"/>
          </a:fontRef>
        </p:style>
      </p:cxnSp>
      <p:cxnSp>
        <p:nvCxnSpPr>
          <p:cNvPr id="39" name="Straight Connector 38">
            <a:extLst>
              <a:ext uri="{FF2B5EF4-FFF2-40B4-BE49-F238E27FC236}">
                <a16:creationId xmlns:a16="http://schemas.microsoft.com/office/drawing/2014/main" id="{C419EA9E-D294-AE81-CE64-DB6C077C8426}"/>
              </a:ext>
            </a:extLst>
          </p:cNvPr>
          <p:cNvCxnSpPr>
            <a:cxnSpLocks/>
            <a:endCxn id="23" idx="5"/>
          </p:cNvCxnSpPr>
          <p:nvPr/>
        </p:nvCxnSpPr>
        <p:spPr>
          <a:xfrm>
            <a:off x="4958113" y="3884474"/>
            <a:ext cx="565220" cy="186084"/>
          </a:xfrm>
          <a:prstGeom prst="line">
            <a:avLst/>
          </a:prstGeom>
          <a:ln w="12700"/>
        </p:spPr>
        <p:style>
          <a:lnRef idx="1">
            <a:schemeClr val="dk1"/>
          </a:lnRef>
          <a:fillRef idx="0">
            <a:schemeClr val="dk1"/>
          </a:fillRef>
          <a:effectRef idx="0">
            <a:schemeClr val="dk1"/>
          </a:effectRef>
          <a:fontRef idx="minor">
            <a:schemeClr val="tx1"/>
          </a:fontRef>
        </p:style>
      </p:cxnSp>
      <p:grpSp>
        <p:nvGrpSpPr>
          <p:cNvPr id="24" name="Group 23">
            <a:extLst>
              <a:ext uri="{FF2B5EF4-FFF2-40B4-BE49-F238E27FC236}">
                <a16:creationId xmlns:a16="http://schemas.microsoft.com/office/drawing/2014/main" id="{D87ED852-8BCB-CF7B-1B67-64BD2A346B02}"/>
              </a:ext>
            </a:extLst>
          </p:cNvPr>
          <p:cNvGrpSpPr/>
          <p:nvPr/>
        </p:nvGrpSpPr>
        <p:grpSpPr>
          <a:xfrm>
            <a:off x="3008366" y="2887833"/>
            <a:ext cx="1052492" cy="2016000"/>
            <a:chOff x="3008366" y="2887833"/>
            <a:chExt cx="1052492" cy="2016000"/>
          </a:xfrm>
        </p:grpSpPr>
        <p:cxnSp>
          <p:nvCxnSpPr>
            <p:cNvPr id="2" name="Straight Connector 1">
              <a:extLst>
                <a:ext uri="{FF2B5EF4-FFF2-40B4-BE49-F238E27FC236}">
                  <a16:creationId xmlns:a16="http://schemas.microsoft.com/office/drawing/2014/main" id="{D91843CF-820E-804B-A7EC-6BCFAD064F9C}"/>
                </a:ext>
              </a:extLst>
            </p:cNvPr>
            <p:cNvCxnSpPr>
              <a:cxnSpLocks/>
            </p:cNvCxnSpPr>
            <p:nvPr/>
          </p:nvCxnSpPr>
          <p:spPr>
            <a:xfrm flipH="1">
              <a:off x="3008366" y="3879128"/>
              <a:ext cx="532800" cy="0"/>
            </a:xfrm>
            <a:prstGeom prst="line">
              <a:avLst/>
            </a:prstGeom>
            <a:ln w="12700">
              <a:headEnd type="none" w="med" len="sm"/>
              <a:tailEnd type="triangle"/>
            </a:ln>
          </p:spPr>
          <p:style>
            <a:lnRef idx="1">
              <a:schemeClr val="dk1"/>
            </a:lnRef>
            <a:fillRef idx="0">
              <a:schemeClr val="dk1"/>
            </a:fillRef>
            <a:effectRef idx="0">
              <a:schemeClr val="dk1"/>
            </a:effectRef>
            <a:fontRef idx="minor">
              <a:schemeClr val="tx1"/>
            </a:fontRef>
          </p:style>
        </p:cxnSp>
        <p:cxnSp>
          <p:nvCxnSpPr>
            <p:cNvPr id="6" name="Straight Connector 5">
              <a:extLst>
                <a:ext uri="{FF2B5EF4-FFF2-40B4-BE49-F238E27FC236}">
                  <a16:creationId xmlns:a16="http://schemas.microsoft.com/office/drawing/2014/main" id="{31C78A65-A91A-DAA9-8419-E8B33B38843D}"/>
                </a:ext>
              </a:extLst>
            </p:cNvPr>
            <p:cNvCxnSpPr>
              <a:cxnSpLocks/>
            </p:cNvCxnSpPr>
            <p:nvPr/>
          </p:nvCxnSpPr>
          <p:spPr>
            <a:xfrm flipH="1">
              <a:off x="3528058" y="3877792"/>
              <a:ext cx="532800" cy="0"/>
            </a:xfrm>
            <a:prstGeom prst="line">
              <a:avLst/>
            </a:prstGeom>
            <a:ln w="12700">
              <a:headEnd type="triangle"/>
              <a:tailEnd type="none"/>
            </a:ln>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C6F7AE09-65EC-2A2A-A53A-358EE552F336}"/>
                </a:ext>
              </a:extLst>
            </p:cNvPr>
            <p:cNvCxnSpPr>
              <a:cxnSpLocks/>
            </p:cNvCxnSpPr>
            <p:nvPr/>
          </p:nvCxnSpPr>
          <p:spPr>
            <a:xfrm flipV="1">
              <a:off x="3008366" y="2887833"/>
              <a:ext cx="0" cy="2016000"/>
            </a:xfrm>
            <a:prstGeom prst="line">
              <a:avLst/>
            </a:prstGeom>
            <a:ln w="12700">
              <a:prstDash val="dash"/>
            </a:ln>
          </p:spPr>
          <p:style>
            <a:lnRef idx="1">
              <a:schemeClr val="dk1"/>
            </a:lnRef>
            <a:fillRef idx="0">
              <a:schemeClr val="dk1"/>
            </a:fillRef>
            <a:effectRef idx="0">
              <a:schemeClr val="dk1"/>
            </a:effectRef>
            <a:fontRef idx="minor">
              <a:schemeClr val="tx1"/>
            </a:fontRef>
          </p:style>
        </p:cxnSp>
        <p:cxnSp>
          <p:nvCxnSpPr>
            <p:cNvPr id="22" name="Straight Connector 21">
              <a:extLst>
                <a:ext uri="{FF2B5EF4-FFF2-40B4-BE49-F238E27FC236}">
                  <a16:creationId xmlns:a16="http://schemas.microsoft.com/office/drawing/2014/main" id="{9137BAC1-0CB8-0D31-B7EF-F9CD2F4F3EEB}"/>
                </a:ext>
              </a:extLst>
            </p:cNvPr>
            <p:cNvCxnSpPr>
              <a:cxnSpLocks/>
            </p:cNvCxnSpPr>
            <p:nvPr/>
          </p:nvCxnSpPr>
          <p:spPr>
            <a:xfrm flipV="1">
              <a:off x="4060858" y="2887833"/>
              <a:ext cx="0" cy="2016000"/>
            </a:xfrm>
            <a:prstGeom prst="line">
              <a:avLst/>
            </a:prstGeom>
            <a:ln w="12700">
              <a:prstDash val="dash"/>
            </a:ln>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6A4A5A19-2CAC-218A-8416-D625F3136924}"/>
                  </a:ext>
                </a:extLst>
              </p:cNvPr>
              <p:cNvSpPr txBox="1"/>
              <p:nvPr/>
            </p:nvSpPr>
            <p:spPr>
              <a:xfrm>
                <a:off x="3208604" y="3602562"/>
                <a:ext cx="165109"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600" i="1" smtClean="0">
                          <a:latin typeface="Cambria Math" panose="02040503050406030204" pitchFamily="18" charset="0"/>
                          <a:ea typeface="Cambria Math" panose="02040503050406030204" pitchFamily="18" charset="0"/>
                        </a:rPr>
                        <m:t>𝛿</m:t>
                      </m:r>
                    </m:oMath>
                  </m:oMathPara>
                </a14:m>
                <a:endParaRPr lang="en-US" sz="1600" dirty="0"/>
              </a:p>
            </p:txBody>
          </p:sp>
        </mc:Choice>
        <mc:Fallback xmlns="">
          <p:sp>
            <p:nvSpPr>
              <p:cNvPr id="3" name="TextBox 2">
                <a:extLst>
                  <a:ext uri="{FF2B5EF4-FFF2-40B4-BE49-F238E27FC236}">
                    <a16:creationId xmlns:a16="http://schemas.microsoft.com/office/drawing/2014/main" id="{6A4A5A19-2CAC-218A-8416-D625F3136924}"/>
                  </a:ext>
                </a:extLst>
              </p:cNvPr>
              <p:cNvSpPr txBox="1">
                <a:spLocks noRot="1" noChangeAspect="1" noMove="1" noResize="1" noEditPoints="1" noAdjustHandles="1" noChangeArrowheads="1" noChangeShapeType="1" noTextEdit="1"/>
              </p:cNvSpPr>
              <p:nvPr/>
            </p:nvSpPr>
            <p:spPr>
              <a:xfrm>
                <a:off x="3208604" y="3602562"/>
                <a:ext cx="165109" cy="246221"/>
              </a:xfrm>
              <a:prstGeom prst="rect">
                <a:avLst/>
              </a:prstGeom>
              <a:blipFill>
                <a:blip r:embed="rId4"/>
                <a:stretch>
                  <a:fillRect l="-28571" r="-21429" b="-1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A13677CA-0551-1491-808C-7B562B5F27A6}"/>
                  </a:ext>
                </a:extLst>
              </p:cNvPr>
              <p:cNvSpPr txBox="1"/>
              <p:nvPr/>
            </p:nvSpPr>
            <p:spPr>
              <a:xfrm>
                <a:off x="3719928" y="3609680"/>
                <a:ext cx="165109"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600" i="1" smtClean="0">
                          <a:latin typeface="Cambria Math" panose="02040503050406030204" pitchFamily="18" charset="0"/>
                          <a:ea typeface="Cambria Math" panose="02040503050406030204" pitchFamily="18" charset="0"/>
                        </a:rPr>
                        <m:t>𝛿</m:t>
                      </m:r>
                    </m:oMath>
                  </m:oMathPara>
                </a14:m>
                <a:endParaRPr lang="en-US" sz="1600" dirty="0"/>
              </a:p>
            </p:txBody>
          </p:sp>
        </mc:Choice>
        <mc:Fallback xmlns="">
          <p:sp>
            <p:nvSpPr>
              <p:cNvPr id="25" name="TextBox 24">
                <a:extLst>
                  <a:ext uri="{FF2B5EF4-FFF2-40B4-BE49-F238E27FC236}">
                    <a16:creationId xmlns:a16="http://schemas.microsoft.com/office/drawing/2014/main" id="{A13677CA-0551-1491-808C-7B562B5F27A6}"/>
                  </a:ext>
                </a:extLst>
              </p:cNvPr>
              <p:cNvSpPr txBox="1">
                <a:spLocks noRot="1" noChangeAspect="1" noMove="1" noResize="1" noEditPoints="1" noAdjustHandles="1" noChangeArrowheads="1" noChangeShapeType="1" noTextEdit="1"/>
              </p:cNvSpPr>
              <p:nvPr/>
            </p:nvSpPr>
            <p:spPr>
              <a:xfrm>
                <a:off x="3719928" y="3609680"/>
                <a:ext cx="165109" cy="246221"/>
              </a:xfrm>
              <a:prstGeom prst="rect">
                <a:avLst/>
              </a:prstGeom>
              <a:blipFill>
                <a:blip r:embed="rId5"/>
                <a:stretch>
                  <a:fillRect l="-28571" r="-28571" b="-5000"/>
                </a:stretch>
              </a:blipFill>
            </p:spPr>
            <p:txBody>
              <a:bodyPr/>
              <a:lstStyle/>
              <a:p>
                <a:r>
                  <a:rPr lang="en-US">
                    <a:noFill/>
                  </a:rPr>
                  <a:t> </a:t>
                </a:r>
              </a:p>
            </p:txBody>
          </p:sp>
        </mc:Fallback>
      </mc:AlternateContent>
      <p:sp>
        <p:nvSpPr>
          <p:cNvPr id="28" name="object 2">
            <a:extLst>
              <a:ext uri="{FF2B5EF4-FFF2-40B4-BE49-F238E27FC236}">
                <a16:creationId xmlns:a16="http://schemas.microsoft.com/office/drawing/2014/main" id="{7333985B-FD7E-D981-D35C-EDEC7485530F}"/>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Closest Pair of Points</a:t>
            </a:r>
            <a:endParaRPr sz="2400" dirty="0"/>
          </a:p>
        </p:txBody>
      </p:sp>
      <p:sp>
        <p:nvSpPr>
          <p:cNvPr id="11" name="Footer Placeholder 10">
            <a:extLst>
              <a:ext uri="{FF2B5EF4-FFF2-40B4-BE49-F238E27FC236}">
                <a16:creationId xmlns:a16="http://schemas.microsoft.com/office/drawing/2014/main" id="{F24C80CC-9E3E-DE9E-C3DE-55BE9A44B365}"/>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2485583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83</a:t>
            </a:fld>
            <a:endParaRPr lang="en-US"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p:cxnSp>
        <p:nvCxnSpPr>
          <p:cNvPr id="33" name="Straight Connector 32">
            <a:extLst>
              <a:ext uri="{FF2B5EF4-FFF2-40B4-BE49-F238E27FC236}">
                <a16:creationId xmlns:a16="http://schemas.microsoft.com/office/drawing/2014/main" id="{450D2233-6746-D892-13BA-379E7CDAFF67}"/>
              </a:ext>
            </a:extLst>
          </p:cNvPr>
          <p:cNvCxnSpPr>
            <a:cxnSpLocks/>
          </p:cNvCxnSpPr>
          <p:nvPr/>
        </p:nvCxnSpPr>
        <p:spPr>
          <a:xfrm flipV="1">
            <a:off x="3536604" y="2887833"/>
            <a:ext cx="0" cy="2016000"/>
          </a:xfrm>
          <a:prstGeom prst="line">
            <a:avLst/>
          </a:prstGeom>
          <a:ln w="12700"/>
        </p:spPr>
        <p:style>
          <a:lnRef idx="1">
            <a:schemeClr val="dk1"/>
          </a:lnRef>
          <a:fillRef idx="0">
            <a:schemeClr val="dk1"/>
          </a:fillRef>
          <a:effectRef idx="0">
            <a:schemeClr val="dk1"/>
          </a:effectRef>
          <a:fontRef idx="minor">
            <a:schemeClr val="tx1"/>
          </a:fontRef>
        </p:style>
      </p:cxnSp>
      <p:grpSp>
        <p:nvGrpSpPr>
          <p:cNvPr id="24" name="Group 23">
            <a:extLst>
              <a:ext uri="{FF2B5EF4-FFF2-40B4-BE49-F238E27FC236}">
                <a16:creationId xmlns:a16="http://schemas.microsoft.com/office/drawing/2014/main" id="{D87ED852-8BCB-CF7B-1B67-64BD2A346B02}"/>
              </a:ext>
            </a:extLst>
          </p:cNvPr>
          <p:cNvGrpSpPr/>
          <p:nvPr/>
        </p:nvGrpSpPr>
        <p:grpSpPr>
          <a:xfrm>
            <a:off x="3008366" y="2886475"/>
            <a:ext cx="1052492" cy="2017358"/>
            <a:chOff x="3008366" y="2886475"/>
            <a:chExt cx="1052492" cy="2017358"/>
          </a:xfrm>
        </p:grpSpPr>
        <p:cxnSp>
          <p:nvCxnSpPr>
            <p:cNvPr id="2" name="Straight Connector 1">
              <a:extLst>
                <a:ext uri="{FF2B5EF4-FFF2-40B4-BE49-F238E27FC236}">
                  <a16:creationId xmlns:a16="http://schemas.microsoft.com/office/drawing/2014/main" id="{D91843CF-820E-804B-A7EC-6BCFAD064F9C}"/>
                </a:ext>
              </a:extLst>
            </p:cNvPr>
            <p:cNvCxnSpPr>
              <a:cxnSpLocks/>
            </p:cNvCxnSpPr>
            <p:nvPr/>
          </p:nvCxnSpPr>
          <p:spPr>
            <a:xfrm flipH="1">
              <a:off x="3008366" y="2887811"/>
              <a:ext cx="532800" cy="0"/>
            </a:xfrm>
            <a:prstGeom prst="line">
              <a:avLst/>
            </a:prstGeom>
            <a:ln w="12700">
              <a:headEnd type="none" w="med" len="sm"/>
              <a:tailEnd type="triangle"/>
            </a:ln>
          </p:spPr>
          <p:style>
            <a:lnRef idx="1">
              <a:schemeClr val="dk1"/>
            </a:lnRef>
            <a:fillRef idx="0">
              <a:schemeClr val="dk1"/>
            </a:fillRef>
            <a:effectRef idx="0">
              <a:schemeClr val="dk1"/>
            </a:effectRef>
            <a:fontRef idx="minor">
              <a:schemeClr val="tx1"/>
            </a:fontRef>
          </p:style>
        </p:cxnSp>
        <p:cxnSp>
          <p:nvCxnSpPr>
            <p:cNvPr id="6" name="Straight Connector 5">
              <a:extLst>
                <a:ext uri="{FF2B5EF4-FFF2-40B4-BE49-F238E27FC236}">
                  <a16:creationId xmlns:a16="http://schemas.microsoft.com/office/drawing/2014/main" id="{31C78A65-A91A-DAA9-8419-E8B33B38843D}"/>
                </a:ext>
              </a:extLst>
            </p:cNvPr>
            <p:cNvCxnSpPr>
              <a:cxnSpLocks/>
            </p:cNvCxnSpPr>
            <p:nvPr/>
          </p:nvCxnSpPr>
          <p:spPr>
            <a:xfrm flipH="1">
              <a:off x="3528058" y="2886475"/>
              <a:ext cx="532800" cy="0"/>
            </a:xfrm>
            <a:prstGeom prst="line">
              <a:avLst/>
            </a:prstGeom>
            <a:ln w="12700">
              <a:headEnd type="triangle"/>
              <a:tailEnd type="none"/>
            </a:ln>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C6F7AE09-65EC-2A2A-A53A-358EE552F336}"/>
                </a:ext>
              </a:extLst>
            </p:cNvPr>
            <p:cNvCxnSpPr>
              <a:cxnSpLocks/>
            </p:cNvCxnSpPr>
            <p:nvPr/>
          </p:nvCxnSpPr>
          <p:spPr>
            <a:xfrm flipV="1">
              <a:off x="3008366" y="2887833"/>
              <a:ext cx="0" cy="2016000"/>
            </a:xfrm>
            <a:prstGeom prst="line">
              <a:avLst/>
            </a:prstGeom>
            <a:ln w="12700">
              <a:prstDash val="dash"/>
            </a:ln>
          </p:spPr>
          <p:style>
            <a:lnRef idx="1">
              <a:schemeClr val="dk1"/>
            </a:lnRef>
            <a:fillRef idx="0">
              <a:schemeClr val="dk1"/>
            </a:fillRef>
            <a:effectRef idx="0">
              <a:schemeClr val="dk1"/>
            </a:effectRef>
            <a:fontRef idx="minor">
              <a:schemeClr val="tx1"/>
            </a:fontRef>
          </p:style>
        </p:cxnSp>
        <p:cxnSp>
          <p:nvCxnSpPr>
            <p:cNvPr id="22" name="Straight Connector 21">
              <a:extLst>
                <a:ext uri="{FF2B5EF4-FFF2-40B4-BE49-F238E27FC236}">
                  <a16:creationId xmlns:a16="http://schemas.microsoft.com/office/drawing/2014/main" id="{9137BAC1-0CB8-0D31-B7EF-F9CD2F4F3EEB}"/>
                </a:ext>
              </a:extLst>
            </p:cNvPr>
            <p:cNvCxnSpPr>
              <a:cxnSpLocks/>
            </p:cNvCxnSpPr>
            <p:nvPr/>
          </p:nvCxnSpPr>
          <p:spPr>
            <a:xfrm flipV="1">
              <a:off x="4060858" y="2887833"/>
              <a:ext cx="0" cy="2016000"/>
            </a:xfrm>
            <a:prstGeom prst="line">
              <a:avLst/>
            </a:prstGeom>
            <a:ln w="12700">
              <a:prstDash val="dash"/>
            </a:ln>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6A4A5A19-2CAC-218A-8416-D625F3136924}"/>
                  </a:ext>
                </a:extLst>
              </p:cNvPr>
              <p:cNvSpPr txBox="1"/>
              <p:nvPr/>
            </p:nvSpPr>
            <p:spPr>
              <a:xfrm>
                <a:off x="3208604" y="2611245"/>
                <a:ext cx="165109"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600" i="1" smtClean="0">
                          <a:latin typeface="Cambria Math" panose="02040503050406030204" pitchFamily="18" charset="0"/>
                          <a:ea typeface="Cambria Math" panose="02040503050406030204" pitchFamily="18" charset="0"/>
                        </a:rPr>
                        <m:t>𝛿</m:t>
                      </m:r>
                    </m:oMath>
                  </m:oMathPara>
                </a14:m>
                <a:endParaRPr lang="en-US" sz="1600" dirty="0"/>
              </a:p>
            </p:txBody>
          </p:sp>
        </mc:Choice>
        <mc:Fallback xmlns="">
          <p:sp>
            <p:nvSpPr>
              <p:cNvPr id="3" name="TextBox 2">
                <a:extLst>
                  <a:ext uri="{FF2B5EF4-FFF2-40B4-BE49-F238E27FC236}">
                    <a16:creationId xmlns:a16="http://schemas.microsoft.com/office/drawing/2014/main" id="{6A4A5A19-2CAC-218A-8416-D625F3136924}"/>
                  </a:ext>
                </a:extLst>
              </p:cNvPr>
              <p:cNvSpPr txBox="1">
                <a:spLocks noRot="1" noChangeAspect="1" noMove="1" noResize="1" noEditPoints="1" noAdjustHandles="1" noChangeArrowheads="1" noChangeShapeType="1" noTextEdit="1"/>
              </p:cNvSpPr>
              <p:nvPr/>
            </p:nvSpPr>
            <p:spPr>
              <a:xfrm>
                <a:off x="3208604" y="2611245"/>
                <a:ext cx="165109" cy="246221"/>
              </a:xfrm>
              <a:prstGeom prst="rect">
                <a:avLst/>
              </a:prstGeom>
              <a:blipFill>
                <a:blip r:embed="rId3"/>
                <a:stretch>
                  <a:fillRect l="-28571" r="-21429" b="-476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A13677CA-0551-1491-808C-7B562B5F27A6}"/>
                  </a:ext>
                </a:extLst>
              </p:cNvPr>
              <p:cNvSpPr txBox="1"/>
              <p:nvPr/>
            </p:nvSpPr>
            <p:spPr>
              <a:xfrm>
                <a:off x="3719928" y="2618363"/>
                <a:ext cx="165109"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600" i="1" smtClean="0">
                          <a:latin typeface="Cambria Math" panose="02040503050406030204" pitchFamily="18" charset="0"/>
                          <a:ea typeface="Cambria Math" panose="02040503050406030204" pitchFamily="18" charset="0"/>
                        </a:rPr>
                        <m:t>𝛿</m:t>
                      </m:r>
                    </m:oMath>
                  </m:oMathPara>
                </a14:m>
                <a:endParaRPr lang="en-US" sz="1600" dirty="0"/>
              </a:p>
            </p:txBody>
          </p:sp>
        </mc:Choice>
        <mc:Fallback xmlns="">
          <p:sp>
            <p:nvSpPr>
              <p:cNvPr id="25" name="TextBox 24">
                <a:extLst>
                  <a:ext uri="{FF2B5EF4-FFF2-40B4-BE49-F238E27FC236}">
                    <a16:creationId xmlns:a16="http://schemas.microsoft.com/office/drawing/2014/main" id="{A13677CA-0551-1491-808C-7B562B5F27A6}"/>
                  </a:ext>
                </a:extLst>
              </p:cNvPr>
              <p:cNvSpPr txBox="1">
                <a:spLocks noRot="1" noChangeAspect="1" noMove="1" noResize="1" noEditPoints="1" noAdjustHandles="1" noChangeArrowheads="1" noChangeShapeType="1" noTextEdit="1"/>
              </p:cNvSpPr>
              <p:nvPr/>
            </p:nvSpPr>
            <p:spPr>
              <a:xfrm>
                <a:off x="3719928" y="2618363"/>
                <a:ext cx="165109" cy="246221"/>
              </a:xfrm>
              <a:prstGeom prst="rect">
                <a:avLst/>
              </a:prstGeom>
              <a:blipFill>
                <a:blip r:embed="rId4"/>
                <a:stretch>
                  <a:fillRect l="-28571" r="-28571" b="-10000"/>
                </a:stretch>
              </a:blipFill>
            </p:spPr>
            <p:txBody>
              <a:bodyPr/>
              <a:lstStyle/>
              <a:p>
                <a:r>
                  <a:rPr lang="en-US">
                    <a:noFill/>
                  </a:rPr>
                  <a:t> </a:t>
                </a:r>
              </a:p>
            </p:txBody>
          </p:sp>
        </mc:Fallback>
      </mc:AlternateContent>
      <p:sp>
        <p:nvSpPr>
          <p:cNvPr id="28" name="object 2">
            <a:extLst>
              <a:ext uri="{FF2B5EF4-FFF2-40B4-BE49-F238E27FC236}">
                <a16:creationId xmlns:a16="http://schemas.microsoft.com/office/drawing/2014/main" id="{7333985B-FD7E-D981-D35C-EDEC7485530F}"/>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Closest Pair of Points</a:t>
            </a:r>
            <a:endParaRPr sz="2400" dirty="0"/>
          </a:p>
        </p:txBody>
      </p:sp>
      <p:sp>
        <p:nvSpPr>
          <p:cNvPr id="11" name="Oval 10">
            <a:extLst>
              <a:ext uri="{FF2B5EF4-FFF2-40B4-BE49-F238E27FC236}">
                <a16:creationId xmlns:a16="http://schemas.microsoft.com/office/drawing/2014/main" id="{F02EF27D-0973-AC8C-961B-B71E8991F326}"/>
              </a:ext>
            </a:extLst>
          </p:cNvPr>
          <p:cNvSpPr/>
          <p:nvPr/>
        </p:nvSpPr>
        <p:spPr>
          <a:xfrm>
            <a:off x="3328590" y="3899024"/>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cxnSp>
        <p:nvCxnSpPr>
          <p:cNvPr id="26" name="Straight Connector 25">
            <a:extLst>
              <a:ext uri="{FF2B5EF4-FFF2-40B4-BE49-F238E27FC236}">
                <a16:creationId xmlns:a16="http://schemas.microsoft.com/office/drawing/2014/main" id="{CF1377E4-9EDF-2CF8-D364-8EC293282676}"/>
              </a:ext>
            </a:extLst>
          </p:cNvPr>
          <p:cNvCxnSpPr>
            <a:cxnSpLocks/>
          </p:cNvCxnSpPr>
          <p:nvPr/>
        </p:nvCxnSpPr>
        <p:spPr>
          <a:xfrm rot="5400000" flipV="1">
            <a:off x="3929865" y="3388294"/>
            <a:ext cx="0" cy="1116000"/>
          </a:xfrm>
          <a:prstGeom prst="line">
            <a:avLst/>
          </a:prstGeom>
          <a:ln w="12700">
            <a:prstDash val="dash"/>
          </a:ln>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053C1CD6-6FFE-4BAE-EEE3-0BA37E7B5100}"/>
              </a:ext>
            </a:extLst>
          </p:cNvPr>
          <p:cNvCxnSpPr>
            <a:cxnSpLocks/>
          </p:cNvCxnSpPr>
          <p:nvPr/>
        </p:nvCxnSpPr>
        <p:spPr>
          <a:xfrm flipH="1">
            <a:off x="3529142" y="3424996"/>
            <a:ext cx="532800" cy="0"/>
          </a:xfrm>
          <a:prstGeom prst="line">
            <a:avLst/>
          </a:prstGeom>
          <a:ln w="12700">
            <a:headEnd type="none"/>
            <a:tailEnd type="none"/>
          </a:ln>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331BA8C8-10A2-BBD9-4A96-6B5759E974FE}"/>
              </a:ext>
            </a:extLst>
          </p:cNvPr>
          <p:cNvCxnSpPr>
            <a:cxnSpLocks/>
          </p:cNvCxnSpPr>
          <p:nvPr/>
        </p:nvCxnSpPr>
        <p:spPr>
          <a:xfrm rot="16200000" flipH="1">
            <a:off x="3530628" y="3948743"/>
            <a:ext cx="1054800" cy="0"/>
          </a:xfrm>
          <a:prstGeom prst="line">
            <a:avLst/>
          </a:prstGeom>
          <a:ln w="12700">
            <a:headEnd type="none"/>
            <a:tailEnd type="none"/>
          </a:ln>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D0A8F210-C13F-BDCF-1A7B-94882EC1938C}"/>
              </a:ext>
            </a:extLst>
          </p:cNvPr>
          <p:cNvCxnSpPr>
            <a:cxnSpLocks/>
          </p:cNvCxnSpPr>
          <p:nvPr/>
        </p:nvCxnSpPr>
        <p:spPr>
          <a:xfrm flipH="1">
            <a:off x="3541507" y="4476143"/>
            <a:ext cx="532800" cy="0"/>
          </a:xfrm>
          <a:prstGeom prst="line">
            <a:avLst/>
          </a:prstGeom>
          <a:ln w="12700">
            <a:headEnd type="none"/>
            <a:tailEnd type="non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1" name="Content Placeholder 2">
                <a:extLst>
                  <a:ext uri="{FF2B5EF4-FFF2-40B4-BE49-F238E27FC236}">
                    <a16:creationId xmlns:a16="http://schemas.microsoft.com/office/drawing/2014/main" id="{24312C8B-E4A4-B32C-27D5-292039BB0F3D}"/>
                  </a:ext>
                </a:extLst>
              </p:cNvPr>
              <p:cNvSpPr txBox="1">
                <a:spLocks/>
              </p:cNvSpPr>
              <p:nvPr/>
            </p:nvSpPr>
            <p:spPr>
              <a:xfrm>
                <a:off x="218114" y="1063399"/>
                <a:ext cx="6539957" cy="1838853"/>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800"/>
                  </a:lnSpc>
                  <a:spcBef>
                    <a:spcPts val="400"/>
                  </a:spcBef>
                </a:pPr>
                <a:r>
                  <a:rPr lang="en-US" sz="1600" dirty="0"/>
                  <a:t>Lets consider the point shown in the band</a:t>
                </a:r>
              </a:p>
              <a:p>
                <a:pPr>
                  <a:lnSpc>
                    <a:spcPts val="1800"/>
                  </a:lnSpc>
                  <a:spcBef>
                    <a:spcPts val="400"/>
                  </a:spcBef>
                </a:pPr>
                <a:r>
                  <a:rPr lang="en-US" sz="1600" dirty="0"/>
                  <a:t>The candidate points can only lie in the two neighboring boxes of size </a:t>
                </a:r>
                <a14:m>
                  <m:oMath xmlns:m="http://schemas.openxmlformats.org/officeDocument/2006/math">
                    <m:r>
                      <a:rPr lang="en-US" sz="1600" i="1" smtClean="0">
                        <a:latin typeface="Cambria Math" panose="02040503050406030204" pitchFamily="18" charset="0"/>
                        <a:ea typeface="Cambria Math" panose="02040503050406030204" pitchFamily="18" charset="0"/>
                      </a:rPr>
                      <m:t>𝛿</m:t>
                    </m:r>
                    <m:r>
                      <a:rPr lang="en-US" sz="1600" i="1" smtClean="0">
                        <a:latin typeface="Cambria Math" panose="02040503050406030204" pitchFamily="18" charset="0"/>
                        <a:ea typeface="Cambria Math" panose="02040503050406030204" pitchFamily="18" charset="0"/>
                      </a:rPr>
                      <m:t>×</m:t>
                    </m:r>
                    <m:r>
                      <a:rPr lang="en-US" sz="1600" i="1" smtClean="0">
                        <a:latin typeface="Cambria Math" panose="02040503050406030204" pitchFamily="18" charset="0"/>
                        <a:ea typeface="Cambria Math" panose="02040503050406030204" pitchFamily="18" charset="0"/>
                      </a:rPr>
                      <m:t>𝛿</m:t>
                    </m:r>
                  </m:oMath>
                </a14:m>
                <a:r>
                  <a:rPr lang="en-US" sz="1600" dirty="0"/>
                  <a:t> shown to the right</a:t>
                </a:r>
              </a:p>
              <a:p>
                <a:pPr>
                  <a:lnSpc>
                    <a:spcPts val="1800"/>
                  </a:lnSpc>
                  <a:spcBef>
                    <a:spcPts val="400"/>
                  </a:spcBef>
                </a:pPr>
                <a:r>
                  <a:rPr lang="en-US" sz="1600" dirty="0"/>
                  <a:t>Now, how many points can be in these two neighboring boxes?</a:t>
                </a:r>
              </a:p>
            </p:txBody>
          </p:sp>
        </mc:Choice>
        <mc:Fallback xmlns="">
          <p:sp>
            <p:nvSpPr>
              <p:cNvPr id="31" name="Content Placeholder 2">
                <a:extLst>
                  <a:ext uri="{FF2B5EF4-FFF2-40B4-BE49-F238E27FC236}">
                    <a16:creationId xmlns:a16="http://schemas.microsoft.com/office/drawing/2014/main" id="{24312C8B-E4A4-B32C-27D5-292039BB0F3D}"/>
                  </a:ext>
                </a:extLst>
              </p:cNvPr>
              <p:cNvSpPr txBox="1">
                <a:spLocks noRot="1" noChangeAspect="1" noMove="1" noResize="1" noEditPoints="1" noAdjustHandles="1" noChangeArrowheads="1" noChangeShapeType="1" noTextEdit="1"/>
              </p:cNvSpPr>
              <p:nvPr/>
            </p:nvSpPr>
            <p:spPr>
              <a:xfrm>
                <a:off x="218114" y="1063399"/>
                <a:ext cx="6539957" cy="1838853"/>
              </a:xfrm>
              <a:prstGeom prst="rect">
                <a:avLst/>
              </a:prstGeom>
              <a:blipFill>
                <a:blip r:embed="rId5"/>
                <a:stretch>
                  <a:fillRect l="-388" t="-205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E1C35CED-4BDC-8A48-A533-DB850EF4D291}"/>
                  </a:ext>
                </a:extLst>
              </p:cNvPr>
              <p:cNvSpPr txBox="1"/>
              <p:nvPr/>
            </p:nvSpPr>
            <p:spPr>
              <a:xfrm>
                <a:off x="4102900" y="3560708"/>
                <a:ext cx="165109"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600" i="1" smtClean="0">
                          <a:latin typeface="Cambria Math" panose="02040503050406030204" pitchFamily="18" charset="0"/>
                          <a:ea typeface="Cambria Math" panose="02040503050406030204" pitchFamily="18" charset="0"/>
                        </a:rPr>
                        <m:t>𝛿</m:t>
                      </m:r>
                    </m:oMath>
                  </m:oMathPara>
                </a14:m>
                <a:endParaRPr lang="en-US" sz="1600" dirty="0"/>
              </a:p>
            </p:txBody>
          </p:sp>
        </mc:Choice>
        <mc:Fallback xmlns="">
          <p:sp>
            <p:nvSpPr>
              <p:cNvPr id="34" name="TextBox 33">
                <a:extLst>
                  <a:ext uri="{FF2B5EF4-FFF2-40B4-BE49-F238E27FC236}">
                    <a16:creationId xmlns:a16="http://schemas.microsoft.com/office/drawing/2014/main" id="{E1C35CED-4BDC-8A48-A533-DB850EF4D291}"/>
                  </a:ext>
                </a:extLst>
              </p:cNvPr>
              <p:cNvSpPr txBox="1">
                <a:spLocks noRot="1" noChangeAspect="1" noMove="1" noResize="1" noEditPoints="1" noAdjustHandles="1" noChangeArrowheads="1" noChangeShapeType="1" noTextEdit="1"/>
              </p:cNvSpPr>
              <p:nvPr/>
            </p:nvSpPr>
            <p:spPr>
              <a:xfrm>
                <a:off x="4102900" y="3560708"/>
                <a:ext cx="165109" cy="246221"/>
              </a:xfrm>
              <a:prstGeom prst="rect">
                <a:avLst/>
              </a:prstGeom>
              <a:blipFill>
                <a:blip r:embed="rId6"/>
                <a:stretch>
                  <a:fillRect l="-30769" r="-30769" b="-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7056A512-5590-DFE8-FCEF-32642138D183}"/>
                  </a:ext>
                </a:extLst>
              </p:cNvPr>
              <p:cNvSpPr txBox="1"/>
              <p:nvPr/>
            </p:nvSpPr>
            <p:spPr>
              <a:xfrm>
                <a:off x="4100176" y="4080101"/>
                <a:ext cx="165109"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600" i="1" smtClean="0">
                          <a:latin typeface="Cambria Math" panose="02040503050406030204" pitchFamily="18" charset="0"/>
                          <a:ea typeface="Cambria Math" panose="02040503050406030204" pitchFamily="18" charset="0"/>
                        </a:rPr>
                        <m:t>𝛿</m:t>
                      </m:r>
                    </m:oMath>
                  </m:oMathPara>
                </a14:m>
                <a:endParaRPr lang="en-US" sz="1600" dirty="0"/>
              </a:p>
            </p:txBody>
          </p:sp>
        </mc:Choice>
        <mc:Fallback xmlns="">
          <p:sp>
            <p:nvSpPr>
              <p:cNvPr id="36" name="TextBox 35">
                <a:extLst>
                  <a:ext uri="{FF2B5EF4-FFF2-40B4-BE49-F238E27FC236}">
                    <a16:creationId xmlns:a16="http://schemas.microsoft.com/office/drawing/2014/main" id="{7056A512-5590-DFE8-FCEF-32642138D183}"/>
                  </a:ext>
                </a:extLst>
              </p:cNvPr>
              <p:cNvSpPr txBox="1">
                <a:spLocks noRot="1" noChangeAspect="1" noMove="1" noResize="1" noEditPoints="1" noAdjustHandles="1" noChangeArrowheads="1" noChangeShapeType="1" noTextEdit="1"/>
              </p:cNvSpPr>
              <p:nvPr/>
            </p:nvSpPr>
            <p:spPr>
              <a:xfrm>
                <a:off x="4100176" y="4080101"/>
                <a:ext cx="165109" cy="246221"/>
              </a:xfrm>
              <a:prstGeom prst="rect">
                <a:avLst/>
              </a:prstGeom>
              <a:blipFill>
                <a:blip r:embed="rId7"/>
                <a:stretch>
                  <a:fillRect l="-30769" r="-23077" b="-10000"/>
                </a:stretch>
              </a:blipFill>
            </p:spPr>
            <p:txBody>
              <a:bodyPr/>
              <a:lstStyle/>
              <a:p>
                <a:r>
                  <a:rPr lang="en-US">
                    <a:noFill/>
                  </a:rPr>
                  <a:t> </a:t>
                </a:r>
              </a:p>
            </p:txBody>
          </p:sp>
        </mc:Fallback>
      </mc:AlternateContent>
      <p:sp>
        <p:nvSpPr>
          <p:cNvPr id="7" name="Footer Placeholder 6">
            <a:extLst>
              <a:ext uri="{FF2B5EF4-FFF2-40B4-BE49-F238E27FC236}">
                <a16:creationId xmlns:a16="http://schemas.microsoft.com/office/drawing/2014/main" id="{C460D62A-4F1E-859E-76CD-7B719518871B}"/>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143530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1">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6"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84</a:t>
            </a:fld>
            <a:endParaRPr lang="en-US"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6A4A5A19-2CAC-218A-8416-D625F3136924}"/>
                  </a:ext>
                </a:extLst>
              </p:cNvPr>
              <p:cNvSpPr txBox="1"/>
              <p:nvPr/>
            </p:nvSpPr>
            <p:spPr>
              <a:xfrm>
                <a:off x="1899146" y="4226466"/>
                <a:ext cx="165109"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600" i="1" smtClean="0">
                          <a:latin typeface="Cambria Math" panose="02040503050406030204" pitchFamily="18" charset="0"/>
                          <a:ea typeface="Cambria Math" panose="02040503050406030204" pitchFamily="18" charset="0"/>
                        </a:rPr>
                        <m:t>𝛿</m:t>
                      </m:r>
                    </m:oMath>
                  </m:oMathPara>
                </a14:m>
                <a:endParaRPr lang="en-US" sz="1600" dirty="0"/>
              </a:p>
            </p:txBody>
          </p:sp>
        </mc:Choice>
        <mc:Fallback xmlns="">
          <p:sp>
            <p:nvSpPr>
              <p:cNvPr id="3" name="TextBox 2">
                <a:extLst>
                  <a:ext uri="{FF2B5EF4-FFF2-40B4-BE49-F238E27FC236}">
                    <a16:creationId xmlns:a16="http://schemas.microsoft.com/office/drawing/2014/main" id="{6A4A5A19-2CAC-218A-8416-D625F3136924}"/>
                  </a:ext>
                </a:extLst>
              </p:cNvPr>
              <p:cNvSpPr txBox="1">
                <a:spLocks noRot="1" noChangeAspect="1" noMove="1" noResize="1" noEditPoints="1" noAdjustHandles="1" noChangeArrowheads="1" noChangeShapeType="1" noTextEdit="1"/>
              </p:cNvSpPr>
              <p:nvPr/>
            </p:nvSpPr>
            <p:spPr>
              <a:xfrm>
                <a:off x="1899146" y="4226466"/>
                <a:ext cx="165109" cy="246221"/>
              </a:xfrm>
              <a:prstGeom prst="rect">
                <a:avLst/>
              </a:prstGeom>
              <a:blipFill>
                <a:blip r:embed="rId3"/>
                <a:stretch>
                  <a:fillRect l="-28571" r="-21429" b="-4762"/>
                </a:stretch>
              </a:blipFill>
            </p:spPr>
            <p:txBody>
              <a:bodyPr/>
              <a:lstStyle/>
              <a:p>
                <a:r>
                  <a:rPr lang="en-US">
                    <a:noFill/>
                  </a:rPr>
                  <a:t> </a:t>
                </a:r>
              </a:p>
            </p:txBody>
          </p:sp>
        </mc:Fallback>
      </mc:AlternateContent>
      <p:sp>
        <p:nvSpPr>
          <p:cNvPr id="28" name="object 2">
            <a:extLst>
              <a:ext uri="{FF2B5EF4-FFF2-40B4-BE49-F238E27FC236}">
                <a16:creationId xmlns:a16="http://schemas.microsoft.com/office/drawing/2014/main" id="{7333985B-FD7E-D981-D35C-EDEC7485530F}"/>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Closest Pair of Points</a:t>
            </a:r>
            <a:endParaRPr sz="2400" dirty="0"/>
          </a:p>
        </p:txBody>
      </p:sp>
      <p:cxnSp>
        <p:nvCxnSpPr>
          <p:cNvPr id="7" name="Straight Connector 6">
            <a:extLst>
              <a:ext uri="{FF2B5EF4-FFF2-40B4-BE49-F238E27FC236}">
                <a16:creationId xmlns:a16="http://schemas.microsoft.com/office/drawing/2014/main" id="{526E34F3-0D70-EA65-77E8-F9947B66F563}"/>
              </a:ext>
            </a:extLst>
          </p:cNvPr>
          <p:cNvCxnSpPr>
            <a:cxnSpLocks/>
          </p:cNvCxnSpPr>
          <p:nvPr/>
        </p:nvCxnSpPr>
        <p:spPr>
          <a:xfrm flipV="1">
            <a:off x="471487" y="1930293"/>
            <a:ext cx="0" cy="2016000"/>
          </a:xfrm>
          <a:prstGeom prst="line">
            <a:avLst/>
          </a:prstGeom>
          <a:ln w="12700"/>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F580A45E-CF77-7E20-683A-169935966E63}"/>
              </a:ext>
            </a:extLst>
          </p:cNvPr>
          <p:cNvCxnSpPr>
            <a:cxnSpLocks/>
          </p:cNvCxnSpPr>
          <p:nvPr/>
        </p:nvCxnSpPr>
        <p:spPr>
          <a:xfrm rot="5400000" flipV="1">
            <a:off x="1479487" y="922293"/>
            <a:ext cx="0" cy="2016000"/>
          </a:xfrm>
          <a:prstGeom prst="line">
            <a:avLst/>
          </a:prstGeom>
          <a:ln w="12700"/>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0BA8218C-2CE7-E150-5D6E-A7F12E13C198}"/>
              </a:ext>
            </a:extLst>
          </p:cNvPr>
          <p:cNvCxnSpPr>
            <a:cxnSpLocks/>
          </p:cNvCxnSpPr>
          <p:nvPr/>
        </p:nvCxnSpPr>
        <p:spPr>
          <a:xfrm flipV="1">
            <a:off x="1478297" y="1930293"/>
            <a:ext cx="0" cy="2016000"/>
          </a:xfrm>
          <a:prstGeom prst="line">
            <a:avLst/>
          </a:prstGeom>
          <a:ln w="12700"/>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252891C6-FA17-0D31-F964-27AEA7A946A0}"/>
              </a:ext>
            </a:extLst>
          </p:cNvPr>
          <p:cNvCxnSpPr>
            <a:cxnSpLocks/>
          </p:cNvCxnSpPr>
          <p:nvPr/>
        </p:nvCxnSpPr>
        <p:spPr>
          <a:xfrm flipV="1">
            <a:off x="2485107" y="1930293"/>
            <a:ext cx="0" cy="2016000"/>
          </a:xfrm>
          <a:prstGeom prst="line">
            <a:avLst/>
          </a:prstGeom>
          <a:ln w="12700"/>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AB478C2A-13B9-AD9A-01F2-38BB462FA908}"/>
              </a:ext>
            </a:extLst>
          </p:cNvPr>
          <p:cNvCxnSpPr>
            <a:cxnSpLocks/>
          </p:cNvCxnSpPr>
          <p:nvPr/>
        </p:nvCxnSpPr>
        <p:spPr>
          <a:xfrm rot="5400000" flipV="1">
            <a:off x="1479487" y="2938293"/>
            <a:ext cx="0" cy="2016000"/>
          </a:xfrm>
          <a:prstGeom prst="line">
            <a:avLst/>
          </a:prstGeom>
          <a:ln w="12700"/>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3A547711-EC48-130F-2F73-436537F9FA17}"/>
              </a:ext>
            </a:extLst>
          </p:cNvPr>
          <p:cNvCxnSpPr>
            <a:cxnSpLocks/>
          </p:cNvCxnSpPr>
          <p:nvPr/>
        </p:nvCxnSpPr>
        <p:spPr>
          <a:xfrm rot="5400000" flipV="1">
            <a:off x="1479487" y="1930293"/>
            <a:ext cx="0" cy="2016000"/>
          </a:xfrm>
          <a:prstGeom prst="line">
            <a:avLst/>
          </a:prstGeom>
          <a:ln w="12700"/>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60CA24BB-042B-070C-7AD9-AB754EADAC65}"/>
              </a:ext>
            </a:extLst>
          </p:cNvPr>
          <p:cNvCxnSpPr>
            <a:cxnSpLocks/>
          </p:cNvCxnSpPr>
          <p:nvPr/>
        </p:nvCxnSpPr>
        <p:spPr>
          <a:xfrm rot="5400000" flipV="1">
            <a:off x="1479487" y="1426293"/>
            <a:ext cx="0" cy="2016000"/>
          </a:xfrm>
          <a:prstGeom prst="line">
            <a:avLst/>
          </a:prstGeom>
          <a:ln w="12700">
            <a:prstDash val="dash"/>
          </a:ln>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06FA52A6-4A22-4439-DFE7-2AE72FA4E825}"/>
              </a:ext>
            </a:extLst>
          </p:cNvPr>
          <p:cNvCxnSpPr>
            <a:cxnSpLocks/>
          </p:cNvCxnSpPr>
          <p:nvPr/>
        </p:nvCxnSpPr>
        <p:spPr>
          <a:xfrm rot="5400000" flipV="1">
            <a:off x="1479487" y="2434293"/>
            <a:ext cx="0" cy="2016000"/>
          </a:xfrm>
          <a:prstGeom prst="line">
            <a:avLst/>
          </a:prstGeom>
          <a:ln w="12700">
            <a:prstDash val="dash"/>
          </a:ln>
        </p:spPr>
        <p:style>
          <a:lnRef idx="1">
            <a:schemeClr val="dk1"/>
          </a:lnRef>
          <a:fillRef idx="0">
            <a:schemeClr val="dk1"/>
          </a:fillRef>
          <a:effectRef idx="0">
            <a:schemeClr val="dk1"/>
          </a:effectRef>
          <a:fontRef idx="minor">
            <a:schemeClr val="tx1"/>
          </a:fontRef>
        </p:style>
      </p:cxnSp>
      <p:cxnSp>
        <p:nvCxnSpPr>
          <p:cNvPr id="18" name="Straight Connector 17">
            <a:extLst>
              <a:ext uri="{FF2B5EF4-FFF2-40B4-BE49-F238E27FC236}">
                <a16:creationId xmlns:a16="http://schemas.microsoft.com/office/drawing/2014/main" id="{1AA6BD3A-7BC6-FE11-F21D-4F9D08ED8A2E}"/>
              </a:ext>
            </a:extLst>
          </p:cNvPr>
          <p:cNvCxnSpPr>
            <a:cxnSpLocks/>
          </p:cNvCxnSpPr>
          <p:nvPr/>
        </p:nvCxnSpPr>
        <p:spPr>
          <a:xfrm flipV="1">
            <a:off x="974892" y="1930293"/>
            <a:ext cx="0" cy="2016000"/>
          </a:xfrm>
          <a:prstGeom prst="line">
            <a:avLst/>
          </a:prstGeom>
          <a:ln w="12700">
            <a:prstDash val="dash"/>
          </a:ln>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F9DDDB7B-D136-6085-C032-BB72D3FF965B}"/>
              </a:ext>
            </a:extLst>
          </p:cNvPr>
          <p:cNvCxnSpPr>
            <a:cxnSpLocks/>
          </p:cNvCxnSpPr>
          <p:nvPr/>
        </p:nvCxnSpPr>
        <p:spPr>
          <a:xfrm flipV="1">
            <a:off x="1981702" y="1930293"/>
            <a:ext cx="0" cy="2016000"/>
          </a:xfrm>
          <a:prstGeom prst="line">
            <a:avLst/>
          </a:prstGeom>
          <a:ln w="12700">
            <a:prstDash val="dash"/>
          </a:ln>
        </p:spPr>
        <p:style>
          <a:lnRef idx="1">
            <a:schemeClr val="dk1"/>
          </a:lnRef>
          <a:fillRef idx="0">
            <a:schemeClr val="dk1"/>
          </a:fillRef>
          <a:effectRef idx="0">
            <a:schemeClr val="dk1"/>
          </a:effectRef>
          <a:fontRef idx="minor">
            <a:schemeClr val="tx1"/>
          </a:fontRef>
        </p:style>
      </p:cxnSp>
      <p:sp>
        <p:nvSpPr>
          <p:cNvPr id="20" name="Left Brace 19">
            <a:extLst>
              <a:ext uri="{FF2B5EF4-FFF2-40B4-BE49-F238E27FC236}">
                <a16:creationId xmlns:a16="http://schemas.microsoft.com/office/drawing/2014/main" id="{B456B75A-A774-A5C1-C1C6-0137D2DE56E4}"/>
              </a:ext>
            </a:extLst>
          </p:cNvPr>
          <p:cNvSpPr/>
          <p:nvPr/>
        </p:nvSpPr>
        <p:spPr>
          <a:xfrm rot="5400000">
            <a:off x="1615172" y="1563736"/>
            <a:ext cx="229653" cy="503405"/>
          </a:xfrm>
          <a:prstGeom prst="leftBrace">
            <a:avLst/>
          </a:prstGeom>
          <a:ln w="9525"/>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456A8653-3230-6654-1796-B240C1B0E8D8}"/>
                  </a:ext>
                </a:extLst>
              </p:cNvPr>
              <p:cNvSpPr txBox="1"/>
              <p:nvPr/>
            </p:nvSpPr>
            <p:spPr>
              <a:xfrm>
                <a:off x="1658376" y="1222229"/>
                <a:ext cx="143244" cy="40812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1400" b="0" i="1" smtClean="0">
                              <a:latin typeface="Cambria Math" panose="02040503050406030204" pitchFamily="18" charset="0"/>
                              <a:ea typeface="Cambria Math" panose="02040503050406030204" pitchFamily="18" charset="0"/>
                            </a:rPr>
                          </m:ctrlPr>
                        </m:fPr>
                        <m:num>
                          <m:r>
                            <a:rPr lang="en-US" sz="1400" b="0" i="1" smtClean="0">
                              <a:latin typeface="Cambria Math" panose="02040503050406030204" pitchFamily="18" charset="0"/>
                              <a:ea typeface="Cambria Math" panose="02040503050406030204" pitchFamily="18" charset="0"/>
                            </a:rPr>
                            <m:t>𝛿</m:t>
                          </m:r>
                        </m:num>
                        <m:den>
                          <m:r>
                            <a:rPr lang="en-US" sz="1400" b="0" i="1" smtClean="0">
                              <a:latin typeface="Cambria Math" panose="02040503050406030204" pitchFamily="18" charset="0"/>
                              <a:ea typeface="Cambria Math" panose="02040503050406030204" pitchFamily="18" charset="0"/>
                            </a:rPr>
                            <m:t>2</m:t>
                          </m:r>
                        </m:den>
                      </m:f>
                    </m:oMath>
                  </m:oMathPara>
                </a14:m>
                <a:endParaRPr lang="en-US" sz="1400" dirty="0"/>
              </a:p>
            </p:txBody>
          </p:sp>
        </mc:Choice>
        <mc:Fallback xmlns="">
          <p:sp>
            <p:nvSpPr>
              <p:cNvPr id="21" name="TextBox 20">
                <a:extLst>
                  <a:ext uri="{FF2B5EF4-FFF2-40B4-BE49-F238E27FC236}">
                    <a16:creationId xmlns:a16="http://schemas.microsoft.com/office/drawing/2014/main" id="{456A8653-3230-6654-1796-B240C1B0E8D8}"/>
                  </a:ext>
                </a:extLst>
              </p:cNvPr>
              <p:cNvSpPr txBox="1">
                <a:spLocks noRot="1" noChangeAspect="1" noMove="1" noResize="1" noEditPoints="1" noAdjustHandles="1" noChangeArrowheads="1" noChangeShapeType="1" noTextEdit="1"/>
              </p:cNvSpPr>
              <p:nvPr/>
            </p:nvSpPr>
            <p:spPr>
              <a:xfrm>
                <a:off x="1658376" y="1222229"/>
                <a:ext cx="143244" cy="408125"/>
              </a:xfrm>
              <a:prstGeom prst="rect">
                <a:avLst/>
              </a:prstGeom>
              <a:blipFill>
                <a:blip r:embed="rId4"/>
                <a:stretch>
                  <a:fillRect l="-30769" t="-3030" r="-23077" b="-12121"/>
                </a:stretch>
              </a:blipFill>
            </p:spPr>
            <p:txBody>
              <a:bodyPr/>
              <a:lstStyle/>
              <a:p>
                <a:r>
                  <a:rPr lang="en-US">
                    <a:noFill/>
                  </a:rPr>
                  <a:t> </a:t>
                </a:r>
              </a:p>
            </p:txBody>
          </p:sp>
        </mc:Fallback>
      </mc:AlternateContent>
      <p:sp>
        <p:nvSpPr>
          <p:cNvPr id="23" name="Left Brace 22">
            <a:extLst>
              <a:ext uri="{FF2B5EF4-FFF2-40B4-BE49-F238E27FC236}">
                <a16:creationId xmlns:a16="http://schemas.microsoft.com/office/drawing/2014/main" id="{51A3E73A-588E-77DF-0AE7-C5B921A09732}"/>
              </a:ext>
            </a:extLst>
          </p:cNvPr>
          <p:cNvSpPr/>
          <p:nvPr/>
        </p:nvSpPr>
        <p:spPr>
          <a:xfrm rot="16200000" flipV="1">
            <a:off x="1891279" y="3581300"/>
            <a:ext cx="180842" cy="1006810"/>
          </a:xfrm>
          <a:prstGeom prst="leftBrace">
            <a:avLst/>
          </a:prstGeom>
          <a:ln w="9525"/>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sp>
        <p:nvSpPr>
          <p:cNvPr id="32" name="Left Brace 31">
            <a:extLst>
              <a:ext uri="{FF2B5EF4-FFF2-40B4-BE49-F238E27FC236}">
                <a16:creationId xmlns:a16="http://schemas.microsoft.com/office/drawing/2014/main" id="{E1C69F2F-9955-EA0C-0282-2C488B2C0285}"/>
              </a:ext>
            </a:extLst>
          </p:cNvPr>
          <p:cNvSpPr/>
          <p:nvPr/>
        </p:nvSpPr>
        <p:spPr>
          <a:xfrm rot="5400000">
            <a:off x="2118576" y="1570741"/>
            <a:ext cx="229653" cy="503405"/>
          </a:xfrm>
          <a:prstGeom prst="leftBrace">
            <a:avLst/>
          </a:prstGeom>
          <a:ln w="9525"/>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4074C00D-E76A-C234-0E0B-372AD370DCDE}"/>
                  </a:ext>
                </a:extLst>
              </p:cNvPr>
              <p:cNvSpPr txBox="1"/>
              <p:nvPr/>
            </p:nvSpPr>
            <p:spPr>
              <a:xfrm>
                <a:off x="2161780" y="1229234"/>
                <a:ext cx="143244" cy="40812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1400" b="0" i="1" smtClean="0">
                              <a:latin typeface="Cambria Math" panose="02040503050406030204" pitchFamily="18" charset="0"/>
                              <a:ea typeface="Cambria Math" panose="02040503050406030204" pitchFamily="18" charset="0"/>
                            </a:rPr>
                          </m:ctrlPr>
                        </m:fPr>
                        <m:num>
                          <m:r>
                            <a:rPr lang="en-US" sz="1400" b="0" i="1" smtClean="0">
                              <a:latin typeface="Cambria Math" panose="02040503050406030204" pitchFamily="18" charset="0"/>
                              <a:ea typeface="Cambria Math" panose="02040503050406030204" pitchFamily="18" charset="0"/>
                            </a:rPr>
                            <m:t>𝛿</m:t>
                          </m:r>
                        </m:num>
                        <m:den>
                          <m:r>
                            <a:rPr lang="en-US" sz="1400" b="0" i="1" smtClean="0">
                              <a:latin typeface="Cambria Math" panose="02040503050406030204" pitchFamily="18" charset="0"/>
                              <a:ea typeface="Cambria Math" panose="02040503050406030204" pitchFamily="18" charset="0"/>
                            </a:rPr>
                            <m:t>2</m:t>
                          </m:r>
                        </m:den>
                      </m:f>
                    </m:oMath>
                  </m:oMathPara>
                </a14:m>
                <a:endParaRPr lang="en-US" sz="1400" dirty="0"/>
              </a:p>
            </p:txBody>
          </p:sp>
        </mc:Choice>
        <mc:Fallback xmlns="">
          <p:sp>
            <p:nvSpPr>
              <p:cNvPr id="35" name="TextBox 34">
                <a:extLst>
                  <a:ext uri="{FF2B5EF4-FFF2-40B4-BE49-F238E27FC236}">
                    <a16:creationId xmlns:a16="http://schemas.microsoft.com/office/drawing/2014/main" id="{4074C00D-E76A-C234-0E0B-372AD370DCDE}"/>
                  </a:ext>
                </a:extLst>
              </p:cNvPr>
              <p:cNvSpPr txBox="1">
                <a:spLocks noRot="1" noChangeAspect="1" noMove="1" noResize="1" noEditPoints="1" noAdjustHandles="1" noChangeArrowheads="1" noChangeShapeType="1" noTextEdit="1"/>
              </p:cNvSpPr>
              <p:nvPr/>
            </p:nvSpPr>
            <p:spPr>
              <a:xfrm>
                <a:off x="2161780" y="1229234"/>
                <a:ext cx="143244" cy="408125"/>
              </a:xfrm>
              <a:prstGeom prst="rect">
                <a:avLst/>
              </a:prstGeom>
              <a:blipFill>
                <a:blip r:embed="rId5"/>
                <a:stretch>
                  <a:fillRect l="-33333" t="-2941" r="-25000" b="-11765"/>
                </a:stretch>
              </a:blipFill>
            </p:spPr>
            <p:txBody>
              <a:bodyPr/>
              <a:lstStyle/>
              <a:p>
                <a:r>
                  <a:rPr lang="en-US">
                    <a:noFill/>
                  </a:rPr>
                  <a:t> </a:t>
                </a:r>
              </a:p>
            </p:txBody>
          </p:sp>
        </mc:Fallback>
      </mc:AlternateContent>
      <p:sp>
        <p:nvSpPr>
          <p:cNvPr id="37" name="Left Brace 36">
            <a:extLst>
              <a:ext uri="{FF2B5EF4-FFF2-40B4-BE49-F238E27FC236}">
                <a16:creationId xmlns:a16="http://schemas.microsoft.com/office/drawing/2014/main" id="{288F73CF-9FC0-EFF7-60F5-3F8C142225B0}"/>
              </a:ext>
            </a:extLst>
          </p:cNvPr>
          <p:cNvSpPr/>
          <p:nvPr/>
        </p:nvSpPr>
        <p:spPr>
          <a:xfrm rot="10800000">
            <a:off x="2507152" y="1937270"/>
            <a:ext cx="229653" cy="503405"/>
          </a:xfrm>
          <a:prstGeom prst="leftBrace">
            <a:avLst/>
          </a:prstGeom>
          <a:ln w="9525"/>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sp>
        <p:nvSpPr>
          <p:cNvPr id="38" name="Left Brace 37">
            <a:extLst>
              <a:ext uri="{FF2B5EF4-FFF2-40B4-BE49-F238E27FC236}">
                <a16:creationId xmlns:a16="http://schemas.microsoft.com/office/drawing/2014/main" id="{FE9E6217-ABE3-339A-D96D-90FBC511BEB6}"/>
              </a:ext>
            </a:extLst>
          </p:cNvPr>
          <p:cNvSpPr/>
          <p:nvPr/>
        </p:nvSpPr>
        <p:spPr>
          <a:xfrm rot="10800000">
            <a:off x="2508678" y="2451123"/>
            <a:ext cx="229653" cy="503405"/>
          </a:xfrm>
          <a:prstGeom prst="leftBrace">
            <a:avLst/>
          </a:prstGeom>
          <a:ln w="9525"/>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305DED74-DBFE-1941-AD68-3A3CEBE25254}"/>
                  </a:ext>
                </a:extLst>
              </p:cNvPr>
              <p:cNvSpPr txBox="1"/>
              <p:nvPr/>
            </p:nvSpPr>
            <p:spPr>
              <a:xfrm>
                <a:off x="2756469" y="1952322"/>
                <a:ext cx="143244" cy="40812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1400" b="0" i="1" smtClean="0">
                              <a:latin typeface="Cambria Math" panose="02040503050406030204" pitchFamily="18" charset="0"/>
                              <a:ea typeface="Cambria Math" panose="02040503050406030204" pitchFamily="18" charset="0"/>
                            </a:rPr>
                          </m:ctrlPr>
                        </m:fPr>
                        <m:num>
                          <m:r>
                            <a:rPr lang="en-US" sz="1400" b="0" i="1" smtClean="0">
                              <a:latin typeface="Cambria Math" panose="02040503050406030204" pitchFamily="18" charset="0"/>
                              <a:ea typeface="Cambria Math" panose="02040503050406030204" pitchFamily="18" charset="0"/>
                            </a:rPr>
                            <m:t>𝛿</m:t>
                          </m:r>
                        </m:num>
                        <m:den>
                          <m:r>
                            <a:rPr lang="en-US" sz="1400" b="0" i="1" smtClean="0">
                              <a:latin typeface="Cambria Math" panose="02040503050406030204" pitchFamily="18" charset="0"/>
                              <a:ea typeface="Cambria Math" panose="02040503050406030204" pitchFamily="18" charset="0"/>
                            </a:rPr>
                            <m:t>2</m:t>
                          </m:r>
                        </m:den>
                      </m:f>
                    </m:oMath>
                  </m:oMathPara>
                </a14:m>
                <a:endParaRPr lang="en-US" sz="1400" dirty="0"/>
              </a:p>
            </p:txBody>
          </p:sp>
        </mc:Choice>
        <mc:Fallback xmlns="">
          <p:sp>
            <p:nvSpPr>
              <p:cNvPr id="39" name="TextBox 38">
                <a:extLst>
                  <a:ext uri="{FF2B5EF4-FFF2-40B4-BE49-F238E27FC236}">
                    <a16:creationId xmlns:a16="http://schemas.microsoft.com/office/drawing/2014/main" id="{305DED74-DBFE-1941-AD68-3A3CEBE25254}"/>
                  </a:ext>
                </a:extLst>
              </p:cNvPr>
              <p:cNvSpPr txBox="1">
                <a:spLocks noRot="1" noChangeAspect="1" noMove="1" noResize="1" noEditPoints="1" noAdjustHandles="1" noChangeArrowheads="1" noChangeShapeType="1" noTextEdit="1"/>
              </p:cNvSpPr>
              <p:nvPr/>
            </p:nvSpPr>
            <p:spPr>
              <a:xfrm>
                <a:off x="2756469" y="1952322"/>
                <a:ext cx="143244" cy="408125"/>
              </a:xfrm>
              <a:prstGeom prst="rect">
                <a:avLst/>
              </a:prstGeom>
              <a:blipFill>
                <a:blip r:embed="rId6"/>
                <a:stretch>
                  <a:fillRect l="-23077" t="-3030" r="-23077" b="-151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 name="TextBox 39">
                <a:extLst>
                  <a:ext uri="{FF2B5EF4-FFF2-40B4-BE49-F238E27FC236}">
                    <a16:creationId xmlns:a16="http://schemas.microsoft.com/office/drawing/2014/main" id="{7E786564-4039-D015-089D-E24229D0FDCD}"/>
                  </a:ext>
                </a:extLst>
              </p:cNvPr>
              <p:cNvSpPr txBox="1"/>
              <p:nvPr/>
            </p:nvSpPr>
            <p:spPr>
              <a:xfrm>
                <a:off x="2756469" y="2473125"/>
                <a:ext cx="143244" cy="40812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1400" b="0" i="1" smtClean="0">
                              <a:latin typeface="Cambria Math" panose="02040503050406030204" pitchFamily="18" charset="0"/>
                              <a:ea typeface="Cambria Math" panose="02040503050406030204" pitchFamily="18" charset="0"/>
                            </a:rPr>
                          </m:ctrlPr>
                        </m:fPr>
                        <m:num>
                          <m:r>
                            <a:rPr lang="en-US" sz="1400" b="0" i="1" smtClean="0">
                              <a:latin typeface="Cambria Math" panose="02040503050406030204" pitchFamily="18" charset="0"/>
                              <a:ea typeface="Cambria Math" panose="02040503050406030204" pitchFamily="18" charset="0"/>
                            </a:rPr>
                            <m:t>𝛿</m:t>
                          </m:r>
                        </m:num>
                        <m:den>
                          <m:r>
                            <a:rPr lang="en-US" sz="1400" b="0" i="1" smtClean="0">
                              <a:latin typeface="Cambria Math" panose="02040503050406030204" pitchFamily="18" charset="0"/>
                              <a:ea typeface="Cambria Math" panose="02040503050406030204" pitchFamily="18" charset="0"/>
                            </a:rPr>
                            <m:t>2</m:t>
                          </m:r>
                        </m:den>
                      </m:f>
                    </m:oMath>
                  </m:oMathPara>
                </a14:m>
                <a:endParaRPr lang="en-US" sz="1400" dirty="0"/>
              </a:p>
            </p:txBody>
          </p:sp>
        </mc:Choice>
        <mc:Fallback xmlns="">
          <p:sp>
            <p:nvSpPr>
              <p:cNvPr id="40" name="TextBox 39">
                <a:extLst>
                  <a:ext uri="{FF2B5EF4-FFF2-40B4-BE49-F238E27FC236}">
                    <a16:creationId xmlns:a16="http://schemas.microsoft.com/office/drawing/2014/main" id="{7E786564-4039-D015-089D-E24229D0FDCD}"/>
                  </a:ext>
                </a:extLst>
              </p:cNvPr>
              <p:cNvSpPr txBox="1">
                <a:spLocks noRot="1" noChangeAspect="1" noMove="1" noResize="1" noEditPoints="1" noAdjustHandles="1" noChangeArrowheads="1" noChangeShapeType="1" noTextEdit="1"/>
              </p:cNvSpPr>
              <p:nvPr/>
            </p:nvSpPr>
            <p:spPr>
              <a:xfrm>
                <a:off x="2756469" y="2473125"/>
                <a:ext cx="143244" cy="408125"/>
              </a:xfrm>
              <a:prstGeom prst="rect">
                <a:avLst/>
              </a:prstGeom>
              <a:blipFill>
                <a:blip r:embed="rId6"/>
                <a:stretch>
                  <a:fillRect l="-23077" t="-2941" r="-23077" b="-11765"/>
                </a:stretch>
              </a:blipFill>
            </p:spPr>
            <p:txBody>
              <a:bodyPr/>
              <a:lstStyle/>
              <a:p>
                <a:r>
                  <a:rPr lang="en-US">
                    <a:noFill/>
                  </a:rPr>
                  <a:t> </a:t>
                </a:r>
              </a:p>
            </p:txBody>
          </p:sp>
        </mc:Fallback>
      </mc:AlternateContent>
      <p:sp>
        <p:nvSpPr>
          <p:cNvPr id="41" name="Oval 40">
            <a:extLst>
              <a:ext uri="{FF2B5EF4-FFF2-40B4-BE49-F238E27FC236}">
                <a16:creationId xmlns:a16="http://schemas.microsoft.com/office/drawing/2014/main" id="{C3A3B8E9-A787-00E7-74D3-9F7CAAF1A6B5}"/>
              </a:ext>
            </a:extLst>
          </p:cNvPr>
          <p:cNvSpPr/>
          <p:nvPr/>
        </p:nvSpPr>
        <p:spPr>
          <a:xfrm>
            <a:off x="1195336" y="289308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42" name="Left Brace 41">
            <a:extLst>
              <a:ext uri="{FF2B5EF4-FFF2-40B4-BE49-F238E27FC236}">
                <a16:creationId xmlns:a16="http://schemas.microsoft.com/office/drawing/2014/main" id="{0EBF023A-A651-410F-FBB0-C70455569712}"/>
              </a:ext>
            </a:extLst>
          </p:cNvPr>
          <p:cNvSpPr/>
          <p:nvPr/>
        </p:nvSpPr>
        <p:spPr>
          <a:xfrm rot="10800000" flipV="1">
            <a:off x="2531557" y="2939989"/>
            <a:ext cx="180842" cy="1006810"/>
          </a:xfrm>
          <a:prstGeom prst="leftBrace">
            <a:avLst/>
          </a:prstGeom>
          <a:ln w="9525"/>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43" name="TextBox 42">
                <a:extLst>
                  <a:ext uri="{FF2B5EF4-FFF2-40B4-BE49-F238E27FC236}">
                    <a16:creationId xmlns:a16="http://schemas.microsoft.com/office/drawing/2014/main" id="{38AEB17A-F679-E52E-54E1-CEB98E71C854}"/>
                  </a:ext>
                </a:extLst>
              </p:cNvPr>
              <p:cNvSpPr txBox="1"/>
              <p:nvPr/>
            </p:nvSpPr>
            <p:spPr>
              <a:xfrm>
                <a:off x="2756468" y="3319182"/>
                <a:ext cx="165109"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600" i="1" smtClean="0">
                          <a:latin typeface="Cambria Math" panose="02040503050406030204" pitchFamily="18" charset="0"/>
                          <a:ea typeface="Cambria Math" panose="02040503050406030204" pitchFamily="18" charset="0"/>
                        </a:rPr>
                        <m:t>𝛿</m:t>
                      </m:r>
                    </m:oMath>
                  </m:oMathPara>
                </a14:m>
                <a:endParaRPr lang="en-US" sz="1600" dirty="0"/>
              </a:p>
            </p:txBody>
          </p:sp>
        </mc:Choice>
        <mc:Fallback xmlns="">
          <p:sp>
            <p:nvSpPr>
              <p:cNvPr id="43" name="TextBox 42">
                <a:extLst>
                  <a:ext uri="{FF2B5EF4-FFF2-40B4-BE49-F238E27FC236}">
                    <a16:creationId xmlns:a16="http://schemas.microsoft.com/office/drawing/2014/main" id="{38AEB17A-F679-E52E-54E1-CEB98E71C854}"/>
                  </a:ext>
                </a:extLst>
              </p:cNvPr>
              <p:cNvSpPr txBox="1">
                <a:spLocks noRot="1" noChangeAspect="1" noMove="1" noResize="1" noEditPoints="1" noAdjustHandles="1" noChangeArrowheads="1" noChangeShapeType="1" noTextEdit="1"/>
              </p:cNvSpPr>
              <p:nvPr/>
            </p:nvSpPr>
            <p:spPr>
              <a:xfrm>
                <a:off x="2756468" y="3319182"/>
                <a:ext cx="165109" cy="246221"/>
              </a:xfrm>
              <a:prstGeom prst="rect">
                <a:avLst/>
              </a:prstGeom>
              <a:blipFill>
                <a:blip r:embed="rId7"/>
                <a:stretch>
                  <a:fillRect l="-21429" r="-28571" b="-1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4" name="Content Placeholder 2">
                <a:extLst>
                  <a:ext uri="{FF2B5EF4-FFF2-40B4-BE49-F238E27FC236}">
                    <a16:creationId xmlns:a16="http://schemas.microsoft.com/office/drawing/2014/main" id="{96963507-4E01-65EA-2DC8-C96271C003CA}"/>
                  </a:ext>
                </a:extLst>
              </p:cNvPr>
              <p:cNvSpPr txBox="1">
                <a:spLocks/>
              </p:cNvSpPr>
              <p:nvPr/>
            </p:nvSpPr>
            <p:spPr>
              <a:xfrm>
                <a:off x="3050849" y="1097583"/>
                <a:ext cx="3707221" cy="3655070"/>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800"/>
                  </a:lnSpc>
                  <a:spcBef>
                    <a:spcPts val="400"/>
                  </a:spcBef>
                </a:pPr>
                <a:r>
                  <a:rPr lang="en-US" sz="1600" dirty="0"/>
                  <a:t>Now, how many points can be in these two neighboring boxes?</a:t>
                </a:r>
              </a:p>
              <a:p>
                <a:pPr>
                  <a:lnSpc>
                    <a:spcPts val="1800"/>
                  </a:lnSpc>
                  <a:spcBef>
                    <a:spcPts val="400"/>
                  </a:spcBef>
                </a:pPr>
                <a:r>
                  <a:rPr lang="en-US" sz="1600" dirty="0"/>
                  <a:t>Lets subdivide the boxes by half</a:t>
                </a:r>
              </a:p>
              <a:p>
                <a:pPr>
                  <a:lnSpc>
                    <a:spcPts val="2000"/>
                  </a:lnSpc>
                  <a:spcBef>
                    <a:spcPts val="400"/>
                  </a:spcBef>
                  <a:spcAft>
                    <a:spcPts val="200"/>
                  </a:spcAft>
                </a:pPr>
                <a:r>
                  <a:rPr lang="en-US" sz="1600" dirty="0"/>
                  <a:t>Maximum one point can be there in these </a:t>
                </a:r>
                <a14:m>
                  <m:oMath xmlns:m="http://schemas.openxmlformats.org/officeDocument/2006/math">
                    <m:f>
                      <m:fPr>
                        <m:ctrlPr>
                          <a:rPr lang="en-US" sz="1600" i="1" smtClean="0">
                            <a:latin typeface="Cambria Math" panose="02040503050406030204" pitchFamily="18" charset="0"/>
                          </a:rPr>
                        </m:ctrlPr>
                      </m:fPr>
                      <m:num>
                        <m:r>
                          <a:rPr lang="en-US" sz="1600" i="1" smtClean="0">
                            <a:latin typeface="Cambria Math" panose="02040503050406030204" pitchFamily="18" charset="0"/>
                            <a:ea typeface="Cambria Math" panose="02040503050406030204" pitchFamily="18" charset="0"/>
                          </a:rPr>
                          <m:t>𝛿</m:t>
                        </m:r>
                      </m:num>
                      <m:den>
                        <m:r>
                          <a:rPr lang="en-US" sz="1600" b="0" i="1" smtClean="0">
                            <a:latin typeface="Cambria Math" panose="02040503050406030204" pitchFamily="18" charset="0"/>
                          </a:rPr>
                          <m:t>2</m:t>
                        </m:r>
                      </m:den>
                    </m:f>
                    <m:r>
                      <a:rPr lang="en-US" sz="1600" i="1" smtClean="0">
                        <a:latin typeface="Cambria Math" panose="02040503050406030204" pitchFamily="18" charset="0"/>
                        <a:ea typeface="Cambria Math" panose="02040503050406030204" pitchFamily="18" charset="0"/>
                      </a:rPr>
                      <m:t>×</m:t>
                    </m:r>
                    <m:f>
                      <m:fPr>
                        <m:ctrlPr>
                          <a:rPr lang="en-US" sz="1600" i="1" smtClean="0">
                            <a:latin typeface="Cambria Math" panose="02040503050406030204" pitchFamily="18" charset="0"/>
                            <a:ea typeface="Cambria Math" panose="02040503050406030204" pitchFamily="18" charset="0"/>
                          </a:rPr>
                        </m:ctrlPr>
                      </m:fPr>
                      <m:num>
                        <m:r>
                          <a:rPr lang="en-US" sz="1600" i="1" smtClean="0">
                            <a:latin typeface="Cambria Math" panose="02040503050406030204" pitchFamily="18" charset="0"/>
                            <a:ea typeface="Cambria Math" panose="02040503050406030204" pitchFamily="18" charset="0"/>
                          </a:rPr>
                          <m:t>𝛿</m:t>
                        </m:r>
                      </m:num>
                      <m:den>
                        <m:r>
                          <a:rPr lang="en-US" sz="1600" b="0" i="1" smtClean="0">
                            <a:latin typeface="Cambria Math" panose="02040503050406030204" pitchFamily="18" charset="0"/>
                            <a:ea typeface="Cambria Math" panose="02040503050406030204" pitchFamily="18" charset="0"/>
                          </a:rPr>
                          <m:t>2</m:t>
                        </m:r>
                      </m:den>
                    </m:f>
                  </m:oMath>
                </a14:m>
                <a:r>
                  <a:rPr lang="en-US" sz="1600" dirty="0"/>
                  <a:t> boxes</a:t>
                </a:r>
              </a:p>
              <a:p>
                <a:pPr>
                  <a:lnSpc>
                    <a:spcPts val="2000"/>
                  </a:lnSpc>
                  <a:spcBef>
                    <a:spcPts val="400"/>
                  </a:spcBef>
                  <a:spcAft>
                    <a:spcPts val="200"/>
                  </a:spcAft>
                </a:pPr>
                <a:r>
                  <a:rPr lang="en-US" sz="1600" dirty="0"/>
                  <a:t>So at most 8 points to check on the right hand side</a:t>
                </a:r>
              </a:p>
              <a:p>
                <a:pPr>
                  <a:lnSpc>
                    <a:spcPts val="2000"/>
                  </a:lnSpc>
                  <a:spcBef>
                    <a:spcPts val="400"/>
                  </a:spcBef>
                  <a:spcAft>
                    <a:spcPts val="200"/>
                  </a:spcAft>
                </a:pPr>
                <a:endParaRPr lang="en-US" sz="1600" dirty="0"/>
              </a:p>
            </p:txBody>
          </p:sp>
        </mc:Choice>
        <mc:Fallback xmlns="">
          <p:sp>
            <p:nvSpPr>
              <p:cNvPr id="44" name="Content Placeholder 2">
                <a:extLst>
                  <a:ext uri="{FF2B5EF4-FFF2-40B4-BE49-F238E27FC236}">
                    <a16:creationId xmlns:a16="http://schemas.microsoft.com/office/drawing/2014/main" id="{96963507-4E01-65EA-2DC8-C96271C003CA}"/>
                  </a:ext>
                </a:extLst>
              </p:cNvPr>
              <p:cNvSpPr txBox="1">
                <a:spLocks noRot="1" noChangeAspect="1" noMove="1" noResize="1" noEditPoints="1" noAdjustHandles="1" noChangeArrowheads="1" noChangeShapeType="1" noTextEdit="1"/>
              </p:cNvSpPr>
              <p:nvPr/>
            </p:nvSpPr>
            <p:spPr>
              <a:xfrm>
                <a:off x="3050849" y="1097583"/>
                <a:ext cx="3707221" cy="3655070"/>
              </a:xfrm>
              <a:prstGeom prst="rect">
                <a:avLst/>
              </a:prstGeom>
              <a:blipFill>
                <a:blip r:embed="rId8"/>
                <a:stretch>
                  <a:fillRect l="-683" t="-1038"/>
                </a:stretch>
              </a:blipFill>
            </p:spPr>
            <p:txBody>
              <a:bodyPr/>
              <a:lstStyle/>
              <a:p>
                <a:r>
                  <a:rPr lang="en-US">
                    <a:noFill/>
                  </a:rPr>
                  <a:t> </a:t>
                </a:r>
              </a:p>
            </p:txBody>
          </p:sp>
        </mc:Fallback>
      </mc:AlternateContent>
      <p:grpSp>
        <p:nvGrpSpPr>
          <p:cNvPr id="57" name="Group 56">
            <a:extLst>
              <a:ext uri="{FF2B5EF4-FFF2-40B4-BE49-F238E27FC236}">
                <a16:creationId xmlns:a16="http://schemas.microsoft.com/office/drawing/2014/main" id="{6011B7E3-AD1A-323C-BA8A-5C1E45307A26}"/>
              </a:ext>
            </a:extLst>
          </p:cNvPr>
          <p:cNvGrpSpPr/>
          <p:nvPr/>
        </p:nvGrpSpPr>
        <p:grpSpPr>
          <a:xfrm>
            <a:off x="717514" y="1210050"/>
            <a:ext cx="1309882" cy="1771605"/>
            <a:chOff x="717514" y="1210050"/>
            <a:chExt cx="1309882" cy="1771605"/>
          </a:xfrm>
        </p:grpSpPr>
        <p:cxnSp>
          <p:nvCxnSpPr>
            <p:cNvPr id="48" name="Straight Connector 47">
              <a:extLst>
                <a:ext uri="{FF2B5EF4-FFF2-40B4-BE49-F238E27FC236}">
                  <a16:creationId xmlns:a16="http://schemas.microsoft.com/office/drawing/2014/main" id="{F3C168CA-2037-D37D-F623-52F9A86996EE}"/>
                </a:ext>
              </a:extLst>
            </p:cNvPr>
            <p:cNvCxnSpPr>
              <a:cxnSpLocks/>
              <a:stCxn id="46" idx="3"/>
              <a:endCxn id="47" idx="7"/>
            </p:cNvCxnSpPr>
            <p:nvPr/>
          </p:nvCxnSpPr>
          <p:spPr>
            <a:xfrm flipV="1">
              <a:off x="1446376" y="2400630"/>
              <a:ext cx="567840" cy="567845"/>
            </a:xfrm>
            <a:prstGeom prst="line">
              <a:avLst/>
            </a:prstGeom>
            <a:ln w="9525"/>
          </p:spPr>
          <p:style>
            <a:lnRef idx="1">
              <a:schemeClr val="dk1"/>
            </a:lnRef>
            <a:fillRef idx="0">
              <a:schemeClr val="dk1"/>
            </a:fillRef>
            <a:effectRef idx="0">
              <a:schemeClr val="dk1"/>
            </a:effectRef>
            <a:fontRef idx="minor">
              <a:schemeClr val="tx1"/>
            </a:fontRef>
          </p:style>
        </p:cxnSp>
        <p:sp>
          <p:nvSpPr>
            <p:cNvPr id="46" name="Oval 45">
              <a:extLst>
                <a:ext uri="{FF2B5EF4-FFF2-40B4-BE49-F238E27FC236}">
                  <a16:creationId xmlns:a16="http://schemas.microsoft.com/office/drawing/2014/main" id="{D5EA2B47-2294-52B9-5B6F-DEFDEE3CF02F}"/>
                </a:ext>
              </a:extLst>
            </p:cNvPr>
            <p:cNvSpPr/>
            <p:nvPr/>
          </p:nvSpPr>
          <p:spPr>
            <a:xfrm>
              <a:off x="1433196" y="2891655"/>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47" name="Oval 46">
              <a:extLst>
                <a:ext uri="{FF2B5EF4-FFF2-40B4-BE49-F238E27FC236}">
                  <a16:creationId xmlns:a16="http://schemas.microsoft.com/office/drawing/2014/main" id="{7B3A2792-61D7-2D20-97B2-196522730E71}"/>
                </a:ext>
              </a:extLst>
            </p:cNvPr>
            <p:cNvSpPr/>
            <p:nvPr/>
          </p:nvSpPr>
          <p:spPr>
            <a:xfrm>
              <a:off x="1937396" y="238745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mc:AlternateContent xmlns:mc="http://schemas.openxmlformats.org/markup-compatibility/2006" xmlns:a14="http://schemas.microsoft.com/office/drawing/2010/main">
          <mc:Choice Requires="a14">
            <p:sp>
              <p:nvSpPr>
                <p:cNvPr id="53" name="TextBox 52">
                  <a:extLst>
                    <a:ext uri="{FF2B5EF4-FFF2-40B4-BE49-F238E27FC236}">
                      <a16:creationId xmlns:a16="http://schemas.microsoft.com/office/drawing/2014/main" id="{4358D033-0B8E-0D5F-0A20-BD3213E3E14E}"/>
                    </a:ext>
                  </a:extLst>
                </p:cNvPr>
                <p:cNvSpPr txBox="1"/>
                <p:nvPr/>
              </p:nvSpPr>
              <p:spPr>
                <a:xfrm>
                  <a:off x="717514" y="1210050"/>
                  <a:ext cx="257378" cy="44980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1400" i="1" smtClean="0">
                                <a:latin typeface="Cambria Math" panose="02040503050406030204" pitchFamily="18" charset="0"/>
                                <a:ea typeface="Cambria Math" panose="02040503050406030204" pitchFamily="18" charset="0"/>
                              </a:rPr>
                            </m:ctrlPr>
                          </m:fPr>
                          <m:num>
                            <m:r>
                              <a:rPr lang="en-US" sz="1400" i="1" smtClean="0">
                                <a:latin typeface="Cambria Math" panose="02040503050406030204" pitchFamily="18" charset="0"/>
                                <a:ea typeface="Cambria Math" panose="02040503050406030204" pitchFamily="18" charset="0"/>
                              </a:rPr>
                              <m:t>𝛿</m:t>
                            </m:r>
                          </m:num>
                          <m:den>
                            <m:rad>
                              <m:radPr>
                                <m:degHide m:val="on"/>
                                <m:ctrlPr>
                                  <a:rPr lang="en-US" sz="1400" i="1" smtClean="0">
                                    <a:latin typeface="Cambria Math" panose="02040503050406030204" pitchFamily="18" charset="0"/>
                                    <a:ea typeface="Cambria Math" panose="02040503050406030204" pitchFamily="18" charset="0"/>
                                  </a:rPr>
                                </m:ctrlPr>
                              </m:radPr>
                              <m:deg/>
                              <m:e>
                                <m:r>
                                  <a:rPr lang="en-US" sz="1400" b="0" i="1" smtClean="0">
                                    <a:latin typeface="Cambria Math" panose="02040503050406030204" pitchFamily="18" charset="0"/>
                                    <a:ea typeface="Cambria Math" panose="02040503050406030204" pitchFamily="18" charset="0"/>
                                  </a:rPr>
                                  <m:t>2</m:t>
                                </m:r>
                              </m:e>
                            </m:rad>
                          </m:den>
                        </m:f>
                      </m:oMath>
                    </m:oMathPara>
                  </a14:m>
                  <a:endParaRPr lang="en-US" sz="1400" dirty="0"/>
                </a:p>
              </p:txBody>
            </p:sp>
          </mc:Choice>
          <mc:Fallback xmlns="">
            <p:sp>
              <p:nvSpPr>
                <p:cNvPr id="53" name="TextBox 52">
                  <a:extLst>
                    <a:ext uri="{FF2B5EF4-FFF2-40B4-BE49-F238E27FC236}">
                      <a16:creationId xmlns:a16="http://schemas.microsoft.com/office/drawing/2014/main" id="{4358D033-0B8E-0D5F-0A20-BD3213E3E14E}"/>
                    </a:ext>
                  </a:extLst>
                </p:cNvPr>
                <p:cNvSpPr txBox="1">
                  <a:spLocks noRot="1" noChangeAspect="1" noMove="1" noResize="1" noEditPoints="1" noAdjustHandles="1" noChangeArrowheads="1" noChangeShapeType="1" noTextEdit="1"/>
                </p:cNvSpPr>
                <p:nvPr/>
              </p:nvSpPr>
              <p:spPr>
                <a:xfrm>
                  <a:off x="717514" y="1210050"/>
                  <a:ext cx="257378" cy="449803"/>
                </a:xfrm>
                <a:prstGeom prst="rect">
                  <a:avLst/>
                </a:prstGeom>
                <a:blipFill>
                  <a:blip r:embed="rId9"/>
                  <a:stretch>
                    <a:fillRect t="-2778" r="-14286" b="-8333"/>
                  </a:stretch>
                </a:blipFill>
              </p:spPr>
              <p:txBody>
                <a:bodyPr/>
                <a:lstStyle/>
                <a:p>
                  <a:r>
                    <a:rPr lang="en-US">
                      <a:noFill/>
                    </a:rPr>
                    <a:t> </a:t>
                  </a:r>
                </a:p>
              </p:txBody>
            </p:sp>
          </mc:Fallback>
        </mc:AlternateContent>
        <p:cxnSp>
          <p:nvCxnSpPr>
            <p:cNvPr id="55" name="Curved Connector 54">
              <a:extLst>
                <a:ext uri="{FF2B5EF4-FFF2-40B4-BE49-F238E27FC236}">
                  <a16:creationId xmlns:a16="http://schemas.microsoft.com/office/drawing/2014/main" id="{B219CA0E-6D43-A71D-7C03-B473166280CE}"/>
                </a:ext>
              </a:extLst>
            </p:cNvPr>
            <p:cNvCxnSpPr>
              <a:cxnSpLocks/>
              <a:endCxn id="53" idx="3"/>
            </p:cNvCxnSpPr>
            <p:nvPr/>
          </p:nvCxnSpPr>
          <p:spPr>
            <a:xfrm rot="16200000" flipV="1">
              <a:off x="731328" y="1678516"/>
              <a:ext cx="1242236" cy="755107"/>
            </a:xfrm>
            <a:prstGeom prst="curvedConnector2">
              <a:avLst/>
            </a:prstGeom>
            <a:ln>
              <a:tailEnd type="triangle"/>
            </a:ln>
          </p:spPr>
          <p:style>
            <a:lnRef idx="1">
              <a:schemeClr val="dk1"/>
            </a:lnRef>
            <a:fillRef idx="0">
              <a:schemeClr val="dk1"/>
            </a:fillRef>
            <a:effectRef idx="0">
              <a:schemeClr val="dk1"/>
            </a:effectRef>
            <a:fontRef idx="minor">
              <a:schemeClr val="tx1"/>
            </a:fontRef>
          </p:style>
        </p:cxnSp>
      </p:grpSp>
      <p:sp>
        <p:nvSpPr>
          <p:cNvPr id="2" name="Footer Placeholder 1">
            <a:extLst>
              <a:ext uri="{FF2B5EF4-FFF2-40B4-BE49-F238E27FC236}">
                <a16:creationId xmlns:a16="http://schemas.microsoft.com/office/drawing/2014/main" id="{6E37AD00-3B16-6567-672D-10822143DF6B}"/>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3590191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8"/>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4">
                                            <p:txEl>
                                              <p:pRg st="1" end="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4">
                                            <p:txEl>
                                              <p:pRg st="2" end="2"/>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57"/>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4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p:bldP spid="32" grpId="0" animBg="1"/>
      <p:bldP spid="35" grpId="0"/>
      <p:bldP spid="37" grpId="0" animBg="1"/>
      <p:bldP spid="38" grpId="0" animBg="1"/>
      <p:bldP spid="39" grpId="0"/>
      <p:bldP spid="40" grpId="0"/>
      <p:bldP spid="42" grpId="0" animBg="1"/>
      <p:bldP spid="43"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85</a:t>
            </a:fld>
            <a:endParaRPr lang="en-US"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p:grpSp>
        <p:nvGrpSpPr>
          <p:cNvPr id="32" name="Group 31">
            <a:extLst>
              <a:ext uri="{FF2B5EF4-FFF2-40B4-BE49-F238E27FC236}">
                <a16:creationId xmlns:a16="http://schemas.microsoft.com/office/drawing/2014/main" id="{D12C7D06-319B-F009-BEA6-6FDCFA2BF0A0}"/>
              </a:ext>
            </a:extLst>
          </p:cNvPr>
          <p:cNvGrpSpPr/>
          <p:nvPr/>
        </p:nvGrpSpPr>
        <p:grpSpPr>
          <a:xfrm>
            <a:off x="1593079" y="2835069"/>
            <a:ext cx="3943434" cy="1861822"/>
            <a:chOff x="1593079" y="2911983"/>
            <a:chExt cx="3943434" cy="1861822"/>
          </a:xfrm>
        </p:grpSpPr>
        <p:sp>
          <p:nvSpPr>
            <p:cNvPr id="7" name="Oval 6">
              <a:extLst>
                <a:ext uri="{FF2B5EF4-FFF2-40B4-BE49-F238E27FC236}">
                  <a16:creationId xmlns:a16="http://schemas.microsoft.com/office/drawing/2014/main" id="{ACA760D9-F3B6-4CB2-37CA-D12426368945}"/>
                </a:ext>
              </a:extLst>
            </p:cNvPr>
            <p:cNvSpPr/>
            <p:nvPr/>
          </p:nvSpPr>
          <p:spPr>
            <a:xfrm>
              <a:off x="2124342" y="3900446"/>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Oval 7">
              <a:extLst>
                <a:ext uri="{FF2B5EF4-FFF2-40B4-BE49-F238E27FC236}">
                  <a16:creationId xmlns:a16="http://schemas.microsoft.com/office/drawing/2014/main" id="{5DABBCCC-BD1B-07E1-7308-DE6FDE65DFCE}"/>
                </a:ext>
              </a:extLst>
            </p:cNvPr>
            <p:cNvSpPr/>
            <p:nvPr/>
          </p:nvSpPr>
          <p:spPr>
            <a:xfrm>
              <a:off x="1593079" y="3097143"/>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Oval 11">
              <a:extLst>
                <a:ext uri="{FF2B5EF4-FFF2-40B4-BE49-F238E27FC236}">
                  <a16:creationId xmlns:a16="http://schemas.microsoft.com/office/drawing/2014/main" id="{875D6901-7DF8-4D3C-910E-5B507343C088}"/>
                </a:ext>
              </a:extLst>
            </p:cNvPr>
            <p:cNvSpPr/>
            <p:nvPr/>
          </p:nvSpPr>
          <p:spPr>
            <a:xfrm>
              <a:off x="2093009" y="2919105"/>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3" name="Oval 12">
              <a:extLst>
                <a:ext uri="{FF2B5EF4-FFF2-40B4-BE49-F238E27FC236}">
                  <a16:creationId xmlns:a16="http://schemas.microsoft.com/office/drawing/2014/main" id="{2B8DF663-1B3C-F6F3-A511-E825F3CDC717}"/>
                </a:ext>
              </a:extLst>
            </p:cNvPr>
            <p:cNvSpPr/>
            <p:nvPr/>
          </p:nvSpPr>
          <p:spPr>
            <a:xfrm>
              <a:off x="3063666" y="3138446"/>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Oval 15">
              <a:extLst>
                <a:ext uri="{FF2B5EF4-FFF2-40B4-BE49-F238E27FC236}">
                  <a16:creationId xmlns:a16="http://schemas.microsoft.com/office/drawing/2014/main" id="{13318E25-15CA-B6D1-C9EC-65DBC9488931}"/>
                </a:ext>
              </a:extLst>
            </p:cNvPr>
            <p:cNvSpPr/>
            <p:nvPr/>
          </p:nvSpPr>
          <p:spPr>
            <a:xfrm>
              <a:off x="2276742" y="4455205"/>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Oval 16">
              <a:extLst>
                <a:ext uri="{FF2B5EF4-FFF2-40B4-BE49-F238E27FC236}">
                  <a16:creationId xmlns:a16="http://schemas.microsoft.com/office/drawing/2014/main" id="{51658D6D-0930-34B9-D4A4-8C17AB3D232E}"/>
                </a:ext>
              </a:extLst>
            </p:cNvPr>
            <p:cNvSpPr/>
            <p:nvPr/>
          </p:nvSpPr>
          <p:spPr>
            <a:xfrm>
              <a:off x="3664006" y="396810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Oval 17">
              <a:extLst>
                <a:ext uri="{FF2B5EF4-FFF2-40B4-BE49-F238E27FC236}">
                  <a16:creationId xmlns:a16="http://schemas.microsoft.com/office/drawing/2014/main" id="{E6C6C7B2-F4A0-4783-8EAA-CAC629FAFCAB}"/>
                </a:ext>
              </a:extLst>
            </p:cNvPr>
            <p:cNvSpPr/>
            <p:nvPr/>
          </p:nvSpPr>
          <p:spPr>
            <a:xfrm>
              <a:off x="5188006" y="2911983"/>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Oval 18">
              <a:extLst>
                <a:ext uri="{FF2B5EF4-FFF2-40B4-BE49-F238E27FC236}">
                  <a16:creationId xmlns:a16="http://schemas.microsoft.com/office/drawing/2014/main" id="{529795DE-2E92-FD1B-30EF-3004E392AECF}"/>
                </a:ext>
              </a:extLst>
            </p:cNvPr>
            <p:cNvSpPr/>
            <p:nvPr/>
          </p:nvSpPr>
          <p:spPr>
            <a:xfrm>
              <a:off x="4913113" y="3824246"/>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0" name="Oval 19">
              <a:extLst>
                <a:ext uri="{FF2B5EF4-FFF2-40B4-BE49-F238E27FC236}">
                  <a16:creationId xmlns:a16="http://schemas.microsoft.com/office/drawing/2014/main" id="{DFF54576-A840-60C9-A6F0-777C6B07C9E2}"/>
                </a:ext>
              </a:extLst>
            </p:cNvPr>
            <p:cNvSpPr/>
            <p:nvPr/>
          </p:nvSpPr>
          <p:spPr>
            <a:xfrm>
              <a:off x="4426006" y="3290846"/>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1" name="Oval 20">
              <a:extLst>
                <a:ext uri="{FF2B5EF4-FFF2-40B4-BE49-F238E27FC236}">
                  <a16:creationId xmlns:a16="http://schemas.microsoft.com/office/drawing/2014/main" id="{7700B344-7C31-47AB-93A3-56F955A11B37}"/>
                </a:ext>
              </a:extLst>
            </p:cNvPr>
            <p:cNvSpPr/>
            <p:nvPr/>
          </p:nvSpPr>
          <p:spPr>
            <a:xfrm>
              <a:off x="5264206" y="4683805"/>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3" name="Oval 22">
              <a:extLst>
                <a:ext uri="{FF2B5EF4-FFF2-40B4-BE49-F238E27FC236}">
                  <a16:creationId xmlns:a16="http://schemas.microsoft.com/office/drawing/2014/main" id="{4856600D-193B-B810-5581-C6AE69CB38C6}"/>
                </a:ext>
              </a:extLst>
            </p:cNvPr>
            <p:cNvSpPr/>
            <p:nvPr/>
          </p:nvSpPr>
          <p:spPr>
            <a:xfrm>
              <a:off x="5446513" y="3976646"/>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cxnSp>
        <p:nvCxnSpPr>
          <p:cNvPr id="33" name="Straight Connector 32">
            <a:extLst>
              <a:ext uri="{FF2B5EF4-FFF2-40B4-BE49-F238E27FC236}">
                <a16:creationId xmlns:a16="http://schemas.microsoft.com/office/drawing/2014/main" id="{450D2233-6746-D892-13BA-379E7CDAFF67}"/>
              </a:ext>
            </a:extLst>
          </p:cNvPr>
          <p:cNvCxnSpPr>
            <a:cxnSpLocks/>
          </p:cNvCxnSpPr>
          <p:nvPr/>
        </p:nvCxnSpPr>
        <p:spPr>
          <a:xfrm flipV="1">
            <a:off x="3536604" y="2793827"/>
            <a:ext cx="0" cy="2016000"/>
          </a:xfrm>
          <a:prstGeom prst="line">
            <a:avLst/>
          </a:prstGeom>
          <a:ln w="12700"/>
        </p:spPr>
        <p:style>
          <a:lnRef idx="1">
            <a:schemeClr val="dk1"/>
          </a:lnRef>
          <a:fillRef idx="0">
            <a:schemeClr val="dk1"/>
          </a:fillRef>
          <a:effectRef idx="0">
            <a:schemeClr val="dk1"/>
          </a:effectRef>
          <a:fontRef idx="minor">
            <a:schemeClr val="tx1"/>
          </a:fontRef>
        </p:style>
      </p:cxnSp>
      <p:grpSp>
        <p:nvGrpSpPr>
          <p:cNvPr id="24" name="Group 23">
            <a:extLst>
              <a:ext uri="{FF2B5EF4-FFF2-40B4-BE49-F238E27FC236}">
                <a16:creationId xmlns:a16="http://schemas.microsoft.com/office/drawing/2014/main" id="{D87ED852-8BCB-CF7B-1B67-64BD2A346B02}"/>
              </a:ext>
            </a:extLst>
          </p:cNvPr>
          <p:cNvGrpSpPr/>
          <p:nvPr/>
        </p:nvGrpSpPr>
        <p:grpSpPr>
          <a:xfrm>
            <a:off x="3008366" y="2793827"/>
            <a:ext cx="1052492" cy="2016000"/>
            <a:chOff x="3008366" y="2887833"/>
            <a:chExt cx="1052492" cy="2016000"/>
          </a:xfrm>
        </p:grpSpPr>
        <p:cxnSp>
          <p:nvCxnSpPr>
            <p:cNvPr id="2" name="Straight Connector 1">
              <a:extLst>
                <a:ext uri="{FF2B5EF4-FFF2-40B4-BE49-F238E27FC236}">
                  <a16:creationId xmlns:a16="http://schemas.microsoft.com/office/drawing/2014/main" id="{D91843CF-820E-804B-A7EC-6BCFAD064F9C}"/>
                </a:ext>
              </a:extLst>
            </p:cNvPr>
            <p:cNvCxnSpPr>
              <a:cxnSpLocks/>
            </p:cNvCxnSpPr>
            <p:nvPr/>
          </p:nvCxnSpPr>
          <p:spPr>
            <a:xfrm flipH="1">
              <a:off x="3008366" y="3879128"/>
              <a:ext cx="532800" cy="0"/>
            </a:xfrm>
            <a:prstGeom prst="line">
              <a:avLst/>
            </a:prstGeom>
            <a:ln w="12700">
              <a:headEnd type="none" w="med" len="sm"/>
              <a:tailEnd type="triangle"/>
            </a:ln>
          </p:spPr>
          <p:style>
            <a:lnRef idx="1">
              <a:schemeClr val="dk1"/>
            </a:lnRef>
            <a:fillRef idx="0">
              <a:schemeClr val="dk1"/>
            </a:fillRef>
            <a:effectRef idx="0">
              <a:schemeClr val="dk1"/>
            </a:effectRef>
            <a:fontRef idx="minor">
              <a:schemeClr val="tx1"/>
            </a:fontRef>
          </p:style>
        </p:cxnSp>
        <p:cxnSp>
          <p:nvCxnSpPr>
            <p:cNvPr id="6" name="Straight Connector 5">
              <a:extLst>
                <a:ext uri="{FF2B5EF4-FFF2-40B4-BE49-F238E27FC236}">
                  <a16:creationId xmlns:a16="http://schemas.microsoft.com/office/drawing/2014/main" id="{31C78A65-A91A-DAA9-8419-E8B33B38843D}"/>
                </a:ext>
              </a:extLst>
            </p:cNvPr>
            <p:cNvCxnSpPr>
              <a:cxnSpLocks/>
            </p:cNvCxnSpPr>
            <p:nvPr/>
          </p:nvCxnSpPr>
          <p:spPr>
            <a:xfrm flipH="1">
              <a:off x="3528058" y="3877792"/>
              <a:ext cx="532800" cy="0"/>
            </a:xfrm>
            <a:prstGeom prst="line">
              <a:avLst/>
            </a:prstGeom>
            <a:ln w="12700">
              <a:headEnd type="triangle"/>
              <a:tailEnd type="none"/>
            </a:ln>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C6F7AE09-65EC-2A2A-A53A-358EE552F336}"/>
                </a:ext>
              </a:extLst>
            </p:cNvPr>
            <p:cNvCxnSpPr>
              <a:cxnSpLocks/>
            </p:cNvCxnSpPr>
            <p:nvPr/>
          </p:nvCxnSpPr>
          <p:spPr>
            <a:xfrm flipV="1">
              <a:off x="3008366" y="2887833"/>
              <a:ext cx="0" cy="2016000"/>
            </a:xfrm>
            <a:prstGeom prst="line">
              <a:avLst/>
            </a:prstGeom>
            <a:ln w="12700">
              <a:prstDash val="dash"/>
            </a:ln>
          </p:spPr>
          <p:style>
            <a:lnRef idx="1">
              <a:schemeClr val="dk1"/>
            </a:lnRef>
            <a:fillRef idx="0">
              <a:schemeClr val="dk1"/>
            </a:fillRef>
            <a:effectRef idx="0">
              <a:schemeClr val="dk1"/>
            </a:effectRef>
            <a:fontRef idx="minor">
              <a:schemeClr val="tx1"/>
            </a:fontRef>
          </p:style>
        </p:cxnSp>
        <p:cxnSp>
          <p:nvCxnSpPr>
            <p:cNvPr id="22" name="Straight Connector 21">
              <a:extLst>
                <a:ext uri="{FF2B5EF4-FFF2-40B4-BE49-F238E27FC236}">
                  <a16:creationId xmlns:a16="http://schemas.microsoft.com/office/drawing/2014/main" id="{9137BAC1-0CB8-0D31-B7EF-F9CD2F4F3EEB}"/>
                </a:ext>
              </a:extLst>
            </p:cNvPr>
            <p:cNvCxnSpPr>
              <a:cxnSpLocks/>
            </p:cNvCxnSpPr>
            <p:nvPr/>
          </p:nvCxnSpPr>
          <p:spPr>
            <a:xfrm flipV="1">
              <a:off x="4060858" y="2887833"/>
              <a:ext cx="0" cy="2016000"/>
            </a:xfrm>
            <a:prstGeom prst="line">
              <a:avLst/>
            </a:prstGeom>
            <a:ln w="12700">
              <a:prstDash val="dash"/>
            </a:ln>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6A4A5A19-2CAC-218A-8416-D625F3136924}"/>
                  </a:ext>
                </a:extLst>
              </p:cNvPr>
              <p:cNvSpPr txBox="1"/>
              <p:nvPr/>
            </p:nvSpPr>
            <p:spPr>
              <a:xfrm>
                <a:off x="3208604" y="3508556"/>
                <a:ext cx="165109"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600" i="1" smtClean="0">
                          <a:latin typeface="Cambria Math" panose="02040503050406030204" pitchFamily="18" charset="0"/>
                          <a:ea typeface="Cambria Math" panose="02040503050406030204" pitchFamily="18" charset="0"/>
                        </a:rPr>
                        <m:t>𝛿</m:t>
                      </m:r>
                    </m:oMath>
                  </m:oMathPara>
                </a14:m>
                <a:endParaRPr lang="en-US" sz="1600" dirty="0"/>
              </a:p>
            </p:txBody>
          </p:sp>
        </mc:Choice>
        <mc:Fallback xmlns="">
          <p:sp>
            <p:nvSpPr>
              <p:cNvPr id="3" name="TextBox 2">
                <a:extLst>
                  <a:ext uri="{FF2B5EF4-FFF2-40B4-BE49-F238E27FC236}">
                    <a16:creationId xmlns:a16="http://schemas.microsoft.com/office/drawing/2014/main" id="{6A4A5A19-2CAC-218A-8416-D625F3136924}"/>
                  </a:ext>
                </a:extLst>
              </p:cNvPr>
              <p:cNvSpPr txBox="1">
                <a:spLocks noRot="1" noChangeAspect="1" noMove="1" noResize="1" noEditPoints="1" noAdjustHandles="1" noChangeArrowheads="1" noChangeShapeType="1" noTextEdit="1"/>
              </p:cNvSpPr>
              <p:nvPr/>
            </p:nvSpPr>
            <p:spPr>
              <a:xfrm>
                <a:off x="3208604" y="3508556"/>
                <a:ext cx="165109" cy="246221"/>
              </a:xfrm>
              <a:prstGeom prst="rect">
                <a:avLst/>
              </a:prstGeom>
              <a:blipFill>
                <a:blip r:embed="rId3"/>
                <a:stretch>
                  <a:fillRect l="-28571" r="-21429" b="-1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A13677CA-0551-1491-808C-7B562B5F27A6}"/>
                  </a:ext>
                </a:extLst>
              </p:cNvPr>
              <p:cNvSpPr txBox="1"/>
              <p:nvPr/>
            </p:nvSpPr>
            <p:spPr>
              <a:xfrm>
                <a:off x="3719928" y="3515674"/>
                <a:ext cx="165109"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600" i="1" smtClean="0">
                          <a:latin typeface="Cambria Math" panose="02040503050406030204" pitchFamily="18" charset="0"/>
                          <a:ea typeface="Cambria Math" panose="02040503050406030204" pitchFamily="18" charset="0"/>
                        </a:rPr>
                        <m:t>𝛿</m:t>
                      </m:r>
                    </m:oMath>
                  </m:oMathPara>
                </a14:m>
                <a:endParaRPr lang="en-US" sz="1600" dirty="0"/>
              </a:p>
            </p:txBody>
          </p:sp>
        </mc:Choice>
        <mc:Fallback xmlns="">
          <p:sp>
            <p:nvSpPr>
              <p:cNvPr id="25" name="TextBox 24">
                <a:extLst>
                  <a:ext uri="{FF2B5EF4-FFF2-40B4-BE49-F238E27FC236}">
                    <a16:creationId xmlns:a16="http://schemas.microsoft.com/office/drawing/2014/main" id="{A13677CA-0551-1491-808C-7B562B5F27A6}"/>
                  </a:ext>
                </a:extLst>
              </p:cNvPr>
              <p:cNvSpPr txBox="1">
                <a:spLocks noRot="1" noChangeAspect="1" noMove="1" noResize="1" noEditPoints="1" noAdjustHandles="1" noChangeArrowheads="1" noChangeShapeType="1" noTextEdit="1"/>
              </p:cNvSpPr>
              <p:nvPr/>
            </p:nvSpPr>
            <p:spPr>
              <a:xfrm>
                <a:off x="3719928" y="3515674"/>
                <a:ext cx="165109" cy="246221"/>
              </a:xfrm>
              <a:prstGeom prst="rect">
                <a:avLst/>
              </a:prstGeom>
              <a:blipFill>
                <a:blip r:embed="rId4"/>
                <a:stretch>
                  <a:fillRect l="-28571" r="-28571" b="-4762"/>
                </a:stretch>
              </a:blipFill>
            </p:spPr>
            <p:txBody>
              <a:bodyPr/>
              <a:lstStyle/>
              <a:p>
                <a:r>
                  <a:rPr lang="en-US">
                    <a:noFill/>
                  </a:rPr>
                  <a:t> </a:t>
                </a:r>
              </a:p>
            </p:txBody>
          </p:sp>
        </mc:Fallback>
      </mc:AlternateContent>
      <p:sp>
        <p:nvSpPr>
          <p:cNvPr id="28" name="object 2">
            <a:extLst>
              <a:ext uri="{FF2B5EF4-FFF2-40B4-BE49-F238E27FC236}">
                <a16:creationId xmlns:a16="http://schemas.microsoft.com/office/drawing/2014/main" id="{7333985B-FD7E-D981-D35C-EDEC7485530F}"/>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Closest Pair of Points</a:t>
            </a:r>
            <a:endParaRPr sz="2400" dirty="0"/>
          </a:p>
        </p:txBody>
      </p:sp>
      <p:sp>
        <p:nvSpPr>
          <p:cNvPr id="11" name="Oval 10">
            <a:extLst>
              <a:ext uri="{FF2B5EF4-FFF2-40B4-BE49-F238E27FC236}">
                <a16:creationId xmlns:a16="http://schemas.microsoft.com/office/drawing/2014/main" id="{88C61C5F-9AB1-EA52-0732-6790519A0447}"/>
              </a:ext>
            </a:extLst>
          </p:cNvPr>
          <p:cNvSpPr/>
          <p:nvPr/>
        </p:nvSpPr>
        <p:spPr>
          <a:xfrm>
            <a:off x="3063177" y="4652178"/>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6" name="Oval 25">
            <a:extLst>
              <a:ext uri="{FF2B5EF4-FFF2-40B4-BE49-F238E27FC236}">
                <a16:creationId xmlns:a16="http://schemas.microsoft.com/office/drawing/2014/main" id="{0533FD33-69D0-DF97-F4CD-E9A8EF625AB8}"/>
              </a:ext>
            </a:extLst>
          </p:cNvPr>
          <p:cNvSpPr/>
          <p:nvPr/>
        </p:nvSpPr>
        <p:spPr>
          <a:xfrm>
            <a:off x="3882948" y="2833269"/>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7" name="Oval 26">
            <a:extLst>
              <a:ext uri="{FF2B5EF4-FFF2-40B4-BE49-F238E27FC236}">
                <a16:creationId xmlns:a16="http://schemas.microsoft.com/office/drawing/2014/main" id="{C4725D2D-7B4C-D32D-58E6-A97F0D7C35B5}"/>
              </a:ext>
            </a:extLst>
          </p:cNvPr>
          <p:cNvSpPr/>
          <p:nvPr/>
        </p:nvSpPr>
        <p:spPr>
          <a:xfrm>
            <a:off x="3328590" y="3745196"/>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cxnSp>
        <p:nvCxnSpPr>
          <p:cNvPr id="29" name="Straight Connector 28">
            <a:extLst>
              <a:ext uri="{FF2B5EF4-FFF2-40B4-BE49-F238E27FC236}">
                <a16:creationId xmlns:a16="http://schemas.microsoft.com/office/drawing/2014/main" id="{DA732F6D-2309-DAB2-5165-5A2C6E1AF185}"/>
              </a:ext>
            </a:extLst>
          </p:cNvPr>
          <p:cNvCxnSpPr>
            <a:cxnSpLocks/>
          </p:cNvCxnSpPr>
          <p:nvPr/>
        </p:nvCxnSpPr>
        <p:spPr>
          <a:xfrm flipH="1">
            <a:off x="3529142" y="3262622"/>
            <a:ext cx="532800" cy="0"/>
          </a:xfrm>
          <a:prstGeom prst="line">
            <a:avLst/>
          </a:prstGeom>
          <a:ln w="12700">
            <a:headEnd type="none"/>
            <a:tailEnd type="none"/>
          </a:ln>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457C4F95-DF06-A433-16C9-766CFB9F5A7F}"/>
              </a:ext>
            </a:extLst>
          </p:cNvPr>
          <p:cNvCxnSpPr>
            <a:cxnSpLocks/>
          </p:cNvCxnSpPr>
          <p:nvPr/>
        </p:nvCxnSpPr>
        <p:spPr>
          <a:xfrm flipH="1">
            <a:off x="3541507" y="4313769"/>
            <a:ext cx="532800" cy="0"/>
          </a:xfrm>
          <a:prstGeom prst="line">
            <a:avLst/>
          </a:prstGeom>
          <a:ln w="12700">
            <a:headEnd type="none"/>
            <a:tailEnd type="non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6" name="Content Placeholder 2">
                <a:extLst>
                  <a:ext uri="{FF2B5EF4-FFF2-40B4-BE49-F238E27FC236}">
                    <a16:creationId xmlns:a16="http://schemas.microsoft.com/office/drawing/2014/main" id="{3C3785FA-BBA2-32E4-E7A9-1E94C52B2616}"/>
                  </a:ext>
                </a:extLst>
              </p:cNvPr>
              <p:cNvSpPr txBox="1">
                <a:spLocks/>
              </p:cNvSpPr>
              <p:nvPr/>
            </p:nvSpPr>
            <p:spPr>
              <a:xfrm>
                <a:off x="218114" y="1063399"/>
                <a:ext cx="6539957" cy="1838853"/>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800"/>
                  </a:lnSpc>
                  <a:spcBef>
                    <a:spcPts val="400"/>
                  </a:spcBef>
                </a:pPr>
                <a:r>
                  <a:rPr lang="en-US" sz="1600" dirty="0"/>
                  <a:t>So, for every point in the </a:t>
                </a:r>
                <a14:m>
                  <m:oMath xmlns:m="http://schemas.openxmlformats.org/officeDocument/2006/math">
                    <m:r>
                      <a:rPr lang="en-US" sz="1600" i="1" smtClean="0">
                        <a:latin typeface="Cambria Math" panose="02040503050406030204" pitchFamily="18" charset="0"/>
                        <a:ea typeface="Cambria Math" panose="02040503050406030204" pitchFamily="18" charset="0"/>
                      </a:rPr>
                      <m:t>𝛿</m:t>
                    </m:r>
                  </m:oMath>
                </a14:m>
                <a:r>
                  <a:rPr lang="en-US" sz="1600" dirty="0"/>
                  <a:t> band on the left we have to scan points in the neighboring boxes</a:t>
                </a:r>
              </a:p>
              <a:p>
                <a:pPr>
                  <a:lnSpc>
                    <a:spcPts val="1800"/>
                  </a:lnSpc>
                  <a:spcBef>
                    <a:spcPts val="400"/>
                  </a:spcBef>
                </a:pPr>
                <a:r>
                  <a:rPr lang="en-US" sz="1600" dirty="0"/>
                  <a:t>This requires the points to be sorted according to </a:t>
                </a:r>
                <a14:m>
                  <m:oMath xmlns:m="http://schemas.openxmlformats.org/officeDocument/2006/math">
                    <m:r>
                      <a:rPr lang="en-US" sz="1600" b="0" i="1" smtClean="0">
                        <a:latin typeface="Cambria Math" panose="02040503050406030204" pitchFamily="18" charset="0"/>
                      </a:rPr>
                      <m:t>𝑦</m:t>
                    </m:r>
                  </m:oMath>
                </a14:m>
                <a:r>
                  <a:rPr lang="en-US" sz="1600" dirty="0"/>
                  <a:t>-coordinates also</a:t>
                </a:r>
              </a:p>
              <a:p>
                <a:pPr>
                  <a:lnSpc>
                    <a:spcPts val="1800"/>
                  </a:lnSpc>
                  <a:spcBef>
                    <a:spcPts val="400"/>
                  </a:spcBef>
                </a:pPr>
                <a:r>
                  <a:rPr lang="en-US" sz="1600" dirty="0"/>
                  <a:t>Time for comparison in this window is linear as it’s a fixed number (8 points).</a:t>
                </a:r>
              </a:p>
            </p:txBody>
          </p:sp>
        </mc:Choice>
        <mc:Fallback xmlns="">
          <p:sp>
            <p:nvSpPr>
              <p:cNvPr id="36" name="Content Placeholder 2">
                <a:extLst>
                  <a:ext uri="{FF2B5EF4-FFF2-40B4-BE49-F238E27FC236}">
                    <a16:creationId xmlns:a16="http://schemas.microsoft.com/office/drawing/2014/main" id="{3C3785FA-BBA2-32E4-E7A9-1E94C52B2616}"/>
                  </a:ext>
                </a:extLst>
              </p:cNvPr>
              <p:cNvSpPr txBox="1">
                <a:spLocks noRot="1" noChangeAspect="1" noMove="1" noResize="1" noEditPoints="1" noAdjustHandles="1" noChangeArrowheads="1" noChangeShapeType="1" noTextEdit="1"/>
              </p:cNvSpPr>
              <p:nvPr/>
            </p:nvSpPr>
            <p:spPr>
              <a:xfrm>
                <a:off x="218114" y="1063399"/>
                <a:ext cx="6539957" cy="1838853"/>
              </a:xfrm>
              <a:prstGeom prst="rect">
                <a:avLst/>
              </a:prstGeom>
              <a:blipFill>
                <a:blip r:embed="rId5"/>
                <a:stretch>
                  <a:fillRect l="-388" t="-2055" r="-775"/>
                </a:stretch>
              </a:blipFill>
            </p:spPr>
            <p:txBody>
              <a:bodyPr/>
              <a:lstStyle/>
              <a:p>
                <a:r>
                  <a:rPr lang="en-US">
                    <a:noFill/>
                  </a:rPr>
                  <a:t> </a:t>
                </a:r>
              </a:p>
            </p:txBody>
          </p:sp>
        </mc:Fallback>
      </mc:AlternateContent>
      <p:sp>
        <p:nvSpPr>
          <p:cNvPr id="37" name="Oval 36">
            <a:extLst>
              <a:ext uri="{FF2B5EF4-FFF2-40B4-BE49-F238E27FC236}">
                <a16:creationId xmlns:a16="http://schemas.microsoft.com/office/drawing/2014/main" id="{21ED4C79-D303-A7C6-53BD-C0A81928EA29}"/>
              </a:ext>
            </a:extLst>
          </p:cNvPr>
          <p:cNvSpPr/>
          <p:nvPr/>
        </p:nvSpPr>
        <p:spPr>
          <a:xfrm>
            <a:off x="3928923" y="3289418"/>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Footer Placeholder 9">
            <a:extLst>
              <a:ext uri="{FF2B5EF4-FFF2-40B4-BE49-F238E27FC236}">
                <a16:creationId xmlns:a16="http://schemas.microsoft.com/office/drawing/2014/main" id="{ECD3F684-422E-2BD1-7FD2-FBD669A2A12D}"/>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338886937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86</a:t>
            </a:fld>
            <a:endParaRPr lang="en-US"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p:sp>
        <p:nvSpPr>
          <p:cNvPr id="28" name="object 2">
            <a:extLst>
              <a:ext uri="{FF2B5EF4-FFF2-40B4-BE49-F238E27FC236}">
                <a16:creationId xmlns:a16="http://schemas.microsoft.com/office/drawing/2014/main" id="{7333985B-FD7E-D981-D35C-EDEC7485530F}"/>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Closest Pair of Points - Algorithm</a:t>
            </a:r>
            <a:endParaRPr sz="2400" dirty="0"/>
          </a:p>
        </p:txBody>
      </p:sp>
      <mc:AlternateContent xmlns:mc="http://schemas.openxmlformats.org/markup-compatibility/2006" xmlns:a14="http://schemas.microsoft.com/office/drawing/2010/main">
        <mc:Choice Requires="a14">
          <p:sp>
            <p:nvSpPr>
              <p:cNvPr id="36" name="Content Placeholder 2">
                <a:extLst>
                  <a:ext uri="{FF2B5EF4-FFF2-40B4-BE49-F238E27FC236}">
                    <a16:creationId xmlns:a16="http://schemas.microsoft.com/office/drawing/2014/main" id="{3C3785FA-BBA2-32E4-E7A9-1E94C52B2616}"/>
                  </a:ext>
                </a:extLst>
              </p:cNvPr>
              <p:cNvSpPr txBox="1">
                <a:spLocks/>
              </p:cNvSpPr>
              <p:nvPr/>
            </p:nvSpPr>
            <p:spPr>
              <a:xfrm>
                <a:off x="218114" y="1063399"/>
                <a:ext cx="6539957" cy="1597215"/>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800"/>
                  </a:lnSpc>
                  <a:spcBef>
                    <a:spcPts val="400"/>
                  </a:spcBef>
                </a:pPr>
                <a:r>
                  <a:rPr lang="en-US" sz="1600" u="sng" dirty="0"/>
                  <a:t>Input</a:t>
                </a:r>
                <a:r>
                  <a:rPr lang="en-US" sz="1600" dirty="0"/>
                  <a:t>: Set of 2-D points (denoted by set </a:t>
                </a:r>
                <a14:m>
                  <m:oMath xmlns:m="http://schemas.openxmlformats.org/officeDocument/2006/math">
                    <m:r>
                      <a:rPr lang="en-US" sz="1600" i="1" smtClean="0">
                        <a:latin typeface="Cambria Math" panose="02040503050406030204" pitchFamily="18" charset="0"/>
                        <a:ea typeface="Cambria Math" panose="02040503050406030204" pitchFamily="18" charset="0"/>
                      </a:rPr>
                      <m:t>𝒫</m:t>
                    </m:r>
                  </m:oMath>
                </a14:m>
                <a:r>
                  <a:rPr lang="en-US" sz="1600" dirty="0"/>
                  <a:t>)</a:t>
                </a:r>
              </a:p>
              <a:p>
                <a:pPr>
                  <a:lnSpc>
                    <a:spcPts val="1800"/>
                  </a:lnSpc>
                  <a:spcBef>
                    <a:spcPts val="400"/>
                  </a:spcBef>
                </a:pPr>
                <a:r>
                  <a:rPr lang="en-US" sz="1600" u="sng" dirty="0"/>
                  <a:t>Assumption</a:t>
                </a:r>
                <a:r>
                  <a:rPr lang="en-US" sz="1600" dirty="0"/>
                  <a:t>: No two points are same in its </a:t>
                </a:r>
                <a14:m>
                  <m:oMath xmlns:m="http://schemas.openxmlformats.org/officeDocument/2006/math">
                    <m:r>
                      <a:rPr lang="en-US" sz="1600" b="0" i="1" smtClean="0">
                        <a:latin typeface="Cambria Math" panose="02040503050406030204" pitchFamily="18" charset="0"/>
                      </a:rPr>
                      <m:t>𝑥</m:t>
                    </m:r>
                  </m:oMath>
                </a14:m>
                <a:r>
                  <a:rPr lang="en-US" sz="1600" dirty="0"/>
                  <a:t> or </a:t>
                </a:r>
                <a14:m>
                  <m:oMath xmlns:m="http://schemas.openxmlformats.org/officeDocument/2006/math">
                    <m:r>
                      <a:rPr lang="en-US" sz="1600" b="0" i="1" smtClean="0">
                        <a:latin typeface="Cambria Math" panose="02040503050406030204" pitchFamily="18" charset="0"/>
                      </a:rPr>
                      <m:t>𝑦</m:t>
                    </m:r>
                  </m:oMath>
                </a14:m>
                <a:r>
                  <a:rPr lang="en-US" sz="1600" dirty="0"/>
                  <a:t> coordinates. Not a limiting assumption, just convenient</a:t>
                </a:r>
              </a:p>
              <a:p>
                <a:pPr>
                  <a:lnSpc>
                    <a:spcPts val="1800"/>
                  </a:lnSpc>
                  <a:spcBef>
                    <a:spcPts val="400"/>
                  </a:spcBef>
                </a:pPr>
                <a:r>
                  <a:rPr lang="en-US" sz="1600" dirty="0"/>
                  <a:t>Step 0: Sort all points on both </a:t>
                </a:r>
                <a14:m>
                  <m:oMath xmlns:m="http://schemas.openxmlformats.org/officeDocument/2006/math">
                    <m:r>
                      <a:rPr lang="en-US" sz="1600" i="1">
                        <a:latin typeface="Cambria Math" panose="02040503050406030204" pitchFamily="18" charset="0"/>
                      </a:rPr>
                      <m:t>𝑥</m:t>
                    </m:r>
                  </m:oMath>
                </a14:m>
                <a:r>
                  <a:rPr lang="en-US" sz="1600" dirty="0"/>
                  <a:t> and </a:t>
                </a:r>
                <a14:m>
                  <m:oMath xmlns:m="http://schemas.openxmlformats.org/officeDocument/2006/math">
                    <m:r>
                      <a:rPr lang="en-US" sz="1600" i="1">
                        <a:latin typeface="Cambria Math" panose="02040503050406030204" pitchFamily="18" charset="0"/>
                      </a:rPr>
                      <m:t>𝑦</m:t>
                    </m:r>
                  </m:oMath>
                </a14:m>
                <a:r>
                  <a:rPr lang="en-US" sz="1600" dirty="0"/>
                  <a:t> coordinates to get two different lists, say </a:t>
                </a:r>
                <a14:m>
                  <m:oMath xmlns:m="http://schemas.openxmlformats.org/officeDocument/2006/math">
                    <m:sSub>
                      <m:sSubPr>
                        <m:ctrlPr>
                          <a:rPr lang="en-US" sz="1600" b="0" i="1" smtClean="0">
                            <a:latin typeface="Cambria Math" panose="02040503050406030204" pitchFamily="18" charset="0"/>
                            <a:ea typeface="Cambria Math" panose="02040503050406030204" pitchFamily="18" charset="0"/>
                          </a:rPr>
                        </m:ctrlPr>
                      </m:sSubPr>
                      <m:e>
                        <m:r>
                          <a:rPr lang="en-US" sz="1600" i="1" smtClean="0">
                            <a:latin typeface="Cambria Math" panose="02040503050406030204" pitchFamily="18" charset="0"/>
                            <a:ea typeface="Cambria Math" panose="02040503050406030204" pitchFamily="18" charset="0"/>
                          </a:rPr>
                          <m:t>𝒫</m:t>
                        </m:r>
                      </m:e>
                      <m:sub>
                        <m:r>
                          <a:rPr lang="en-US" sz="1600" b="0" i="1" smtClean="0">
                            <a:latin typeface="Cambria Math" panose="02040503050406030204" pitchFamily="18" charset="0"/>
                            <a:ea typeface="Cambria Math" panose="02040503050406030204" pitchFamily="18" charset="0"/>
                          </a:rPr>
                          <m:t>𝑥</m:t>
                        </m:r>
                      </m:sub>
                    </m:sSub>
                  </m:oMath>
                </a14:m>
                <a:r>
                  <a:rPr lang="en-US" sz="1600" dirty="0"/>
                  <a:t> and </a:t>
                </a:r>
                <a14:m>
                  <m:oMath xmlns:m="http://schemas.openxmlformats.org/officeDocument/2006/math">
                    <m:sSub>
                      <m:sSubPr>
                        <m:ctrlPr>
                          <a:rPr lang="en-US" sz="1600" b="0" i="1" smtClean="0">
                            <a:latin typeface="Cambria Math" panose="02040503050406030204" pitchFamily="18" charset="0"/>
                            <a:ea typeface="Cambria Math" panose="02040503050406030204" pitchFamily="18" charset="0"/>
                          </a:rPr>
                        </m:ctrlPr>
                      </m:sSubPr>
                      <m:e>
                        <m:r>
                          <a:rPr lang="en-US" sz="1600" i="1" smtClean="0">
                            <a:latin typeface="Cambria Math" panose="02040503050406030204" pitchFamily="18" charset="0"/>
                            <a:ea typeface="Cambria Math" panose="02040503050406030204" pitchFamily="18" charset="0"/>
                          </a:rPr>
                          <m:t>𝒫</m:t>
                        </m:r>
                      </m:e>
                      <m:sub>
                        <m:r>
                          <a:rPr lang="en-US" sz="1600" b="0" i="1" smtClean="0">
                            <a:latin typeface="Cambria Math" panose="02040503050406030204" pitchFamily="18" charset="0"/>
                            <a:ea typeface="Cambria Math" panose="02040503050406030204" pitchFamily="18" charset="0"/>
                          </a:rPr>
                          <m:t>𝑦</m:t>
                        </m:r>
                      </m:sub>
                    </m:sSub>
                  </m:oMath>
                </a14:m>
                <a:endParaRPr lang="en-US" sz="1600" dirty="0"/>
              </a:p>
              <a:p>
                <a:pPr>
                  <a:lnSpc>
                    <a:spcPts val="1800"/>
                  </a:lnSpc>
                  <a:spcBef>
                    <a:spcPts val="400"/>
                  </a:spcBef>
                </a:pPr>
                <a:r>
                  <a:rPr lang="en-US" sz="1600" dirty="0"/>
                  <a:t>When we divide </a:t>
                </a:r>
                <a14:m>
                  <m:oMath xmlns:m="http://schemas.openxmlformats.org/officeDocument/2006/math">
                    <m:r>
                      <a:rPr lang="en-US" sz="1600" i="1">
                        <a:latin typeface="Cambria Math" panose="02040503050406030204" pitchFamily="18" charset="0"/>
                        <a:ea typeface="Cambria Math" panose="02040503050406030204" pitchFamily="18" charset="0"/>
                      </a:rPr>
                      <m:t>𝒫</m:t>
                    </m:r>
                  </m:oMath>
                </a14:m>
                <a:r>
                  <a:rPr lang="en-US" sz="1600" dirty="0"/>
                  <a:t>, we need to get corresponding lists in each half</a:t>
                </a:r>
              </a:p>
              <a:p>
                <a:pPr>
                  <a:lnSpc>
                    <a:spcPts val="1800"/>
                  </a:lnSpc>
                  <a:spcBef>
                    <a:spcPts val="400"/>
                  </a:spcBef>
                </a:pPr>
                <a:endParaRPr lang="en-US" sz="1600" dirty="0"/>
              </a:p>
            </p:txBody>
          </p:sp>
        </mc:Choice>
        <mc:Fallback xmlns="">
          <p:sp>
            <p:nvSpPr>
              <p:cNvPr id="36" name="Content Placeholder 2">
                <a:extLst>
                  <a:ext uri="{FF2B5EF4-FFF2-40B4-BE49-F238E27FC236}">
                    <a16:creationId xmlns:a16="http://schemas.microsoft.com/office/drawing/2014/main" id="{3C3785FA-BBA2-32E4-E7A9-1E94C52B2616}"/>
                  </a:ext>
                </a:extLst>
              </p:cNvPr>
              <p:cNvSpPr txBox="1">
                <a:spLocks noRot="1" noChangeAspect="1" noMove="1" noResize="1" noEditPoints="1" noAdjustHandles="1" noChangeArrowheads="1" noChangeShapeType="1" noTextEdit="1"/>
              </p:cNvSpPr>
              <p:nvPr/>
            </p:nvSpPr>
            <p:spPr>
              <a:xfrm>
                <a:off x="218114" y="1063399"/>
                <a:ext cx="6539957" cy="1597215"/>
              </a:xfrm>
              <a:prstGeom prst="rect">
                <a:avLst/>
              </a:prstGeom>
              <a:blipFill>
                <a:blip r:embed="rId3"/>
                <a:stretch>
                  <a:fillRect l="-388" t="-2362" r="-194" b="-5512"/>
                </a:stretch>
              </a:blipFill>
            </p:spPr>
            <p:txBody>
              <a:bodyPr/>
              <a:lstStyle/>
              <a:p>
                <a:r>
                  <a:rPr lang="en-US">
                    <a:noFill/>
                  </a:rPr>
                  <a:t> </a:t>
                </a:r>
              </a:p>
            </p:txBody>
          </p:sp>
        </mc:Fallback>
      </mc:AlternateContent>
      <p:grpSp>
        <p:nvGrpSpPr>
          <p:cNvPr id="10" name="Group 9">
            <a:extLst>
              <a:ext uri="{FF2B5EF4-FFF2-40B4-BE49-F238E27FC236}">
                <a16:creationId xmlns:a16="http://schemas.microsoft.com/office/drawing/2014/main" id="{222D4CD8-BBDC-2111-CD1A-8D914D6A8C00}"/>
              </a:ext>
            </a:extLst>
          </p:cNvPr>
          <p:cNvGrpSpPr/>
          <p:nvPr/>
        </p:nvGrpSpPr>
        <p:grpSpPr>
          <a:xfrm>
            <a:off x="1593079" y="2835069"/>
            <a:ext cx="3943434" cy="1861822"/>
            <a:chOff x="1593079" y="2911983"/>
            <a:chExt cx="3943434" cy="1861822"/>
          </a:xfrm>
        </p:grpSpPr>
        <p:sp>
          <p:nvSpPr>
            <p:cNvPr id="14" name="Oval 13">
              <a:extLst>
                <a:ext uri="{FF2B5EF4-FFF2-40B4-BE49-F238E27FC236}">
                  <a16:creationId xmlns:a16="http://schemas.microsoft.com/office/drawing/2014/main" id="{B33E74BF-8B3A-A769-6E10-70488A471533}"/>
                </a:ext>
              </a:extLst>
            </p:cNvPr>
            <p:cNvSpPr/>
            <p:nvPr/>
          </p:nvSpPr>
          <p:spPr>
            <a:xfrm>
              <a:off x="2124342" y="3900446"/>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1" name="Oval 30">
              <a:extLst>
                <a:ext uri="{FF2B5EF4-FFF2-40B4-BE49-F238E27FC236}">
                  <a16:creationId xmlns:a16="http://schemas.microsoft.com/office/drawing/2014/main" id="{98A863D4-D863-92CC-865D-299F151E078C}"/>
                </a:ext>
              </a:extLst>
            </p:cNvPr>
            <p:cNvSpPr/>
            <p:nvPr/>
          </p:nvSpPr>
          <p:spPr>
            <a:xfrm>
              <a:off x="1593079" y="3097143"/>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4" name="Oval 33">
              <a:extLst>
                <a:ext uri="{FF2B5EF4-FFF2-40B4-BE49-F238E27FC236}">
                  <a16:creationId xmlns:a16="http://schemas.microsoft.com/office/drawing/2014/main" id="{97047EF2-50F9-D03B-9EBC-2D215144BCD5}"/>
                </a:ext>
              </a:extLst>
            </p:cNvPr>
            <p:cNvSpPr/>
            <p:nvPr/>
          </p:nvSpPr>
          <p:spPr>
            <a:xfrm>
              <a:off x="2093009" y="2919105"/>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5" name="Oval 34">
              <a:extLst>
                <a:ext uri="{FF2B5EF4-FFF2-40B4-BE49-F238E27FC236}">
                  <a16:creationId xmlns:a16="http://schemas.microsoft.com/office/drawing/2014/main" id="{F1BC7205-A2E0-D476-79A4-661E0B09A62A}"/>
                </a:ext>
              </a:extLst>
            </p:cNvPr>
            <p:cNvSpPr/>
            <p:nvPr/>
          </p:nvSpPr>
          <p:spPr>
            <a:xfrm>
              <a:off x="3063666" y="3138446"/>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8" name="Oval 37">
              <a:extLst>
                <a:ext uri="{FF2B5EF4-FFF2-40B4-BE49-F238E27FC236}">
                  <a16:creationId xmlns:a16="http://schemas.microsoft.com/office/drawing/2014/main" id="{216B4AA5-C803-7555-F321-D7EC63A264C1}"/>
                </a:ext>
              </a:extLst>
            </p:cNvPr>
            <p:cNvSpPr/>
            <p:nvPr/>
          </p:nvSpPr>
          <p:spPr>
            <a:xfrm>
              <a:off x="2276742" y="4455205"/>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9" name="Oval 38">
              <a:extLst>
                <a:ext uri="{FF2B5EF4-FFF2-40B4-BE49-F238E27FC236}">
                  <a16:creationId xmlns:a16="http://schemas.microsoft.com/office/drawing/2014/main" id="{CC60A593-8B47-CBD4-6D0C-362FEDF200FA}"/>
                </a:ext>
              </a:extLst>
            </p:cNvPr>
            <p:cNvSpPr/>
            <p:nvPr/>
          </p:nvSpPr>
          <p:spPr>
            <a:xfrm>
              <a:off x="3664006" y="396810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40" name="Oval 39">
              <a:extLst>
                <a:ext uri="{FF2B5EF4-FFF2-40B4-BE49-F238E27FC236}">
                  <a16:creationId xmlns:a16="http://schemas.microsoft.com/office/drawing/2014/main" id="{397B2F8E-06FE-5D9F-7B37-D4676C51D634}"/>
                </a:ext>
              </a:extLst>
            </p:cNvPr>
            <p:cNvSpPr/>
            <p:nvPr/>
          </p:nvSpPr>
          <p:spPr>
            <a:xfrm>
              <a:off x="5188006" y="2911983"/>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41" name="Oval 40">
              <a:extLst>
                <a:ext uri="{FF2B5EF4-FFF2-40B4-BE49-F238E27FC236}">
                  <a16:creationId xmlns:a16="http://schemas.microsoft.com/office/drawing/2014/main" id="{AD497BEC-82F7-5FE0-EB15-B401B36C205C}"/>
                </a:ext>
              </a:extLst>
            </p:cNvPr>
            <p:cNvSpPr/>
            <p:nvPr/>
          </p:nvSpPr>
          <p:spPr>
            <a:xfrm>
              <a:off x="4913113" y="3824246"/>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42" name="Oval 41">
              <a:extLst>
                <a:ext uri="{FF2B5EF4-FFF2-40B4-BE49-F238E27FC236}">
                  <a16:creationId xmlns:a16="http://schemas.microsoft.com/office/drawing/2014/main" id="{EB905F18-2846-606E-FB85-31F527DEE0BC}"/>
                </a:ext>
              </a:extLst>
            </p:cNvPr>
            <p:cNvSpPr/>
            <p:nvPr/>
          </p:nvSpPr>
          <p:spPr>
            <a:xfrm>
              <a:off x="4426006" y="3290846"/>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43" name="Oval 42">
              <a:extLst>
                <a:ext uri="{FF2B5EF4-FFF2-40B4-BE49-F238E27FC236}">
                  <a16:creationId xmlns:a16="http://schemas.microsoft.com/office/drawing/2014/main" id="{A83D6E7B-2EA9-5A01-E6A0-5BF0DF968350}"/>
                </a:ext>
              </a:extLst>
            </p:cNvPr>
            <p:cNvSpPr/>
            <p:nvPr/>
          </p:nvSpPr>
          <p:spPr>
            <a:xfrm>
              <a:off x="5264206" y="4683805"/>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44" name="Oval 43">
              <a:extLst>
                <a:ext uri="{FF2B5EF4-FFF2-40B4-BE49-F238E27FC236}">
                  <a16:creationId xmlns:a16="http://schemas.microsoft.com/office/drawing/2014/main" id="{6CADECE6-45ED-A2F3-2AFC-07FBF20C69D5}"/>
                </a:ext>
              </a:extLst>
            </p:cNvPr>
            <p:cNvSpPr/>
            <p:nvPr/>
          </p:nvSpPr>
          <p:spPr>
            <a:xfrm>
              <a:off x="5446513" y="3976646"/>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cxnSp>
        <p:nvCxnSpPr>
          <p:cNvPr id="45" name="Straight Connector 44">
            <a:extLst>
              <a:ext uri="{FF2B5EF4-FFF2-40B4-BE49-F238E27FC236}">
                <a16:creationId xmlns:a16="http://schemas.microsoft.com/office/drawing/2014/main" id="{5FFB5813-E006-D2E3-10A3-210E3666A19D}"/>
              </a:ext>
            </a:extLst>
          </p:cNvPr>
          <p:cNvCxnSpPr>
            <a:cxnSpLocks/>
          </p:cNvCxnSpPr>
          <p:nvPr/>
        </p:nvCxnSpPr>
        <p:spPr>
          <a:xfrm flipV="1">
            <a:off x="3536604" y="2793826"/>
            <a:ext cx="0" cy="2124000"/>
          </a:xfrm>
          <a:prstGeom prst="line">
            <a:avLst/>
          </a:prstGeom>
          <a:ln w="12700"/>
        </p:spPr>
        <p:style>
          <a:lnRef idx="1">
            <a:schemeClr val="dk1"/>
          </a:lnRef>
          <a:fillRef idx="0">
            <a:schemeClr val="dk1"/>
          </a:fillRef>
          <a:effectRef idx="0">
            <a:schemeClr val="dk1"/>
          </a:effectRef>
          <a:fontRef idx="minor">
            <a:schemeClr val="tx1"/>
          </a:fontRef>
        </p:style>
      </p:cxnSp>
      <p:sp>
        <p:nvSpPr>
          <p:cNvPr id="53" name="Oval 52">
            <a:extLst>
              <a:ext uri="{FF2B5EF4-FFF2-40B4-BE49-F238E27FC236}">
                <a16:creationId xmlns:a16="http://schemas.microsoft.com/office/drawing/2014/main" id="{66DBC1BB-EA53-EAD5-826E-3EC13CFF1D26}"/>
              </a:ext>
            </a:extLst>
          </p:cNvPr>
          <p:cNvSpPr/>
          <p:nvPr/>
        </p:nvSpPr>
        <p:spPr>
          <a:xfrm>
            <a:off x="3063177" y="4652178"/>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54" name="Oval 53">
            <a:extLst>
              <a:ext uri="{FF2B5EF4-FFF2-40B4-BE49-F238E27FC236}">
                <a16:creationId xmlns:a16="http://schemas.microsoft.com/office/drawing/2014/main" id="{0F95F067-F629-37F0-8F8E-84EC50A353CA}"/>
              </a:ext>
            </a:extLst>
          </p:cNvPr>
          <p:cNvSpPr/>
          <p:nvPr/>
        </p:nvSpPr>
        <p:spPr>
          <a:xfrm>
            <a:off x="3882948" y="2833269"/>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55" name="Oval 54">
            <a:extLst>
              <a:ext uri="{FF2B5EF4-FFF2-40B4-BE49-F238E27FC236}">
                <a16:creationId xmlns:a16="http://schemas.microsoft.com/office/drawing/2014/main" id="{EA12568C-AD6E-BF90-C40A-605669126B9F}"/>
              </a:ext>
            </a:extLst>
          </p:cNvPr>
          <p:cNvSpPr/>
          <p:nvPr/>
        </p:nvSpPr>
        <p:spPr>
          <a:xfrm>
            <a:off x="3328590" y="3745196"/>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58" name="Oval 57">
            <a:extLst>
              <a:ext uri="{FF2B5EF4-FFF2-40B4-BE49-F238E27FC236}">
                <a16:creationId xmlns:a16="http://schemas.microsoft.com/office/drawing/2014/main" id="{CBECB0EA-AAA9-B9FC-818E-9BAC52EEF8D1}"/>
              </a:ext>
            </a:extLst>
          </p:cNvPr>
          <p:cNvSpPr/>
          <p:nvPr/>
        </p:nvSpPr>
        <p:spPr>
          <a:xfrm>
            <a:off x="3928923" y="3289418"/>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mc:AlternateContent xmlns:mc="http://schemas.openxmlformats.org/markup-compatibility/2006" xmlns:a14="http://schemas.microsoft.com/office/drawing/2010/main">
        <mc:Choice Requires="a14">
          <p:sp>
            <p:nvSpPr>
              <p:cNvPr id="60" name="TextBox 59">
                <a:extLst>
                  <a:ext uri="{FF2B5EF4-FFF2-40B4-BE49-F238E27FC236}">
                    <a16:creationId xmlns:a16="http://schemas.microsoft.com/office/drawing/2014/main" id="{CA011295-0067-0CEE-2DF1-43324B05E817}"/>
                  </a:ext>
                </a:extLst>
              </p:cNvPr>
              <p:cNvSpPr txBox="1"/>
              <p:nvPr/>
            </p:nvSpPr>
            <p:spPr>
              <a:xfrm>
                <a:off x="3359902" y="2516443"/>
                <a:ext cx="330436"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800" i="1" smtClean="0">
                          <a:latin typeface="Cambria Math" panose="02040503050406030204" pitchFamily="18" charset="0"/>
                          <a:ea typeface="Cambria Math" panose="02040503050406030204" pitchFamily="18" charset="0"/>
                        </a:rPr>
                        <m:t>𝒫</m:t>
                      </m:r>
                    </m:oMath>
                  </m:oMathPara>
                </a14:m>
                <a:endParaRPr lang="en-US" dirty="0"/>
              </a:p>
            </p:txBody>
          </p:sp>
        </mc:Choice>
        <mc:Fallback xmlns="">
          <p:sp>
            <p:nvSpPr>
              <p:cNvPr id="60" name="TextBox 59">
                <a:extLst>
                  <a:ext uri="{FF2B5EF4-FFF2-40B4-BE49-F238E27FC236}">
                    <a16:creationId xmlns:a16="http://schemas.microsoft.com/office/drawing/2014/main" id="{CA011295-0067-0CEE-2DF1-43324B05E817}"/>
                  </a:ext>
                </a:extLst>
              </p:cNvPr>
              <p:cNvSpPr txBox="1">
                <a:spLocks noRot="1" noChangeAspect="1" noMove="1" noResize="1" noEditPoints="1" noAdjustHandles="1" noChangeArrowheads="1" noChangeShapeType="1" noTextEdit="1"/>
              </p:cNvSpPr>
              <p:nvPr/>
            </p:nvSpPr>
            <p:spPr>
              <a:xfrm>
                <a:off x="3359902" y="2516443"/>
                <a:ext cx="330436" cy="369332"/>
              </a:xfrm>
              <a:prstGeom prst="rect">
                <a:avLst/>
              </a:prstGeom>
              <a:blipFill>
                <a:blip r:embed="rId4"/>
                <a:stretch>
                  <a:fillRect r="-370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1" name="TextBox 60">
                <a:extLst>
                  <a:ext uri="{FF2B5EF4-FFF2-40B4-BE49-F238E27FC236}">
                    <a16:creationId xmlns:a16="http://schemas.microsoft.com/office/drawing/2014/main" id="{58625C84-963C-A08F-9A39-6C164688F777}"/>
                  </a:ext>
                </a:extLst>
              </p:cNvPr>
              <p:cNvSpPr txBox="1"/>
              <p:nvPr/>
            </p:nvSpPr>
            <p:spPr>
              <a:xfrm>
                <a:off x="1124473" y="2923269"/>
                <a:ext cx="330436"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800" i="1" smtClean="0">
                          <a:latin typeface="Cambria Math" panose="02040503050406030204" pitchFamily="18" charset="0"/>
                          <a:ea typeface="Cambria Math" panose="02040503050406030204" pitchFamily="18" charset="0"/>
                        </a:rPr>
                        <m:t>𝒬</m:t>
                      </m:r>
                    </m:oMath>
                  </m:oMathPara>
                </a14:m>
                <a:endParaRPr lang="en-US" dirty="0"/>
              </a:p>
            </p:txBody>
          </p:sp>
        </mc:Choice>
        <mc:Fallback xmlns="">
          <p:sp>
            <p:nvSpPr>
              <p:cNvPr id="61" name="TextBox 60">
                <a:extLst>
                  <a:ext uri="{FF2B5EF4-FFF2-40B4-BE49-F238E27FC236}">
                    <a16:creationId xmlns:a16="http://schemas.microsoft.com/office/drawing/2014/main" id="{58625C84-963C-A08F-9A39-6C164688F777}"/>
                  </a:ext>
                </a:extLst>
              </p:cNvPr>
              <p:cNvSpPr txBox="1">
                <a:spLocks noRot="1" noChangeAspect="1" noMove="1" noResize="1" noEditPoints="1" noAdjustHandles="1" noChangeArrowheads="1" noChangeShapeType="1" noTextEdit="1"/>
              </p:cNvSpPr>
              <p:nvPr/>
            </p:nvSpPr>
            <p:spPr>
              <a:xfrm>
                <a:off x="1124473" y="2923269"/>
                <a:ext cx="330436" cy="369332"/>
              </a:xfrm>
              <a:prstGeom prst="rect">
                <a:avLst/>
              </a:prstGeom>
              <a:blipFill>
                <a:blip r:embed="rId5"/>
                <a:stretch>
                  <a:fillRect l="-3704" r="-3704" b="-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2" name="TextBox 61">
                <a:extLst>
                  <a:ext uri="{FF2B5EF4-FFF2-40B4-BE49-F238E27FC236}">
                    <a16:creationId xmlns:a16="http://schemas.microsoft.com/office/drawing/2014/main" id="{B4A7A6BC-7B92-7595-CEEF-86007B59E62E}"/>
                  </a:ext>
                </a:extLst>
              </p:cNvPr>
              <p:cNvSpPr txBox="1"/>
              <p:nvPr/>
            </p:nvSpPr>
            <p:spPr>
              <a:xfrm>
                <a:off x="5613803" y="2920086"/>
                <a:ext cx="330436"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800" i="1" smtClean="0">
                          <a:latin typeface="Cambria Math" panose="02040503050406030204" pitchFamily="18" charset="0"/>
                          <a:ea typeface="Cambria Math" panose="02040503050406030204" pitchFamily="18" charset="0"/>
                        </a:rPr>
                        <m:t>ℛ</m:t>
                      </m:r>
                    </m:oMath>
                  </m:oMathPara>
                </a14:m>
                <a:endParaRPr lang="en-US" dirty="0"/>
              </a:p>
            </p:txBody>
          </p:sp>
        </mc:Choice>
        <mc:Fallback xmlns="">
          <p:sp>
            <p:nvSpPr>
              <p:cNvPr id="62" name="TextBox 61">
                <a:extLst>
                  <a:ext uri="{FF2B5EF4-FFF2-40B4-BE49-F238E27FC236}">
                    <a16:creationId xmlns:a16="http://schemas.microsoft.com/office/drawing/2014/main" id="{B4A7A6BC-7B92-7595-CEEF-86007B59E62E}"/>
                  </a:ext>
                </a:extLst>
              </p:cNvPr>
              <p:cNvSpPr txBox="1">
                <a:spLocks noRot="1" noChangeAspect="1" noMove="1" noResize="1" noEditPoints="1" noAdjustHandles="1" noChangeArrowheads="1" noChangeShapeType="1" noTextEdit="1"/>
              </p:cNvSpPr>
              <p:nvPr/>
            </p:nvSpPr>
            <p:spPr>
              <a:xfrm>
                <a:off x="5613803" y="2920086"/>
                <a:ext cx="330436" cy="369332"/>
              </a:xfrm>
              <a:prstGeom prst="rect">
                <a:avLst/>
              </a:prstGeom>
              <a:blipFill>
                <a:blip r:embed="rId6"/>
                <a:stretch>
                  <a:fillRect/>
                </a:stretch>
              </a:blipFill>
            </p:spPr>
            <p:txBody>
              <a:bodyPr/>
              <a:lstStyle/>
              <a:p>
                <a:r>
                  <a:rPr lang="en-US">
                    <a:noFill/>
                  </a:rPr>
                  <a:t> </a:t>
                </a:r>
              </a:p>
            </p:txBody>
          </p:sp>
        </mc:Fallback>
      </mc:AlternateContent>
      <p:grpSp>
        <p:nvGrpSpPr>
          <p:cNvPr id="73" name="Group 72">
            <a:extLst>
              <a:ext uri="{FF2B5EF4-FFF2-40B4-BE49-F238E27FC236}">
                <a16:creationId xmlns:a16="http://schemas.microsoft.com/office/drawing/2014/main" id="{C5AB03B6-CF46-0AB2-89A8-068C3BC5C7FF}"/>
              </a:ext>
            </a:extLst>
          </p:cNvPr>
          <p:cNvGrpSpPr/>
          <p:nvPr/>
        </p:nvGrpSpPr>
        <p:grpSpPr>
          <a:xfrm>
            <a:off x="596170" y="3851111"/>
            <a:ext cx="1001167" cy="1028163"/>
            <a:chOff x="596170" y="3851111"/>
            <a:chExt cx="1001167" cy="1028163"/>
          </a:xfrm>
        </p:grpSpPr>
        <p:cxnSp>
          <p:nvCxnSpPr>
            <p:cNvPr id="63" name="Straight Connector 62">
              <a:extLst>
                <a:ext uri="{FF2B5EF4-FFF2-40B4-BE49-F238E27FC236}">
                  <a16:creationId xmlns:a16="http://schemas.microsoft.com/office/drawing/2014/main" id="{A9554E24-0F27-82C7-473F-3D14484B9C67}"/>
                </a:ext>
              </a:extLst>
            </p:cNvPr>
            <p:cNvCxnSpPr>
              <a:cxnSpLocks/>
            </p:cNvCxnSpPr>
            <p:nvPr/>
          </p:nvCxnSpPr>
          <p:spPr>
            <a:xfrm flipH="1">
              <a:off x="761388" y="4711982"/>
              <a:ext cx="532800" cy="0"/>
            </a:xfrm>
            <a:prstGeom prst="line">
              <a:avLst/>
            </a:prstGeom>
            <a:ln w="12700">
              <a:headEnd type="triangle"/>
              <a:tailEnd type="none"/>
            </a:ln>
          </p:spPr>
          <p:style>
            <a:lnRef idx="1">
              <a:schemeClr val="dk1"/>
            </a:lnRef>
            <a:fillRef idx="0">
              <a:schemeClr val="dk1"/>
            </a:fillRef>
            <a:effectRef idx="0">
              <a:schemeClr val="dk1"/>
            </a:effectRef>
            <a:fontRef idx="minor">
              <a:schemeClr val="tx1"/>
            </a:fontRef>
          </p:style>
        </p:cxnSp>
        <p:cxnSp>
          <p:nvCxnSpPr>
            <p:cNvPr id="64" name="Straight Connector 63">
              <a:extLst>
                <a:ext uri="{FF2B5EF4-FFF2-40B4-BE49-F238E27FC236}">
                  <a16:creationId xmlns:a16="http://schemas.microsoft.com/office/drawing/2014/main" id="{55B10484-BA73-B196-5E18-A8222ADA4B17}"/>
                </a:ext>
              </a:extLst>
            </p:cNvPr>
            <p:cNvCxnSpPr>
              <a:cxnSpLocks/>
            </p:cNvCxnSpPr>
            <p:nvPr/>
          </p:nvCxnSpPr>
          <p:spPr>
            <a:xfrm rot="16200000" flipH="1">
              <a:off x="494988" y="4445582"/>
              <a:ext cx="532800" cy="0"/>
            </a:xfrm>
            <a:prstGeom prst="line">
              <a:avLst/>
            </a:prstGeom>
            <a:ln w="12700">
              <a:headEnd type="triangle"/>
              <a:tailEnd type="non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65" name="TextBox 64">
                  <a:extLst>
                    <a:ext uri="{FF2B5EF4-FFF2-40B4-BE49-F238E27FC236}">
                      <a16:creationId xmlns:a16="http://schemas.microsoft.com/office/drawing/2014/main" id="{9A49AB36-F8A4-26CE-25CA-3264ACF8B7A2}"/>
                    </a:ext>
                  </a:extLst>
                </p:cNvPr>
                <p:cNvSpPr txBox="1"/>
                <p:nvPr/>
              </p:nvSpPr>
              <p:spPr>
                <a:xfrm>
                  <a:off x="596170" y="3851111"/>
                  <a:ext cx="330436" cy="39126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1800" b="0" i="1" smtClean="0">
                                <a:latin typeface="Cambria Math" panose="02040503050406030204" pitchFamily="18" charset="0"/>
                                <a:ea typeface="Cambria Math" panose="02040503050406030204" pitchFamily="18" charset="0"/>
                              </a:rPr>
                            </m:ctrlPr>
                          </m:sSubPr>
                          <m:e>
                            <m:r>
                              <a:rPr lang="en-US" sz="1800" i="1" smtClean="0">
                                <a:latin typeface="Cambria Math" panose="02040503050406030204" pitchFamily="18" charset="0"/>
                                <a:ea typeface="Cambria Math" panose="02040503050406030204" pitchFamily="18" charset="0"/>
                              </a:rPr>
                              <m:t>𝒬</m:t>
                            </m:r>
                          </m:e>
                          <m:sub>
                            <m:r>
                              <a:rPr lang="en-US" sz="1800" b="0" i="1" smtClean="0">
                                <a:latin typeface="Cambria Math" panose="02040503050406030204" pitchFamily="18" charset="0"/>
                                <a:ea typeface="Cambria Math" panose="02040503050406030204" pitchFamily="18" charset="0"/>
                              </a:rPr>
                              <m:t>𝑦</m:t>
                            </m:r>
                          </m:sub>
                        </m:sSub>
                      </m:oMath>
                    </m:oMathPara>
                  </a14:m>
                  <a:endParaRPr lang="en-US" dirty="0"/>
                </a:p>
              </p:txBody>
            </p:sp>
          </mc:Choice>
          <mc:Fallback xmlns="">
            <p:sp>
              <p:nvSpPr>
                <p:cNvPr id="65" name="TextBox 64">
                  <a:extLst>
                    <a:ext uri="{FF2B5EF4-FFF2-40B4-BE49-F238E27FC236}">
                      <a16:creationId xmlns:a16="http://schemas.microsoft.com/office/drawing/2014/main" id="{9A49AB36-F8A4-26CE-25CA-3264ACF8B7A2}"/>
                    </a:ext>
                  </a:extLst>
                </p:cNvPr>
                <p:cNvSpPr txBox="1">
                  <a:spLocks noRot="1" noChangeAspect="1" noMove="1" noResize="1" noEditPoints="1" noAdjustHandles="1" noChangeArrowheads="1" noChangeShapeType="1" noTextEdit="1"/>
                </p:cNvSpPr>
                <p:nvPr/>
              </p:nvSpPr>
              <p:spPr>
                <a:xfrm>
                  <a:off x="596170" y="3851111"/>
                  <a:ext cx="330436" cy="391261"/>
                </a:xfrm>
                <a:prstGeom prst="rect">
                  <a:avLst/>
                </a:prstGeom>
                <a:blipFill>
                  <a:blip r:embed="rId7"/>
                  <a:stretch>
                    <a:fillRect l="-3846" r="-26923" b="-312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6" name="TextBox 65">
                  <a:extLst>
                    <a:ext uri="{FF2B5EF4-FFF2-40B4-BE49-F238E27FC236}">
                      <a16:creationId xmlns:a16="http://schemas.microsoft.com/office/drawing/2014/main" id="{905E9BA0-F681-F522-D53B-323557A4387E}"/>
                    </a:ext>
                  </a:extLst>
                </p:cNvPr>
                <p:cNvSpPr txBox="1"/>
                <p:nvPr/>
              </p:nvSpPr>
              <p:spPr>
                <a:xfrm>
                  <a:off x="1266901" y="4509942"/>
                  <a:ext cx="330436"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1800" b="0" i="1" smtClean="0">
                                <a:latin typeface="Cambria Math" panose="02040503050406030204" pitchFamily="18" charset="0"/>
                                <a:ea typeface="Cambria Math" panose="02040503050406030204" pitchFamily="18" charset="0"/>
                              </a:rPr>
                            </m:ctrlPr>
                          </m:sSubPr>
                          <m:e>
                            <m:r>
                              <a:rPr lang="en-US" sz="1800" i="1" smtClean="0">
                                <a:latin typeface="Cambria Math" panose="02040503050406030204" pitchFamily="18" charset="0"/>
                                <a:ea typeface="Cambria Math" panose="02040503050406030204" pitchFamily="18" charset="0"/>
                              </a:rPr>
                              <m:t>𝒬</m:t>
                            </m:r>
                          </m:e>
                          <m:sub>
                            <m:r>
                              <a:rPr lang="en-US" sz="1800" b="0" i="1" smtClean="0">
                                <a:latin typeface="Cambria Math" panose="02040503050406030204" pitchFamily="18" charset="0"/>
                                <a:ea typeface="Cambria Math" panose="02040503050406030204" pitchFamily="18" charset="0"/>
                              </a:rPr>
                              <m:t>𝑥</m:t>
                            </m:r>
                          </m:sub>
                        </m:sSub>
                      </m:oMath>
                    </m:oMathPara>
                  </a14:m>
                  <a:endParaRPr lang="en-US" dirty="0"/>
                </a:p>
              </p:txBody>
            </p:sp>
          </mc:Choice>
          <mc:Fallback xmlns="">
            <p:sp>
              <p:nvSpPr>
                <p:cNvPr id="66" name="TextBox 65">
                  <a:extLst>
                    <a:ext uri="{FF2B5EF4-FFF2-40B4-BE49-F238E27FC236}">
                      <a16:creationId xmlns:a16="http://schemas.microsoft.com/office/drawing/2014/main" id="{905E9BA0-F681-F522-D53B-323557A4387E}"/>
                    </a:ext>
                  </a:extLst>
                </p:cNvPr>
                <p:cNvSpPr txBox="1">
                  <a:spLocks noRot="1" noChangeAspect="1" noMove="1" noResize="1" noEditPoints="1" noAdjustHandles="1" noChangeArrowheads="1" noChangeShapeType="1" noTextEdit="1"/>
                </p:cNvSpPr>
                <p:nvPr/>
              </p:nvSpPr>
              <p:spPr>
                <a:xfrm>
                  <a:off x="1266901" y="4509942"/>
                  <a:ext cx="330436" cy="369332"/>
                </a:xfrm>
                <a:prstGeom prst="rect">
                  <a:avLst/>
                </a:prstGeom>
                <a:blipFill>
                  <a:blip r:embed="rId8"/>
                  <a:stretch>
                    <a:fillRect r="-14815" b="-10345"/>
                  </a:stretch>
                </a:blipFill>
              </p:spPr>
              <p:txBody>
                <a:bodyPr/>
                <a:lstStyle/>
                <a:p>
                  <a:r>
                    <a:rPr lang="en-US">
                      <a:noFill/>
                    </a:rPr>
                    <a:t> </a:t>
                  </a:r>
                </a:p>
              </p:txBody>
            </p:sp>
          </mc:Fallback>
        </mc:AlternateContent>
      </p:grpSp>
      <p:grpSp>
        <p:nvGrpSpPr>
          <p:cNvPr id="74" name="Group 73">
            <a:extLst>
              <a:ext uri="{FF2B5EF4-FFF2-40B4-BE49-F238E27FC236}">
                <a16:creationId xmlns:a16="http://schemas.microsoft.com/office/drawing/2014/main" id="{BE0F340F-38D9-590C-3476-9F5D478A37E0}"/>
              </a:ext>
            </a:extLst>
          </p:cNvPr>
          <p:cNvGrpSpPr/>
          <p:nvPr/>
        </p:nvGrpSpPr>
        <p:grpSpPr>
          <a:xfrm>
            <a:off x="5611131" y="3849687"/>
            <a:ext cx="966983" cy="1045255"/>
            <a:chOff x="5611131" y="3849687"/>
            <a:chExt cx="966983" cy="1045255"/>
          </a:xfrm>
        </p:grpSpPr>
        <p:cxnSp>
          <p:nvCxnSpPr>
            <p:cNvPr id="69" name="Straight Connector 68">
              <a:extLst>
                <a:ext uri="{FF2B5EF4-FFF2-40B4-BE49-F238E27FC236}">
                  <a16:creationId xmlns:a16="http://schemas.microsoft.com/office/drawing/2014/main" id="{04DA14D2-46C8-65AC-6B28-AD614D4D7D53}"/>
                </a:ext>
              </a:extLst>
            </p:cNvPr>
            <p:cNvCxnSpPr>
              <a:cxnSpLocks/>
            </p:cNvCxnSpPr>
            <p:nvPr/>
          </p:nvCxnSpPr>
          <p:spPr>
            <a:xfrm flipH="1">
              <a:off x="5776349" y="4719104"/>
              <a:ext cx="532800" cy="0"/>
            </a:xfrm>
            <a:prstGeom prst="line">
              <a:avLst/>
            </a:prstGeom>
            <a:ln w="12700">
              <a:headEnd type="triangle"/>
              <a:tailEnd type="none"/>
            </a:ln>
          </p:spPr>
          <p:style>
            <a:lnRef idx="1">
              <a:schemeClr val="dk1"/>
            </a:lnRef>
            <a:fillRef idx="0">
              <a:schemeClr val="dk1"/>
            </a:fillRef>
            <a:effectRef idx="0">
              <a:schemeClr val="dk1"/>
            </a:effectRef>
            <a:fontRef idx="minor">
              <a:schemeClr val="tx1"/>
            </a:fontRef>
          </p:style>
        </p:cxnSp>
        <p:cxnSp>
          <p:nvCxnSpPr>
            <p:cNvPr id="70" name="Straight Connector 69">
              <a:extLst>
                <a:ext uri="{FF2B5EF4-FFF2-40B4-BE49-F238E27FC236}">
                  <a16:creationId xmlns:a16="http://schemas.microsoft.com/office/drawing/2014/main" id="{01085E17-13D6-6BE1-694E-9B22A04D08AD}"/>
                </a:ext>
              </a:extLst>
            </p:cNvPr>
            <p:cNvCxnSpPr>
              <a:cxnSpLocks/>
            </p:cNvCxnSpPr>
            <p:nvPr/>
          </p:nvCxnSpPr>
          <p:spPr>
            <a:xfrm rot="16200000" flipH="1">
              <a:off x="5509949" y="4452704"/>
              <a:ext cx="532800" cy="0"/>
            </a:xfrm>
            <a:prstGeom prst="line">
              <a:avLst/>
            </a:prstGeom>
            <a:ln w="12700">
              <a:headEnd type="triangle"/>
              <a:tailEnd type="non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71" name="TextBox 70">
                  <a:extLst>
                    <a:ext uri="{FF2B5EF4-FFF2-40B4-BE49-F238E27FC236}">
                      <a16:creationId xmlns:a16="http://schemas.microsoft.com/office/drawing/2014/main" id="{DB687E08-A9CC-285D-B2C2-B58C552054E1}"/>
                    </a:ext>
                  </a:extLst>
                </p:cNvPr>
                <p:cNvSpPr txBox="1"/>
                <p:nvPr/>
              </p:nvSpPr>
              <p:spPr>
                <a:xfrm>
                  <a:off x="5611131" y="3849687"/>
                  <a:ext cx="330436" cy="39126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1800" b="0" i="1" smtClean="0">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ℛ</m:t>
                            </m:r>
                          </m:e>
                          <m:sub>
                            <m:r>
                              <a:rPr lang="en-US" sz="1800" b="0" i="1" smtClean="0">
                                <a:latin typeface="Cambria Math" panose="02040503050406030204" pitchFamily="18" charset="0"/>
                                <a:ea typeface="Cambria Math" panose="02040503050406030204" pitchFamily="18" charset="0"/>
                              </a:rPr>
                              <m:t>𝑦</m:t>
                            </m:r>
                          </m:sub>
                        </m:sSub>
                      </m:oMath>
                    </m:oMathPara>
                  </a14:m>
                  <a:endParaRPr lang="en-US" dirty="0"/>
                </a:p>
              </p:txBody>
            </p:sp>
          </mc:Choice>
          <mc:Fallback xmlns="">
            <p:sp>
              <p:nvSpPr>
                <p:cNvPr id="71" name="TextBox 70">
                  <a:extLst>
                    <a:ext uri="{FF2B5EF4-FFF2-40B4-BE49-F238E27FC236}">
                      <a16:creationId xmlns:a16="http://schemas.microsoft.com/office/drawing/2014/main" id="{DB687E08-A9CC-285D-B2C2-B58C552054E1}"/>
                    </a:ext>
                  </a:extLst>
                </p:cNvPr>
                <p:cNvSpPr txBox="1">
                  <a:spLocks noRot="1" noChangeAspect="1" noMove="1" noResize="1" noEditPoints="1" noAdjustHandles="1" noChangeArrowheads="1" noChangeShapeType="1" noTextEdit="1"/>
                </p:cNvSpPr>
                <p:nvPr/>
              </p:nvSpPr>
              <p:spPr>
                <a:xfrm>
                  <a:off x="5611131" y="3849687"/>
                  <a:ext cx="330436" cy="391261"/>
                </a:xfrm>
                <a:prstGeom prst="rect">
                  <a:avLst/>
                </a:prstGeom>
                <a:blipFill>
                  <a:blip r:embed="rId9"/>
                  <a:stretch>
                    <a:fillRect r="-25000" b="-312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2" name="TextBox 71">
                  <a:extLst>
                    <a:ext uri="{FF2B5EF4-FFF2-40B4-BE49-F238E27FC236}">
                      <a16:creationId xmlns:a16="http://schemas.microsoft.com/office/drawing/2014/main" id="{3B7990FA-56A5-E3F7-045B-FE05A913A612}"/>
                    </a:ext>
                  </a:extLst>
                </p:cNvPr>
                <p:cNvSpPr txBox="1"/>
                <p:nvPr/>
              </p:nvSpPr>
              <p:spPr>
                <a:xfrm>
                  <a:off x="6247678" y="4525610"/>
                  <a:ext cx="330436"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1800" b="0" i="1" smtClean="0">
                                <a:latin typeface="Cambria Math" panose="02040503050406030204" pitchFamily="18" charset="0"/>
                                <a:ea typeface="Cambria Math" panose="02040503050406030204" pitchFamily="18" charset="0"/>
                              </a:rPr>
                            </m:ctrlPr>
                          </m:sSubPr>
                          <m:e>
                            <m:r>
                              <a:rPr lang="en-US" sz="1800" b="0" i="1" smtClean="0">
                                <a:latin typeface="Cambria Math" panose="02040503050406030204" pitchFamily="18" charset="0"/>
                                <a:ea typeface="Cambria Math" panose="02040503050406030204" pitchFamily="18" charset="0"/>
                              </a:rPr>
                              <m:t>ℛ</m:t>
                            </m:r>
                          </m:e>
                          <m:sub>
                            <m:r>
                              <a:rPr lang="en-US" sz="1800" b="0" i="1" smtClean="0">
                                <a:latin typeface="Cambria Math" panose="02040503050406030204" pitchFamily="18" charset="0"/>
                                <a:ea typeface="Cambria Math" panose="02040503050406030204" pitchFamily="18" charset="0"/>
                              </a:rPr>
                              <m:t>𝑥</m:t>
                            </m:r>
                          </m:sub>
                        </m:sSub>
                      </m:oMath>
                    </m:oMathPara>
                  </a14:m>
                  <a:endParaRPr lang="en-US" dirty="0"/>
                </a:p>
              </p:txBody>
            </p:sp>
          </mc:Choice>
          <mc:Fallback xmlns="">
            <p:sp>
              <p:nvSpPr>
                <p:cNvPr id="72" name="TextBox 71">
                  <a:extLst>
                    <a:ext uri="{FF2B5EF4-FFF2-40B4-BE49-F238E27FC236}">
                      <a16:creationId xmlns:a16="http://schemas.microsoft.com/office/drawing/2014/main" id="{3B7990FA-56A5-E3F7-045B-FE05A913A612}"/>
                    </a:ext>
                  </a:extLst>
                </p:cNvPr>
                <p:cNvSpPr txBox="1">
                  <a:spLocks noRot="1" noChangeAspect="1" noMove="1" noResize="1" noEditPoints="1" noAdjustHandles="1" noChangeArrowheads="1" noChangeShapeType="1" noTextEdit="1"/>
                </p:cNvSpPr>
                <p:nvPr/>
              </p:nvSpPr>
              <p:spPr>
                <a:xfrm>
                  <a:off x="6247678" y="4525610"/>
                  <a:ext cx="330436" cy="369332"/>
                </a:xfrm>
                <a:prstGeom prst="rect">
                  <a:avLst/>
                </a:prstGeom>
                <a:blipFill>
                  <a:blip r:embed="rId10"/>
                  <a:stretch>
                    <a:fillRect r="-23077"/>
                  </a:stretch>
                </a:blipFill>
              </p:spPr>
              <p:txBody>
                <a:bodyPr/>
                <a:lstStyle/>
                <a:p>
                  <a:r>
                    <a:rPr lang="en-US">
                      <a:noFill/>
                    </a:rPr>
                    <a:t> </a:t>
                  </a:r>
                </a:p>
              </p:txBody>
            </p:sp>
          </mc:Fallback>
        </mc:AlternateContent>
      </p:grpSp>
      <p:sp>
        <p:nvSpPr>
          <p:cNvPr id="2" name="Footer Placeholder 1">
            <a:extLst>
              <a:ext uri="{FF2B5EF4-FFF2-40B4-BE49-F238E27FC236}">
                <a16:creationId xmlns:a16="http://schemas.microsoft.com/office/drawing/2014/main" id="{C9BC2F34-9FD0-7046-C438-B0895F3C2867}"/>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599448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6">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P spid="62"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87</a:t>
            </a:fld>
            <a:endParaRPr lang="en-US"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p:sp>
        <p:nvSpPr>
          <p:cNvPr id="28" name="object 2">
            <a:extLst>
              <a:ext uri="{FF2B5EF4-FFF2-40B4-BE49-F238E27FC236}">
                <a16:creationId xmlns:a16="http://schemas.microsoft.com/office/drawing/2014/main" id="{7333985B-FD7E-D981-D35C-EDEC7485530F}"/>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Closest Pair of Points - Algorithm</a:t>
            </a:r>
            <a:endParaRPr sz="2400" dirty="0"/>
          </a:p>
        </p:txBody>
      </p:sp>
      <mc:AlternateContent xmlns:mc="http://schemas.openxmlformats.org/markup-compatibility/2006" xmlns:a14="http://schemas.microsoft.com/office/drawing/2010/main">
        <mc:Choice Requires="a14">
          <p:sp>
            <p:nvSpPr>
              <p:cNvPr id="36" name="Content Placeholder 2">
                <a:extLst>
                  <a:ext uri="{FF2B5EF4-FFF2-40B4-BE49-F238E27FC236}">
                    <a16:creationId xmlns:a16="http://schemas.microsoft.com/office/drawing/2014/main" id="{3C3785FA-BBA2-32E4-E7A9-1E94C52B2616}"/>
                  </a:ext>
                </a:extLst>
              </p:cNvPr>
              <p:cNvSpPr txBox="1">
                <a:spLocks/>
              </p:cNvSpPr>
              <p:nvPr/>
            </p:nvSpPr>
            <p:spPr>
              <a:xfrm>
                <a:off x="218114" y="1063399"/>
                <a:ext cx="6539957" cy="1597215"/>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800"/>
                  </a:lnSpc>
                  <a:spcBef>
                    <a:spcPts val="400"/>
                  </a:spcBef>
                  <a:tabLst>
                    <a:tab pos="885825" algn="l"/>
                  </a:tabLst>
                </a:pPr>
                <a:r>
                  <a:rPr lang="en-US" sz="1600" dirty="0"/>
                  <a:t>Getting </a:t>
                </a:r>
                <a14:m>
                  <m:oMath xmlns:m="http://schemas.openxmlformats.org/officeDocument/2006/math">
                    <m:sSub>
                      <m:sSubPr>
                        <m:ctrlPr>
                          <a:rPr lang="en-US" sz="1600" b="0" i="1" smtClean="0">
                            <a:latin typeface="Cambria Math" panose="02040503050406030204" pitchFamily="18" charset="0"/>
                            <a:ea typeface="Cambria Math" panose="02040503050406030204" pitchFamily="18" charset="0"/>
                          </a:rPr>
                        </m:ctrlPr>
                      </m:sSubPr>
                      <m:e>
                        <m:r>
                          <a:rPr lang="en-US" sz="1600" i="1" smtClean="0">
                            <a:latin typeface="Cambria Math" panose="02040503050406030204" pitchFamily="18" charset="0"/>
                            <a:ea typeface="Cambria Math" panose="02040503050406030204" pitchFamily="18" charset="0"/>
                          </a:rPr>
                          <m:t>𝒬</m:t>
                        </m:r>
                      </m:e>
                      <m:sub>
                        <m:r>
                          <a:rPr lang="en-US" sz="1600" b="0" i="1" smtClean="0">
                            <a:latin typeface="Cambria Math" panose="02040503050406030204" pitchFamily="18" charset="0"/>
                            <a:ea typeface="Cambria Math" panose="02040503050406030204" pitchFamily="18" charset="0"/>
                          </a:rPr>
                          <m:t>𝑥</m:t>
                        </m:r>
                      </m:sub>
                    </m:sSub>
                  </m:oMath>
                </a14:m>
                <a:r>
                  <a:rPr lang="en-US" sz="1600" dirty="0"/>
                  <a:t> and </a:t>
                </a:r>
                <a14:m>
                  <m:oMath xmlns:m="http://schemas.openxmlformats.org/officeDocument/2006/math">
                    <m:sSub>
                      <m:sSubPr>
                        <m:ctrlPr>
                          <a:rPr lang="en-US" sz="1600" b="0" i="1" smtClean="0">
                            <a:latin typeface="Cambria Math" panose="02040503050406030204" pitchFamily="18" charset="0"/>
                            <a:ea typeface="Cambria Math" panose="02040503050406030204" pitchFamily="18" charset="0"/>
                          </a:rPr>
                        </m:ctrlPr>
                      </m:sSubPr>
                      <m:e>
                        <m:r>
                          <a:rPr lang="en-US" sz="1600" i="1" smtClean="0">
                            <a:latin typeface="Cambria Math" panose="02040503050406030204" pitchFamily="18" charset="0"/>
                            <a:ea typeface="Cambria Math" panose="02040503050406030204" pitchFamily="18" charset="0"/>
                          </a:rPr>
                          <m:t>ℛ</m:t>
                        </m:r>
                      </m:e>
                      <m:sub>
                        <m:r>
                          <a:rPr lang="en-US" sz="1600" b="0" i="1" smtClean="0">
                            <a:latin typeface="Cambria Math" panose="02040503050406030204" pitchFamily="18" charset="0"/>
                            <a:ea typeface="Cambria Math" panose="02040503050406030204" pitchFamily="18" charset="0"/>
                          </a:rPr>
                          <m:t>𝑥</m:t>
                        </m:r>
                      </m:sub>
                    </m:sSub>
                  </m:oMath>
                </a14:m>
                <a:r>
                  <a:rPr lang="en-US" sz="1600" dirty="0"/>
                  <a:t> are easy</a:t>
                </a:r>
              </a:p>
              <a:p>
                <a:pPr>
                  <a:lnSpc>
                    <a:spcPts val="1800"/>
                  </a:lnSpc>
                  <a:spcBef>
                    <a:spcPts val="400"/>
                  </a:spcBef>
                  <a:tabLst>
                    <a:tab pos="885825" algn="l"/>
                  </a:tabLst>
                </a:pPr>
                <a:r>
                  <a:rPr lang="en-US" sz="1600" dirty="0"/>
                  <a:t>To get </a:t>
                </a:r>
                <a14:m>
                  <m:oMath xmlns:m="http://schemas.openxmlformats.org/officeDocument/2006/math">
                    <m:sSub>
                      <m:sSubPr>
                        <m:ctrlPr>
                          <a:rPr lang="en-US" sz="1600" i="1">
                            <a:latin typeface="Cambria Math" panose="02040503050406030204" pitchFamily="18" charset="0"/>
                            <a:ea typeface="Cambria Math" panose="02040503050406030204" pitchFamily="18" charset="0"/>
                          </a:rPr>
                        </m:ctrlPr>
                      </m:sSubPr>
                      <m:e>
                        <m:r>
                          <a:rPr lang="en-US" sz="1600" i="1">
                            <a:latin typeface="Cambria Math" panose="02040503050406030204" pitchFamily="18" charset="0"/>
                            <a:ea typeface="Cambria Math" panose="02040503050406030204" pitchFamily="18" charset="0"/>
                          </a:rPr>
                          <m:t>𝒬</m:t>
                        </m:r>
                      </m:e>
                      <m:sub>
                        <m:r>
                          <a:rPr lang="en-US" sz="1600" b="0" i="1" smtClean="0">
                            <a:latin typeface="Cambria Math" panose="02040503050406030204" pitchFamily="18" charset="0"/>
                            <a:ea typeface="Cambria Math" panose="02040503050406030204" pitchFamily="18" charset="0"/>
                          </a:rPr>
                          <m:t>𝑦</m:t>
                        </m:r>
                      </m:sub>
                    </m:sSub>
                  </m:oMath>
                </a14:m>
                <a:r>
                  <a:rPr lang="en-US" sz="1600" dirty="0"/>
                  <a:t> and </a:t>
                </a:r>
                <a14:m>
                  <m:oMath xmlns:m="http://schemas.openxmlformats.org/officeDocument/2006/math">
                    <m:sSub>
                      <m:sSubPr>
                        <m:ctrlPr>
                          <a:rPr lang="en-US" sz="1600" i="1">
                            <a:latin typeface="Cambria Math" panose="02040503050406030204" pitchFamily="18" charset="0"/>
                            <a:ea typeface="Cambria Math" panose="02040503050406030204" pitchFamily="18" charset="0"/>
                          </a:rPr>
                        </m:ctrlPr>
                      </m:sSubPr>
                      <m:e>
                        <m:r>
                          <a:rPr lang="en-US" sz="1600" i="1">
                            <a:latin typeface="Cambria Math" panose="02040503050406030204" pitchFamily="18" charset="0"/>
                            <a:ea typeface="Cambria Math" panose="02040503050406030204" pitchFamily="18" charset="0"/>
                          </a:rPr>
                          <m:t>ℛ</m:t>
                        </m:r>
                      </m:e>
                      <m:sub>
                        <m:r>
                          <a:rPr lang="en-US" sz="1600" b="0" i="1" smtClean="0">
                            <a:latin typeface="Cambria Math" panose="02040503050406030204" pitchFamily="18" charset="0"/>
                            <a:ea typeface="Cambria Math" panose="02040503050406030204" pitchFamily="18" charset="0"/>
                          </a:rPr>
                          <m:t>𝑦</m:t>
                        </m:r>
                      </m:sub>
                    </m:sSub>
                  </m:oMath>
                </a14:m>
                <a:r>
                  <a:rPr lang="en-US" sz="1600" dirty="0"/>
                  <a:t>, we have to scan </a:t>
                </a:r>
                <a14:m>
                  <m:oMath xmlns:m="http://schemas.openxmlformats.org/officeDocument/2006/math">
                    <m:sSub>
                      <m:sSubPr>
                        <m:ctrlPr>
                          <a:rPr lang="en-US" sz="1600" i="1">
                            <a:latin typeface="Cambria Math" panose="02040503050406030204" pitchFamily="18" charset="0"/>
                            <a:ea typeface="Cambria Math" panose="02040503050406030204" pitchFamily="18" charset="0"/>
                          </a:rPr>
                        </m:ctrlPr>
                      </m:sSubPr>
                      <m:e>
                        <m:r>
                          <a:rPr lang="en-US" sz="1600" b="0" i="1" smtClean="0">
                            <a:latin typeface="Cambria Math" panose="02040503050406030204" pitchFamily="18" charset="0"/>
                            <a:ea typeface="Cambria Math" panose="02040503050406030204" pitchFamily="18" charset="0"/>
                          </a:rPr>
                          <m:t>𝑃</m:t>
                        </m:r>
                      </m:e>
                      <m:sub>
                        <m:r>
                          <a:rPr lang="en-US" sz="1600" b="0" i="1" smtClean="0">
                            <a:latin typeface="Cambria Math" panose="02040503050406030204" pitchFamily="18" charset="0"/>
                            <a:ea typeface="Cambria Math" panose="02040503050406030204" pitchFamily="18" charset="0"/>
                          </a:rPr>
                          <m:t>𝑦</m:t>
                        </m:r>
                      </m:sub>
                    </m:sSub>
                  </m:oMath>
                </a14:m>
                <a:r>
                  <a:rPr lang="en-US" sz="1600" dirty="0"/>
                  <a:t> and points for which </a:t>
                </a:r>
                <a14:m>
                  <m:oMath xmlns:m="http://schemas.openxmlformats.org/officeDocument/2006/math">
                    <m:r>
                      <a:rPr lang="en-US" sz="1600" b="0" i="1" smtClean="0">
                        <a:latin typeface="Cambria Math" panose="02040503050406030204" pitchFamily="18" charset="0"/>
                      </a:rPr>
                      <m:t>𝑥</m:t>
                    </m:r>
                  </m:oMath>
                </a14:m>
                <a:r>
                  <a:rPr lang="en-US" sz="1600" dirty="0"/>
                  <a:t> coordinate is less than the midline will be pushed to the list </a:t>
                </a:r>
                <a14:m>
                  <m:oMath xmlns:m="http://schemas.openxmlformats.org/officeDocument/2006/math">
                    <m:sSub>
                      <m:sSubPr>
                        <m:ctrlPr>
                          <a:rPr lang="en-US" sz="1600" b="0" i="1" smtClean="0">
                            <a:latin typeface="Cambria Math" panose="02040503050406030204" pitchFamily="18" charset="0"/>
                            <a:ea typeface="Cambria Math" panose="02040503050406030204" pitchFamily="18" charset="0"/>
                          </a:rPr>
                        </m:ctrlPr>
                      </m:sSubPr>
                      <m:e>
                        <m:r>
                          <a:rPr lang="en-US" sz="1600" i="1" smtClean="0">
                            <a:latin typeface="Cambria Math" panose="02040503050406030204" pitchFamily="18" charset="0"/>
                            <a:ea typeface="Cambria Math" panose="02040503050406030204" pitchFamily="18" charset="0"/>
                          </a:rPr>
                          <m:t>𝒬</m:t>
                        </m:r>
                      </m:e>
                      <m:sub>
                        <m:r>
                          <a:rPr lang="en-US" sz="1600" b="0" i="1" smtClean="0">
                            <a:latin typeface="Cambria Math" panose="02040503050406030204" pitchFamily="18" charset="0"/>
                            <a:ea typeface="Cambria Math" panose="02040503050406030204" pitchFamily="18" charset="0"/>
                          </a:rPr>
                          <m:t>𝑦</m:t>
                        </m:r>
                      </m:sub>
                    </m:sSub>
                  </m:oMath>
                </a14:m>
                <a:r>
                  <a:rPr lang="en-US" sz="1600" dirty="0"/>
                  <a:t> and points for which </a:t>
                </a:r>
                <a14:m>
                  <m:oMath xmlns:m="http://schemas.openxmlformats.org/officeDocument/2006/math">
                    <m:r>
                      <a:rPr lang="en-US" sz="1600" i="1">
                        <a:latin typeface="Cambria Math" panose="02040503050406030204" pitchFamily="18" charset="0"/>
                      </a:rPr>
                      <m:t>𝑥</m:t>
                    </m:r>
                  </m:oMath>
                </a14:m>
                <a:r>
                  <a:rPr lang="en-US" sz="1600" dirty="0"/>
                  <a:t> coordinate is more than the midline will be pushed to the list </a:t>
                </a:r>
                <a14:m>
                  <m:oMath xmlns:m="http://schemas.openxmlformats.org/officeDocument/2006/math">
                    <m:sSub>
                      <m:sSubPr>
                        <m:ctrlPr>
                          <a:rPr lang="en-US" sz="1600" i="1">
                            <a:latin typeface="Cambria Math" panose="02040503050406030204" pitchFamily="18" charset="0"/>
                            <a:ea typeface="Cambria Math" panose="02040503050406030204" pitchFamily="18" charset="0"/>
                          </a:rPr>
                        </m:ctrlPr>
                      </m:sSubPr>
                      <m:e>
                        <m:r>
                          <a:rPr lang="en-US" sz="1600" i="1" smtClean="0">
                            <a:latin typeface="Cambria Math" panose="02040503050406030204" pitchFamily="18" charset="0"/>
                            <a:ea typeface="Cambria Math" panose="02040503050406030204" pitchFamily="18" charset="0"/>
                          </a:rPr>
                          <m:t>ℛ</m:t>
                        </m:r>
                      </m:e>
                      <m:sub>
                        <m:r>
                          <a:rPr lang="en-US" sz="1600" i="1">
                            <a:latin typeface="Cambria Math" panose="02040503050406030204" pitchFamily="18" charset="0"/>
                            <a:ea typeface="Cambria Math" panose="02040503050406030204" pitchFamily="18" charset="0"/>
                          </a:rPr>
                          <m:t>𝑦</m:t>
                        </m:r>
                      </m:sub>
                    </m:sSub>
                  </m:oMath>
                </a14:m>
                <a:endParaRPr lang="en-US" sz="1600" dirty="0">
                  <a:ea typeface="Cambria Math" panose="02040503050406030204" pitchFamily="18" charset="0"/>
                </a:endParaRPr>
              </a:p>
              <a:p>
                <a:pPr>
                  <a:lnSpc>
                    <a:spcPts val="1800"/>
                  </a:lnSpc>
                  <a:spcBef>
                    <a:spcPts val="400"/>
                  </a:spcBef>
                  <a:tabLst>
                    <a:tab pos="885825" algn="l"/>
                  </a:tabLst>
                </a:pPr>
                <a:r>
                  <a:rPr lang="en-US" sz="1600" dirty="0"/>
                  <a:t>So, in linear time we get </a:t>
                </a:r>
                <a14:m>
                  <m:oMath xmlns:m="http://schemas.openxmlformats.org/officeDocument/2006/math">
                    <m:sSub>
                      <m:sSubPr>
                        <m:ctrlPr>
                          <a:rPr lang="en-US" sz="1600" i="1">
                            <a:latin typeface="Cambria Math" panose="02040503050406030204" pitchFamily="18" charset="0"/>
                            <a:ea typeface="Cambria Math" panose="02040503050406030204" pitchFamily="18" charset="0"/>
                          </a:rPr>
                        </m:ctrlPr>
                      </m:sSubPr>
                      <m:e>
                        <m:r>
                          <a:rPr lang="en-US" sz="1600" i="1">
                            <a:latin typeface="Cambria Math" panose="02040503050406030204" pitchFamily="18" charset="0"/>
                            <a:ea typeface="Cambria Math" panose="02040503050406030204" pitchFamily="18" charset="0"/>
                          </a:rPr>
                          <m:t>𝒬</m:t>
                        </m:r>
                      </m:e>
                      <m:sub>
                        <m:r>
                          <a:rPr lang="en-US" sz="1600" i="1">
                            <a:latin typeface="Cambria Math" panose="02040503050406030204" pitchFamily="18" charset="0"/>
                            <a:ea typeface="Cambria Math" panose="02040503050406030204" pitchFamily="18" charset="0"/>
                          </a:rPr>
                          <m:t>𝑥</m:t>
                        </m:r>
                      </m:sub>
                    </m:sSub>
                    <m:r>
                      <a:rPr lang="en-US" sz="1600" b="0" i="1" smtClean="0">
                        <a:latin typeface="Cambria Math" panose="02040503050406030204" pitchFamily="18" charset="0"/>
                        <a:ea typeface="Cambria Math" panose="02040503050406030204" pitchFamily="18" charset="0"/>
                      </a:rPr>
                      <m:t>, </m:t>
                    </m:r>
                    <m:sSub>
                      <m:sSubPr>
                        <m:ctrlPr>
                          <a:rPr lang="en-US" sz="1600" b="0" i="1" smtClean="0">
                            <a:latin typeface="Cambria Math" panose="02040503050406030204" pitchFamily="18" charset="0"/>
                            <a:ea typeface="Cambria Math" panose="02040503050406030204" pitchFamily="18" charset="0"/>
                          </a:rPr>
                        </m:ctrlPr>
                      </m:sSubPr>
                      <m:e>
                        <m:r>
                          <a:rPr lang="en-US" sz="1600" b="0" i="1" smtClean="0">
                            <a:latin typeface="Cambria Math" panose="02040503050406030204" pitchFamily="18" charset="0"/>
                            <a:ea typeface="Cambria Math" panose="02040503050406030204" pitchFamily="18" charset="0"/>
                          </a:rPr>
                          <m:t>𝒬</m:t>
                        </m:r>
                      </m:e>
                      <m:sub>
                        <m:r>
                          <a:rPr lang="en-US" sz="1600" b="0" i="1" smtClean="0">
                            <a:latin typeface="Cambria Math" panose="02040503050406030204" pitchFamily="18" charset="0"/>
                            <a:ea typeface="Cambria Math" panose="02040503050406030204" pitchFamily="18" charset="0"/>
                          </a:rPr>
                          <m:t>𝑦</m:t>
                        </m:r>
                      </m:sub>
                    </m:sSub>
                    <m:r>
                      <a:rPr lang="en-US" sz="1600" b="0" i="1" smtClean="0">
                        <a:latin typeface="Cambria Math" panose="02040503050406030204" pitchFamily="18" charset="0"/>
                        <a:ea typeface="Cambria Math" panose="02040503050406030204" pitchFamily="18" charset="0"/>
                      </a:rPr>
                      <m:t>, </m:t>
                    </m:r>
                    <m:sSub>
                      <m:sSubPr>
                        <m:ctrlPr>
                          <a:rPr lang="en-US" sz="1600" b="0" i="1" smtClean="0">
                            <a:latin typeface="Cambria Math" panose="02040503050406030204" pitchFamily="18" charset="0"/>
                            <a:ea typeface="Cambria Math" panose="02040503050406030204" pitchFamily="18" charset="0"/>
                          </a:rPr>
                        </m:ctrlPr>
                      </m:sSubPr>
                      <m:e>
                        <m:r>
                          <a:rPr lang="en-US" sz="1600" b="0" i="1" smtClean="0">
                            <a:latin typeface="Cambria Math" panose="02040503050406030204" pitchFamily="18" charset="0"/>
                            <a:ea typeface="Cambria Math" panose="02040503050406030204" pitchFamily="18" charset="0"/>
                          </a:rPr>
                          <m:t>ℛ</m:t>
                        </m:r>
                      </m:e>
                      <m:sub>
                        <m:r>
                          <a:rPr lang="en-US" sz="1600" b="0" i="1" smtClean="0">
                            <a:latin typeface="Cambria Math" panose="02040503050406030204" pitchFamily="18" charset="0"/>
                            <a:ea typeface="Cambria Math" panose="02040503050406030204" pitchFamily="18" charset="0"/>
                          </a:rPr>
                          <m:t>𝑥</m:t>
                        </m:r>
                      </m:sub>
                    </m:sSub>
                    <m:r>
                      <a:rPr lang="en-US" sz="1600" b="0" i="1" smtClean="0">
                        <a:latin typeface="Cambria Math" panose="02040503050406030204" pitchFamily="18" charset="0"/>
                        <a:ea typeface="Cambria Math" panose="02040503050406030204" pitchFamily="18" charset="0"/>
                      </a:rPr>
                      <m:t>,</m:t>
                    </m:r>
                    <m:sSub>
                      <m:sSubPr>
                        <m:ctrlPr>
                          <a:rPr lang="en-US" sz="1600" b="0" i="1" smtClean="0">
                            <a:latin typeface="Cambria Math" panose="02040503050406030204" pitchFamily="18" charset="0"/>
                            <a:ea typeface="Cambria Math" panose="02040503050406030204" pitchFamily="18" charset="0"/>
                          </a:rPr>
                        </m:ctrlPr>
                      </m:sSubPr>
                      <m:e>
                        <m:r>
                          <a:rPr lang="en-US" sz="1600" b="0" i="1" smtClean="0">
                            <a:latin typeface="Cambria Math" panose="02040503050406030204" pitchFamily="18" charset="0"/>
                            <a:ea typeface="Cambria Math" panose="02040503050406030204" pitchFamily="18" charset="0"/>
                          </a:rPr>
                          <m:t>ℛ</m:t>
                        </m:r>
                      </m:e>
                      <m:sub>
                        <m:r>
                          <a:rPr lang="en-US" sz="1600" b="0" i="1" smtClean="0">
                            <a:latin typeface="Cambria Math" panose="02040503050406030204" pitchFamily="18" charset="0"/>
                            <a:ea typeface="Cambria Math" panose="02040503050406030204" pitchFamily="18" charset="0"/>
                          </a:rPr>
                          <m:t>𝑦</m:t>
                        </m:r>
                      </m:sub>
                    </m:sSub>
                  </m:oMath>
                </a14:m>
                <a:endParaRPr lang="en-US" sz="1600" dirty="0"/>
              </a:p>
            </p:txBody>
          </p:sp>
        </mc:Choice>
        <mc:Fallback xmlns="">
          <p:sp>
            <p:nvSpPr>
              <p:cNvPr id="36" name="Content Placeholder 2">
                <a:extLst>
                  <a:ext uri="{FF2B5EF4-FFF2-40B4-BE49-F238E27FC236}">
                    <a16:creationId xmlns:a16="http://schemas.microsoft.com/office/drawing/2014/main" id="{3C3785FA-BBA2-32E4-E7A9-1E94C52B2616}"/>
                  </a:ext>
                </a:extLst>
              </p:cNvPr>
              <p:cNvSpPr txBox="1">
                <a:spLocks noRot="1" noChangeAspect="1" noMove="1" noResize="1" noEditPoints="1" noAdjustHandles="1" noChangeArrowheads="1" noChangeShapeType="1" noTextEdit="1"/>
              </p:cNvSpPr>
              <p:nvPr/>
            </p:nvSpPr>
            <p:spPr>
              <a:xfrm>
                <a:off x="218114" y="1063399"/>
                <a:ext cx="6539957" cy="1597215"/>
              </a:xfrm>
              <a:prstGeom prst="rect">
                <a:avLst/>
              </a:prstGeom>
              <a:blipFill>
                <a:blip r:embed="rId3"/>
                <a:stretch>
                  <a:fillRect l="-388" t="-2362" b="-2362"/>
                </a:stretch>
              </a:blipFill>
            </p:spPr>
            <p:txBody>
              <a:bodyPr/>
              <a:lstStyle/>
              <a:p>
                <a:r>
                  <a:rPr lang="en-US">
                    <a:noFill/>
                  </a:rPr>
                  <a:t> </a:t>
                </a:r>
              </a:p>
            </p:txBody>
          </p:sp>
        </mc:Fallback>
      </mc:AlternateContent>
      <p:grpSp>
        <p:nvGrpSpPr>
          <p:cNvPr id="10" name="Group 9">
            <a:extLst>
              <a:ext uri="{FF2B5EF4-FFF2-40B4-BE49-F238E27FC236}">
                <a16:creationId xmlns:a16="http://schemas.microsoft.com/office/drawing/2014/main" id="{222D4CD8-BBDC-2111-CD1A-8D914D6A8C00}"/>
              </a:ext>
            </a:extLst>
          </p:cNvPr>
          <p:cNvGrpSpPr/>
          <p:nvPr/>
        </p:nvGrpSpPr>
        <p:grpSpPr>
          <a:xfrm>
            <a:off x="1593079" y="2835069"/>
            <a:ext cx="3943434" cy="1861822"/>
            <a:chOff x="1593079" y="2911983"/>
            <a:chExt cx="3943434" cy="1861822"/>
          </a:xfrm>
        </p:grpSpPr>
        <p:sp>
          <p:nvSpPr>
            <p:cNvPr id="14" name="Oval 13">
              <a:extLst>
                <a:ext uri="{FF2B5EF4-FFF2-40B4-BE49-F238E27FC236}">
                  <a16:creationId xmlns:a16="http://schemas.microsoft.com/office/drawing/2014/main" id="{B33E74BF-8B3A-A769-6E10-70488A471533}"/>
                </a:ext>
              </a:extLst>
            </p:cNvPr>
            <p:cNvSpPr/>
            <p:nvPr/>
          </p:nvSpPr>
          <p:spPr>
            <a:xfrm>
              <a:off x="2124342" y="3900446"/>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1" name="Oval 30">
              <a:extLst>
                <a:ext uri="{FF2B5EF4-FFF2-40B4-BE49-F238E27FC236}">
                  <a16:creationId xmlns:a16="http://schemas.microsoft.com/office/drawing/2014/main" id="{98A863D4-D863-92CC-865D-299F151E078C}"/>
                </a:ext>
              </a:extLst>
            </p:cNvPr>
            <p:cNvSpPr/>
            <p:nvPr/>
          </p:nvSpPr>
          <p:spPr>
            <a:xfrm>
              <a:off x="1593079" y="3097143"/>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4" name="Oval 33">
              <a:extLst>
                <a:ext uri="{FF2B5EF4-FFF2-40B4-BE49-F238E27FC236}">
                  <a16:creationId xmlns:a16="http://schemas.microsoft.com/office/drawing/2014/main" id="{97047EF2-50F9-D03B-9EBC-2D215144BCD5}"/>
                </a:ext>
              </a:extLst>
            </p:cNvPr>
            <p:cNvSpPr/>
            <p:nvPr/>
          </p:nvSpPr>
          <p:spPr>
            <a:xfrm>
              <a:off x="2093009" y="2919105"/>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5" name="Oval 34">
              <a:extLst>
                <a:ext uri="{FF2B5EF4-FFF2-40B4-BE49-F238E27FC236}">
                  <a16:creationId xmlns:a16="http://schemas.microsoft.com/office/drawing/2014/main" id="{F1BC7205-A2E0-D476-79A4-661E0B09A62A}"/>
                </a:ext>
              </a:extLst>
            </p:cNvPr>
            <p:cNvSpPr/>
            <p:nvPr/>
          </p:nvSpPr>
          <p:spPr>
            <a:xfrm>
              <a:off x="3063666" y="3138446"/>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8" name="Oval 37">
              <a:extLst>
                <a:ext uri="{FF2B5EF4-FFF2-40B4-BE49-F238E27FC236}">
                  <a16:creationId xmlns:a16="http://schemas.microsoft.com/office/drawing/2014/main" id="{216B4AA5-C803-7555-F321-D7EC63A264C1}"/>
                </a:ext>
              </a:extLst>
            </p:cNvPr>
            <p:cNvSpPr/>
            <p:nvPr/>
          </p:nvSpPr>
          <p:spPr>
            <a:xfrm>
              <a:off x="2276742" y="4455205"/>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9" name="Oval 38">
              <a:extLst>
                <a:ext uri="{FF2B5EF4-FFF2-40B4-BE49-F238E27FC236}">
                  <a16:creationId xmlns:a16="http://schemas.microsoft.com/office/drawing/2014/main" id="{CC60A593-8B47-CBD4-6D0C-362FEDF200FA}"/>
                </a:ext>
              </a:extLst>
            </p:cNvPr>
            <p:cNvSpPr/>
            <p:nvPr/>
          </p:nvSpPr>
          <p:spPr>
            <a:xfrm>
              <a:off x="3664006" y="396810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40" name="Oval 39">
              <a:extLst>
                <a:ext uri="{FF2B5EF4-FFF2-40B4-BE49-F238E27FC236}">
                  <a16:creationId xmlns:a16="http://schemas.microsoft.com/office/drawing/2014/main" id="{397B2F8E-06FE-5D9F-7B37-D4676C51D634}"/>
                </a:ext>
              </a:extLst>
            </p:cNvPr>
            <p:cNvSpPr/>
            <p:nvPr/>
          </p:nvSpPr>
          <p:spPr>
            <a:xfrm>
              <a:off x="5188006" y="2911983"/>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41" name="Oval 40">
              <a:extLst>
                <a:ext uri="{FF2B5EF4-FFF2-40B4-BE49-F238E27FC236}">
                  <a16:creationId xmlns:a16="http://schemas.microsoft.com/office/drawing/2014/main" id="{AD497BEC-82F7-5FE0-EB15-B401B36C205C}"/>
                </a:ext>
              </a:extLst>
            </p:cNvPr>
            <p:cNvSpPr/>
            <p:nvPr/>
          </p:nvSpPr>
          <p:spPr>
            <a:xfrm>
              <a:off x="4913113" y="3824246"/>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42" name="Oval 41">
              <a:extLst>
                <a:ext uri="{FF2B5EF4-FFF2-40B4-BE49-F238E27FC236}">
                  <a16:creationId xmlns:a16="http://schemas.microsoft.com/office/drawing/2014/main" id="{EB905F18-2846-606E-FB85-31F527DEE0BC}"/>
                </a:ext>
              </a:extLst>
            </p:cNvPr>
            <p:cNvSpPr/>
            <p:nvPr/>
          </p:nvSpPr>
          <p:spPr>
            <a:xfrm>
              <a:off x="4426006" y="3290846"/>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43" name="Oval 42">
              <a:extLst>
                <a:ext uri="{FF2B5EF4-FFF2-40B4-BE49-F238E27FC236}">
                  <a16:creationId xmlns:a16="http://schemas.microsoft.com/office/drawing/2014/main" id="{A83D6E7B-2EA9-5A01-E6A0-5BF0DF968350}"/>
                </a:ext>
              </a:extLst>
            </p:cNvPr>
            <p:cNvSpPr/>
            <p:nvPr/>
          </p:nvSpPr>
          <p:spPr>
            <a:xfrm>
              <a:off x="5264206" y="4683805"/>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44" name="Oval 43">
              <a:extLst>
                <a:ext uri="{FF2B5EF4-FFF2-40B4-BE49-F238E27FC236}">
                  <a16:creationId xmlns:a16="http://schemas.microsoft.com/office/drawing/2014/main" id="{6CADECE6-45ED-A2F3-2AFC-07FBF20C69D5}"/>
                </a:ext>
              </a:extLst>
            </p:cNvPr>
            <p:cNvSpPr/>
            <p:nvPr/>
          </p:nvSpPr>
          <p:spPr>
            <a:xfrm>
              <a:off x="5446513" y="3976646"/>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cxnSp>
        <p:nvCxnSpPr>
          <p:cNvPr id="45" name="Straight Connector 44">
            <a:extLst>
              <a:ext uri="{FF2B5EF4-FFF2-40B4-BE49-F238E27FC236}">
                <a16:creationId xmlns:a16="http://schemas.microsoft.com/office/drawing/2014/main" id="{5FFB5813-E006-D2E3-10A3-210E3666A19D}"/>
              </a:ext>
            </a:extLst>
          </p:cNvPr>
          <p:cNvCxnSpPr>
            <a:cxnSpLocks/>
          </p:cNvCxnSpPr>
          <p:nvPr/>
        </p:nvCxnSpPr>
        <p:spPr>
          <a:xfrm flipV="1">
            <a:off x="3536604" y="2793826"/>
            <a:ext cx="0" cy="2124000"/>
          </a:xfrm>
          <a:prstGeom prst="line">
            <a:avLst/>
          </a:prstGeom>
          <a:ln w="12700"/>
        </p:spPr>
        <p:style>
          <a:lnRef idx="1">
            <a:schemeClr val="dk1"/>
          </a:lnRef>
          <a:fillRef idx="0">
            <a:schemeClr val="dk1"/>
          </a:fillRef>
          <a:effectRef idx="0">
            <a:schemeClr val="dk1"/>
          </a:effectRef>
          <a:fontRef idx="minor">
            <a:schemeClr val="tx1"/>
          </a:fontRef>
        </p:style>
      </p:cxnSp>
      <p:sp>
        <p:nvSpPr>
          <p:cNvPr id="53" name="Oval 52">
            <a:extLst>
              <a:ext uri="{FF2B5EF4-FFF2-40B4-BE49-F238E27FC236}">
                <a16:creationId xmlns:a16="http://schemas.microsoft.com/office/drawing/2014/main" id="{66DBC1BB-EA53-EAD5-826E-3EC13CFF1D26}"/>
              </a:ext>
            </a:extLst>
          </p:cNvPr>
          <p:cNvSpPr/>
          <p:nvPr/>
        </p:nvSpPr>
        <p:spPr>
          <a:xfrm>
            <a:off x="3063177" y="4652178"/>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54" name="Oval 53">
            <a:extLst>
              <a:ext uri="{FF2B5EF4-FFF2-40B4-BE49-F238E27FC236}">
                <a16:creationId xmlns:a16="http://schemas.microsoft.com/office/drawing/2014/main" id="{0F95F067-F629-37F0-8F8E-84EC50A353CA}"/>
              </a:ext>
            </a:extLst>
          </p:cNvPr>
          <p:cNvSpPr/>
          <p:nvPr/>
        </p:nvSpPr>
        <p:spPr>
          <a:xfrm>
            <a:off x="3882948" y="2833269"/>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55" name="Oval 54">
            <a:extLst>
              <a:ext uri="{FF2B5EF4-FFF2-40B4-BE49-F238E27FC236}">
                <a16:creationId xmlns:a16="http://schemas.microsoft.com/office/drawing/2014/main" id="{EA12568C-AD6E-BF90-C40A-605669126B9F}"/>
              </a:ext>
            </a:extLst>
          </p:cNvPr>
          <p:cNvSpPr/>
          <p:nvPr/>
        </p:nvSpPr>
        <p:spPr>
          <a:xfrm>
            <a:off x="3328590" y="3745196"/>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58" name="Oval 57">
            <a:extLst>
              <a:ext uri="{FF2B5EF4-FFF2-40B4-BE49-F238E27FC236}">
                <a16:creationId xmlns:a16="http://schemas.microsoft.com/office/drawing/2014/main" id="{CBECB0EA-AAA9-B9FC-818E-9BAC52EEF8D1}"/>
              </a:ext>
            </a:extLst>
          </p:cNvPr>
          <p:cNvSpPr/>
          <p:nvPr/>
        </p:nvSpPr>
        <p:spPr>
          <a:xfrm>
            <a:off x="3928923" y="3289418"/>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mc:AlternateContent xmlns:mc="http://schemas.openxmlformats.org/markup-compatibility/2006" xmlns:a14="http://schemas.microsoft.com/office/drawing/2010/main">
        <mc:Choice Requires="a14">
          <p:sp>
            <p:nvSpPr>
              <p:cNvPr id="60" name="TextBox 59">
                <a:extLst>
                  <a:ext uri="{FF2B5EF4-FFF2-40B4-BE49-F238E27FC236}">
                    <a16:creationId xmlns:a16="http://schemas.microsoft.com/office/drawing/2014/main" id="{CA011295-0067-0CEE-2DF1-43324B05E817}"/>
                  </a:ext>
                </a:extLst>
              </p:cNvPr>
              <p:cNvSpPr txBox="1"/>
              <p:nvPr/>
            </p:nvSpPr>
            <p:spPr>
              <a:xfrm>
                <a:off x="3359902" y="2516443"/>
                <a:ext cx="330436"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800" i="1" smtClean="0">
                          <a:latin typeface="Cambria Math" panose="02040503050406030204" pitchFamily="18" charset="0"/>
                          <a:ea typeface="Cambria Math" panose="02040503050406030204" pitchFamily="18" charset="0"/>
                        </a:rPr>
                        <m:t>𝒫</m:t>
                      </m:r>
                    </m:oMath>
                  </m:oMathPara>
                </a14:m>
                <a:endParaRPr lang="en-US" dirty="0"/>
              </a:p>
            </p:txBody>
          </p:sp>
        </mc:Choice>
        <mc:Fallback xmlns="">
          <p:sp>
            <p:nvSpPr>
              <p:cNvPr id="60" name="TextBox 59">
                <a:extLst>
                  <a:ext uri="{FF2B5EF4-FFF2-40B4-BE49-F238E27FC236}">
                    <a16:creationId xmlns:a16="http://schemas.microsoft.com/office/drawing/2014/main" id="{CA011295-0067-0CEE-2DF1-43324B05E817}"/>
                  </a:ext>
                </a:extLst>
              </p:cNvPr>
              <p:cNvSpPr txBox="1">
                <a:spLocks noRot="1" noChangeAspect="1" noMove="1" noResize="1" noEditPoints="1" noAdjustHandles="1" noChangeArrowheads="1" noChangeShapeType="1" noTextEdit="1"/>
              </p:cNvSpPr>
              <p:nvPr/>
            </p:nvSpPr>
            <p:spPr>
              <a:xfrm>
                <a:off x="3359902" y="2516443"/>
                <a:ext cx="330436" cy="369332"/>
              </a:xfrm>
              <a:prstGeom prst="rect">
                <a:avLst/>
              </a:prstGeom>
              <a:blipFill>
                <a:blip r:embed="rId4"/>
                <a:stretch>
                  <a:fillRect r="-370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1" name="TextBox 60">
                <a:extLst>
                  <a:ext uri="{FF2B5EF4-FFF2-40B4-BE49-F238E27FC236}">
                    <a16:creationId xmlns:a16="http://schemas.microsoft.com/office/drawing/2014/main" id="{58625C84-963C-A08F-9A39-6C164688F777}"/>
                  </a:ext>
                </a:extLst>
              </p:cNvPr>
              <p:cNvSpPr txBox="1"/>
              <p:nvPr/>
            </p:nvSpPr>
            <p:spPr>
              <a:xfrm>
                <a:off x="1124473" y="2923269"/>
                <a:ext cx="330436"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800" i="1" smtClean="0">
                          <a:latin typeface="Cambria Math" panose="02040503050406030204" pitchFamily="18" charset="0"/>
                          <a:ea typeface="Cambria Math" panose="02040503050406030204" pitchFamily="18" charset="0"/>
                        </a:rPr>
                        <m:t>𝒬</m:t>
                      </m:r>
                    </m:oMath>
                  </m:oMathPara>
                </a14:m>
                <a:endParaRPr lang="en-US" dirty="0"/>
              </a:p>
            </p:txBody>
          </p:sp>
        </mc:Choice>
        <mc:Fallback xmlns="">
          <p:sp>
            <p:nvSpPr>
              <p:cNvPr id="61" name="TextBox 60">
                <a:extLst>
                  <a:ext uri="{FF2B5EF4-FFF2-40B4-BE49-F238E27FC236}">
                    <a16:creationId xmlns:a16="http://schemas.microsoft.com/office/drawing/2014/main" id="{58625C84-963C-A08F-9A39-6C164688F777}"/>
                  </a:ext>
                </a:extLst>
              </p:cNvPr>
              <p:cNvSpPr txBox="1">
                <a:spLocks noRot="1" noChangeAspect="1" noMove="1" noResize="1" noEditPoints="1" noAdjustHandles="1" noChangeArrowheads="1" noChangeShapeType="1" noTextEdit="1"/>
              </p:cNvSpPr>
              <p:nvPr/>
            </p:nvSpPr>
            <p:spPr>
              <a:xfrm>
                <a:off x="1124473" y="2923269"/>
                <a:ext cx="330436" cy="369332"/>
              </a:xfrm>
              <a:prstGeom prst="rect">
                <a:avLst/>
              </a:prstGeom>
              <a:blipFill>
                <a:blip r:embed="rId5"/>
                <a:stretch>
                  <a:fillRect l="-3704" r="-3704" b="-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2" name="TextBox 61">
                <a:extLst>
                  <a:ext uri="{FF2B5EF4-FFF2-40B4-BE49-F238E27FC236}">
                    <a16:creationId xmlns:a16="http://schemas.microsoft.com/office/drawing/2014/main" id="{B4A7A6BC-7B92-7595-CEEF-86007B59E62E}"/>
                  </a:ext>
                </a:extLst>
              </p:cNvPr>
              <p:cNvSpPr txBox="1"/>
              <p:nvPr/>
            </p:nvSpPr>
            <p:spPr>
              <a:xfrm>
                <a:off x="5613803" y="2920086"/>
                <a:ext cx="330436"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800" i="1" smtClean="0">
                          <a:latin typeface="Cambria Math" panose="02040503050406030204" pitchFamily="18" charset="0"/>
                          <a:ea typeface="Cambria Math" panose="02040503050406030204" pitchFamily="18" charset="0"/>
                        </a:rPr>
                        <m:t>ℛ</m:t>
                      </m:r>
                    </m:oMath>
                  </m:oMathPara>
                </a14:m>
                <a:endParaRPr lang="en-US" dirty="0"/>
              </a:p>
            </p:txBody>
          </p:sp>
        </mc:Choice>
        <mc:Fallback xmlns="">
          <p:sp>
            <p:nvSpPr>
              <p:cNvPr id="62" name="TextBox 61">
                <a:extLst>
                  <a:ext uri="{FF2B5EF4-FFF2-40B4-BE49-F238E27FC236}">
                    <a16:creationId xmlns:a16="http://schemas.microsoft.com/office/drawing/2014/main" id="{B4A7A6BC-7B92-7595-CEEF-86007B59E62E}"/>
                  </a:ext>
                </a:extLst>
              </p:cNvPr>
              <p:cNvSpPr txBox="1">
                <a:spLocks noRot="1" noChangeAspect="1" noMove="1" noResize="1" noEditPoints="1" noAdjustHandles="1" noChangeArrowheads="1" noChangeShapeType="1" noTextEdit="1"/>
              </p:cNvSpPr>
              <p:nvPr/>
            </p:nvSpPr>
            <p:spPr>
              <a:xfrm>
                <a:off x="5613803" y="2920086"/>
                <a:ext cx="330436" cy="369332"/>
              </a:xfrm>
              <a:prstGeom prst="rect">
                <a:avLst/>
              </a:prstGeom>
              <a:blipFill>
                <a:blip r:embed="rId6"/>
                <a:stretch>
                  <a:fillRect/>
                </a:stretch>
              </a:blipFill>
            </p:spPr>
            <p:txBody>
              <a:bodyPr/>
              <a:lstStyle/>
              <a:p>
                <a:r>
                  <a:rPr lang="en-US">
                    <a:noFill/>
                  </a:rPr>
                  <a:t> </a:t>
                </a:r>
              </a:p>
            </p:txBody>
          </p:sp>
        </mc:Fallback>
      </mc:AlternateContent>
      <p:grpSp>
        <p:nvGrpSpPr>
          <p:cNvPr id="73" name="Group 72">
            <a:extLst>
              <a:ext uri="{FF2B5EF4-FFF2-40B4-BE49-F238E27FC236}">
                <a16:creationId xmlns:a16="http://schemas.microsoft.com/office/drawing/2014/main" id="{C5AB03B6-CF46-0AB2-89A8-068C3BC5C7FF}"/>
              </a:ext>
            </a:extLst>
          </p:cNvPr>
          <p:cNvGrpSpPr/>
          <p:nvPr/>
        </p:nvGrpSpPr>
        <p:grpSpPr>
          <a:xfrm>
            <a:off x="596170" y="3851111"/>
            <a:ext cx="1001167" cy="1028163"/>
            <a:chOff x="596170" y="3851111"/>
            <a:chExt cx="1001167" cy="1028163"/>
          </a:xfrm>
        </p:grpSpPr>
        <p:cxnSp>
          <p:nvCxnSpPr>
            <p:cNvPr id="63" name="Straight Connector 62">
              <a:extLst>
                <a:ext uri="{FF2B5EF4-FFF2-40B4-BE49-F238E27FC236}">
                  <a16:creationId xmlns:a16="http://schemas.microsoft.com/office/drawing/2014/main" id="{A9554E24-0F27-82C7-473F-3D14484B9C67}"/>
                </a:ext>
              </a:extLst>
            </p:cNvPr>
            <p:cNvCxnSpPr>
              <a:cxnSpLocks/>
            </p:cNvCxnSpPr>
            <p:nvPr/>
          </p:nvCxnSpPr>
          <p:spPr>
            <a:xfrm flipH="1">
              <a:off x="761388" y="4711982"/>
              <a:ext cx="532800" cy="0"/>
            </a:xfrm>
            <a:prstGeom prst="line">
              <a:avLst/>
            </a:prstGeom>
            <a:ln w="12700">
              <a:headEnd type="triangle"/>
              <a:tailEnd type="none"/>
            </a:ln>
          </p:spPr>
          <p:style>
            <a:lnRef idx="1">
              <a:schemeClr val="dk1"/>
            </a:lnRef>
            <a:fillRef idx="0">
              <a:schemeClr val="dk1"/>
            </a:fillRef>
            <a:effectRef idx="0">
              <a:schemeClr val="dk1"/>
            </a:effectRef>
            <a:fontRef idx="minor">
              <a:schemeClr val="tx1"/>
            </a:fontRef>
          </p:style>
        </p:cxnSp>
        <p:cxnSp>
          <p:nvCxnSpPr>
            <p:cNvPr id="64" name="Straight Connector 63">
              <a:extLst>
                <a:ext uri="{FF2B5EF4-FFF2-40B4-BE49-F238E27FC236}">
                  <a16:creationId xmlns:a16="http://schemas.microsoft.com/office/drawing/2014/main" id="{55B10484-BA73-B196-5E18-A8222ADA4B17}"/>
                </a:ext>
              </a:extLst>
            </p:cNvPr>
            <p:cNvCxnSpPr>
              <a:cxnSpLocks/>
            </p:cNvCxnSpPr>
            <p:nvPr/>
          </p:nvCxnSpPr>
          <p:spPr>
            <a:xfrm rot="16200000" flipH="1">
              <a:off x="494988" y="4445582"/>
              <a:ext cx="532800" cy="0"/>
            </a:xfrm>
            <a:prstGeom prst="line">
              <a:avLst/>
            </a:prstGeom>
            <a:ln w="12700">
              <a:headEnd type="triangle"/>
              <a:tailEnd type="non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65" name="TextBox 64">
                  <a:extLst>
                    <a:ext uri="{FF2B5EF4-FFF2-40B4-BE49-F238E27FC236}">
                      <a16:creationId xmlns:a16="http://schemas.microsoft.com/office/drawing/2014/main" id="{9A49AB36-F8A4-26CE-25CA-3264ACF8B7A2}"/>
                    </a:ext>
                  </a:extLst>
                </p:cNvPr>
                <p:cNvSpPr txBox="1"/>
                <p:nvPr/>
              </p:nvSpPr>
              <p:spPr>
                <a:xfrm>
                  <a:off x="596170" y="3851111"/>
                  <a:ext cx="330436" cy="39126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1800" b="0" i="1" smtClean="0">
                                <a:latin typeface="Cambria Math" panose="02040503050406030204" pitchFamily="18" charset="0"/>
                                <a:ea typeface="Cambria Math" panose="02040503050406030204" pitchFamily="18" charset="0"/>
                              </a:rPr>
                            </m:ctrlPr>
                          </m:sSubPr>
                          <m:e>
                            <m:r>
                              <a:rPr lang="en-US" sz="1800" i="1" smtClean="0">
                                <a:latin typeface="Cambria Math" panose="02040503050406030204" pitchFamily="18" charset="0"/>
                                <a:ea typeface="Cambria Math" panose="02040503050406030204" pitchFamily="18" charset="0"/>
                              </a:rPr>
                              <m:t>𝒬</m:t>
                            </m:r>
                          </m:e>
                          <m:sub>
                            <m:r>
                              <a:rPr lang="en-US" sz="1800" b="0" i="1" smtClean="0">
                                <a:latin typeface="Cambria Math" panose="02040503050406030204" pitchFamily="18" charset="0"/>
                                <a:ea typeface="Cambria Math" panose="02040503050406030204" pitchFamily="18" charset="0"/>
                              </a:rPr>
                              <m:t>𝑦</m:t>
                            </m:r>
                          </m:sub>
                        </m:sSub>
                      </m:oMath>
                    </m:oMathPara>
                  </a14:m>
                  <a:endParaRPr lang="en-US" dirty="0"/>
                </a:p>
              </p:txBody>
            </p:sp>
          </mc:Choice>
          <mc:Fallback xmlns="">
            <p:sp>
              <p:nvSpPr>
                <p:cNvPr id="65" name="TextBox 64">
                  <a:extLst>
                    <a:ext uri="{FF2B5EF4-FFF2-40B4-BE49-F238E27FC236}">
                      <a16:creationId xmlns:a16="http://schemas.microsoft.com/office/drawing/2014/main" id="{9A49AB36-F8A4-26CE-25CA-3264ACF8B7A2}"/>
                    </a:ext>
                  </a:extLst>
                </p:cNvPr>
                <p:cNvSpPr txBox="1">
                  <a:spLocks noRot="1" noChangeAspect="1" noMove="1" noResize="1" noEditPoints="1" noAdjustHandles="1" noChangeArrowheads="1" noChangeShapeType="1" noTextEdit="1"/>
                </p:cNvSpPr>
                <p:nvPr/>
              </p:nvSpPr>
              <p:spPr>
                <a:xfrm>
                  <a:off x="596170" y="3851111"/>
                  <a:ext cx="330436" cy="391261"/>
                </a:xfrm>
                <a:prstGeom prst="rect">
                  <a:avLst/>
                </a:prstGeom>
                <a:blipFill>
                  <a:blip r:embed="rId7"/>
                  <a:stretch>
                    <a:fillRect l="-3846" r="-26923" b="-312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6" name="TextBox 65">
                  <a:extLst>
                    <a:ext uri="{FF2B5EF4-FFF2-40B4-BE49-F238E27FC236}">
                      <a16:creationId xmlns:a16="http://schemas.microsoft.com/office/drawing/2014/main" id="{905E9BA0-F681-F522-D53B-323557A4387E}"/>
                    </a:ext>
                  </a:extLst>
                </p:cNvPr>
                <p:cNvSpPr txBox="1"/>
                <p:nvPr/>
              </p:nvSpPr>
              <p:spPr>
                <a:xfrm>
                  <a:off x="1266901" y="4509942"/>
                  <a:ext cx="330436"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1800" b="0" i="1" smtClean="0">
                                <a:latin typeface="Cambria Math" panose="02040503050406030204" pitchFamily="18" charset="0"/>
                                <a:ea typeface="Cambria Math" panose="02040503050406030204" pitchFamily="18" charset="0"/>
                              </a:rPr>
                            </m:ctrlPr>
                          </m:sSubPr>
                          <m:e>
                            <m:r>
                              <a:rPr lang="en-US" sz="1800" i="1" smtClean="0">
                                <a:latin typeface="Cambria Math" panose="02040503050406030204" pitchFamily="18" charset="0"/>
                                <a:ea typeface="Cambria Math" panose="02040503050406030204" pitchFamily="18" charset="0"/>
                              </a:rPr>
                              <m:t>𝒬</m:t>
                            </m:r>
                          </m:e>
                          <m:sub>
                            <m:r>
                              <a:rPr lang="en-US" sz="1800" b="0" i="1" smtClean="0">
                                <a:latin typeface="Cambria Math" panose="02040503050406030204" pitchFamily="18" charset="0"/>
                                <a:ea typeface="Cambria Math" panose="02040503050406030204" pitchFamily="18" charset="0"/>
                              </a:rPr>
                              <m:t>𝑥</m:t>
                            </m:r>
                          </m:sub>
                        </m:sSub>
                      </m:oMath>
                    </m:oMathPara>
                  </a14:m>
                  <a:endParaRPr lang="en-US" dirty="0"/>
                </a:p>
              </p:txBody>
            </p:sp>
          </mc:Choice>
          <mc:Fallback xmlns="">
            <p:sp>
              <p:nvSpPr>
                <p:cNvPr id="66" name="TextBox 65">
                  <a:extLst>
                    <a:ext uri="{FF2B5EF4-FFF2-40B4-BE49-F238E27FC236}">
                      <a16:creationId xmlns:a16="http://schemas.microsoft.com/office/drawing/2014/main" id="{905E9BA0-F681-F522-D53B-323557A4387E}"/>
                    </a:ext>
                  </a:extLst>
                </p:cNvPr>
                <p:cNvSpPr txBox="1">
                  <a:spLocks noRot="1" noChangeAspect="1" noMove="1" noResize="1" noEditPoints="1" noAdjustHandles="1" noChangeArrowheads="1" noChangeShapeType="1" noTextEdit="1"/>
                </p:cNvSpPr>
                <p:nvPr/>
              </p:nvSpPr>
              <p:spPr>
                <a:xfrm>
                  <a:off x="1266901" y="4509942"/>
                  <a:ext cx="330436" cy="369332"/>
                </a:xfrm>
                <a:prstGeom prst="rect">
                  <a:avLst/>
                </a:prstGeom>
                <a:blipFill>
                  <a:blip r:embed="rId8"/>
                  <a:stretch>
                    <a:fillRect r="-14815" b="-10345"/>
                  </a:stretch>
                </a:blipFill>
              </p:spPr>
              <p:txBody>
                <a:bodyPr/>
                <a:lstStyle/>
                <a:p>
                  <a:r>
                    <a:rPr lang="en-US">
                      <a:noFill/>
                    </a:rPr>
                    <a:t> </a:t>
                  </a:r>
                </a:p>
              </p:txBody>
            </p:sp>
          </mc:Fallback>
        </mc:AlternateContent>
      </p:grpSp>
      <p:grpSp>
        <p:nvGrpSpPr>
          <p:cNvPr id="74" name="Group 73">
            <a:extLst>
              <a:ext uri="{FF2B5EF4-FFF2-40B4-BE49-F238E27FC236}">
                <a16:creationId xmlns:a16="http://schemas.microsoft.com/office/drawing/2014/main" id="{BE0F340F-38D9-590C-3476-9F5D478A37E0}"/>
              </a:ext>
            </a:extLst>
          </p:cNvPr>
          <p:cNvGrpSpPr/>
          <p:nvPr/>
        </p:nvGrpSpPr>
        <p:grpSpPr>
          <a:xfrm>
            <a:off x="5611131" y="3849687"/>
            <a:ext cx="966983" cy="1045255"/>
            <a:chOff x="5611131" y="3849687"/>
            <a:chExt cx="966983" cy="1045255"/>
          </a:xfrm>
        </p:grpSpPr>
        <p:cxnSp>
          <p:nvCxnSpPr>
            <p:cNvPr id="69" name="Straight Connector 68">
              <a:extLst>
                <a:ext uri="{FF2B5EF4-FFF2-40B4-BE49-F238E27FC236}">
                  <a16:creationId xmlns:a16="http://schemas.microsoft.com/office/drawing/2014/main" id="{04DA14D2-46C8-65AC-6B28-AD614D4D7D53}"/>
                </a:ext>
              </a:extLst>
            </p:cNvPr>
            <p:cNvCxnSpPr>
              <a:cxnSpLocks/>
            </p:cNvCxnSpPr>
            <p:nvPr/>
          </p:nvCxnSpPr>
          <p:spPr>
            <a:xfrm flipH="1">
              <a:off x="5776349" y="4719104"/>
              <a:ext cx="532800" cy="0"/>
            </a:xfrm>
            <a:prstGeom prst="line">
              <a:avLst/>
            </a:prstGeom>
            <a:ln w="12700">
              <a:headEnd type="triangle"/>
              <a:tailEnd type="none"/>
            </a:ln>
          </p:spPr>
          <p:style>
            <a:lnRef idx="1">
              <a:schemeClr val="dk1"/>
            </a:lnRef>
            <a:fillRef idx="0">
              <a:schemeClr val="dk1"/>
            </a:fillRef>
            <a:effectRef idx="0">
              <a:schemeClr val="dk1"/>
            </a:effectRef>
            <a:fontRef idx="minor">
              <a:schemeClr val="tx1"/>
            </a:fontRef>
          </p:style>
        </p:cxnSp>
        <p:cxnSp>
          <p:nvCxnSpPr>
            <p:cNvPr id="70" name="Straight Connector 69">
              <a:extLst>
                <a:ext uri="{FF2B5EF4-FFF2-40B4-BE49-F238E27FC236}">
                  <a16:creationId xmlns:a16="http://schemas.microsoft.com/office/drawing/2014/main" id="{01085E17-13D6-6BE1-694E-9B22A04D08AD}"/>
                </a:ext>
              </a:extLst>
            </p:cNvPr>
            <p:cNvCxnSpPr>
              <a:cxnSpLocks/>
            </p:cNvCxnSpPr>
            <p:nvPr/>
          </p:nvCxnSpPr>
          <p:spPr>
            <a:xfrm rot="16200000" flipH="1">
              <a:off x="5509949" y="4452704"/>
              <a:ext cx="532800" cy="0"/>
            </a:xfrm>
            <a:prstGeom prst="line">
              <a:avLst/>
            </a:prstGeom>
            <a:ln w="12700">
              <a:headEnd type="triangle"/>
              <a:tailEnd type="non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71" name="TextBox 70">
                  <a:extLst>
                    <a:ext uri="{FF2B5EF4-FFF2-40B4-BE49-F238E27FC236}">
                      <a16:creationId xmlns:a16="http://schemas.microsoft.com/office/drawing/2014/main" id="{DB687E08-A9CC-285D-B2C2-B58C552054E1}"/>
                    </a:ext>
                  </a:extLst>
                </p:cNvPr>
                <p:cNvSpPr txBox="1"/>
                <p:nvPr/>
              </p:nvSpPr>
              <p:spPr>
                <a:xfrm>
                  <a:off x="5611131" y="3849687"/>
                  <a:ext cx="330436" cy="39126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1800" b="0" i="1" smtClean="0">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ℛ</m:t>
                            </m:r>
                          </m:e>
                          <m:sub>
                            <m:r>
                              <a:rPr lang="en-US" sz="1800" b="0" i="1" smtClean="0">
                                <a:latin typeface="Cambria Math" panose="02040503050406030204" pitchFamily="18" charset="0"/>
                                <a:ea typeface="Cambria Math" panose="02040503050406030204" pitchFamily="18" charset="0"/>
                              </a:rPr>
                              <m:t>𝑦</m:t>
                            </m:r>
                          </m:sub>
                        </m:sSub>
                      </m:oMath>
                    </m:oMathPara>
                  </a14:m>
                  <a:endParaRPr lang="en-US" dirty="0"/>
                </a:p>
              </p:txBody>
            </p:sp>
          </mc:Choice>
          <mc:Fallback xmlns="">
            <p:sp>
              <p:nvSpPr>
                <p:cNvPr id="71" name="TextBox 70">
                  <a:extLst>
                    <a:ext uri="{FF2B5EF4-FFF2-40B4-BE49-F238E27FC236}">
                      <a16:creationId xmlns:a16="http://schemas.microsoft.com/office/drawing/2014/main" id="{DB687E08-A9CC-285D-B2C2-B58C552054E1}"/>
                    </a:ext>
                  </a:extLst>
                </p:cNvPr>
                <p:cNvSpPr txBox="1">
                  <a:spLocks noRot="1" noChangeAspect="1" noMove="1" noResize="1" noEditPoints="1" noAdjustHandles="1" noChangeArrowheads="1" noChangeShapeType="1" noTextEdit="1"/>
                </p:cNvSpPr>
                <p:nvPr/>
              </p:nvSpPr>
              <p:spPr>
                <a:xfrm>
                  <a:off x="5611131" y="3849687"/>
                  <a:ext cx="330436" cy="391261"/>
                </a:xfrm>
                <a:prstGeom prst="rect">
                  <a:avLst/>
                </a:prstGeom>
                <a:blipFill>
                  <a:blip r:embed="rId9"/>
                  <a:stretch>
                    <a:fillRect r="-25000" b="-312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2" name="TextBox 71">
                  <a:extLst>
                    <a:ext uri="{FF2B5EF4-FFF2-40B4-BE49-F238E27FC236}">
                      <a16:creationId xmlns:a16="http://schemas.microsoft.com/office/drawing/2014/main" id="{3B7990FA-56A5-E3F7-045B-FE05A913A612}"/>
                    </a:ext>
                  </a:extLst>
                </p:cNvPr>
                <p:cNvSpPr txBox="1"/>
                <p:nvPr/>
              </p:nvSpPr>
              <p:spPr>
                <a:xfrm>
                  <a:off x="6247678" y="4525610"/>
                  <a:ext cx="330436"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1800" b="0" i="1" smtClean="0">
                                <a:latin typeface="Cambria Math" panose="02040503050406030204" pitchFamily="18" charset="0"/>
                                <a:ea typeface="Cambria Math" panose="02040503050406030204" pitchFamily="18" charset="0"/>
                              </a:rPr>
                            </m:ctrlPr>
                          </m:sSubPr>
                          <m:e>
                            <m:r>
                              <a:rPr lang="en-US" sz="1800" b="0" i="1" smtClean="0">
                                <a:latin typeface="Cambria Math" panose="02040503050406030204" pitchFamily="18" charset="0"/>
                                <a:ea typeface="Cambria Math" panose="02040503050406030204" pitchFamily="18" charset="0"/>
                              </a:rPr>
                              <m:t>ℛ</m:t>
                            </m:r>
                          </m:e>
                          <m:sub>
                            <m:r>
                              <a:rPr lang="en-US" sz="1800" b="0" i="1" smtClean="0">
                                <a:latin typeface="Cambria Math" panose="02040503050406030204" pitchFamily="18" charset="0"/>
                                <a:ea typeface="Cambria Math" panose="02040503050406030204" pitchFamily="18" charset="0"/>
                              </a:rPr>
                              <m:t>𝑥</m:t>
                            </m:r>
                          </m:sub>
                        </m:sSub>
                      </m:oMath>
                    </m:oMathPara>
                  </a14:m>
                  <a:endParaRPr lang="en-US" dirty="0"/>
                </a:p>
              </p:txBody>
            </p:sp>
          </mc:Choice>
          <mc:Fallback xmlns="">
            <p:sp>
              <p:nvSpPr>
                <p:cNvPr id="72" name="TextBox 71">
                  <a:extLst>
                    <a:ext uri="{FF2B5EF4-FFF2-40B4-BE49-F238E27FC236}">
                      <a16:creationId xmlns:a16="http://schemas.microsoft.com/office/drawing/2014/main" id="{3B7990FA-56A5-E3F7-045B-FE05A913A612}"/>
                    </a:ext>
                  </a:extLst>
                </p:cNvPr>
                <p:cNvSpPr txBox="1">
                  <a:spLocks noRot="1" noChangeAspect="1" noMove="1" noResize="1" noEditPoints="1" noAdjustHandles="1" noChangeArrowheads="1" noChangeShapeType="1" noTextEdit="1"/>
                </p:cNvSpPr>
                <p:nvPr/>
              </p:nvSpPr>
              <p:spPr>
                <a:xfrm>
                  <a:off x="6247678" y="4525610"/>
                  <a:ext cx="330436" cy="369332"/>
                </a:xfrm>
                <a:prstGeom prst="rect">
                  <a:avLst/>
                </a:prstGeom>
                <a:blipFill>
                  <a:blip r:embed="rId10"/>
                  <a:stretch>
                    <a:fillRect r="-23077"/>
                  </a:stretch>
                </a:blipFill>
              </p:spPr>
              <p:txBody>
                <a:bodyPr/>
                <a:lstStyle/>
                <a:p>
                  <a:r>
                    <a:rPr lang="en-US">
                      <a:noFill/>
                    </a:rPr>
                    <a:t> </a:t>
                  </a:r>
                </a:p>
              </p:txBody>
            </p:sp>
          </mc:Fallback>
        </mc:AlternateContent>
      </p:grpSp>
      <p:sp>
        <p:nvSpPr>
          <p:cNvPr id="2" name="Footer Placeholder 1">
            <a:extLst>
              <a:ext uri="{FF2B5EF4-FFF2-40B4-BE49-F238E27FC236}">
                <a16:creationId xmlns:a16="http://schemas.microsoft.com/office/drawing/2014/main" id="{5311F0B1-E991-5740-8050-1FB4929E8ADD}"/>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415362136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88</a:t>
            </a:fld>
            <a:endParaRPr lang="en-US"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p:sp>
        <p:nvSpPr>
          <p:cNvPr id="28" name="object 2">
            <a:extLst>
              <a:ext uri="{FF2B5EF4-FFF2-40B4-BE49-F238E27FC236}">
                <a16:creationId xmlns:a16="http://schemas.microsoft.com/office/drawing/2014/main" id="{7333985B-FD7E-D981-D35C-EDEC7485530F}"/>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Closest Pair of Points - Algorithm</a:t>
            </a:r>
            <a:endParaRPr sz="2400" dirty="0"/>
          </a:p>
        </p:txBody>
      </p:sp>
      <mc:AlternateContent xmlns:mc="http://schemas.openxmlformats.org/markup-compatibility/2006" xmlns:a14="http://schemas.microsoft.com/office/drawing/2010/main">
        <mc:Choice Requires="a14">
          <p:sp>
            <p:nvSpPr>
              <p:cNvPr id="36" name="Content Placeholder 2">
                <a:extLst>
                  <a:ext uri="{FF2B5EF4-FFF2-40B4-BE49-F238E27FC236}">
                    <a16:creationId xmlns:a16="http://schemas.microsoft.com/office/drawing/2014/main" id="{3C3785FA-BBA2-32E4-E7A9-1E94C52B2616}"/>
                  </a:ext>
                </a:extLst>
              </p:cNvPr>
              <p:cNvSpPr txBox="1">
                <a:spLocks/>
              </p:cNvSpPr>
              <p:nvPr/>
            </p:nvSpPr>
            <p:spPr>
              <a:xfrm>
                <a:off x="218114" y="1063399"/>
                <a:ext cx="6539957" cy="1896118"/>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800"/>
                  </a:lnSpc>
                  <a:spcBef>
                    <a:spcPts val="400"/>
                  </a:spcBef>
                </a:pPr>
                <a:r>
                  <a:rPr lang="en-US" sz="1600" dirty="0"/>
                  <a:t>Step 0: Sort all points on both </a:t>
                </a:r>
                <a14:m>
                  <m:oMath xmlns:m="http://schemas.openxmlformats.org/officeDocument/2006/math">
                    <m:r>
                      <a:rPr lang="en-US" sz="1600" i="1">
                        <a:latin typeface="Cambria Math" panose="02040503050406030204" pitchFamily="18" charset="0"/>
                      </a:rPr>
                      <m:t>𝑥</m:t>
                    </m:r>
                  </m:oMath>
                </a14:m>
                <a:r>
                  <a:rPr lang="en-US" sz="1600" dirty="0"/>
                  <a:t> and </a:t>
                </a:r>
                <a14:m>
                  <m:oMath xmlns:m="http://schemas.openxmlformats.org/officeDocument/2006/math">
                    <m:r>
                      <a:rPr lang="en-US" sz="1600" i="1">
                        <a:latin typeface="Cambria Math" panose="02040503050406030204" pitchFamily="18" charset="0"/>
                      </a:rPr>
                      <m:t>𝑦</m:t>
                    </m:r>
                  </m:oMath>
                </a14:m>
                <a:r>
                  <a:rPr lang="en-US" sz="1600" dirty="0"/>
                  <a:t> coordinates to get two different lists, say </a:t>
                </a:r>
                <a14:m>
                  <m:oMath xmlns:m="http://schemas.openxmlformats.org/officeDocument/2006/math">
                    <m:sSub>
                      <m:sSubPr>
                        <m:ctrlPr>
                          <a:rPr lang="en-US" sz="1600" i="1">
                            <a:latin typeface="Cambria Math" panose="02040503050406030204" pitchFamily="18" charset="0"/>
                            <a:ea typeface="Cambria Math" panose="02040503050406030204" pitchFamily="18" charset="0"/>
                          </a:rPr>
                        </m:ctrlPr>
                      </m:sSubPr>
                      <m:e>
                        <m:r>
                          <a:rPr lang="en-US" sz="1600" i="1">
                            <a:latin typeface="Cambria Math" panose="02040503050406030204" pitchFamily="18" charset="0"/>
                            <a:ea typeface="Cambria Math" panose="02040503050406030204" pitchFamily="18" charset="0"/>
                          </a:rPr>
                          <m:t>𝒫</m:t>
                        </m:r>
                      </m:e>
                      <m:sub>
                        <m:r>
                          <a:rPr lang="en-US" sz="1600" i="1">
                            <a:latin typeface="Cambria Math" panose="02040503050406030204" pitchFamily="18" charset="0"/>
                            <a:ea typeface="Cambria Math" panose="02040503050406030204" pitchFamily="18" charset="0"/>
                          </a:rPr>
                          <m:t>𝑥</m:t>
                        </m:r>
                      </m:sub>
                    </m:sSub>
                  </m:oMath>
                </a14:m>
                <a:r>
                  <a:rPr lang="en-US" sz="1600" dirty="0"/>
                  <a:t> and </a:t>
                </a:r>
                <a14:m>
                  <m:oMath xmlns:m="http://schemas.openxmlformats.org/officeDocument/2006/math">
                    <m:sSub>
                      <m:sSubPr>
                        <m:ctrlPr>
                          <a:rPr lang="en-US" sz="1600" i="1">
                            <a:latin typeface="Cambria Math" panose="02040503050406030204" pitchFamily="18" charset="0"/>
                            <a:ea typeface="Cambria Math" panose="02040503050406030204" pitchFamily="18" charset="0"/>
                          </a:rPr>
                        </m:ctrlPr>
                      </m:sSubPr>
                      <m:e>
                        <m:r>
                          <a:rPr lang="en-US" sz="1600" i="1">
                            <a:latin typeface="Cambria Math" panose="02040503050406030204" pitchFamily="18" charset="0"/>
                            <a:ea typeface="Cambria Math" panose="02040503050406030204" pitchFamily="18" charset="0"/>
                          </a:rPr>
                          <m:t>𝒫</m:t>
                        </m:r>
                      </m:e>
                      <m:sub>
                        <m:r>
                          <a:rPr lang="en-US" sz="1600" i="1">
                            <a:latin typeface="Cambria Math" panose="02040503050406030204" pitchFamily="18" charset="0"/>
                            <a:ea typeface="Cambria Math" panose="02040503050406030204" pitchFamily="18" charset="0"/>
                          </a:rPr>
                          <m:t>𝑦</m:t>
                        </m:r>
                      </m:sub>
                    </m:sSub>
                  </m:oMath>
                </a14:m>
                <a:endParaRPr lang="en-US" sz="1600" dirty="0"/>
              </a:p>
              <a:p>
                <a:pPr>
                  <a:lnSpc>
                    <a:spcPts val="1800"/>
                  </a:lnSpc>
                  <a:spcBef>
                    <a:spcPts val="400"/>
                  </a:spcBef>
                </a:pPr>
                <a:r>
                  <a:rPr lang="en-US" sz="1600" dirty="0"/>
                  <a:t>Step 1: Call ‘ClosestPair(</a:t>
                </a:r>
                <a14:m>
                  <m:oMath xmlns:m="http://schemas.openxmlformats.org/officeDocument/2006/math">
                    <m:sSub>
                      <m:sSubPr>
                        <m:ctrlPr>
                          <a:rPr lang="en-US" sz="1600" i="1">
                            <a:latin typeface="Cambria Math" panose="02040503050406030204" pitchFamily="18" charset="0"/>
                            <a:ea typeface="Cambria Math" panose="02040503050406030204" pitchFamily="18" charset="0"/>
                          </a:rPr>
                        </m:ctrlPr>
                      </m:sSubPr>
                      <m:e>
                        <m:r>
                          <a:rPr lang="en-US" sz="1600" i="1">
                            <a:latin typeface="Cambria Math" panose="02040503050406030204" pitchFamily="18" charset="0"/>
                            <a:ea typeface="Cambria Math" panose="02040503050406030204" pitchFamily="18" charset="0"/>
                          </a:rPr>
                          <m:t>𝒫</m:t>
                        </m:r>
                      </m:e>
                      <m:sub>
                        <m:r>
                          <a:rPr lang="en-US" sz="1600" i="1">
                            <a:latin typeface="Cambria Math" panose="02040503050406030204" pitchFamily="18" charset="0"/>
                            <a:ea typeface="Cambria Math" panose="02040503050406030204" pitchFamily="18" charset="0"/>
                          </a:rPr>
                          <m:t>𝑥</m:t>
                        </m:r>
                      </m:sub>
                    </m:sSub>
                    <m:r>
                      <a:rPr lang="en-US" sz="1600" b="0" i="0" smtClean="0">
                        <a:latin typeface="Cambria Math" panose="02040503050406030204" pitchFamily="18" charset="0"/>
                        <a:ea typeface="Cambria Math" panose="02040503050406030204" pitchFamily="18" charset="0"/>
                      </a:rPr>
                      <m:t>,</m:t>
                    </m:r>
                  </m:oMath>
                </a14:m>
                <a:r>
                  <a:rPr lang="en-US" sz="1600" dirty="0">
                    <a:ea typeface="Cambria Math" panose="02040503050406030204" pitchFamily="18" charset="0"/>
                  </a:rPr>
                  <a:t> </a:t>
                </a:r>
                <a14:m>
                  <m:oMath xmlns:m="http://schemas.openxmlformats.org/officeDocument/2006/math">
                    <m:sSub>
                      <m:sSubPr>
                        <m:ctrlPr>
                          <a:rPr lang="en-US" sz="1600" i="1">
                            <a:latin typeface="Cambria Math" panose="02040503050406030204" pitchFamily="18" charset="0"/>
                            <a:ea typeface="Cambria Math" panose="02040503050406030204" pitchFamily="18" charset="0"/>
                          </a:rPr>
                        </m:ctrlPr>
                      </m:sSubPr>
                      <m:e>
                        <m:r>
                          <a:rPr lang="en-US" sz="1600" i="1">
                            <a:latin typeface="Cambria Math" panose="02040503050406030204" pitchFamily="18" charset="0"/>
                            <a:ea typeface="Cambria Math" panose="02040503050406030204" pitchFamily="18" charset="0"/>
                          </a:rPr>
                          <m:t>𝒫</m:t>
                        </m:r>
                      </m:e>
                      <m:sub>
                        <m:r>
                          <a:rPr lang="en-US" sz="1600" i="1">
                            <a:latin typeface="Cambria Math" panose="02040503050406030204" pitchFamily="18" charset="0"/>
                            <a:ea typeface="Cambria Math" panose="02040503050406030204" pitchFamily="18" charset="0"/>
                          </a:rPr>
                          <m:t>𝑦</m:t>
                        </m:r>
                      </m:sub>
                    </m:sSub>
                  </m:oMath>
                </a14:m>
                <a:r>
                  <a:rPr lang="en-US" sz="1600" dirty="0"/>
                  <a:t>)’</a:t>
                </a:r>
              </a:p>
              <a:p>
                <a:pPr>
                  <a:lnSpc>
                    <a:spcPts val="1800"/>
                  </a:lnSpc>
                  <a:spcBef>
                    <a:spcPts val="400"/>
                  </a:spcBef>
                </a:pPr>
                <a:r>
                  <a:rPr lang="en-US" sz="1600" dirty="0"/>
                  <a:t>Step 2: If hits base case (2 Points) return the distance between two</a:t>
                </a:r>
              </a:p>
              <a:p>
                <a:pPr>
                  <a:lnSpc>
                    <a:spcPts val="1800"/>
                  </a:lnSpc>
                  <a:spcBef>
                    <a:spcPts val="400"/>
                  </a:spcBef>
                </a:pPr>
                <a:r>
                  <a:rPr lang="en-US" sz="1600" dirty="0"/>
                  <a:t>Step 3: Recursively call ‘ClosestPair(</a:t>
                </a:r>
                <a14:m>
                  <m:oMath xmlns:m="http://schemas.openxmlformats.org/officeDocument/2006/math">
                    <m:sSub>
                      <m:sSubPr>
                        <m:ctrlPr>
                          <a:rPr lang="en-US" sz="1600" i="1">
                            <a:latin typeface="Cambria Math" panose="02040503050406030204" pitchFamily="18" charset="0"/>
                            <a:ea typeface="Cambria Math" panose="02040503050406030204" pitchFamily="18" charset="0"/>
                          </a:rPr>
                        </m:ctrlPr>
                      </m:sSubPr>
                      <m:e>
                        <m:r>
                          <a:rPr lang="en-US" sz="1600" i="1" smtClean="0">
                            <a:latin typeface="Cambria Math" panose="02040503050406030204" pitchFamily="18" charset="0"/>
                            <a:ea typeface="Cambria Math" panose="02040503050406030204" pitchFamily="18" charset="0"/>
                          </a:rPr>
                          <m:t>𝒬</m:t>
                        </m:r>
                      </m:e>
                      <m:sub>
                        <m:r>
                          <a:rPr lang="en-US" sz="1600" i="1">
                            <a:latin typeface="Cambria Math" panose="02040503050406030204" pitchFamily="18" charset="0"/>
                            <a:ea typeface="Cambria Math" panose="02040503050406030204" pitchFamily="18" charset="0"/>
                          </a:rPr>
                          <m:t>𝑥</m:t>
                        </m:r>
                      </m:sub>
                    </m:sSub>
                    <m:r>
                      <a:rPr lang="en-US" sz="1600">
                        <a:latin typeface="Cambria Math" panose="02040503050406030204" pitchFamily="18" charset="0"/>
                        <a:ea typeface="Cambria Math" panose="02040503050406030204" pitchFamily="18" charset="0"/>
                      </a:rPr>
                      <m:t>,</m:t>
                    </m:r>
                  </m:oMath>
                </a14:m>
                <a:r>
                  <a:rPr lang="en-US" sz="1600" dirty="0">
                    <a:ea typeface="Cambria Math" panose="02040503050406030204" pitchFamily="18" charset="0"/>
                  </a:rPr>
                  <a:t> </a:t>
                </a:r>
                <a14:m>
                  <m:oMath xmlns:m="http://schemas.openxmlformats.org/officeDocument/2006/math">
                    <m:sSub>
                      <m:sSubPr>
                        <m:ctrlPr>
                          <a:rPr lang="en-US" sz="1600" i="1">
                            <a:latin typeface="Cambria Math" panose="02040503050406030204" pitchFamily="18" charset="0"/>
                            <a:ea typeface="Cambria Math" panose="02040503050406030204" pitchFamily="18" charset="0"/>
                          </a:rPr>
                        </m:ctrlPr>
                      </m:sSubPr>
                      <m:e>
                        <m:r>
                          <a:rPr lang="en-US" sz="1600" i="1" smtClean="0">
                            <a:latin typeface="Cambria Math" panose="02040503050406030204" pitchFamily="18" charset="0"/>
                            <a:ea typeface="Cambria Math" panose="02040503050406030204" pitchFamily="18" charset="0"/>
                          </a:rPr>
                          <m:t>𝒬</m:t>
                        </m:r>
                      </m:e>
                      <m:sub>
                        <m:r>
                          <a:rPr lang="en-US" sz="1600" i="1">
                            <a:latin typeface="Cambria Math" panose="02040503050406030204" pitchFamily="18" charset="0"/>
                            <a:ea typeface="Cambria Math" panose="02040503050406030204" pitchFamily="18" charset="0"/>
                          </a:rPr>
                          <m:t>𝑦</m:t>
                        </m:r>
                      </m:sub>
                    </m:sSub>
                  </m:oMath>
                </a14:m>
                <a:r>
                  <a:rPr lang="en-US" sz="1600" dirty="0"/>
                  <a:t>)’ and ‘ClosestPair(</a:t>
                </a:r>
                <a14:m>
                  <m:oMath xmlns:m="http://schemas.openxmlformats.org/officeDocument/2006/math">
                    <m:sSub>
                      <m:sSubPr>
                        <m:ctrlPr>
                          <a:rPr lang="en-US" sz="1600" i="1">
                            <a:latin typeface="Cambria Math" panose="02040503050406030204" pitchFamily="18" charset="0"/>
                            <a:ea typeface="Cambria Math" panose="02040503050406030204" pitchFamily="18" charset="0"/>
                          </a:rPr>
                        </m:ctrlPr>
                      </m:sSubPr>
                      <m:e>
                        <m:r>
                          <a:rPr lang="en-US" sz="1600" i="1" smtClean="0">
                            <a:latin typeface="Cambria Math" panose="02040503050406030204" pitchFamily="18" charset="0"/>
                            <a:ea typeface="Cambria Math" panose="02040503050406030204" pitchFamily="18" charset="0"/>
                          </a:rPr>
                          <m:t>ℛ</m:t>
                        </m:r>
                      </m:e>
                      <m:sub>
                        <m:r>
                          <a:rPr lang="en-US" sz="1600" i="1">
                            <a:latin typeface="Cambria Math" panose="02040503050406030204" pitchFamily="18" charset="0"/>
                            <a:ea typeface="Cambria Math" panose="02040503050406030204" pitchFamily="18" charset="0"/>
                          </a:rPr>
                          <m:t>𝑥</m:t>
                        </m:r>
                      </m:sub>
                    </m:sSub>
                    <m:r>
                      <a:rPr lang="en-US" sz="1600">
                        <a:latin typeface="Cambria Math" panose="02040503050406030204" pitchFamily="18" charset="0"/>
                        <a:ea typeface="Cambria Math" panose="02040503050406030204" pitchFamily="18" charset="0"/>
                      </a:rPr>
                      <m:t>,</m:t>
                    </m:r>
                  </m:oMath>
                </a14:m>
                <a:r>
                  <a:rPr lang="en-US" sz="1600" dirty="0">
                    <a:ea typeface="Cambria Math" panose="02040503050406030204" pitchFamily="18" charset="0"/>
                  </a:rPr>
                  <a:t> </a:t>
                </a:r>
                <a14:m>
                  <m:oMath xmlns:m="http://schemas.openxmlformats.org/officeDocument/2006/math">
                    <m:sSub>
                      <m:sSubPr>
                        <m:ctrlPr>
                          <a:rPr lang="en-US" sz="1600" i="1">
                            <a:latin typeface="Cambria Math" panose="02040503050406030204" pitchFamily="18" charset="0"/>
                            <a:ea typeface="Cambria Math" panose="02040503050406030204" pitchFamily="18" charset="0"/>
                          </a:rPr>
                        </m:ctrlPr>
                      </m:sSubPr>
                      <m:e>
                        <m:r>
                          <a:rPr lang="en-US" sz="1600" i="1" smtClean="0">
                            <a:latin typeface="Cambria Math" panose="02040503050406030204" pitchFamily="18" charset="0"/>
                            <a:ea typeface="Cambria Math" panose="02040503050406030204" pitchFamily="18" charset="0"/>
                          </a:rPr>
                          <m:t>ℛ</m:t>
                        </m:r>
                      </m:e>
                      <m:sub>
                        <m:r>
                          <a:rPr lang="en-US" sz="1600" i="1">
                            <a:latin typeface="Cambria Math" panose="02040503050406030204" pitchFamily="18" charset="0"/>
                            <a:ea typeface="Cambria Math" panose="02040503050406030204" pitchFamily="18" charset="0"/>
                          </a:rPr>
                          <m:t>𝑦</m:t>
                        </m:r>
                      </m:sub>
                    </m:sSub>
                  </m:oMath>
                </a14:m>
                <a:r>
                  <a:rPr lang="en-US" sz="1600" dirty="0"/>
                  <a:t>)’</a:t>
                </a:r>
              </a:p>
              <a:p>
                <a:pPr>
                  <a:lnSpc>
                    <a:spcPts val="1800"/>
                  </a:lnSpc>
                  <a:spcBef>
                    <a:spcPts val="400"/>
                  </a:spcBef>
                </a:pPr>
                <a:r>
                  <a:rPr lang="en-US" sz="1600" dirty="0"/>
                  <a:t>Step 4: Get closest ‘across-midline’ pair and return minimum of this, left closest and right closest pair</a:t>
                </a:r>
              </a:p>
            </p:txBody>
          </p:sp>
        </mc:Choice>
        <mc:Fallback xmlns="">
          <p:sp>
            <p:nvSpPr>
              <p:cNvPr id="36" name="Content Placeholder 2">
                <a:extLst>
                  <a:ext uri="{FF2B5EF4-FFF2-40B4-BE49-F238E27FC236}">
                    <a16:creationId xmlns:a16="http://schemas.microsoft.com/office/drawing/2014/main" id="{3C3785FA-BBA2-32E4-E7A9-1E94C52B2616}"/>
                  </a:ext>
                </a:extLst>
              </p:cNvPr>
              <p:cNvSpPr txBox="1">
                <a:spLocks noRot="1" noChangeAspect="1" noMove="1" noResize="1" noEditPoints="1" noAdjustHandles="1" noChangeArrowheads="1" noChangeShapeType="1" noTextEdit="1"/>
              </p:cNvSpPr>
              <p:nvPr/>
            </p:nvSpPr>
            <p:spPr>
              <a:xfrm>
                <a:off x="218114" y="1063399"/>
                <a:ext cx="6539957" cy="1896118"/>
              </a:xfrm>
              <a:prstGeom prst="rect">
                <a:avLst/>
              </a:prstGeom>
              <a:blipFill>
                <a:blip r:embed="rId3"/>
                <a:stretch>
                  <a:fillRect l="-388" t="-2000" b="-4667"/>
                </a:stretch>
              </a:blipFill>
            </p:spPr>
            <p:txBody>
              <a:bodyPr/>
              <a:lstStyle/>
              <a:p>
                <a:r>
                  <a:rPr lang="en-IQ">
                    <a:noFill/>
                  </a:rPr>
                  <a:t> </a:t>
                </a:r>
              </a:p>
            </p:txBody>
          </p:sp>
        </mc:Fallback>
      </mc:AlternateContent>
      <p:grpSp>
        <p:nvGrpSpPr>
          <p:cNvPr id="6" name="Group 5">
            <a:extLst>
              <a:ext uri="{FF2B5EF4-FFF2-40B4-BE49-F238E27FC236}">
                <a16:creationId xmlns:a16="http://schemas.microsoft.com/office/drawing/2014/main" id="{C6A31ACE-9AC0-728F-A904-7A310424B0E4}"/>
              </a:ext>
            </a:extLst>
          </p:cNvPr>
          <p:cNvGrpSpPr/>
          <p:nvPr/>
        </p:nvGrpSpPr>
        <p:grpSpPr>
          <a:xfrm>
            <a:off x="1593079" y="2835069"/>
            <a:ext cx="3943434" cy="1861822"/>
            <a:chOff x="1593079" y="2911983"/>
            <a:chExt cx="3943434" cy="1861822"/>
          </a:xfrm>
        </p:grpSpPr>
        <p:sp>
          <p:nvSpPr>
            <p:cNvPr id="7" name="Oval 6">
              <a:extLst>
                <a:ext uri="{FF2B5EF4-FFF2-40B4-BE49-F238E27FC236}">
                  <a16:creationId xmlns:a16="http://schemas.microsoft.com/office/drawing/2014/main" id="{830DEB8C-5624-7AF5-0804-D55D073E126C}"/>
                </a:ext>
              </a:extLst>
            </p:cNvPr>
            <p:cNvSpPr/>
            <p:nvPr/>
          </p:nvSpPr>
          <p:spPr>
            <a:xfrm>
              <a:off x="2124342" y="3900446"/>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Oval 7">
              <a:extLst>
                <a:ext uri="{FF2B5EF4-FFF2-40B4-BE49-F238E27FC236}">
                  <a16:creationId xmlns:a16="http://schemas.microsoft.com/office/drawing/2014/main" id="{823A9F82-4082-F086-C94E-4047C4CDDF94}"/>
                </a:ext>
              </a:extLst>
            </p:cNvPr>
            <p:cNvSpPr/>
            <p:nvPr/>
          </p:nvSpPr>
          <p:spPr>
            <a:xfrm>
              <a:off x="1593079" y="3097143"/>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Oval 11">
              <a:extLst>
                <a:ext uri="{FF2B5EF4-FFF2-40B4-BE49-F238E27FC236}">
                  <a16:creationId xmlns:a16="http://schemas.microsoft.com/office/drawing/2014/main" id="{A37E376A-1D8D-6BAC-EE5D-7E8894E4F840}"/>
                </a:ext>
              </a:extLst>
            </p:cNvPr>
            <p:cNvSpPr/>
            <p:nvPr/>
          </p:nvSpPr>
          <p:spPr>
            <a:xfrm>
              <a:off x="3063666" y="3138446"/>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3" name="Oval 12">
              <a:extLst>
                <a:ext uri="{FF2B5EF4-FFF2-40B4-BE49-F238E27FC236}">
                  <a16:creationId xmlns:a16="http://schemas.microsoft.com/office/drawing/2014/main" id="{2C62B71D-2D2D-30D1-5AF8-0DDFA5E012A1}"/>
                </a:ext>
              </a:extLst>
            </p:cNvPr>
            <p:cNvSpPr/>
            <p:nvPr/>
          </p:nvSpPr>
          <p:spPr>
            <a:xfrm>
              <a:off x="2276742" y="4455205"/>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5" name="Oval 14">
              <a:extLst>
                <a:ext uri="{FF2B5EF4-FFF2-40B4-BE49-F238E27FC236}">
                  <a16:creationId xmlns:a16="http://schemas.microsoft.com/office/drawing/2014/main" id="{C1E0E765-B6A4-0000-2C00-9BAECEC62B36}"/>
                </a:ext>
              </a:extLst>
            </p:cNvPr>
            <p:cNvSpPr/>
            <p:nvPr/>
          </p:nvSpPr>
          <p:spPr>
            <a:xfrm>
              <a:off x="3664006" y="3968100"/>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Oval 15">
              <a:extLst>
                <a:ext uri="{FF2B5EF4-FFF2-40B4-BE49-F238E27FC236}">
                  <a16:creationId xmlns:a16="http://schemas.microsoft.com/office/drawing/2014/main" id="{32518D47-34BB-CDFF-65ED-A313ECD31F02}"/>
                </a:ext>
              </a:extLst>
            </p:cNvPr>
            <p:cNvSpPr/>
            <p:nvPr/>
          </p:nvSpPr>
          <p:spPr>
            <a:xfrm>
              <a:off x="5188006" y="2911983"/>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Oval 16">
              <a:extLst>
                <a:ext uri="{FF2B5EF4-FFF2-40B4-BE49-F238E27FC236}">
                  <a16:creationId xmlns:a16="http://schemas.microsoft.com/office/drawing/2014/main" id="{484E8380-D976-17D2-02FB-C79B4216334D}"/>
                </a:ext>
              </a:extLst>
            </p:cNvPr>
            <p:cNvSpPr/>
            <p:nvPr/>
          </p:nvSpPr>
          <p:spPr>
            <a:xfrm>
              <a:off x="4913113" y="3824246"/>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Oval 17">
              <a:extLst>
                <a:ext uri="{FF2B5EF4-FFF2-40B4-BE49-F238E27FC236}">
                  <a16:creationId xmlns:a16="http://schemas.microsoft.com/office/drawing/2014/main" id="{12C4D05C-D19F-A8E2-9C41-240AD9259758}"/>
                </a:ext>
              </a:extLst>
            </p:cNvPr>
            <p:cNvSpPr/>
            <p:nvPr/>
          </p:nvSpPr>
          <p:spPr>
            <a:xfrm>
              <a:off x="4426006" y="3290846"/>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Oval 18">
              <a:extLst>
                <a:ext uri="{FF2B5EF4-FFF2-40B4-BE49-F238E27FC236}">
                  <a16:creationId xmlns:a16="http://schemas.microsoft.com/office/drawing/2014/main" id="{07C93A44-446D-AC21-BB91-186010B46220}"/>
                </a:ext>
              </a:extLst>
            </p:cNvPr>
            <p:cNvSpPr/>
            <p:nvPr/>
          </p:nvSpPr>
          <p:spPr>
            <a:xfrm>
              <a:off x="5264206" y="4683805"/>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0" name="Oval 19">
              <a:extLst>
                <a:ext uri="{FF2B5EF4-FFF2-40B4-BE49-F238E27FC236}">
                  <a16:creationId xmlns:a16="http://schemas.microsoft.com/office/drawing/2014/main" id="{70F33703-FA8E-BDBC-8873-2E34ED2A4947}"/>
                </a:ext>
              </a:extLst>
            </p:cNvPr>
            <p:cNvSpPr/>
            <p:nvPr/>
          </p:nvSpPr>
          <p:spPr>
            <a:xfrm>
              <a:off x="5446513" y="3976646"/>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cxnSp>
        <p:nvCxnSpPr>
          <p:cNvPr id="21" name="Straight Connector 20">
            <a:extLst>
              <a:ext uri="{FF2B5EF4-FFF2-40B4-BE49-F238E27FC236}">
                <a16:creationId xmlns:a16="http://schemas.microsoft.com/office/drawing/2014/main" id="{1CEA5725-DC96-4AB0-2B7A-85A5E81C6C93}"/>
              </a:ext>
            </a:extLst>
          </p:cNvPr>
          <p:cNvCxnSpPr>
            <a:cxnSpLocks/>
          </p:cNvCxnSpPr>
          <p:nvPr/>
        </p:nvCxnSpPr>
        <p:spPr>
          <a:xfrm flipV="1">
            <a:off x="3536604" y="2896378"/>
            <a:ext cx="0" cy="2016000"/>
          </a:xfrm>
          <a:prstGeom prst="line">
            <a:avLst/>
          </a:prstGeom>
          <a:ln w="12700"/>
        </p:spPr>
        <p:style>
          <a:lnRef idx="1">
            <a:schemeClr val="dk1"/>
          </a:lnRef>
          <a:fillRef idx="0">
            <a:schemeClr val="dk1"/>
          </a:fillRef>
          <a:effectRef idx="0">
            <a:schemeClr val="dk1"/>
          </a:effectRef>
          <a:fontRef idx="minor">
            <a:schemeClr val="tx1"/>
          </a:fontRef>
        </p:style>
      </p:cxnSp>
      <p:sp>
        <p:nvSpPr>
          <p:cNvPr id="22" name="Oval 21">
            <a:extLst>
              <a:ext uri="{FF2B5EF4-FFF2-40B4-BE49-F238E27FC236}">
                <a16:creationId xmlns:a16="http://schemas.microsoft.com/office/drawing/2014/main" id="{38054561-109C-DEDA-65DD-4EA97014CEC6}"/>
              </a:ext>
            </a:extLst>
          </p:cNvPr>
          <p:cNvSpPr/>
          <p:nvPr/>
        </p:nvSpPr>
        <p:spPr>
          <a:xfrm>
            <a:off x="3063177" y="4652178"/>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3" name="Oval 22">
            <a:extLst>
              <a:ext uri="{FF2B5EF4-FFF2-40B4-BE49-F238E27FC236}">
                <a16:creationId xmlns:a16="http://schemas.microsoft.com/office/drawing/2014/main" id="{9879B941-E65E-01BC-3FD0-463E46A87395}"/>
              </a:ext>
            </a:extLst>
          </p:cNvPr>
          <p:cNvSpPr/>
          <p:nvPr/>
        </p:nvSpPr>
        <p:spPr>
          <a:xfrm>
            <a:off x="3882948" y="2833269"/>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4" name="Oval 23">
            <a:extLst>
              <a:ext uri="{FF2B5EF4-FFF2-40B4-BE49-F238E27FC236}">
                <a16:creationId xmlns:a16="http://schemas.microsoft.com/office/drawing/2014/main" id="{4FFABDBA-57A0-6374-CF93-49DEB9036742}"/>
              </a:ext>
            </a:extLst>
          </p:cNvPr>
          <p:cNvSpPr/>
          <p:nvPr/>
        </p:nvSpPr>
        <p:spPr>
          <a:xfrm>
            <a:off x="3328590" y="3745196"/>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5" name="Oval 24">
            <a:extLst>
              <a:ext uri="{FF2B5EF4-FFF2-40B4-BE49-F238E27FC236}">
                <a16:creationId xmlns:a16="http://schemas.microsoft.com/office/drawing/2014/main" id="{76B53F62-682C-63A9-085C-1DD11EF492D2}"/>
              </a:ext>
            </a:extLst>
          </p:cNvPr>
          <p:cNvSpPr/>
          <p:nvPr/>
        </p:nvSpPr>
        <p:spPr>
          <a:xfrm>
            <a:off x="3928923" y="3289418"/>
            <a:ext cx="90000" cy="9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484583D7-D41D-1D7C-937E-28CE77F3BC5F}"/>
                  </a:ext>
                </a:extLst>
              </p:cNvPr>
              <p:cNvSpPr txBox="1"/>
              <p:nvPr/>
            </p:nvSpPr>
            <p:spPr>
              <a:xfrm>
                <a:off x="1124473" y="2923269"/>
                <a:ext cx="330436"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800" i="1" smtClean="0">
                          <a:latin typeface="Cambria Math" panose="02040503050406030204" pitchFamily="18" charset="0"/>
                          <a:ea typeface="Cambria Math" panose="02040503050406030204" pitchFamily="18" charset="0"/>
                        </a:rPr>
                        <m:t>𝒬</m:t>
                      </m:r>
                    </m:oMath>
                  </m:oMathPara>
                </a14:m>
                <a:endParaRPr lang="en-US" dirty="0"/>
              </a:p>
            </p:txBody>
          </p:sp>
        </mc:Choice>
        <mc:Fallback xmlns="">
          <p:sp>
            <p:nvSpPr>
              <p:cNvPr id="26" name="TextBox 25">
                <a:extLst>
                  <a:ext uri="{FF2B5EF4-FFF2-40B4-BE49-F238E27FC236}">
                    <a16:creationId xmlns:a16="http://schemas.microsoft.com/office/drawing/2014/main" id="{484583D7-D41D-1D7C-937E-28CE77F3BC5F}"/>
                  </a:ext>
                </a:extLst>
              </p:cNvPr>
              <p:cNvSpPr txBox="1">
                <a:spLocks noRot="1" noChangeAspect="1" noMove="1" noResize="1" noEditPoints="1" noAdjustHandles="1" noChangeArrowheads="1" noChangeShapeType="1" noTextEdit="1"/>
              </p:cNvSpPr>
              <p:nvPr/>
            </p:nvSpPr>
            <p:spPr>
              <a:xfrm>
                <a:off x="1124473" y="2923269"/>
                <a:ext cx="330436" cy="369332"/>
              </a:xfrm>
              <a:prstGeom prst="rect">
                <a:avLst/>
              </a:prstGeom>
              <a:blipFill>
                <a:blip r:embed="rId4"/>
                <a:stretch>
                  <a:fillRect l="-3704" r="-3704" b="-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E71239CF-AAD3-D855-0738-D841913A9D5D}"/>
                  </a:ext>
                </a:extLst>
              </p:cNvPr>
              <p:cNvSpPr txBox="1"/>
              <p:nvPr/>
            </p:nvSpPr>
            <p:spPr>
              <a:xfrm>
                <a:off x="5613803" y="2920086"/>
                <a:ext cx="330436"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800" i="1" smtClean="0">
                          <a:latin typeface="Cambria Math" panose="02040503050406030204" pitchFamily="18" charset="0"/>
                          <a:ea typeface="Cambria Math" panose="02040503050406030204" pitchFamily="18" charset="0"/>
                        </a:rPr>
                        <m:t>ℛ</m:t>
                      </m:r>
                    </m:oMath>
                  </m:oMathPara>
                </a14:m>
                <a:endParaRPr lang="en-US" dirty="0"/>
              </a:p>
            </p:txBody>
          </p:sp>
        </mc:Choice>
        <mc:Fallback xmlns="">
          <p:sp>
            <p:nvSpPr>
              <p:cNvPr id="27" name="TextBox 26">
                <a:extLst>
                  <a:ext uri="{FF2B5EF4-FFF2-40B4-BE49-F238E27FC236}">
                    <a16:creationId xmlns:a16="http://schemas.microsoft.com/office/drawing/2014/main" id="{E71239CF-AAD3-D855-0738-D841913A9D5D}"/>
                  </a:ext>
                </a:extLst>
              </p:cNvPr>
              <p:cNvSpPr txBox="1">
                <a:spLocks noRot="1" noChangeAspect="1" noMove="1" noResize="1" noEditPoints="1" noAdjustHandles="1" noChangeArrowheads="1" noChangeShapeType="1" noTextEdit="1"/>
              </p:cNvSpPr>
              <p:nvPr/>
            </p:nvSpPr>
            <p:spPr>
              <a:xfrm>
                <a:off x="5613803" y="2920086"/>
                <a:ext cx="330436" cy="369332"/>
              </a:xfrm>
              <a:prstGeom prst="rect">
                <a:avLst/>
              </a:prstGeom>
              <a:blipFill>
                <a:blip r:embed="rId5"/>
                <a:stretch>
                  <a:fillRect/>
                </a:stretch>
              </a:blipFill>
            </p:spPr>
            <p:txBody>
              <a:bodyPr/>
              <a:lstStyle/>
              <a:p>
                <a:r>
                  <a:rPr lang="en-US">
                    <a:noFill/>
                  </a:rPr>
                  <a:t> </a:t>
                </a:r>
              </a:p>
            </p:txBody>
          </p:sp>
        </mc:Fallback>
      </mc:AlternateContent>
      <p:grpSp>
        <p:nvGrpSpPr>
          <p:cNvPr id="29" name="Group 28">
            <a:extLst>
              <a:ext uri="{FF2B5EF4-FFF2-40B4-BE49-F238E27FC236}">
                <a16:creationId xmlns:a16="http://schemas.microsoft.com/office/drawing/2014/main" id="{A198869D-140C-F2EF-BBBD-73C276B4E77B}"/>
              </a:ext>
            </a:extLst>
          </p:cNvPr>
          <p:cNvGrpSpPr/>
          <p:nvPr/>
        </p:nvGrpSpPr>
        <p:grpSpPr>
          <a:xfrm>
            <a:off x="596170" y="3851111"/>
            <a:ext cx="1001167" cy="1028163"/>
            <a:chOff x="596170" y="3851111"/>
            <a:chExt cx="1001167" cy="1028163"/>
          </a:xfrm>
        </p:grpSpPr>
        <p:cxnSp>
          <p:nvCxnSpPr>
            <p:cNvPr id="30" name="Straight Connector 29">
              <a:extLst>
                <a:ext uri="{FF2B5EF4-FFF2-40B4-BE49-F238E27FC236}">
                  <a16:creationId xmlns:a16="http://schemas.microsoft.com/office/drawing/2014/main" id="{D033E195-39A8-4C1C-50FC-72A600A7CAB6}"/>
                </a:ext>
              </a:extLst>
            </p:cNvPr>
            <p:cNvCxnSpPr>
              <a:cxnSpLocks/>
            </p:cNvCxnSpPr>
            <p:nvPr/>
          </p:nvCxnSpPr>
          <p:spPr>
            <a:xfrm flipH="1">
              <a:off x="761388" y="4711982"/>
              <a:ext cx="532800" cy="0"/>
            </a:xfrm>
            <a:prstGeom prst="line">
              <a:avLst/>
            </a:prstGeom>
            <a:ln w="12700">
              <a:headEnd type="triangle"/>
              <a:tailEnd type="none"/>
            </a:ln>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DB217947-C087-F22C-AA6A-FA581B328E62}"/>
                </a:ext>
              </a:extLst>
            </p:cNvPr>
            <p:cNvCxnSpPr>
              <a:cxnSpLocks/>
            </p:cNvCxnSpPr>
            <p:nvPr/>
          </p:nvCxnSpPr>
          <p:spPr>
            <a:xfrm rot="16200000" flipH="1">
              <a:off x="494988" y="4445582"/>
              <a:ext cx="532800" cy="0"/>
            </a:xfrm>
            <a:prstGeom prst="line">
              <a:avLst/>
            </a:prstGeom>
            <a:ln w="12700">
              <a:headEnd type="triangle"/>
              <a:tailEnd type="non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237B31A6-5768-028B-5D6E-AD1EE3F80400}"/>
                    </a:ext>
                  </a:extLst>
                </p:cNvPr>
                <p:cNvSpPr txBox="1"/>
                <p:nvPr/>
              </p:nvSpPr>
              <p:spPr>
                <a:xfrm>
                  <a:off x="596170" y="3851111"/>
                  <a:ext cx="330436" cy="39126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1800" b="0" i="1" smtClean="0">
                                <a:latin typeface="Cambria Math" panose="02040503050406030204" pitchFamily="18" charset="0"/>
                                <a:ea typeface="Cambria Math" panose="02040503050406030204" pitchFamily="18" charset="0"/>
                              </a:rPr>
                            </m:ctrlPr>
                          </m:sSubPr>
                          <m:e>
                            <m:r>
                              <a:rPr lang="en-US" sz="1800" i="1" smtClean="0">
                                <a:latin typeface="Cambria Math" panose="02040503050406030204" pitchFamily="18" charset="0"/>
                                <a:ea typeface="Cambria Math" panose="02040503050406030204" pitchFamily="18" charset="0"/>
                              </a:rPr>
                              <m:t>𝒬</m:t>
                            </m:r>
                          </m:e>
                          <m:sub>
                            <m:r>
                              <a:rPr lang="en-US" sz="1800" b="0" i="1" smtClean="0">
                                <a:latin typeface="Cambria Math" panose="02040503050406030204" pitchFamily="18" charset="0"/>
                                <a:ea typeface="Cambria Math" panose="02040503050406030204" pitchFamily="18" charset="0"/>
                              </a:rPr>
                              <m:t>𝑦</m:t>
                            </m:r>
                          </m:sub>
                        </m:sSub>
                      </m:oMath>
                    </m:oMathPara>
                  </a14:m>
                  <a:endParaRPr lang="en-US" dirty="0"/>
                </a:p>
              </p:txBody>
            </p:sp>
          </mc:Choice>
          <mc:Fallback xmlns="">
            <p:sp>
              <p:nvSpPr>
                <p:cNvPr id="33" name="TextBox 32">
                  <a:extLst>
                    <a:ext uri="{FF2B5EF4-FFF2-40B4-BE49-F238E27FC236}">
                      <a16:creationId xmlns:a16="http://schemas.microsoft.com/office/drawing/2014/main" id="{237B31A6-5768-028B-5D6E-AD1EE3F80400}"/>
                    </a:ext>
                  </a:extLst>
                </p:cNvPr>
                <p:cNvSpPr txBox="1">
                  <a:spLocks noRot="1" noChangeAspect="1" noMove="1" noResize="1" noEditPoints="1" noAdjustHandles="1" noChangeArrowheads="1" noChangeShapeType="1" noTextEdit="1"/>
                </p:cNvSpPr>
                <p:nvPr/>
              </p:nvSpPr>
              <p:spPr>
                <a:xfrm>
                  <a:off x="596170" y="3851111"/>
                  <a:ext cx="330436" cy="391261"/>
                </a:xfrm>
                <a:prstGeom prst="rect">
                  <a:avLst/>
                </a:prstGeom>
                <a:blipFill>
                  <a:blip r:embed="rId6"/>
                  <a:stretch>
                    <a:fillRect l="-3846" r="-26923" b="-312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459BD174-2F0F-8A5B-B4B5-33F1449217DC}"/>
                    </a:ext>
                  </a:extLst>
                </p:cNvPr>
                <p:cNvSpPr txBox="1"/>
                <p:nvPr/>
              </p:nvSpPr>
              <p:spPr>
                <a:xfrm>
                  <a:off x="1266901" y="4509942"/>
                  <a:ext cx="330436"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1800" b="0" i="1" smtClean="0">
                                <a:latin typeface="Cambria Math" panose="02040503050406030204" pitchFamily="18" charset="0"/>
                                <a:ea typeface="Cambria Math" panose="02040503050406030204" pitchFamily="18" charset="0"/>
                              </a:rPr>
                            </m:ctrlPr>
                          </m:sSubPr>
                          <m:e>
                            <m:r>
                              <a:rPr lang="en-US" sz="1800" i="1" smtClean="0">
                                <a:latin typeface="Cambria Math" panose="02040503050406030204" pitchFamily="18" charset="0"/>
                                <a:ea typeface="Cambria Math" panose="02040503050406030204" pitchFamily="18" charset="0"/>
                              </a:rPr>
                              <m:t>𝒬</m:t>
                            </m:r>
                          </m:e>
                          <m:sub>
                            <m:r>
                              <a:rPr lang="en-US" sz="1800" b="0" i="1" smtClean="0">
                                <a:latin typeface="Cambria Math" panose="02040503050406030204" pitchFamily="18" charset="0"/>
                                <a:ea typeface="Cambria Math" panose="02040503050406030204" pitchFamily="18" charset="0"/>
                              </a:rPr>
                              <m:t>𝑥</m:t>
                            </m:r>
                          </m:sub>
                        </m:sSub>
                      </m:oMath>
                    </m:oMathPara>
                  </a14:m>
                  <a:endParaRPr lang="en-US" dirty="0"/>
                </a:p>
              </p:txBody>
            </p:sp>
          </mc:Choice>
          <mc:Fallback xmlns="">
            <p:sp>
              <p:nvSpPr>
                <p:cNvPr id="37" name="TextBox 36">
                  <a:extLst>
                    <a:ext uri="{FF2B5EF4-FFF2-40B4-BE49-F238E27FC236}">
                      <a16:creationId xmlns:a16="http://schemas.microsoft.com/office/drawing/2014/main" id="{459BD174-2F0F-8A5B-B4B5-33F1449217DC}"/>
                    </a:ext>
                  </a:extLst>
                </p:cNvPr>
                <p:cNvSpPr txBox="1">
                  <a:spLocks noRot="1" noChangeAspect="1" noMove="1" noResize="1" noEditPoints="1" noAdjustHandles="1" noChangeArrowheads="1" noChangeShapeType="1" noTextEdit="1"/>
                </p:cNvSpPr>
                <p:nvPr/>
              </p:nvSpPr>
              <p:spPr>
                <a:xfrm>
                  <a:off x="1266901" y="4509942"/>
                  <a:ext cx="330436" cy="369332"/>
                </a:xfrm>
                <a:prstGeom prst="rect">
                  <a:avLst/>
                </a:prstGeom>
                <a:blipFill>
                  <a:blip r:embed="rId7"/>
                  <a:stretch>
                    <a:fillRect r="-14815" b="-10345"/>
                  </a:stretch>
                </a:blipFill>
              </p:spPr>
              <p:txBody>
                <a:bodyPr/>
                <a:lstStyle/>
                <a:p>
                  <a:r>
                    <a:rPr lang="en-US">
                      <a:noFill/>
                    </a:rPr>
                    <a:t> </a:t>
                  </a:r>
                </a:p>
              </p:txBody>
            </p:sp>
          </mc:Fallback>
        </mc:AlternateContent>
      </p:grpSp>
      <p:grpSp>
        <p:nvGrpSpPr>
          <p:cNvPr id="46" name="Group 45">
            <a:extLst>
              <a:ext uri="{FF2B5EF4-FFF2-40B4-BE49-F238E27FC236}">
                <a16:creationId xmlns:a16="http://schemas.microsoft.com/office/drawing/2014/main" id="{5BAA26FB-BE28-8066-0C90-0FD3C281C173}"/>
              </a:ext>
            </a:extLst>
          </p:cNvPr>
          <p:cNvGrpSpPr/>
          <p:nvPr/>
        </p:nvGrpSpPr>
        <p:grpSpPr>
          <a:xfrm>
            <a:off x="5611131" y="3849687"/>
            <a:ext cx="966983" cy="1045255"/>
            <a:chOff x="5611131" y="3849687"/>
            <a:chExt cx="966983" cy="1045255"/>
          </a:xfrm>
        </p:grpSpPr>
        <p:cxnSp>
          <p:nvCxnSpPr>
            <p:cNvPr id="47" name="Straight Connector 46">
              <a:extLst>
                <a:ext uri="{FF2B5EF4-FFF2-40B4-BE49-F238E27FC236}">
                  <a16:creationId xmlns:a16="http://schemas.microsoft.com/office/drawing/2014/main" id="{570A0BE5-D232-5AF1-DC2D-88FD43CBF344}"/>
                </a:ext>
              </a:extLst>
            </p:cNvPr>
            <p:cNvCxnSpPr>
              <a:cxnSpLocks/>
            </p:cNvCxnSpPr>
            <p:nvPr/>
          </p:nvCxnSpPr>
          <p:spPr>
            <a:xfrm flipH="1">
              <a:off x="5776349" y="4719104"/>
              <a:ext cx="532800" cy="0"/>
            </a:xfrm>
            <a:prstGeom prst="line">
              <a:avLst/>
            </a:prstGeom>
            <a:ln w="12700">
              <a:headEnd type="triangle"/>
              <a:tailEnd type="none"/>
            </a:ln>
          </p:spPr>
          <p:style>
            <a:lnRef idx="1">
              <a:schemeClr val="dk1"/>
            </a:lnRef>
            <a:fillRef idx="0">
              <a:schemeClr val="dk1"/>
            </a:fillRef>
            <a:effectRef idx="0">
              <a:schemeClr val="dk1"/>
            </a:effectRef>
            <a:fontRef idx="minor">
              <a:schemeClr val="tx1"/>
            </a:fontRef>
          </p:style>
        </p:cxnSp>
        <p:cxnSp>
          <p:nvCxnSpPr>
            <p:cNvPr id="48" name="Straight Connector 47">
              <a:extLst>
                <a:ext uri="{FF2B5EF4-FFF2-40B4-BE49-F238E27FC236}">
                  <a16:creationId xmlns:a16="http://schemas.microsoft.com/office/drawing/2014/main" id="{61349172-2149-AA02-5C5D-0844E86B42E6}"/>
                </a:ext>
              </a:extLst>
            </p:cNvPr>
            <p:cNvCxnSpPr>
              <a:cxnSpLocks/>
            </p:cNvCxnSpPr>
            <p:nvPr/>
          </p:nvCxnSpPr>
          <p:spPr>
            <a:xfrm rot="16200000" flipH="1">
              <a:off x="5509949" y="4452704"/>
              <a:ext cx="532800" cy="0"/>
            </a:xfrm>
            <a:prstGeom prst="line">
              <a:avLst/>
            </a:prstGeom>
            <a:ln w="12700">
              <a:headEnd type="triangle"/>
              <a:tailEnd type="non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49" name="TextBox 48">
                  <a:extLst>
                    <a:ext uri="{FF2B5EF4-FFF2-40B4-BE49-F238E27FC236}">
                      <a16:creationId xmlns:a16="http://schemas.microsoft.com/office/drawing/2014/main" id="{69E8A186-82F2-0A5C-2CEA-4D81B7CEC2C9}"/>
                    </a:ext>
                  </a:extLst>
                </p:cNvPr>
                <p:cNvSpPr txBox="1"/>
                <p:nvPr/>
              </p:nvSpPr>
              <p:spPr>
                <a:xfrm>
                  <a:off x="5611131" y="3849687"/>
                  <a:ext cx="330436" cy="39126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1800" b="0" i="1" smtClean="0">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ℛ</m:t>
                            </m:r>
                          </m:e>
                          <m:sub>
                            <m:r>
                              <a:rPr lang="en-US" sz="1800" b="0" i="1" smtClean="0">
                                <a:latin typeface="Cambria Math" panose="02040503050406030204" pitchFamily="18" charset="0"/>
                                <a:ea typeface="Cambria Math" panose="02040503050406030204" pitchFamily="18" charset="0"/>
                              </a:rPr>
                              <m:t>𝑦</m:t>
                            </m:r>
                          </m:sub>
                        </m:sSub>
                      </m:oMath>
                    </m:oMathPara>
                  </a14:m>
                  <a:endParaRPr lang="en-US" dirty="0"/>
                </a:p>
              </p:txBody>
            </p:sp>
          </mc:Choice>
          <mc:Fallback xmlns="">
            <p:sp>
              <p:nvSpPr>
                <p:cNvPr id="49" name="TextBox 48">
                  <a:extLst>
                    <a:ext uri="{FF2B5EF4-FFF2-40B4-BE49-F238E27FC236}">
                      <a16:creationId xmlns:a16="http://schemas.microsoft.com/office/drawing/2014/main" id="{69E8A186-82F2-0A5C-2CEA-4D81B7CEC2C9}"/>
                    </a:ext>
                  </a:extLst>
                </p:cNvPr>
                <p:cNvSpPr txBox="1">
                  <a:spLocks noRot="1" noChangeAspect="1" noMove="1" noResize="1" noEditPoints="1" noAdjustHandles="1" noChangeArrowheads="1" noChangeShapeType="1" noTextEdit="1"/>
                </p:cNvSpPr>
                <p:nvPr/>
              </p:nvSpPr>
              <p:spPr>
                <a:xfrm>
                  <a:off x="5611131" y="3849687"/>
                  <a:ext cx="330436" cy="391261"/>
                </a:xfrm>
                <a:prstGeom prst="rect">
                  <a:avLst/>
                </a:prstGeom>
                <a:blipFill>
                  <a:blip r:embed="rId8"/>
                  <a:stretch>
                    <a:fillRect r="-25000" b="-312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0" name="TextBox 49">
                  <a:extLst>
                    <a:ext uri="{FF2B5EF4-FFF2-40B4-BE49-F238E27FC236}">
                      <a16:creationId xmlns:a16="http://schemas.microsoft.com/office/drawing/2014/main" id="{2C38CA9D-992F-9FAA-4096-B38FBBC9E8F0}"/>
                    </a:ext>
                  </a:extLst>
                </p:cNvPr>
                <p:cNvSpPr txBox="1"/>
                <p:nvPr/>
              </p:nvSpPr>
              <p:spPr>
                <a:xfrm>
                  <a:off x="6247678" y="4525610"/>
                  <a:ext cx="330436"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1800" b="0" i="1" smtClean="0">
                                <a:latin typeface="Cambria Math" panose="02040503050406030204" pitchFamily="18" charset="0"/>
                                <a:ea typeface="Cambria Math" panose="02040503050406030204" pitchFamily="18" charset="0"/>
                              </a:rPr>
                            </m:ctrlPr>
                          </m:sSubPr>
                          <m:e>
                            <m:r>
                              <a:rPr lang="en-US" sz="1800" b="0" i="1" smtClean="0">
                                <a:latin typeface="Cambria Math" panose="02040503050406030204" pitchFamily="18" charset="0"/>
                                <a:ea typeface="Cambria Math" panose="02040503050406030204" pitchFamily="18" charset="0"/>
                              </a:rPr>
                              <m:t>ℛ</m:t>
                            </m:r>
                          </m:e>
                          <m:sub>
                            <m:r>
                              <a:rPr lang="en-US" sz="1800" b="0" i="1" smtClean="0">
                                <a:latin typeface="Cambria Math" panose="02040503050406030204" pitchFamily="18" charset="0"/>
                                <a:ea typeface="Cambria Math" panose="02040503050406030204" pitchFamily="18" charset="0"/>
                              </a:rPr>
                              <m:t>𝑥</m:t>
                            </m:r>
                          </m:sub>
                        </m:sSub>
                      </m:oMath>
                    </m:oMathPara>
                  </a14:m>
                  <a:endParaRPr lang="en-US" dirty="0"/>
                </a:p>
              </p:txBody>
            </p:sp>
          </mc:Choice>
          <mc:Fallback xmlns="">
            <p:sp>
              <p:nvSpPr>
                <p:cNvPr id="50" name="TextBox 49">
                  <a:extLst>
                    <a:ext uri="{FF2B5EF4-FFF2-40B4-BE49-F238E27FC236}">
                      <a16:creationId xmlns:a16="http://schemas.microsoft.com/office/drawing/2014/main" id="{2C38CA9D-992F-9FAA-4096-B38FBBC9E8F0}"/>
                    </a:ext>
                  </a:extLst>
                </p:cNvPr>
                <p:cNvSpPr txBox="1">
                  <a:spLocks noRot="1" noChangeAspect="1" noMove="1" noResize="1" noEditPoints="1" noAdjustHandles="1" noChangeArrowheads="1" noChangeShapeType="1" noTextEdit="1"/>
                </p:cNvSpPr>
                <p:nvPr/>
              </p:nvSpPr>
              <p:spPr>
                <a:xfrm>
                  <a:off x="6247678" y="4525610"/>
                  <a:ext cx="330436" cy="369332"/>
                </a:xfrm>
                <a:prstGeom prst="rect">
                  <a:avLst/>
                </a:prstGeom>
                <a:blipFill>
                  <a:blip r:embed="rId9"/>
                  <a:stretch>
                    <a:fillRect r="-23077"/>
                  </a:stretch>
                </a:blipFill>
              </p:spPr>
              <p:txBody>
                <a:bodyPr/>
                <a:lstStyle/>
                <a:p>
                  <a:r>
                    <a:rPr lang="en-US">
                      <a:noFill/>
                    </a:rPr>
                    <a:t> </a:t>
                  </a:r>
                </a:p>
              </p:txBody>
            </p:sp>
          </mc:Fallback>
        </mc:AlternateContent>
      </p:grpSp>
      <p:sp>
        <p:nvSpPr>
          <p:cNvPr id="2" name="Footer Placeholder 1">
            <a:extLst>
              <a:ext uri="{FF2B5EF4-FFF2-40B4-BE49-F238E27FC236}">
                <a16:creationId xmlns:a16="http://schemas.microsoft.com/office/drawing/2014/main" id="{CA5F07B0-B7C4-907E-F356-476FB6EEE3F3}"/>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420962035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89</a:t>
            </a:fld>
            <a:endParaRPr lang="en-US"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p:sp>
        <p:nvSpPr>
          <p:cNvPr id="28" name="object 2">
            <a:extLst>
              <a:ext uri="{FF2B5EF4-FFF2-40B4-BE49-F238E27FC236}">
                <a16:creationId xmlns:a16="http://schemas.microsoft.com/office/drawing/2014/main" id="{7333985B-FD7E-D981-D35C-EDEC7485530F}"/>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Closest Pair of Points - Analysis</a:t>
            </a:r>
            <a:endParaRPr sz="2400" dirty="0"/>
          </a:p>
        </p:txBody>
      </p:sp>
      <mc:AlternateContent xmlns:mc="http://schemas.openxmlformats.org/markup-compatibility/2006" xmlns:a14="http://schemas.microsoft.com/office/drawing/2010/main">
        <mc:Choice Requires="a14">
          <p:sp>
            <p:nvSpPr>
              <p:cNvPr id="36" name="Content Placeholder 2">
                <a:extLst>
                  <a:ext uri="{FF2B5EF4-FFF2-40B4-BE49-F238E27FC236}">
                    <a16:creationId xmlns:a16="http://schemas.microsoft.com/office/drawing/2014/main" id="{3C3785FA-BBA2-32E4-E7A9-1E94C52B2616}"/>
                  </a:ext>
                </a:extLst>
              </p:cNvPr>
              <p:cNvSpPr txBox="1">
                <a:spLocks/>
              </p:cNvSpPr>
              <p:nvPr/>
            </p:nvSpPr>
            <p:spPr>
              <a:xfrm>
                <a:off x="218114" y="1063398"/>
                <a:ext cx="6539957" cy="3757721"/>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800"/>
                  </a:lnSpc>
                  <a:spcBef>
                    <a:spcPts val="400"/>
                  </a:spcBef>
                </a:pPr>
                <a:r>
                  <a:rPr lang="en-US" sz="1600" dirty="0"/>
                  <a:t>Step 0: Sort all points on both </a:t>
                </a:r>
                <a14:m>
                  <m:oMath xmlns:m="http://schemas.openxmlformats.org/officeDocument/2006/math">
                    <m:r>
                      <a:rPr lang="en-US" sz="1600" i="1">
                        <a:latin typeface="Cambria Math" panose="02040503050406030204" pitchFamily="18" charset="0"/>
                      </a:rPr>
                      <m:t>𝑥</m:t>
                    </m:r>
                  </m:oMath>
                </a14:m>
                <a:r>
                  <a:rPr lang="en-US" sz="1600" dirty="0"/>
                  <a:t> and </a:t>
                </a:r>
                <a14:m>
                  <m:oMath xmlns:m="http://schemas.openxmlformats.org/officeDocument/2006/math">
                    <m:r>
                      <a:rPr lang="en-US" sz="1600" i="1">
                        <a:latin typeface="Cambria Math" panose="02040503050406030204" pitchFamily="18" charset="0"/>
                      </a:rPr>
                      <m:t>𝑦</m:t>
                    </m:r>
                  </m:oMath>
                </a14:m>
                <a:r>
                  <a:rPr lang="en-US" sz="1600" dirty="0"/>
                  <a:t> coordinates to get two different lists, say </a:t>
                </a:r>
                <a14:m>
                  <m:oMath xmlns:m="http://schemas.openxmlformats.org/officeDocument/2006/math">
                    <m:sSub>
                      <m:sSubPr>
                        <m:ctrlPr>
                          <a:rPr lang="en-US" sz="1600" i="1">
                            <a:latin typeface="Cambria Math" panose="02040503050406030204" pitchFamily="18" charset="0"/>
                            <a:ea typeface="Cambria Math" panose="02040503050406030204" pitchFamily="18" charset="0"/>
                          </a:rPr>
                        </m:ctrlPr>
                      </m:sSubPr>
                      <m:e>
                        <m:r>
                          <a:rPr lang="en-US" sz="1600" i="1">
                            <a:latin typeface="Cambria Math" panose="02040503050406030204" pitchFamily="18" charset="0"/>
                            <a:ea typeface="Cambria Math" panose="02040503050406030204" pitchFamily="18" charset="0"/>
                          </a:rPr>
                          <m:t>𝒫</m:t>
                        </m:r>
                      </m:e>
                      <m:sub>
                        <m:r>
                          <a:rPr lang="en-US" sz="1600" i="1">
                            <a:latin typeface="Cambria Math" panose="02040503050406030204" pitchFamily="18" charset="0"/>
                            <a:ea typeface="Cambria Math" panose="02040503050406030204" pitchFamily="18" charset="0"/>
                          </a:rPr>
                          <m:t>𝑥</m:t>
                        </m:r>
                      </m:sub>
                    </m:sSub>
                  </m:oMath>
                </a14:m>
                <a:r>
                  <a:rPr lang="en-US" sz="1600" dirty="0"/>
                  <a:t> and </a:t>
                </a:r>
                <a14:m>
                  <m:oMath xmlns:m="http://schemas.openxmlformats.org/officeDocument/2006/math">
                    <m:sSub>
                      <m:sSubPr>
                        <m:ctrlPr>
                          <a:rPr lang="en-US" sz="1600" i="1">
                            <a:latin typeface="Cambria Math" panose="02040503050406030204" pitchFamily="18" charset="0"/>
                            <a:ea typeface="Cambria Math" panose="02040503050406030204" pitchFamily="18" charset="0"/>
                          </a:rPr>
                        </m:ctrlPr>
                      </m:sSubPr>
                      <m:e>
                        <m:r>
                          <a:rPr lang="en-US" sz="1600" i="1">
                            <a:latin typeface="Cambria Math" panose="02040503050406030204" pitchFamily="18" charset="0"/>
                            <a:ea typeface="Cambria Math" panose="02040503050406030204" pitchFamily="18" charset="0"/>
                          </a:rPr>
                          <m:t>𝒫</m:t>
                        </m:r>
                      </m:e>
                      <m:sub>
                        <m:r>
                          <a:rPr lang="en-US" sz="1600" i="1">
                            <a:latin typeface="Cambria Math" panose="02040503050406030204" pitchFamily="18" charset="0"/>
                            <a:ea typeface="Cambria Math" panose="02040503050406030204" pitchFamily="18" charset="0"/>
                          </a:rPr>
                          <m:t>𝑦</m:t>
                        </m:r>
                      </m:sub>
                    </m:sSub>
                  </m:oMath>
                </a14:m>
                <a:r>
                  <a:rPr lang="en-US" sz="1600" dirty="0"/>
                  <a:t> </a:t>
                </a:r>
                <a:r>
                  <a:rPr lang="en-US" sz="1600" dirty="0">
                    <a:solidFill>
                      <a:srgbClr val="FF0000"/>
                    </a:solidFill>
                  </a:rPr>
                  <a:t>-&gt; </a:t>
                </a:r>
                <a14:m>
                  <m:oMath xmlns:m="http://schemas.openxmlformats.org/officeDocument/2006/math">
                    <m:r>
                      <m:rPr>
                        <m:sty m:val="p"/>
                      </m:rPr>
                      <a:rPr lang="el-GR" sz="1600" i="1" smtClean="0">
                        <a:solidFill>
                          <a:srgbClr val="FF0000"/>
                        </a:solidFill>
                        <a:latin typeface="Cambria Math" panose="02040503050406030204" pitchFamily="18" charset="0"/>
                        <a:ea typeface="Cambria Math" panose="02040503050406030204" pitchFamily="18" charset="0"/>
                      </a:rPr>
                      <m:t>Θ</m:t>
                    </m:r>
                    <m:r>
                      <a:rPr lang="en-US" sz="1600" b="0" i="1" smtClean="0">
                        <a:solidFill>
                          <a:srgbClr val="FF0000"/>
                        </a:solidFill>
                        <a:latin typeface="Cambria Math" panose="02040503050406030204" pitchFamily="18" charset="0"/>
                        <a:ea typeface="Cambria Math" panose="02040503050406030204" pitchFamily="18" charset="0"/>
                      </a:rPr>
                      <m:t>(</m:t>
                    </m:r>
                    <m:r>
                      <a:rPr lang="en-US" sz="1600" b="0" i="1" smtClean="0">
                        <a:solidFill>
                          <a:srgbClr val="FF0000"/>
                        </a:solidFill>
                        <a:latin typeface="Cambria Math" panose="02040503050406030204" pitchFamily="18" charset="0"/>
                        <a:ea typeface="Cambria Math" panose="02040503050406030204" pitchFamily="18" charset="0"/>
                      </a:rPr>
                      <m:t>𝑛</m:t>
                    </m:r>
                    <m:func>
                      <m:funcPr>
                        <m:ctrlPr>
                          <a:rPr lang="en-US" sz="1600" b="0" i="1" smtClean="0">
                            <a:solidFill>
                              <a:srgbClr val="FF0000"/>
                            </a:solidFill>
                            <a:latin typeface="Cambria Math" panose="02040503050406030204" pitchFamily="18" charset="0"/>
                            <a:ea typeface="Cambria Math" panose="02040503050406030204" pitchFamily="18" charset="0"/>
                          </a:rPr>
                        </m:ctrlPr>
                      </m:funcPr>
                      <m:fName>
                        <m:r>
                          <m:rPr>
                            <m:sty m:val="p"/>
                          </m:rPr>
                          <a:rPr lang="en-US" sz="1600" b="0" i="0" smtClean="0">
                            <a:solidFill>
                              <a:srgbClr val="FF0000"/>
                            </a:solidFill>
                            <a:latin typeface="Cambria Math" panose="02040503050406030204" pitchFamily="18" charset="0"/>
                            <a:ea typeface="Cambria Math" panose="02040503050406030204" pitchFamily="18" charset="0"/>
                          </a:rPr>
                          <m:t>log</m:t>
                        </m:r>
                      </m:fName>
                      <m:e>
                        <m:r>
                          <a:rPr lang="en-US" sz="1600" b="0" i="1" smtClean="0">
                            <a:solidFill>
                              <a:srgbClr val="FF0000"/>
                            </a:solidFill>
                            <a:latin typeface="Cambria Math" panose="02040503050406030204" pitchFamily="18" charset="0"/>
                            <a:ea typeface="Cambria Math" panose="02040503050406030204" pitchFamily="18" charset="0"/>
                          </a:rPr>
                          <m:t>𝑛</m:t>
                        </m:r>
                      </m:e>
                    </m:func>
                    <m:r>
                      <a:rPr lang="en-US" sz="1600" b="0" i="1" smtClean="0">
                        <a:solidFill>
                          <a:srgbClr val="FF0000"/>
                        </a:solidFill>
                        <a:latin typeface="Cambria Math" panose="02040503050406030204" pitchFamily="18" charset="0"/>
                        <a:ea typeface="Cambria Math" panose="02040503050406030204" pitchFamily="18" charset="0"/>
                      </a:rPr>
                      <m:t>)</m:t>
                    </m:r>
                  </m:oMath>
                </a14:m>
                <a:endParaRPr lang="en-US" sz="1600" dirty="0"/>
              </a:p>
              <a:p>
                <a:pPr>
                  <a:lnSpc>
                    <a:spcPts val="1800"/>
                  </a:lnSpc>
                  <a:spcBef>
                    <a:spcPts val="400"/>
                  </a:spcBef>
                </a:pPr>
                <a:r>
                  <a:rPr lang="en-US" sz="1600" dirty="0"/>
                  <a:t>Step 1: Call ‘ClosestPair(</a:t>
                </a:r>
                <a14:m>
                  <m:oMath xmlns:m="http://schemas.openxmlformats.org/officeDocument/2006/math">
                    <m:sSub>
                      <m:sSubPr>
                        <m:ctrlPr>
                          <a:rPr lang="en-US" sz="1600" i="1">
                            <a:latin typeface="Cambria Math" panose="02040503050406030204" pitchFamily="18" charset="0"/>
                            <a:ea typeface="Cambria Math" panose="02040503050406030204" pitchFamily="18" charset="0"/>
                          </a:rPr>
                        </m:ctrlPr>
                      </m:sSubPr>
                      <m:e>
                        <m:r>
                          <a:rPr lang="en-US" sz="1600" i="1">
                            <a:latin typeface="Cambria Math" panose="02040503050406030204" pitchFamily="18" charset="0"/>
                            <a:ea typeface="Cambria Math" panose="02040503050406030204" pitchFamily="18" charset="0"/>
                          </a:rPr>
                          <m:t>𝒫</m:t>
                        </m:r>
                      </m:e>
                      <m:sub>
                        <m:r>
                          <a:rPr lang="en-US" sz="1600" i="1">
                            <a:latin typeface="Cambria Math" panose="02040503050406030204" pitchFamily="18" charset="0"/>
                            <a:ea typeface="Cambria Math" panose="02040503050406030204" pitchFamily="18" charset="0"/>
                          </a:rPr>
                          <m:t>𝑥</m:t>
                        </m:r>
                      </m:sub>
                    </m:sSub>
                    <m:r>
                      <a:rPr lang="en-US" sz="1600" b="0" i="0" smtClean="0">
                        <a:latin typeface="Cambria Math" panose="02040503050406030204" pitchFamily="18" charset="0"/>
                        <a:ea typeface="Cambria Math" panose="02040503050406030204" pitchFamily="18" charset="0"/>
                      </a:rPr>
                      <m:t>,</m:t>
                    </m:r>
                  </m:oMath>
                </a14:m>
                <a:r>
                  <a:rPr lang="en-US" sz="1600" dirty="0">
                    <a:ea typeface="Cambria Math" panose="02040503050406030204" pitchFamily="18" charset="0"/>
                  </a:rPr>
                  <a:t> </a:t>
                </a:r>
                <a14:m>
                  <m:oMath xmlns:m="http://schemas.openxmlformats.org/officeDocument/2006/math">
                    <m:sSub>
                      <m:sSubPr>
                        <m:ctrlPr>
                          <a:rPr lang="en-US" sz="1600" i="1">
                            <a:latin typeface="Cambria Math" panose="02040503050406030204" pitchFamily="18" charset="0"/>
                            <a:ea typeface="Cambria Math" panose="02040503050406030204" pitchFamily="18" charset="0"/>
                          </a:rPr>
                        </m:ctrlPr>
                      </m:sSubPr>
                      <m:e>
                        <m:r>
                          <a:rPr lang="en-US" sz="1600" i="1">
                            <a:latin typeface="Cambria Math" panose="02040503050406030204" pitchFamily="18" charset="0"/>
                            <a:ea typeface="Cambria Math" panose="02040503050406030204" pitchFamily="18" charset="0"/>
                          </a:rPr>
                          <m:t>𝒫</m:t>
                        </m:r>
                      </m:e>
                      <m:sub>
                        <m:r>
                          <a:rPr lang="en-US" sz="1600" i="1">
                            <a:latin typeface="Cambria Math" panose="02040503050406030204" pitchFamily="18" charset="0"/>
                            <a:ea typeface="Cambria Math" panose="02040503050406030204" pitchFamily="18" charset="0"/>
                          </a:rPr>
                          <m:t>𝑦</m:t>
                        </m:r>
                      </m:sub>
                    </m:sSub>
                  </m:oMath>
                </a14:m>
                <a:r>
                  <a:rPr lang="en-US" sz="1600" dirty="0"/>
                  <a:t>)’ </a:t>
                </a:r>
                <a:r>
                  <a:rPr lang="en-US" sz="1600" dirty="0">
                    <a:solidFill>
                      <a:srgbClr val="FF0000"/>
                    </a:solidFill>
                  </a:rPr>
                  <a:t>-&gt; </a:t>
                </a:r>
                <a14:m>
                  <m:oMath xmlns:m="http://schemas.openxmlformats.org/officeDocument/2006/math">
                    <m:r>
                      <a:rPr lang="en-US" sz="1600" b="0" i="1" smtClean="0">
                        <a:solidFill>
                          <a:srgbClr val="FF0000"/>
                        </a:solidFill>
                        <a:latin typeface="Cambria Math" panose="02040503050406030204" pitchFamily="18" charset="0"/>
                        <a:ea typeface="Cambria Math" panose="02040503050406030204" pitchFamily="18" charset="0"/>
                      </a:rPr>
                      <m:t>𝑇</m:t>
                    </m:r>
                    <m:r>
                      <a:rPr lang="en-US" sz="1600" i="1">
                        <a:solidFill>
                          <a:srgbClr val="FF0000"/>
                        </a:solidFill>
                        <a:latin typeface="Cambria Math" panose="02040503050406030204" pitchFamily="18" charset="0"/>
                        <a:ea typeface="Cambria Math" panose="02040503050406030204" pitchFamily="18" charset="0"/>
                      </a:rPr>
                      <m:t>(</m:t>
                    </m:r>
                    <m:r>
                      <a:rPr lang="en-US" sz="1600" i="1">
                        <a:solidFill>
                          <a:srgbClr val="FF0000"/>
                        </a:solidFill>
                        <a:latin typeface="Cambria Math" panose="02040503050406030204" pitchFamily="18" charset="0"/>
                        <a:ea typeface="Cambria Math" panose="02040503050406030204" pitchFamily="18" charset="0"/>
                      </a:rPr>
                      <m:t>𝑛</m:t>
                    </m:r>
                    <m:r>
                      <a:rPr lang="en-US" sz="1600" i="1">
                        <a:solidFill>
                          <a:srgbClr val="FF0000"/>
                        </a:solidFill>
                        <a:latin typeface="Cambria Math" panose="02040503050406030204" pitchFamily="18" charset="0"/>
                        <a:ea typeface="Cambria Math" panose="02040503050406030204" pitchFamily="18" charset="0"/>
                      </a:rPr>
                      <m:t>)</m:t>
                    </m:r>
                  </m:oMath>
                </a14:m>
                <a:endParaRPr lang="en-US" sz="1600" dirty="0"/>
              </a:p>
              <a:p>
                <a:pPr>
                  <a:lnSpc>
                    <a:spcPts val="1800"/>
                  </a:lnSpc>
                  <a:spcBef>
                    <a:spcPts val="400"/>
                  </a:spcBef>
                </a:pPr>
                <a:r>
                  <a:rPr lang="en-US" sz="1600" dirty="0"/>
                  <a:t>Step 2: If hits base case (2 Points) return the distance between two </a:t>
                </a:r>
                <a:br>
                  <a:rPr lang="en-US" sz="1600" dirty="0">
                    <a:solidFill>
                      <a:srgbClr val="FF0000"/>
                    </a:solidFill>
                  </a:rPr>
                </a:br>
                <a:r>
                  <a:rPr lang="en-US" sz="1600" dirty="0">
                    <a:solidFill>
                      <a:srgbClr val="FF0000"/>
                    </a:solidFill>
                  </a:rPr>
                  <a:t>-&gt; </a:t>
                </a:r>
                <a14:m>
                  <m:oMath xmlns:m="http://schemas.openxmlformats.org/officeDocument/2006/math">
                    <m:r>
                      <m:rPr>
                        <m:sty m:val="p"/>
                      </m:rPr>
                      <a:rPr lang="el-GR" sz="1600" i="1">
                        <a:solidFill>
                          <a:srgbClr val="FF0000"/>
                        </a:solidFill>
                        <a:latin typeface="Cambria Math" panose="02040503050406030204" pitchFamily="18" charset="0"/>
                        <a:ea typeface="Cambria Math" panose="02040503050406030204" pitchFamily="18" charset="0"/>
                      </a:rPr>
                      <m:t>Θ</m:t>
                    </m:r>
                    <m:r>
                      <a:rPr lang="en-US" sz="1600" i="1">
                        <a:solidFill>
                          <a:srgbClr val="FF0000"/>
                        </a:solidFill>
                        <a:latin typeface="Cambria Math" panose="02040503050406030204" pitchFamily="18" charset="0"/>
                        <a:ea typeface="Cambria Math" panose="02040503050406030204" pitchFamily="18" charset="0"/>
                      </a:rPr>
                      <m:t>(</m:t>
                    </m:r>
                    <m:r>
                      <a:rPr lang="en-US" sz="1600" b="0" i="1" smtClean="0">
                        <a:solidFill>
                          <a:srgbClr val="FF0000"/>
                        </a:solidFill>
                        <a:latin typeface="Cambria Math" panose="02040503050406030204" pitchFamily="18" charset="0"/>
                        <a:ea typeface="Cambria Math" panose="02040503050406030204" pitchFamily="18" charset="0"/>
                      </a:rPr>
                      <m:t>1</m:t>
                    </m:r>
                    <m:r>
                      <a:rPr lang="en-US" sz="1600" i="1">
                        <a:solidFill>
                          <a:srgbClr val="FF0000"/>
                        </a:solidFill>
                        <a:latin typeface="Cambria Math" panose="02040503050406030204" pitchFamily="18" charset="0"/>
                        <a:ea typeface="Cambria Math" panose="02040503050406030204" pitchFamily="18" charset="0"/>
                      </a:rPr>
                      <m:t>)</m:t>
                    </m:r>
                  </m:oMath>
                </a14:m>
                <a:endParaRPr lang="en-US" sz="1600" dirty="0"/>
              </a:p>
              <a:p>
                <a:pPr>
                  <a:lnSpc>
                    <a:spcPts val="1800"/>
                  </a:lnSpc>
                  <a:spcBef>
                    <a:spcPts val="400"/>
                  </a:spcBef>
                </a:pPr>
                <a:r>
                  <a:rPr lang="en-US" sz="1600" dirty="0"/>
                  <a:t>Step 3: Recursively call ‘ClosestPair(</a:t>
                </a:r>
                <a14:m>
                  <m:oMath xmlns:m="http://schemas.openxmlformats.org/officeDocument/2006/math">
                    <m:sSub>
                      <m:sSubPr>
                        <m:ctrlPr>
                          <a:rPr lang="en-US" sz="1600" i="1">
                            <a:latin typeface="Cambria Math" panose="02040503050406030204" pitchFamily="18" charset="0"/>
                            <a:ea typeface="Cambria Math" panose="02040503050406030204" pitchFamily="18" charset="0"/>
                          </a:rPr>
                        </m:ctrlPr>
                      </m:sSubPr>
                      <m:e>
                        <m:r>
                          <a:rPr lang="en-US" sz="1600" i="1" smtClean="0">
                            <a:latin typeface="Cambria Math" panose="02040503050406030204" pitchFamily="18" charset="0"/>
                            <a:ea typeface="Cambria Math" panose="02040503050406030204" pitchFamily="18" charset="0"/>
                          </a:rPr>
                          <m:t>𝒬</m:t>
                        </m:r>
                      </m:e>
                      <m:sub>
                        <m:r>
                          <a:rPr lang="en-US" sz="1600" i="1">
                            <a:latin typeface="Cambria Math" panose="02040503050406030204" pitchFamily="18" charset="0"/>
                            <a:ea typeface="Cambria Math" panose="02040503050406030204" pitchFamily="18" charset="0"/>
                          </a:rPr>
                          <m:t>𝑥</m:t>
                        </m:r>
                      </m:sub>
                    </m:sSub>
                    <m:r>
                      <a:rPr lang="en-US" sz="1600">
                        <a:latin typeface="Cambria Math" panose="02040503050406030204" pitchFamily="18" charset="0"/>
                        <a:ea typeface="Cambria Math" panose="02040503050406030204" pitchFamily="18" charset="0"/>
                      </a:rPr>
                      <m:t>,</m:t>
                    </m:r>
                  </m:oMath>
                </a14:m>
                <a:r>
                  <a:rPr lang="en-US" sz="1600" dirty="0">
                    <a:ea typeface="Cambria Math" panose="02040503050406030204" pitchFamily="18" charset="0"/>
                  </a:rPr>
                  <a:t> </a:t>
                </a:r>
                <a14:m>
                  <m:oMath xmlns:m="http://schemas.openxmlformats.org/officeDocument/2006/math">
                    <m:sSub>
                      <m:sSubPr>
                        <m:ctrlPr>
                          <a:rPr lang="en-US" sz="1600" i="1">
                            <a:latin typeface="Cambria Math" panose="02040503050406030204" pitchFamily="18" charset="0"/>
                            <a:ea typeface="Cambria Math" panose="02040503050406030204" pitchFamily="18" charset="0"/>
                          </a:rPr>
                        </m:ctrlPr>
                      </m:sSubPr>
                      <m:e>
                        <m:r>
                          <a:rPr lang="en-US" sz="1600" i="1" smtClean="0">
                            <a:latin typeface="Cambria Math" panose="02040503050406030204" pitchFamily="18" charset="0"/>
                            <a:ea typeface="Cambria Math" panose="02040503050406030204" pitchFamily="18" charset="0"/>
                          </a:rPr>
                          <m:t>𝒬</m:t>
                        </m:r>
                      </m:e>
                      <m:sub>
                        <m:r>
                          <a:rPr lang="en-US" sz="1600" i="1">
                            <a:latin typeface="Cambria Math" panose="02040503050406030204" pitchFamily="18" charset="0"/>
                            <a:ea typeface="Cambria Math" panose="02040503050406030204" pitchFamily="18" charset="0"/>
                          </a:rPr>
                          <m:t>𝑦</m:t>
                        </m:r>
                      </m:sub>
                    </m:sSub>
                  </m:oMath>
                </a14:m>
                <a:r>
                  <a:rPr lang="en-US" sz="1600" dirty="0"/>
                  <a:t>)’ and ‘ClosestPair(</a:t>
                </a:r>
                <a14:m>
                  <m:oMath xmlns:m="http://schemas.openxmlformats.org/officeDocument/2006/math">
                    <m:sSub>
                      <m:sSubPr>
                        <m:ctrlPr>
                          <a:rPr lang="en-US" sz="1600" i="1">
                            <a:latin typeface="Cambria Math" panose="02040503050406030204" pitchFamily="18" charset="0"/>
                            <a:ea typeface="Cambria Math" panose="02040503050406030204" pitchFamily="18" charset="0"/>
                          </a:rPr>
                        </m:ctrlPr>
                      </m:sSubPr>
                      <m:e>
                        <m:r>
                          <a:rPr lang="en-US" sz="1600" i="1" smtClean="0">
                            <a:latin typeface="Cambria Math" panose="02040503050406030204" pitchFamily="18" charset="0"/>
                            <a:ea typeface="Cambria Math" panose="02040503050406030204" pitchFamily="18" charset="0"/>
                          </a:rPr>
                          <m:t>ℛ</m:t>
                        </m:r>
                      </m:e>
                      <m:sub>
                        <m:r>
                          <a:rPr lang="en-US" sz="1600" i="1">
                            <a:latin typeface="Cambria Math" panose="02040503050406030204" pitchFamily="18" charset="0"/>
                            <a:ea typeface="Cambria Math" panose="02040503050406030204" pitchFamily="18" charset="0"/>
                          </a:rPr>
                          <m:t>𝑥</m:t>
                        </m:r>
                      </m:sub>
                    </m:sSub>
                    <m:r>
                      <a:rPr lang="en-US" sz="1600">
                        <a:latin typeface="Cambria Math" panose="02040503050406030204" pitchFamily="18" charset="0"/>
                        <a:ea typeface="Cambria Math" panose="02040503050406030204" pitchFamily="18" charset="0"/>
                      </a:rPr>
                      <m:t>,</m:t>
                    </m:r>
                  </m:oMath>
                </a14:m>
                <a:r>
                  <a:rPr lang="en-US" sz="1600" dirty="0">
                    <a:ea typeface="Cambria Math" panose="02040503050406030204" pitchFamily="18" charset="0"/>
                  </a:rPr>
                  <a:t> </a:t>
                </a:r>
                <a14:m>
                  <m:oMath xmlns:m="http://schemas.openxmlformats.org/officeDocument/2006/math">
                    <m:sSub>
                      <m:sSubPr>
                        <m:ctrlPr>
                          <a:rPr lang="en-US" sz="1600" i="1">
                            <a:latin typeface="Cambria Math" panose="02040503050406030204" pitchFamily="18" charset="0"/>
                            <a:ea typeface="Cambria Math" panose="02040503050406030204" pitchFamily="18" charset="0"/>
                          </a:rPr>
                        </m:ctrlPr>
                      </m:sSubPr>
                      <m:e>
                        <m:r>
                          <a:rPr lang="en-US" sz="1600" i="1" smtClean="0">
                            <a:latin typeface="Cambria Math" panose="02040503050406030204" pitchFamily="18" charset="0"/>
                            <a:ea typeface="Cambria Math" panose="02040503050406030204" pitchFamily="18" charset="0"/>
                          </a:rPr>
                          <m:t>ℛ</m:t>
                        </m:r>
                      </m:e>
                      <m:sub>
                        <m:r>
                          <a:rPr lang="en-US" sz="1600" i="1">
                            <a:latin typeface="Cambria Math" panose="02040503050406030204" pitchFamily="18" charset="0"/>
                            <a:ea typeface="Cambria Math" panose="02040503050406030204" pitchFamily="18" charset="0"/>
                          </a:rPr>
                          <m:t>𝑦</m:t>
                        </m:r>
                      </m:sub>
                    </m:sSub>
                  </m:oMath>
                </a14:m>
                <a:r>
                  <a:rPr lang="en-US" sz="1600" dirty="0"/>
                  <a:t>)’</a:t>
                </a:r>
                <a:br>
                  <a:rPr lang="en-US" sz="1600" dirty="0"/>
                </a:br>
                <a:r>
                  <a:rPr lang="en-US" sz="1600" dirty="0">
                    <a:solidFill>
                      <a:srgbClr val="FF0000"/>
                    </a:solidFill>
                  </a:rPr>
                  <a:t>-&gt; </a:t>
                </a:r>
                <a14:m>
                  <m:oMath xmlns:m="http://schemas.openxmlformats.org/officeDocument/2006/math">
                    <m:r>
                      <a:rPr lang="en-US" sz="1600" i="1">
                        <a:solidFill>
                          <a:srgbClr val="FF0000"/>
                        </a:solidFill>
                        <a:latin typeface="Cambria Math" panose="02040503050406030204" pitchFamily="18" charset="0"/>
                        <a:ea typeface="Cambria Math" panose="02040503050406030204" pitchFamily="18" charset="0"/>
                      </a:rPr>
                      <m:t>𝑇</m:t>
                    </m:r>
                    <m:r>
                      <a:rPr lang="en-US" sz="1600" i="1">
                        <a:solidFill>
                          <a:srgbClr val="FF0000"/>
                        </a:solidFill>
                        <a:latin typeface="Cambria Math" panose="02040503050406030204" pitchFamily="18" charset="0"/>
                        <a:ea typeface="Cambria Math" panose="02040503050406030204" pitchFamily="18" charset="0"/>
                      </a:rPr>
                      <m:t>(</m:t>
                    </m:r>
                    <m:f>
                      <m:fPr>
                        <m:ctrlPr>
                          <a:rPr lang="en-US" sz="1600" i="1" smtClean="0">
                            <a:solidFill>
                              <a:srgbClr val="FF0000"/>
                            </a:solidFill>
                            <a:latin typeface="Cambria Math" panose="02040503050406030204" pitchFamily="18" charset="0"/>
                            <a:ea typeface="Cambria Math" panose="02040503050406030204" pitchFamily="18" charset="0"/>
                          </a:rPr>
                        </m:ctrlPr>
                      </m:fPr>
                      <m:num>
                        <m:r>
                          <a:rPr lang="en-US" sz="1600" b="0" i="1" smtClean="0">
                            <a:solidFill>
                              <a:srgbClr val="FF0000"/>
                            </a:solidFill>
                            <a:latin typeface="Cambria Math" panose="02040503050406030204" pitchFamily="18" charset="0"/>
                            <a:ea typeface="Cambria Math" panose="02040503050406030204" pitchFamily="18" charset="0"/>
                          </a:rPr>
                          <m:t>𝑛</m:t>
                        </m:r>
                      </m:num>
                      <m:den>
                        <m:r>
                          <a:rPr lang="en-US" sz="1600" b="0" i="1" smtClean="0">
                            <a:solidFill>
                              <a:srgbClr val="FF0000"/>
                            </a:solidFill>
                            <a:latin typeface="Cambria Math" panose="02040503050406030204" pitchFamily="18" charset="0"/>
                            <a:ea typeface="Cambria Math" panose="02040503050406030204" pitchFamily="18" charset="0"/>
                          </a:rPr>
                          <m:t>2</m:t>
                        </m:r>
                      </m:den>
                    </m:f>
                    <m:r>
                      <a:rPr lang="en-US" sz="1600" i="1">
                        <a:solidFill>
                          <a:srgbClr val="FF0000"/>
                        </a:solidFill>
                        <a:latin typeface="Cambria Math" panose="02040503050406030204" pitchFamily="18" charset="0"/>
                        <a:ea typeface="Cambria Math" panose="02040503050406030204" pitchFamily="18" charset="0"/>
                      </a:rPr>
                      <m:t>)</m:t>
                    </m:r>
                  </m:oMath>
                </a14:m>
                <a:endParaRPr lang="en-US" sz="1600" dirty="0"/>
              </a:p>
              <a:p>
                <a:pPr>
                  <a:lnSpc>
                    <a:spcPts val="1800"/>
                  </a:lnSpc>
                  <a:spcBef>
                    <a:spcPts val="400"/>
                  </a:spcBef>
                </a:pPr>
                <a:r>
                  <a:rPr lang="en-US" sz="1600" dirty="0"/>
                  <a:t>Step 4: Get closest ‘across-midline’ pair and return minimum of this, left closest and right closest pair </a:t>
                </a:r>
                <a:r>
                  <a:rPr lang="en-US" sz="1600" dirty="0">
                    <a:solidFill>
                      <a:srgbClr val="FF0000"/>
                    </a:solidFill>
                  </a:rPr>
                  <a:t>-&gt; </a:t>
                </a:r>
                <a14:m>
                  <m:oMath xmlns:m="http://schemas.openxmlformats.org/officeDocument/2006/math">
                    <m:r>
                      <m:rPr>
                        <m:sty m:val="p"/>
                      </m:rPr>
                      <a:rPr lang="el-GR" sz="1600" i="1">
                        <a:solidFill>
                          <a:srgbClr val="FF0000"/>
                        </a:solidFill>
                        <a:latin typeface="Cambria Math" panose="02040503050406030204" pitchFamily="18" charset="0"/>
                        <a:ea typeface="Cambria Math" panose="02040503050406030204" pitchFamily="18" charset="0"/>
                      </a:rPr>
                      <m:t>Θ</m:t>
                    </m:r>
                    <m:r>
                      <a:rPr lang="en-US" sz="1600" i="1">
                        <a:solidFill>
                          <a:srgbClr val="FF0000"/>
                        </a:solidFill>
                        <a:latin typeface="Cambria Math" panose="02040503050406030204" pitchFamily="18" charset="0"/>
                        <a:ea typeface="Cambria Math" panose="02040503050406030204" pitchFamily="18" charset="0"/>
                      </a:rPr>
                      <m:t>(</m:t>
                    </m:r>
                    <m:r>
                      <a:rPr lang="en-US" sz="1600" b="0" i="1" smtClean="0">
                        <a:solidFill>
                          <a:srgbClr val="FF0000"/>
                        </a:solidFill>
                        <a:latin typeface="Cambria Math" panose="02040503050406030204" pitchFamily="18" charset="0"/>
                        <a:ea typeface="Cambria Math" panose="02040503050406030204" pitchFamily="18" charset="0"/>
                      </a:rPr>
                      <m:t>𝑛</m:t>
                    </m:r>
                    <m:r>
                      <a:rPr lang="en-US" sz="1600" i="1">
                        <a:solidFill>
                          <a:srgbClr val="FF0000"/>
                        </a:solidFill>
                        <a:latin typeface="Cambria Math" panose="02040503050406030204" pitchFamily="18" charset="0"/>
                        <a:ea typeface="Cambria Math" panose="02040503050406030204" pitchFamily="18" charset="0"/>
                      </a:rPr>
                      <m:t>)</m:t>
                    </m:r>
                  </m:oMath>
                </a14:m>
                <a:endParaRPr lang="en-US" sz="1600" dirty="0"/>
              </a:p>
              <a:p>
                <a:pPr>
                  <a:lnSpc>
                    <a:spcPts val="1800"/>
                  </a:lnSpc>
                  <a:spcBef>
                    <a:spcPts val="400"/>
                  </a:spcBef>
                </a:pPr>
                <a:endParaRPr lang="en-US" sz="1600" dirty="0"/>
              </a:p>
              <a:p>
                <a:pPr>
                  <a:lnSpc>
                    <a:spcPts val="1800"/>
                  </a:lnSpc>
                  <a:spcBef>
                    <a:spcPts val="400"/>
                  </a:spcBef>
                </a:pPr>
                <a:r>
                  <a:rPr lang="en-US" sz="1600" dirty="0"/>
                  <a:t>So the recurrence relation is </a:t>
                </a:r>
                <a:br>
                  <a:rPr lang="en-US" sz="1600" dirty="0"/>
                </a:br>
                <a14:m>
                  <m:oMath xmlns:m="http://schemas.openxmlformats.org/officeDocument/2006/math">
                    <m:r>
                      <a:rPr lang="en-US" sz="1600" i="1">
                        <a:solidFill>
                          <a:prstClr val="black"/>
                        </a:solidFill>
                        <a:latin typeface="Cambria Math" panose="02040503050406030204" pitchFamily="18" charset="0"/>
                        <a:ea typeface="Cambria Math" panose="02040503050406030204" pitchFamily="18" charset="0"/>
                      </a:rPr>
                      <m:t>𝑇</m:t>
                    </m:r>
                    <m:d>
                      <m:dPr>
                        <m:ctrlPr>
                          <a:rPr lang="en-US" sz="1600" i="1">
                            <a:solidFill>
                              <a:prstClr val="black"/>
                            </a:solidFill>
                            <a:latin typeface="Cambria Math" panose="02040503050406030204" pitchFamily="18" charset="0"/>
                            <a:ea typeface="Cambria Math" panose="02040503050406030204" pitchFamily="18" charset="0"/>
                          </a:rPr>
                        </m:ctrlPr>
                      </m:dPr>
                      <m:e>
                        <m:r>
                          <a:rPr lang="en-US" sz="1600" i="1">
                            <a:solidFill>
                              <a:prstClr val="black"/>
                            </a:solidFill>
                            <a:latin typeface="Cambria Math" panose="02040503050406030204" pitchFamily="18" charset="0"/>
                            <a:ea typeface="Cambria Math" panose="02040503050406030204" pitchFamily="18" charset="0"/>
                          </a:rPr>
                          <m:t>𝑛</m:t>
                        </m:r>
                      </m:e>
                    </m:d>
                    <m:r>
                      <a:rPr lang="en-US" sz="1600" i="1">
                        <a:solidFill>
                          <a:prstClr val="black"/>
                        </a:solidFill>
                        <a:latin typeface="Cambria Math" panose="02040503050406030204" pitchFamily="18" charset="0"/>
                        <a:ea typeface="Cambria Math" panose="02040503050406030204" pitchFamily="18" charset="0"/>
                      </a:rPr>
                      <m:t>=</m:t>
                    </m:r>
                    <m:r>
                      <a:rPr lang="en-US" sz="1600" b="0" i="1" smtClean="0">
                        <a:solidFill>
                          <a:prstClr val="black"/>
                        </a:solidFill>
                        <a:latin typeface="Cambria Math" panose="02040503050406030204" pitchFamily="18" charset="0"/>
                        <a:ea typeface="Cambria Math" panose="02040503050406030204" pitchFamily="18" charset="0"/>
                      </a:rPr>
                      <m:t>2</m:t>
                    </m:r>
                    <m:r>
                      <a:rPr lang="en-US" sz="1600" i="1">
                        <a:solidFill>
                          <a:prstClr val="black"/>
                        </a:solidFill>
                        <a:latin typeface="Cambria Math" panose="02040503050406030204" pitchFamily="18" charset="0"/>
                        <a:ea typeface="Cambria Math" panose="02040503050406030204" pitchFamily="18" charset="0"/>
                      </a:rPr>
                      <m:t>𝑇</m:t>
                    </m:r>
                    <m:d>
                      <m:dPr>
                        <m:ctrlPr>
                          <a:rPr lang="en-US" sz="1600" i="1">
                            <a:solidFill>
                              <a:prstClr val="black"/>
                            </a:solidFill>
                            <a:latin typeface="Cambria Math" panose="02040503050406030204" pitchFamily="18" charset="0"/>
                            <a:ea typeface="Cambria Math" panose="02040503050406030204" pitchFamily="18" charset="0"/>
                          </a:rPr>
                        </m:ctrlPr>
                      </m:dPr>
                      <m:e>
                        <m:f>
                          <m:fPr>
                            <m:ctrlPr>
                              <a:rPr lang="en-US" sz="1600" i="1">
                                <a:solidFill>
                                  <a:prstClr val="black"/>
                                </a:solidFill>
                                <a:latin typeface="Cambria Math" panose="02040503050406030204" pitchFamily="18" charset="0"/>
                                <a:ea typeface="Cambria Math" panose="02040503050406030204" pitchFamily="18" charset="0"/>
                              </a:rPr>
                            </m:ctrlPr>
                          </m:fPr>
                          <m:num>
                            <m:r>
                              <a:rPr lang="en-US" sz="1600" i="1">
                                <a:solidFill>
                                  <a:prstClr val="black"/>
                                </a:solidFill>
                                <a:latin typeface="Cambria Math" panose="02040503050406030204" pitchFamily="18" charset="0"/>
                                <a:ea typeface="Cambria Math" panose="02040503050406030204" pitchFamily="18" charset="0"/>
                              </a:rPr>
                              <m:t>𝑛</m:t>
                            </m:r>
                          </m:num>
                          <m:den>
                            <m:r>
                              <a:rPr lang="en-US" sz="1600" i="1">
                                <a:solidFill>
                                  <a:prstClr val="black"/>
                                </a:solidFill>
                                <a:latin typeface="Cambria Math" panose="02040503050406030204" pitchFamily="18" charset="0"/>
                                <a:ea typeface="Cambria Math" panose="02040503050406030204" pitchFamily="18" charset="0"/>
                              </a:rPr>
                              <m:t>2</m:t>
                            </m:r>
                          </m:den>
                        </m:f>
                      </m:e>
                    </m:d>
                    <m:r>
                      <a:rPr lang="en-US" sz="1600" i="1">
                        <a:solidFill>
                          <a:prstClr val="black"/>
                        </a:solidFill>
                        <a:latin typeface="Cambria Math" panose="02040503050406030204" pitchFamily="18" charset="0"/>
                        <a:ea typeface="Cambria Math" panose="02040503050406030204" pitchFamily="18" charset="0"/>
                      </a:rPr>
                      <m:t>+</m:t>
                    </m:r>
                    <m:r>
                      <a:rPr lang="en-US" sz="1600" i="1">
                        <a:solidFill>
                          <a:prstClr val="black"/>
                        </a:solidFill>
                        <a:latin typeface="Cambria Math" panose="02040503050406030204" pitchFamily="18" charset="0"/>
                        <a:ea typeface="Cambria Math" panose="02040503050406030204" pitchFamily="18" charset="0"/>
                      </a:rPr>
                      <m:t>𝑐𝑛</m:t>
                    </m:r>
                  </m:oMath>
                </a14:m>
                <a:endParaRPr lang="en-US" sz="1600" dirty="0"/>
              </a:p>
              <a:p>
                <a:pPr>
                  <a:lnSpc>
                    <a:spcPts val="1800"/>
                  </a:lnSpc>
                  <a:spcBef>
                    <a:spcPts val="400"/>
                  </a:spcBef>
                </a:pPr>
                <a:r>
                  <a:rPr lang="en-US" sz="1600" dirty="0"/>
                  <a:t>So, runtime </a:t>
                </a:r>
                <a:br>
                  <a:rPr lang="en-US" sz="1600" dirty="0"/>
                </a:br>
                <a14:m>
                  <m:oMath xmlns:m="http://schemas.openxmlformats.org/officeDocument/2006/math">
                    <m:r>
                      <a:rPr lang="en-US" sz="1600" i="1">
                        <a:solidFill>
                          <a:prstClr val="black"/>
                        </a:solidFill>
                        <a:latin typeface="Cambria Math" panose="02040503050406030204" pitchFamily="18" charset="0"/>
                        <a:ea typeface="Cambria Math" panose="02040503050406030204" pitchFamily="18" charset="0"/>
                      </a:rPr>
                      <m:t>𝑇</m:t>
                    </m:r>
                    <m:d>
                      <m:dPr>
                        <m:ctrlPr>
                          <a:rPr lang="en-US" sz="1600" i="1">
                            <a:solidFill>
                              <a:prstClr val="black"/>
                            </a:solidFill>
                            <a:latin typeface="Cambria Math" panose="02040503050406030204" pitchFamily="18" charset="0"/>
                            <a:ea typeface="Cambria Math" panose="02040503050406030204" pitchFamily="18" charset="0"/>
                          </a:rPr>
                        </m:ctrlPr>
                      </m:dPr>
                      <m:e>
                        <m:r>
                          <a:rPr lang="en-US" sz="1600" i="1">
                            <a:solidFill>
                              <a:prstClr val="black"/>
                            </a:solidFill>
                            <a:latin typeface="Cambria Math" panose="02040503050406030204" pitchFamily="18" charset="0"/>
                            <a:ea typeface="Cambria Math" panose="02040503050406030204" pitchFamily="18" charset="0"/>
                          </a:rPr>
                          <m:t>𝑛</m:t>
                        </m:r>
                      </m:e>
                    </m:d>
                    <m:r>
                      <a:rPr lang="en-US" sz="1600" i="1">
                        <a:solidFill>
                          <a:prstClr val="black"/>
                        </a:solidFill>
                        <a:latin typeface="Cambria Math" panose="02040503050406030204" pitchFamily="18" charset="0"/>
                        <a:ea typeface="Cambria Math" panose="02040503050406030204" pitchFamily="18" charset="0"/>
                      </a:rPr>
                      <m:t>= </m:t>
                    </m:r>
                    <m:r>
                      <m:rPr>
                        <m:sty m:val="p"/>
                      </m:rPr>
                      <a:rPr lang="el-GR" sz="1600" i="1" smtClean="0">
                        <a:solidFill>
                          <a:prstClr val="black"/>
                        </a:solidFill>
                        <a:latin typeface="Cambria Math" panose="02040503050406030204" pitchFamily="18" charset="0"/>
                        <a:ea typeface="Cambria Math" panose="02040503050406030204" pitchFamily="18" charset="0"/>
                      </a:rPr>
                      <m:t>Θ</m:t>
                    </m:r>
                    <m:r>
                      <a:rPr lang="en-US" sz="1600" b="0" i="1" smtClean="0">
                        <a:solidFill>
                          <a:prstClr val="black"/>
                        </a:solidFill>
                        <a:latin typeface="Cambria Math" panose="02040503050406030204" pitchFamily="18" charset="0"/>
                        <a:ea typeface="Cambria Math" panose="02040503050406030204" pitchFamily="18" charset="0"/>
                      </a:rPr>
                      <m:t>(</m:t>
                    </m:r>
                    <m:r>
                      <a:rPr lang="en-US" sz="1600" b="0" i="1" smtClean="0">
                        <a:solidFill>
                          <a:prstClr val="black"/>
                        </a:solidFill>
                        <a:latin typeface="Cambria Math" panose="02040503050406030204" pitchFamily="18" charset="0"/>
                        <a:ea typeface="Cambria Math" panose="02040503050406030204" pitchFamily="18" charset="0"/>
                      </a:rPr>
                      <m:t>𝑛</m:t>
                    </m:r>
                    <m:func>
                      <m:funcPr>
                        <m:ctrlPr>
                          <a:rPr lang="en-US" sz="1600" b="0" i="1" smtClean="0">
                            <a:solidFill>
                              <a:prstClr val="black"/>
                            </a:solidFill>
                            <a:latin typeface="Cambria Math" panose="02040503050406030204" pitchFamily="18" charset="0"/>
                            <a:ea typeface="Cambria Math" panose="02040503050406030204" pitchFamily="18" charset="0"/>
                          </a:rPr>
                        </m:ctrlPr>
                      </m:funcPr>
                      <m:fName>
                        <m:r>
                          <m:rPr>
                            <m:sty m:val="p"/>
                          </m:rPr>
                          <a:rPr lang="en-US" sz="1600" b="0" i="0" smtClean="0">
                            <a:solidFill>
                              <a:prstClr val="black"/>
                            </a:solidFill>
                            <a:latin typeface="Cambria Math" panose="02040503050406030204" pitchFamily="18" charset="0"/>
                            <a:ea typeface="Cambria Math" panose="02040503050406030204" pitchFamily="18" charset="0"/>
                          </a:rPr>
                          <m:t>log</m:t>
                        </m:r>
                      </m:fName>
                      <m:e>
                        <m:r>
                          <a:rPr lang="en-US" sz="1600" b="0" i="1" smtClean="0">
                            <a:solidFill>
                              <a:prstClr val="black"/>
                            </a:solidFill>
                            <a:latin typeface="Cambria Math" panose="02040503050406030204" pitchFamily="18" charset="0"/>
                            <a:ea typeface="Cambria Math" panose="02040503050406030204" pitchFamily="18" charset="0"/>
                          </a:rPr>
                          <m:t>𝑛</m:t>
                        </m:r>
                      </m:e>
                    </m:func>
                    <m:r>
                      <a:rPr lang="en-US" sz="1600" b="0" i="1" smtClean="0">
                        <a:solidFill>
                          <a:prstClr val="black"/>
                        </a:solidFill>
                        <a:latin typeface="Cambria Math" panose="02040503050406030204" pitchFamily="18" charset="0"/>
                        <a:ea typeface="Cambria Math" panose="02040503050406030204" pitchFamily="18" charset="0"/>
                      </a:rPr>
                      <m:t>)</m:t>
                    </m:r>
                  </m:oMath>
                </a14:m>
                <a:endParaRPr lang="en-US" sz="1600" dirty="0"/>
              </a:p>
            </p:txBody>
          </p:sp>
        </mc:Choice>
        <mc:Fallback xmlns="">
          <p:sp>
            <p:nvSpPr>
              <p:cNvPr id="36" name="Content Placeholder 2">
                <a:extLst>
                  <a:ext uri="{FF2B5EF4-FFF2-40B4-BE49-F238E27FC236}">
                    <a16:creationId xmlns:a16="http://schemas.microsoft.com/office/drawing/2014/main" id="{3C3785FA-BBA2-32E4-E7A9-1E94C52B2616}"/>
                  </a:ext>
                </a:extLst>
              </p:cNvPr>
              <p:cNvSpPr txBox="1">
                <a:spLocks noRot="1" noChangeAspect="1" noMove="1" noResize="1" noEditPoints="1" noAdjustHandles="1" noChangeArrowheads="1" noChangeShapeType="1" noTextEdit="1"/>
              </p:cNvSpPr>
              <p:nvPr/>
            </p:nvSpPr>
            <p:spPr>
              <a:xfrm>
                <a:off x="218114" y="1063398"/>
                <a:ext cx="6539957" cy="3757721"/>
              </a:xfrm>
              <a:prstGeom prst="rect">
                <a:avLst/>
              </a:prstGeom>
              <a:blipFill>
                <a:blip r:embed="rId3"/>
                <a:stretch>
                  <a:fillRect l="-388" t="-1010"/>
                </a:stretch>
              </a:blipFill>
            </p:spPr>
            <p:txBody>
              <a:bodyPr/>
              <a:lstStyle/>
              <a:p>
                <a:r>
                  <a:rPr lang="en-IQ">
                    <a:noFill/>
                  </a:rPr>
                  <a:t> </a:t>
                </a:r>
              </a:p>
            </p:txBody>
          </p:sp>
        </mc:Fallback>
      </mc:AlternateContent>
      <p:sp>
        <p:nvSpPr>
          <p:cNvPr id="2" name="Footer Placeholder 1">
            <a:extLst>
              <a:ext uri="{FF2B5EF4-FFF2-40B4-BE49-F238E27FC236}">
                <a16:creationId xmlns:a16="http://schemas.microsoft.com/office/drawing/2014/main" id="{E62A886F-012B-FEC3-B599-83550E9D896E}"/>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1641183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34C9B6D-C32D-4290-28BE-028D631AE3D3}"/>
              </a:ext>
            </a:extLst>
          </p:cNvPr>
          <p:cNvPicPr>
            <a:picLocks noChangeAspect="1"/>
          </p:cNvPicPr>
          <p:nvPr/>
        </p:nvPicPr>
        <p:blipFill>
          <a:blip r:embed="rId3"/>
          <a:stretch>
            <a:fillRect/>
          </a:stretch>
        </p:blipFill>
        <p:spPr>
          <a:xfrm>
            <a:off x="278719" y="1414007"/>
            <a:ext cx="2168675" cy="1800000"/>
          </a:xfrm>
          <a:prstGeom prst="rect">
            <a:avLst/>
          </a:prstGeom>
        </p:spPr>
      </p:pic>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9</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Merge Sort – Runtime Analysis</a:t>
            </a:r>
            <a:endParaRPr sz="2400" dirty="0"/>
          </a:p>
        </p:txBody>
      </p: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59A7171F-E177-A1D4-D672-C292A37BAE51}"/>
                  </a:ext>
                </a:extLst>
              </p:cNvPr>
              <p:cNvSpPr txBox="1"/>
              <p:nvPr/>
            </p:nvSpPr>
            <p:spPr>
              <a:xfrm>
                <a:off x="2293858" y="1876267"/>
                <a:ext cx="378822" cy="20005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l-GR" sz="1300" i="1" smtClean="0">
                          <a:latin typeface="Cambria Math" panose="02040503050406030204" pitchFamily="18" charset="0"/>
                          <a:ea typeface="Cambria Math" panose="02040503050406030204" pitchFamily="18" charset="0"/>
                        </a:rPr>
                        <m:t>Θ</m:t>
                      </m:r>
                      <m:d>
                        <m:dPr>
                          <m:ctrlPr>
                            <a:rPr lang="en-US" sz="1300" b="0" i="1" smtClean="0">
                              <a:latin typeface="Cambria Math" panose="02040503050406030204" pitchFamily="18" charset="0"/>
                              <a:ea typeface="Cambria Math" panose="02040503050406030204" pitchFamily="18" charset="0"/>
                            </a:rPr>
                          </m:ctrlPr>
                        </m:dPr>
                        <m:e>
                          <m:r>
                            <a:rPr lang="en-US" sz="1300" b="0" i="1" smtClean="0">
                              <a:latin typeface="Cambria Math" panose="02040503050406030204" pitchFamily="18" charset="0"/>
                              <a:ea typeface="Cambria Math" panose="02040503050406030204" pitchFamily="18" charset="0"/>
                            </a:rPr>
                            <m:t>1</m:t>
                          </m:r>
                        </m:e>
                      </m:d>
                    </m:oMath>
                  </m:oMathPara>
                </a14:m>
                <a:endParaRPr lang="en-US" sz="1300" dirty="0"/>
              </a:p>
            </p:txBody>
          </p:sp>
        </mc:Choice>
        <mc:Fallback xmlns="">
          <p:sp>
            <p:nvSpPr>
              <p:cNvPr id="17" name="TextBox 16">
                <a:extLst>
                  <a:ext uri="{FF2B5EF4-FFF2-40B4-BE49-F238E27FC236}">
                    <a16:creationId xmlns:a16="http://schemas.microsoft.com/office/drawing/2014/main" id="{59A7171F-E177-A1D4-D672-C292A37BAE51}"/>
                  </a:ext>
                </a:extLst>
              </p:cNvPr>
              <p:cNvSpPr txBox="1">
                <a:spLocks noRot="1" noChangeAspect="1" noMove="1" noResize="1" noEditPoints="1" noAdjustHandles="1" noChangeArrowheads="1" noChangeShapeType="1" noTextEdit="1"/>
              </p:cNvSpPr>
              <p:nvPr/>
            </p:nvSpPr>
            <p:spPr>
              <a:xfrm>
                <a:off x="2293858" y="1876267"/>
                <a:ext cx="378822" cy="200055"/>
              </a:xfrm>
              <a:prstGeom prst="rect">
                <a:avLst/>
              </a:prstGeom>
              <a:blipFill>
                <a:blip r:embed="rId4"/>
                <a:stretch>
                  <a:fillRect l="-9677" b="-5882"/>
                </a:stretch>
              </a:blipFill>
            </p:spPr>
            <p:txBody>
              <a:bodyPr/>
              <a:lstStyle/>
              <a:p>
                <a:r>
                  <a:rPr lang="en-US">
                    <a:noFill/>
                  </a:rPr>
                  <a:t> </a:t>
                </a:r>
              </a:p>
            </p:txBody>
          </p:sp>
        </mc:Fallback>
      </mc:AlternateContent>
      <p:grpSp>
        <p:nvGrpSpPr>
          <p:cNvPr id="21" name="Group 20">
            <a:extLst>
              <a:ext uri="{FF2B5EF4-FFF2-40B4-BE49-F238E27FC236}">
                <a16:creationId xmlns:a16="http://schemas.microsoft.com/office/drawing/2014/main" id="{703C8EBB-38B6-0FC1-F66D-F7415758D8DD}"/>
              </a:ext>
            </a:extLst>
          </p:cNvPr>
          <p:cNvGrpSpPr/>
          <p:nvPr/>
        </p:nvGrpSpPr>
        <p:grpSpPr>
          <a:xfrm>
            <a:off x="1593908" y="1810204"/>
            <a:ext cx="619596" cy="354154"/>
            <a:chOff x="2971731" y="1667591"/>
            <a:chExt cx="619596" cy="354154"/>
          </a:xfrm>
        </p:grpSpPr>
        <p:sp>
          <p:nvSpPr>
            <p:cNvPr id="18" name="Right Brace 17">
              <a:extLst>
                <a:ext uri="{FF2B5EF4-FFF2-40B4-BE49-F238E27FC236}">
                  <a16:creationId xmlns:a16="http://schemas.microsoft.com/office/drawing/2014/main" id="{88C550B8-55F8-75F2-A51B-991A57833973}"/>
                </a:ext>
              </a:extLst>
            </p:cNvPr>
            <p:cNvSpPr/>
            <p:nvPr/>
          </p:nvSpPr>
          <p:spPr>
            <a:xfrm>
              <a:off x="2971731" y="1667591"/>
              <a:ext cx="99480" cy="354154"/>
            </a:xfrm>
            <a:prstGeom prst="rightBrace">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cxnSp>
          <p:nvCxnSpPr>
            <p:cNvPr id="20" name="Straight Arrow Connector 19">
              <a:extLst>
                <a:ext uri="{FF2B5EF4-FFF2-40B4-BE49-F238E27FC236}">
                  <a16:creationId xmlns:a16="http://schemas.microsoft.com/office/drawing/2014/main" id="{8DBB6037-1DC9-54EA-C458-D7019051880D}"/>
                </a:ext>
              </a:extLst>
            </p:cNvPr>
            <p:cNvCxnSpPr/>
            <p:nvPr/>
          </p:nvCxnSpPr>
          <p:spPr>
            <a:xfrm>
              <a:off x="3071210" y="1846948"/>
              <a:ext cx="520117" cy="0"/>
            </a:xfrm>
            <a:prstGeom prst="straightConnector1">
              <a:avLst/>
            </a:prstGeom>
            <a:ln w="12700">
              <a:solidFill>
                <a:schemeClr val="tx1"/>
              </a:solidFill>
              <a:tailEnd type="stealth" w="lg" len="lg"/>
            </a:ln>
          </p:spPr>
          <p:style>
            <a:lnRef idx="1">
              <a:schemeClr val="dk1"/>
            </a:lnRef>
            <a:fillRef idx="0">
              <a:schemeClr val="dk1"/>
            </a:fillRef>
            <a:effectRef idx="0">
              <a:schemeClr val="dk1"/>
            </a:effectRef>
            <a:fontRef idx="minor">
              <a:schemeClr val="tx1"/>
            </a:fontRef>
          </p:style>
        </p:cxnSp>
      </p:grpSp>
      <p:grpSp>
        <p:nvGrpSpPr>
          <p:cNvPr id="3" name="Group 2">
            <a:extLst>
              <a:ext uri="{FF2B5EF4-FFF2-40B4-BE49-F238E27FC236}">
                <a16:creationId xmlns:a16="http://schemas.microsoft.com/office/drawing/2014/main" id="{A0D37A26-70D2-C8C5-2A1E-CC9AB3D64DD0}"/>
              </a:ext>
            </a:extLst>
          </p:cNvPr>
          <p:cNvGrpSpPr/>
          <p:nvPr/>
        </p:nvGrpSpPr>
        <p:grpSpPr>
          <a:xfrm>
            <a:off x="1594502" y="2197936"/>
            <a:ext cx="619597" cy="274825"/>
            <a:chOff x="2971730" y="1667591"/>
            <a:chExt cx="619597" cy="274825"/>
          </a:xfrm>
        </p:grpSpPr>
        <p:sp>
          <p:nvSpPr>
            <p:cNvPr id="6" name="Right Brace 5">
              <a:extLst>
                <a:ext uri="{FF2B5EF4-FFF2-40B4-BE49-F238E27FC236}">
                  <a16:creationId xmlns:a16="http://schemas.microsoft.com/office/drawing/2014/main" id="{E7586F25-3910-001A-93E3-55D8C891165A}"/>
                </a:ext>
              </a:extLst>
            </p:cNvPr>
            <p:cNvSpPr/>
            <p:nvPr/>
          </p:nvSpPr>
          <p:spPr>
            <a:xfrm>
              <a:off x="2971730" y="1667591"/>
              <a:ext cx="107029" cy="274825"/>
            </a:xfrm>
            <a:prstGeom prst="rightBrace">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cxnSp>
          <p:nvCxnSpPr>
            <p:cNvPr id="7" name="Straight Arrow Connector 6">
              <a:extLst>
                <a:ext uri="{FF2B5EF4-FFF2-40B4-BE49-F238E27FC236}">
                  <a16:creationId xmlns:a16="http://schemas.microsoft.com/office/drawing/2014/main" id="{CB958287-05B2-7EDD-AAEB-F78873559E62}"/>
                </a:ext>
              </a:extLst>
            </p:cNvPr>
            <p:cNvCxnSpPr/>
            <p:nvPr/>
          </p:nvCxnSpPr>
          <p:spPr>
            <a:xfrm>
              <a:off x="3071210" y="1805003"/>
              <a:ext cx="520117" cy="0"/>
            </a:xfrm>
            <a:prstGeom prst="straightConnector1">
              <a:avLst/>
            </a:prstGeom>
            <a:ln w="12700">
              <a:solidFill>
                <a:schemeClr val="tx1"/>
              </a:solidFill>
              <a:tailEnd type="stealth" w="lg" len="lg"/>
            </a:ln>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5BEE26D0-A77D-1811-6D80-65B5BF4F6796}"/>
                  </a:ext>
                </a:extLst>
              </p:cNvPr>
              <p:cNvSpPr txBox="1"/>
              <p:nvPr/>
            </p:nvSpPr>
            <p:spPr>
              <a:xfrm>
                <a:off x="2290808" y="2235320"/>
                <a:ext cx="378822" cy="20005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l-GR" sz="1300" i="1" smtClean="0">
                          <a:latin typeface="Cambria Math" panose="02040503050406030204" pitchFamily="18" charset="0"/>
                          <a:ea typeface="Cambria Math" panose="02040503050406030204" pitchFamily="18" charset="0"/>
                        </a:rPr>
                        <m:t>Θ</m:t>
                      </m:r>
                      <m:d>
                        <m:dPr>
                          <m:ctrlPr>
                            <a:rPr lang="en-US" sz="1300" b="0" i="1" smtClean="0">
                              <a:latin typeface="Cambria Math" panose="02040503050406030204" pitchFamily="18" charset="0"/>
                              <a:ea typeface="Cambria Math" panose="02040503050406030204" pitchFamily="18" charset="0"/>
                            </a:rPr>
                          </m:ctrlPr>
                        </m:dPr>
                        <m:e>
                          <m:r>
                            <a:rPr lang="en-US" sz="1300" b="0" i="1" smtClean="0">
                              <a:latin typeface="Cambria Math" panose="02040503050406030204" pitchFamily="18" charset="0"/>
                              <a:ea typeface="Cambria Math" panose="02040503050406030204" pitchFamily="18" charset="0"/>
                            </a:rPr>
                            <m:t>1</m:t>
                          </m:r>
                        </m:e>
                      </m:d>
                    </m:oMath>
                  </m:oMathPara>
                </a14:m>
                <a:endParaRPr lang="en-US" sz="1300" dirty="0"/>
              </a:p>
            </p:txBody>
          </p:sp>
        </mc:Choice>
        <mc:Fallback xmlns="">
          <p:sp>
            <p:nvSpPr>
              <p:cNvPr id="10" name="TextBox 9">
                <a:extLst>
                  <a:ext uri="{FF2B5EF4-FFF2-40B4-BE49-F238E27FC236}">
                    <a16:creationId xmlns:a16="http://schemas.microsoft.com/office/drawing/2014/main" id="{5BEE26D0-A77D-1811-6D80-65B5BF4F6796}"/>
                  </a:ext>
                </a:extLst>
              </p:cNvPr>
              <p:cNvSpPr txBox="1">
                <a:spLocks noRot="1" noChangeAspect="1" noMove="1" noResize="1" noEditPoints="1" noAdjustHandles="1" noChangeArrowheads="1" noChangeShapeType="1" noTextEdit="1"/>
              </p:cNvSpPr>
              <p:nvPr/>
            </p:nvSpPr>
            <p:spPr>
              <a:xfrm>
                <a:off x="2290808" y="2235320"/>
                <a:ext cx="378822" cy="200055"/>
              </a:xfrm>
              <a:prstGeom prst="rect">
                <a:avLst/>
              </a:prstGeom>
              <a:blipFill>
                <a:blip r:embed="rId5"/>
                <a:stretch>
                  <a:fillRect l="-9677" b="-6250"/>
                </a:stretch>
              </a:blipFill>
            </p:spPr>
            <p:txBody>
              <a:bodyPr/>
              <a:lstStyle/>
              <a:p>
                <a:r>
                  <a:rPr lang="en-US">
                    <a:noFill/>
                  </a:rPr>
                  <a:t> </a:t>
                </a:r>
              </a:p>
            </p:txBody>
          </p:sp>
        </mc:Fallback>
      </mc:AlternateContent>
      <p:grpSp>
        <p:nvGrpSpPr>
          <p:cNvPr id="12" name="Group 11">
            <a:extLst>
              <a:ext uri="{FF2B5EF4-FFF2-40B4-BE49-F238E27FC236}">
                <a16:creationId xmlns:a16="http://schemas.microsoft.com/office/drawing/2014/main" id="{D945F8AA-5AE4-BD12-F0B8-84D574D25725}"/>
              </a:ext>
            </a:extLst>
          </p:cNvPr>
          <p:cNvGrpSpPr/>
          <p:nvPr/>
        </p:nvGrpSpPr>
        <p:grpSpPr>
          <a:xfrm>
            <a:off x="1903705" y="2941983"/>
            <a:ext cx="619597" cy="274825"/>
            <a:chOff x="2971730" y="1667591"/>
            <a:chExt cx="619597" cy="274825"/>
          </a:xfrm>
        </p:grpSpPr>
        <p:sp>
          <p:nvSpPr>
            <p:cNvPr id="13" name="Right Brace 12">
              <a:extLst>
                <a:ext uri="{FF2B5EF4-FFF2-40B4-BE49-F238E27FC236}">
                  <a16:creationId xmlns:a16="http://schemas.microsoft.com/office/drawing/2014/main" id="{EB18A000-9475-1290-89CB-5945F2934EDE}"/>
                </a:ext>
              </a:extLst>
            </p:cNvPr>
            <p:cNvSpPr/>
            <p:nvPr/>
          </p:nvSpPr>
          <p:spPr>
            <a:xfrm>
              <a:off x="2971730" y="1667591"/>
              <a:ext cx="107029" cy="274825"/>
            </a:xfrm>
            <a:prstGeom prst="rightBrace">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cxnSp>
          <p:nvCxnSpPr>
            <p:cNvPr id="14" name="Straight Arrow Connector 13">
              <a:extLst>
                <a:ext uri="{FF2B5EF4-FFF2-40B4-BE49-F238E27FC236}">
                  <a16:creationId xmlns:a16="http://schemas.microsoft.com/office/drawing/2014/main" id="{6778EA29-A924-A411-7477-8C26AC2EC799}"/>
                </a:ext>
              </a:extLst>
            </p:cNvPr>
            <p:cNvCxnSpPr/>
            <p:nvPr/>
          </p:nvCxnSpPr>
          <p:spPr>
            <a:xfrm>
              <a:off x="3071210" y="1805003"/>
              <a:ext cx="520117" cy="0"/>
            </a:xfrm>
            <a:prstGeom prst="straightConnector1">
              <a:avLst/>
            </a:prstGeom>
            <a:ln w="12700">
              <a:solidFill>
                <a:schemeClr val="tx1"/>
              </a:solidFill>
              <a:tailEnd type="stealth" w="lg" len="lg"/>
            </a:ln>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C8A548E0-9B52-622F-C8A8-CCA7247C4AB6}"/>
                  </a:ext>
                </a:extLst>
              </p:cNvPr>
              <p:cNvSpPr txBox="1"/>
              <p:nvPr/>
            </p:nvSpPr>
            <p:spPr>
              <a:xfrm>
                <a:off x="2558066" y="2979367"/>
                <a:ext cx="384849" cy="20005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l-GR" sz="1300" i="1" smtClean="0">
                          <a:latin typeface="Cambria Math" panose="02040503050406030204" pitchFamily="18" charset="0"/>
                          <a:ea typeface="Cambria Math" panose="02040503050406030204" pitchFamily="18" charset="0"/>
                        </a:rPr>
                        <m:t>Θ</m:t>
                      </m:r>
                      <m:d>
                        <m:dPr>
                          <m:ctrlPr>
                            <a:rPr lang="en-US" sz="1300" b="0" i="1" smtClean="0">
                              <a:latin typeface="Cambria Math" panose="02040503050406030204" pitchFamily="18" charset="0"/>
                              <a:ea typeface="Cambria Math" panose="02040503050406030204" pitchFamily="18" charset="0"/>
                            </a:rPr>
                          </m:ctrlPr>
                        </m:dPr>
                        <m:e>
                          <m:r>
                            <a:rPr lang="en-US" sz="1300" b="0" i="1" smtClean="0">
                              <a:latin typeface="Cambria Math" panose="02040503050406030204" pitchFamily="18" charset="0"/>
                              <a:ea typeface="Cambria Math" panose="02040503050406030204" pitchFamily="18" charset="0"/>
                            </a:rPr>
                            <m:t>𝑛</m:t>
                          </m:r>
                        </m:e>
                      </m:d>
                    </m:oMath>
                  </m:oMathPara>
                </a14:m>
                <a:endParaRPr lang="en-US" sz="1300" dirty="0"/>
              </a:p>
            </p:txBody>
          </p:sp>
        </mc:Choice>
        <mc:Fallback xmlns="">
          <p:sp>
            <p:nvSpPr>
              <p:cNvPr id="15" name="TextBox 14">
                <a:extLst>
                  <a:ext uri="{FF2B5EF4-FFF2-40B4-BE49-F238E27FC236}">
                    <a16:creationId xmlns:a16="http://schemas.microsoft.com/office/drawing/2014/main" id="{C8A548E0-9B52-622F-C8A8-CCA7247C4AB6}"/>
                  </a:ext>
                </a:extLst>
              </p:cNvPr>
              <p:cNvSpPr txBox="1">
                <a:spLocks noRot="1" noChangeAspect="1" noMove="1" noResize="1" noEditPoints="1" noAdjustHandles="1" noChangeArrowheads="1" noChangeShapeType="1" noTextEdit="1"/>
              </p:cNvSpPr>
              <p:nvPr/>
            </p:nvSpPr>
            <p:spPr>
              <a:xfrm>
                <a:off x="2558066" y="2979367"/>
                <a:ext cx="384849" cy="200055"/>
              </a:xfrm>
              <a:prstGeom prst="rect">
                <a:avLst/>
              </a:prstGeom>
              <a:blipFill>
                <a:blip r:embed="rId6"/>
                <a:stretch>
                  <a:fillRect l="-9677" b="-5882"/>
                </a:stretch>
              </a:blipFill>
            </p:spPr>
            <p:txBody>
              <a:bodyPr/>
              <a:lstStyle/>
              <a:p>
                <a:r>
                  <a:rPr lang="en-US">
                    <a:noFill/>
                  </a:rPr>
                  <a:t> </a:t>
                </a:r>
              </a:p>
            </p:txBody>
          </p:sp>
        </mc:Fallback>
      </mc:AlternateContent>
      <p:grpSp>
        <p:nvGrpSpPr>
          <p:cNvPr id="122" name="Group 121">
            <a:extLst>
              <a:ext uri="{FF2B5EF4-FFF2-40B4-BE49-F238E27FC236}">
                <a16:creationId xmlns:a16="http://schemas.microsoft.com/office/drawing/2014/main" id="{78EF5488-D5D8-C858-A9B5-7113B719BEB4}"/>
              </a:ext>
            </a:extLst>
          </p:cNvPr>
          <p:cNvGrpSpPr/>
          <p:nvPr/>
        </p:nvGrpSpPr>
        <p:grpSpPr>
          <a:xfrm>
            <a:off x="3665273" y="1105876"/>
            <a:ext cx="3000411" cy="2810262"/>
            <a:chOff x="3665273" y="1105876"/>
            <a:chExt cx="3000411" cy="2810262"/>
          </a:xfrm>
        </p:grpSpPr>
        <mc:AlternateContent xmlns:mc="http://schemas.openxmlformats.org/markup-compatibility/2006" xmlns:a14="http://schemas.microsoft.com/office/drawing/2010/main">
          <mc:Choice Requires="a14">
            <p:sp>
              <p:nvSpPr>
                <p:cNvPr id="89" name="TextBox 88">
                  <a:extLst>
                    <a:ext uri="{FF2B5EF4-FFF2-40B4-BE49-F238E27FC236}">
                      <a16:creationId xmlns:a16="http://schemas.microsoft.com/office/drawing/2014/main" id="{542D2DD5-69CF-F00E-23B0-32CDB5586656}"/>
                    </a:ext>
                  </a:extLst>
                </p:cNvPr>
                <p:cNvSpPr txBox="1"/>
                <p:nvPr/>
              </p:nvSpPr>
              <p:spPr>
                <a:xfrm>
                  <a:off x="3694857" y="2406820"/>
                  <a:ext cx="326308" cy="3077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𝑝</m:t>
                        </m:r>
                      </m:oMath>
                    </m:oMathPara>
                  </a14:m>
                  <a:endParaRPr lang="en-US" sz="1400" dirty="0"/>
                </a:p>
              </p:txBody>
            </p:sp>
          </mc:Choice>
          <mc:Fallback xmlns="">
            <p:sp>
              <p:nvSpPr>
                <p:cNvPr id="89" name="TextBox 88">
                  <a:extLst>
                    <a:ext uri="{FF2B5EF4-FFF2-40B4-BE49-F238E27FC236}">
                      <a16:creationId xmlns:a16="http://schemas.microsoft.com/office/drawing/2014/main" id="{542D2DD5-69CF-F00E-23B0-32CDB5586656}"/>
                    </a:ext>
                  </a:extLst>
                </p:cNvPr>
                <p:cNvSpPr txBox="1">
                  <a:spLocks noRot="1" noChangeAspect="1" noMove="1" noResize="1" noEditPoints="1" noAdjustHandles="1" noChangeArrowheads="1" noChangeShapeType="1" noTextEdit="1"/>
                </p:cNvSpPr>
                <p:nvPr/>
              </p:nvSpPr>
              <p:spPr>
                <a:xfrm>
                  <a:off x="3694857" y="2406820"/>
                  <a:ext cx="326308" cy="307777"/>
                </a:xfrm>
                <a:prstGeom prst="rect">
                  <a:avLst/>
                </a:prstGeom>
                <a:blipFill>
                  <a:blip r:embed="rId7"/>
                  <a:stretch>
                    <a:fillRect b="-4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1" name="TextBox 100">
                  <a:extLst>
                    <a:ext uri="{FF2B5EF4-FFF2-40B4-BE49-F238E27FC236}">
                      <a16:creationId xmlns:a16="http://schemas.microsoft.com/office/drawing/2014/main" id="{245B9DA4-D392-CBFF-A55C-F9037D9558FF}"/>
                    </a:ext>
                  </a:extLst>
                </p:cNvPr>
                <p:cNvSpPr txBox="1"/>
                <p:nvPr/>
              </p:nvSpPr>
              <p:spPr>
                <a:xfrm>
                  <a:off x="3665273" y="3123423"/>
                  <a:ext cx="518411" cy="24622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000" b="0" i="1" smtClean="0">
                            <a:latin typeface="Cambria Math" panose="02040503050406030204" pitchFamily="18" charset="0"/>
                          </a:rPr>
                          <m:t>𝑝</m:t>
                        </m:r>
                        <m:r>
                          <a:rPr lang="en-US" sz="1000" b="0" i="1" smtClean="0">
                            <a:latin typeface="Cambria Math" panose="02040503050406030204" pitchFamily="18" charset="0"/>
                          </a:rPr>
                          <m:t>=</m:t>
                        </m:r>
                        <m:r>
                          <a:rPr lang="en-US" sz="1000" b="0" i="1" smtClean="0">
                            <a:latin typeface="Cambria Math" panose="02040503050406030204" pitchFamily="18" charset="0"/>
                          </a:rPr>
                          <m:t>𝑟</m:t>
                        </m:r>
                      </m:oMath>
                    </m:oMathPara>
                  </a14:m>
                  <a:endParaRPr lang="en-US" sz="1000" dirty="0"/>
                </a:p>
              </p:txBody>
            </p:sp>
          </mc:Choice>
          <mc:Fallback xmlns="">
            <p:sp>
              <p:nvSpPr>
                <p:cNvPr id="101" name="TextBox 100">
                  <a:extLst>
                    <a:ext uri="{FF2B5EF4-FFF2-40B4-BE49-F238E27FC236}">
                      <a16:creationId xmlns:a16="http://schemas.microsoft.com/office/drawing/2014/main" id="{245B9DA4-D392-CBFF-A55C-F9037D9558FF}"/>
                    </a:ext>
                  </a:extLst>
                </p:cNvPr>
                <p:cNvSpPr txBox="1">
                  <a:spLocks noRot="1" noChangeAspect="1" noMove="1" noResize="1" noEditPoints="1" noAdjustHandles="1" noChangeArrowheads="1" noChangeShapeType="1" noTextEdit="1"/>
                </p:cNvSpPr>
                <p:nvPr/>
              </p:nvSpPr>
              <p:spPr>
                <a:xfrm>
                  <a:off x="3665273" y="3123423"/>
                  <a:ext cx="518411" cy="246221"/>
                </a:xfrm>
                <a:prstGeom prst="rect">
                  <a:avLst/>
                </a:prstGeom>
                <a:blipFill>
                  <a:blip r:embed="rId8"/>
                  <a:stretch>
                    <a:fillRect/>
                  </a:stretch>
                </a:blipFill>
              </p:spPr>
              <p:txBody>
                <a:bodyPr/>
                <a:lstStyle/>
                <a:p>
                  <a:r>
                    <a:rPr lang="en-US">
                      <a:noFill/>
                    </a:rPr>
                    <a:t> </a:t>
                  </a:r>
                </a:p>
              </p:txBody>
            </p:sp>
          </mc:Fallback>
        </mc:AlternateContent>
        <p:grpSp>
          <p:nvGrpSpPr>
            <p:cNvPr id="19" name="Group 18">
              <a:extLst>
                <a:ext uri="{FF2B5EF4-FFF2-40B4-BE49-F238E27FC236}">
                  <a16:creationId xmlns:a16="http://schemas.microsoft.com/office/drawing/2014/main" id="{7DBED59A-BC79-024B-4365-72C0567FC94E}"/>
                </a:ext>
              </a:extLst>
            </p:cNvPr>
            <p:cNvGrpSpPr/>
            <p:nvPr/>
          </p:nvGrpSpPr>
          <p:grpSpPr>
            <a:xfrm>
              <a:off x="4068701" y="1406949"/>
              <a:ext cx="2149952" cy="259989"/>
              <a:chOff x="2624188" y="1204847"/>
              <a:chExt cx="2149952" cy="259989"/>
            </a:xfrm>
          </p:grpSpPr>
          <p:sp>
            <p:nvSpPr>
              <p:cNvPr id="31" name="Rectangle 30">
                <a:extLst>
                  <a:ext uri="{FF2B5EF4-FFF2-40B4-BE49-F238E27FC236}">
                    <a16:creationId xmlns:a16="http://schemas.microsoft.com/office/drawing/2014/main" id="{5C136353-C40F-8827-51C8-06BA53EB754C}"/>
                  </a:ext>
                </a:extLst>
              </p:cNvPr>
              <p:cNvSpPr/>
              <p:nvPr/>
            </p:nvSpPr>
            <p:spPr>
              <a:xfrm>
                <a:off x="2624188" y="1204847"/>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4260D98A-0D8B-D808-7CDE-24E3BD9B3A1F}"/>
                  </a:ext>
                </a:extLst>
              </p:cNvPr>
              <p:cNvSpPr/>
              <p:nvPr/>
            </p:nvSpPr>
            <p:spPr>
              <a:xfrm>
                <a:off x="2896662" y="1204847"/>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92C58DAD-66CD-97F7-1979-B42CF4B2E009}"/>
                  </a:ext>
                </a:extLst>
              </p:cNvPr>
              <p:cNvSpPr/>
              <p:nvPr/>
            </p:nvSpPr>
            <p:spPr>
              <a:xfrm>
                <a:off x="3432372" y="1204847"/>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Rectangle 33">
                <a:extLst>
                  <a:ext uri="{FF2B5EF4-FFF2-40B4-BE49-F238E27FC236}">
                    <a16:creationId xmlns:a16="http://schemas.microsoft.com/office/drawing/2014/main" id="{3D24BAE6-16F2-2D39-9EDE-4893101BD0AE}"/>
                  </a:ext>
                </a:extLst>
              </p:cNvPr>
              <p:cNvSpPr/>
              <p:nvPr/>
            </p:nvSpPr>
            <p:spPr>
              <a:xfrm>
                <a:off x="3164517" y="1204847"/>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E53446DC-2EC3-FEF5-F164-A8BCB1B6294A}"/>
                  </a:ext>
                </a:extLst>
              </p:cNvPr>
              <p:cNvSpPr/>
              <p:nvPr/>
            </p:nvSpPr>
            <p:spPr>
              <a:xfrm>
                <a:off x="3700227" y="1204847"/>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9C23E654-182C-C7EC-675F-D25C7D7051E1}"/>
                  </a:ext>
                </a:extLst>
              </p:cNvPr>
              <p:cNvSpPr/>
              <p:nvPr/>
            </p:nvSpPr>
            <p:spPr>
              <a:xfrm>
                <a:off x="3965956" y="1206218"/>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9DBC5BD9-7F6B-4196-33F8-F7AFAA2C4A25}"/>
                  </a:ext>
                </a:extLst>
              </p:cNvPr>
              <p:cNvSpPr/>
              <p:nvPr/>
            </p:nvSpPr>
            <p:spPr>
              <a:xfrm>
                <a:off x="4238430" y="1204847"/>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6" name="Rectangle 45">
                <a:extLst>
                  <a:ext uri="{FF2B5EF4-FFF2-40B4-BE49-F238E27FC236}">
                    <a16:creationId xmlns:a16="http://schemas.microsoft.com/office/drawing/2014/main" id="{7A6995DE-5D5D-7A2E-8F53-1393224DF082}"/>
                  </a:ext>
                </a:extLst>
              </p:cNvPr>
              <p:cNvSpPr/>
              <p:nvPr/>
            </p:nvSpPr>
            <p:spPr>
              <a:xfrm>
                <a:off x="4506285" y="1204847"/>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47" name="Group 46">
              <a:extLst>
                <a:ext uri="{FF2B5EF4-FFF2-40B4-BE49-F238E27FC236}">
                  <a16:creationId xmlns:a16="http://schemas.microsoft.com/office/drawing/2014/main" id="{109F1C35-ED61-2E7F-58D2-C87EDDF312C4}"/>
                </a:ext>
              </a:extLst>
            </p:cNvPr>
            <p:cNvGrpSpPr/>
            <p:nvPr/>
          </p:nvGrpSpPr>
          <p:grpSpPr>
            <a:xfrm>
              <a:off x="3937082" y="2046681"/>
              <a:ext cx="1076039" cy="258618"/>
              <a:chOff x="2021579" y="1827031"/>
              <a:chExt cx="1076039" cy="258618"/>
            </a:xfrm>
          </p:grpSpPr>
          <p:sp>
            <p:nvSpPr>
              <p:cNvPr id="48" name="Rectangle 47">
                <a:extLst>
                  <a:ext uri="{FF2B5EF4-FFF2-40B4-BE49-F238E27FC236}">
                    <a16:creationId xmlns:a16="http://schemas.microsoft.com/office/drawing/2014/main" id="{63A2921E-AE55-5DA6-22C6-C07460E43E2A}"/>
                  </a:ext>
                </a:extLst>
              </p:cNvPr>
              <p:cNvSpPr/>
              <p:nvPr/>
            </p:nvSpPr>
            <p:spPr>
              <a:xfrm>
                <a:off x="2021579" y="1827031"/>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9" name="Rectangle 48">
                <a:extLst>
                  <a:ext uri="{FF2B5EF4-FFF2-40B4-BE49-F238E27FC236}">
                    <a16:creationId xmlns:a16="http://schemas.microsoft.com/office/drawing/2014/main" id="{B5FD6999-8DF0-957B-8802-2E7B293642ED}"/>
                  </a:ext>
                </a:extLst>
              </p:cNvPr>
              <p:cNvSpPr/>
              <p:nvPr/>
            </p:nvSpPr>
            <p:spPr>
              <a:xfrm>
                <a:off x="2294053" y="1827031"/>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0" name="Rectangle 49">
                <a:extLst>
                  <a:ext uri="{FF2B5EF4-FFF2-40B4-BE49-F238E27FC236}">
                    <a16:creationId xmlns:a16="http://schemas.microsoft.com/office/drawing/2014/main" id="{63EDD91F-0E75-AC92-0EB6-447E5DEF5F2D}"/>
                  </a:ext>
                </a:extLst>
              </p:cNvPr>
              <p:cNvSpPr/>
              <p:nvPr/>
            </p:nvSpPr>
            <p:spPr>
              <a:xfrm>
                <a:off x="2829763" y="1827031"/>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1" name="Rectangle 50">
                <a:extLst>
                  <a:ext uri="{FF2B5EF4-FFF2-40B4-BE49-F238E27FC236}">
                    <a16:creationId xmlns:a16="http://schemas.microsoft.com/office/drawing/2014/main" id="{58D9F7C3-6E9A-1A62-FC4F-357B89C2E79A}"/>
                  </a:ext>
                </a:extLst>
              </p:cNvPr>
              <p:cNvSpPr/>
              <p:nvPr/>
            </p:nvSpPr>
            <p:spPr>
              <a:xfrm>
                <a:off x="2561908" y="1827031"/>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52" name="Group 51">
              <a:extLst>
                <a:ext uri="{FF2B5EF4-FFF2-40B4-BE49-F238E27FC236}">
                  <a16:creationId xmlns:a16="http://schemas.microsoft.com/office/drawing/2014/main" id="{E2CA9CD0-FB86-35D0-2C64-C101CB540533}"/>
                </a:ext>
              </a:extLst>
            </p:cNvPr>
            <p:cNvGrpSpPr/>
            <p:nvPr/>
          </p:nvGrpSpPr>
          <p:grpSpPr>
            <a:xfrm>
              <a:off x="5278667" y="2042530"/>
              <a:ext cx="1076039" cy="258618"/>
              <a:chOff x="2021579" y="1827031"/>
              <a:chExt cx="1076039" cy="258618"/>
            </a:xfrm>
          </p:grpSpPr>
          <p:sp>
            <p:nvSpPr>
              <p:cNvPr id="53" name="Rectangle 52">
                <a:extLst>
                  <a:ext uri="{FF2B5EF4-FFF2-40B4-BE49-F238E27FC236}">
                    <a16:creationId xmlns:a16="http://schemas.microsoft.com/office/drawing/2014/main" id="{7589500C-FDC2-AA0A-16FF-F08906BE1EEF}"/>
                  </a:ext>
                </a:extLst>
              </p:cNvPr>
              <p:cNvSpPr/>
              <p:nvPr/>
            </p:nvSpPr>
            <p:spPr>
              <a:xfrm>
                <a:off x="2021579" y="1827031"/>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4" name="Rectangle 53">
                <a:extLst>
                  <a:ext uri="{FF2B5EF4-FFF2-40B4-BE49-F238E27FC236}">
                    <a16:creationId xmlns:a16="http://schemas.microsoft.com/office/drawing/2014/main" id="{FA908FD0-B752-70F4-5BE8-A73A6ABAD83E}"/>
                  </a:ext>
                </a:extLst>
              </p:cNvPr>
              <p:cNvSpPr/>
              <p:nvPr/>
            </p:nvSpPr>
            <p:spPr>
              <a:xfrm>
                <a:off x="2294053" y="1827031"/>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5" name="Rectangle 54">
                <a:extLst>
                  <a:ext uri="{FF2B5EF4-FFF2-40B4-BE49-F238E27FC236}">
                    <a16:creationId xmlns:a16="http://schemas.microsoft.com/office/drawing/2014/main" id="{AE9E0C8B-1787-0CDF-76BE-DE24160E1517}"/>
                  </a:ext>
                </a:extLst>
              </p:cNvPr>
              <p:cNvSpPr/>
              <p:nvPr/>
            </p:nvSpPr>
            <p:spPr>
              <a:xfrm>
                <a:off x="2829763" y="1827031"/>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6" name="Rectangle 55">
                <a:extLst>
                  <a:ext uri="{FF2B5EF4-FFF2-40B4-BE49-F238E27FC236}">
                    <a16:creationId xmlns:a16="http://schemas.microsoft.com/office/drawing/2014/main" id="{E412B402-4323-93AA-E46E-C13E34A231CE}"/>
                  </a:ext>
                </a:extLst>
              </p:cNvPr>
              <p:cNvSpPr/>
              <p:nvPr/>
            </p:nvSpPr>
            <p:spPr>
              <a:xfrm>
                <a:off x="2561908" y="1827031"/>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59" name="Group 58">
              <a:extLst>
                <a:ext uri="{FF2B5EF4-FFF2-40B4-BE49-F238E27FC236}">
                  <a16:creationId xmlns:a16="http://schemas.microsoft.com/office/drawing/2014/main" id="{4B263697-B4A7-BADB-8CEC-FF783C6654D5}"/>
                </a:ext>
              </a:extLst>
            </p:cNvPr>
            <p:cNvGrpSpPr/>
            <p:nvPr/>
          </p:nvGrpSpPr>
          <p:grpSpPr>
            <a:xfrm>
              <a:off x="3845112" y="2724193"/>
              <a:ext cx="540329" cy="258618"/>
              <a:chOff x="3794778" y="2313132"/>
              <a:chExt cx="540329" cy="258618"/>
            </a:xfrm>
          </p:grpSpPr>
          <p:sp>
            <p:nvSpPr>
              <p:cNvPr id="57" name="Rectangle 56">
                <a:extLst>
                  <a:ext uri="{FF2B5EF4-FFF2-40B4-BE49-F238E27FC236}">
                    <a16:creationId xmlns:a16="http://schemas.microsoft.com/office/drawing/2014/main" id="{755E8DF9-4369-727E-102D-83D7715F1EFA}"/>
                  </a:ext>
                </a:extLst>
              </p:cNvPr>
              <p:cNvSpPr/>
              <p:nvPr/>
            </p:nvSpPr>
            <p:spPr>
              <a:xfrm>
                <a:off x="3794778" y="2313132"/>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8" name="Rectangle 57">
                <a:extLst>
                  <a:ext uri="{FF2B5EF4-FFF2-40B4-BE49-F238E27FC236}">
                    <a16:creationId xmlns:a16="http://schemas.microsoft.com/office/drawing/2014/main" id="{F8045B1F-CFC9-5A7D-2B7B-4B5C66E141DA}"/>
                  </a:ext>
                </a:extLst>
              </p:cNvPr>
              <p:cNvSpPr/>
              <p:nvPr/>
            </p:nvSpPr>
            <p:spPr>
              <a:xfrm>
                <a:off x="4067252" y="2313132"/>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60" name="Group 59">
              <a:extLst>
                <a:ext uri="{FF2B5EF4-FFF2-40B4-BE49-F238E27FC236}">
                  <a16:creationId xmlns:a16="http://schemas.microsoft.com/office/drawing/2014/main" id="{F164FD4F-3DFB-77E0-C7E0-B1B57DF43741}"/>
                </a:ext>
              </a:extLst>
            </p:cNvPr>
            <p:cNvGrpSpPr/>
            <p:nvPr/>
          </p:nvGrpSpPr>
          <p:grpSpPr>
            <a:xfrm>
              <a:off x="4478576" y="2732582"/>
              <a:ext cx="540329" cy="258618"/>
              <a:chOff x="3794778" y="2313132"/>
              <a:chExt cx="540329" cy="258618"/>
            </a:xfrm>
          </p:grpSpPr>
          <p:sp>
            <p:nvSpPr>
              <p:cNvPr id="61" name="Rectangle 60">
                <a:extLst>
                  <a:ext uri="{FF2B5EF4-FFF2-40B4-BE49-F238E27FC236}">
                    <a16:creationId xmlns:a16="http://schemas.microsoft.com/office/drawing/2014/main" id="{6847D59C-1631-60EB-0F42-CCC872CB0EC2}"/>
                  </a:ext>
                </a:extLst>
              </p:cNvPr>
              <p:cNvSpPr/>
              <p:nvPr/>
            </p:nvSpPr>
            <p:spPr>
              <a:xfrm>
                <a:off x="3794778" y="2313132"/>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2" name="Rectangle 61">
                <a:extLst>
                  <a:ext uri="{FF2B5EF4-FFF2-40B4-BE49-F238E27FC236}">
                    <a16:creationId xmlns:a16="http://schemas.microsoft.com/office/drawing/2014/main" id="{5DA77986-9EB3-30BA-E34D-B2A2AC61179A}"/>
                  </a:ext>
                </a:extLst>
              </p:cNvPr>
              <p:cNvSpPr/>
              <p:nvPr/>
            </p:nvSpPr>
            <p:spPr>
              <a:xfrm>
                <a:off x="4067252" y="2313132"/>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63" name="Group 62">
              <a:extLst>
                <a:ext uri="{FF2B5EF4-FFF2-40B4-BE49-F238E27FC236}">
                  <a16:creationId xmlns:a16="http://schemas.microsoft.com/office/drawing/2014/main" id="{F9F90ED0-9B0F-D410-996A-D79A7DEB4CE8}"/>
                </a:ext>
              </a:extLst>
            </p:cNvPr>
            <p:cNvGrpSpPr/>
            <p:nvPr/>
          </p:nvGrpSpPr>
          <p:grpSpPr>
            <a:xfrm>
              <a:off x="5302508" y="2732582"/>
              <a:ext cx="540329" cy="258618"/>
              <a:chOff x="3794778" y="2313132"/>
              <a:chExt cx="540329" cy="258618"/>
            </a:xfrm>
          </p:grpSpPr>
          <p:sp>
            <p:nvSpPr>
              <p:cNvPr id="64" name="Rectangle 63">
                <a:extLst>
                  <a:ext uri="{FF2B5EF4-FFF2-40B4-BE49-F238E27FC236}">
                    <a16:creationId xmlns:a16="http://schemas.microsoft.com/office/drawing/2014/main" id="{ECF2F394-465A-7637-E84F-EC86CC121638}"/>
                  </a:ext>
                </a:extLst>
              </p:cNvPr>
              <p:cNvSpPr/>
              <p:nvPr/>
            </p:nvSpPr>
            <p:spPr>
              <a:xfrm>
                <a:off x="3794778" y="2313132"/>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5" name="Rectangle 64">
                <a:extLst>
                  <a:ext uri="{FF2B5EF4-FFF2-40B4-BE49-F238E27FC236}">
                    <a16:creationId xmlns:a16="http://schemas.microsoft.com/office/drawing/2014/main" id="{E1D511E5-43E0-5BCB-F8EB-2F052FA51BE4}"/>
                  </a:ext>
                </a:extLst>
              </p:cNvPr>
              <p:cNvSpPr/>
              <p:nvPr/>
            </p:nvSpPr>
            <p:spPr>
              <a:xfrm>
                <a:off x="4067252" y="2313132"/>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66" name="Group 65">
              <a:extLst>
                <a:ext uri="{FF2B5EF4-FFF2-40B4-BE49-F238E27FC236}">
                  <a16:creationId xmlns:a16="http://schemas.microsoft.com/office/drawing/2014/main" id="{04BBE4A8-9A79-3B54-AE73-B87DB8BCCD77}"/>
                </a:ext>
              </a:extLst>
            </p:cNvPr>
            <p:cNvGrpSpPr/>
            <p:nvPr/>
          </p:nvGrpSpPr>
          <p:grpSpPr>
            <a:xfrm>
              <a:off x="5919194" y="2732582"/>
              <a:ext cx="540329" cy="258618"/>
              <a:chOff x="3794778" y="2313132"/>
              <a:chExt cx="540329" cy="258618"/>
            </a:xfrm>
          </p:grpSpPr>
          <p:sp>
            <p:nvSpPr>
              <p:cNvPr id="67" name="Rectangle 66">
                <a:extLst>
                  <a:ext uri="{FF2B5EF4-FFF2-40B4-BE49-F238E27FC236}">
                    <a16:creationId xmlns:a16="http://schemas.microsoft.com/office/drawing/2014/main" id="{74456B60-AAAE-D917-A289-FD0E68D01901}"/>
                  </a:ext>
                </a:extLst>
              </p:cNvPr>
              <p:cNvSpPr/>
              <p:nvPr/>
            </p:nvSpPr>
            <p:spPr>
              <a:xfrm>
                <a:off x="3794778" y="2313132"/>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8" name="Rectangle 67">
                <a:extLst>
                  <a:ext uri="{FF2B5EF4-FFF2-40B4-BE49-F238E27FC236}">
                    <a16:creationId xmlns:a16="http://schemas.microsoft.com/office/drawing/2014/main" id="{B58D60F2-7355-008C-6A60-CD53AA496084}"/>
                  </a:ext>
                </a:extLst>
              </p:cNvPr>
              <p:cNvSpPr/>
              <p:nvPr/>
            </p:nvSpPr>
            <p:spPr>
              <a:xfrm>
                <a:off x="4067252" y="2313132"/>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70" name="Rectangle 69">
              <a:extLst>
                <a:ext uri="{FF2B5EF4-FFF2-40B4-BE49-F238E27FC236}">
                  <a16:creationId xmlns:a16="http://schemas.microsoft.com/office/drawing/2014/main" id="{B0F1DFCD-DFD9-F21A-6429-8092AEF57BC9}"/>
                </a:ext>
              </a:extLst>
            </p:cNvPr>
            <p:cNvSpPr/>
            <p:nvPr/>
          </p:nvSpPr>
          <p:spPr>
            <a:xfrm>
              <a:off x="3810924" y="3352248"/>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1" name="Rectangle 70">
              <a:extLst>
                <a:ext uri="{FF2B5EF4-FFF2-40B4-BE49-F238E27FC236}">
                  <a16:creationId xmlns:a16="http://schemas.microsoft.com/office/drawing/2014/main" id="{61140074-F1ED-833B-4DB5-410E22355637}"/>
                </a:ext>
              </a:extLst>
            </p:cNvPr>
            <p:cNvSpPr/>
            <p:nvPr/>
          </p:nvSpPr>
          <p:spPr>
            <a:xfrm>
              <a:off x="4112327" y="3352006"/>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2" name="Rectangle 71">
              <a:extLst>
                <a:ext uri="{FF2B5EF4-FFF2-40B4-BE49-F238E27FC236}">
                  <a16:creationId xmlns:a16="http://schemas.microsoft.com/office/drawing/2014/main" id="{CF89A1D3-CFF1-C372-7444-FDF7E71E5541}"/>
                </a:ext>
              </a:extLst>
            </p:cNvPr>
            <p:cNvSpPr/>
            <p:nvPr/>
          </p:nvSpPr>
          <p:spPr>
            <a:xfrm>
              <a:off x="4509779" y="3352248"/>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3" name="Rectangle 72">
              <a:extLst>
                <a:ext uri="{FF2B5EF4-FFF2-40B4-BE49-F238E27FC236}">
                  <a16:creationId xmlns:a16="http://schemas.microsoft.com/office/drawing/2014/main" id="{A8B71035-2BFD-B48A-ED9B-A29D1A1954B1}"/>
                </a:ext>
              </a:extLst>
            </p:cNvPr>
            <p:cNvSpPr/>
            <p:nvPr/>
          </p:nvSpPr>
          <p:spPr>
            <a:xfrm>
              <a:off x="4811182" y="3352006"/>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5" name="Rectangle 74">
              <a:extLst>
                <a:ext uri="{FF2B5EF4-FFF2-40B4-BE49-F238E27FC236}">
                  <a16:creationId xmlns:a16="http://schemas.microsoft.com/office/drawing/2014/main" id="{383DA28A-6205-58D5-771E-DD9EF4CF43CE}"/>
                </a:ext>
              </a:extLst>
            </p:cNvPr>
            <p:cNvSpPr/>
            <p:nvPr/>
          </p:nvSpPr>
          <p:spPr>
            <a:xfrm>
              <a:off x="5262852" y="3352248"/>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6" name="Rectangle 75">
              <a:extLst>
                <a:ext uri="{FF2B5EF4-FFF2-40B4-BE49-F238E27FC236}">
                  <a16:creationId xmlns:a16="http://schemas.microsoft.com/office/drawing/2014/main" id="{5A41890E-8E5F-2CF7-3A5A-B504C945545A}"/>
                </a:ext>
              </a:extLst>
            </p:cNvPr>
            <p:cNvSpPr/>
            <p:nvPr/>
          </p:nvSpPr>
          <p:spPr>
            <a:xfrm>
              <a:off x="5564255" y="3352006"/>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7" name="Rectangle 76">
              <a:extLst>
                <a:ext uri="{FF2B5EF4-FFF2-40B4-BE49-F238E27FC236}">
                  <a16:creationId xmlns:a16="http://schemas.microsoft.com/office/drawing/2014/main" id="{1EFB5709-4CB4-99FD-0D7F-2EA2224F35CF}"/>
                </a:ext>
              </a:extLst>
            </p:cNvPr>
            <p:cNvSpPr/>
            <p:nvPr/>
          </p:nvSpPr>
          <p:spPr>
            <a:xfrm>
              <a:off x="5961707" y="3352248"/>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8" name="Rectangle 77">
              <a:extLst>
                <a:ext uri="{FF2B5EF4-FFF2-40B4-BE49-F238E27FC236}">
                  <a16:creationId xmlns:a16="http://schemas.microsoft.com/office/drawing/2014/main" id="{0A91DCDE-0AA4-C57D-8108-856BB07FEE0C}"/>
                </a:ext>
              </a:extLst>
            </p:cNvPr>
            <p:cNvSpPr/>
            <p:nvPr/>
          </p:nvSpPr>
          <p:spPr>
            <a:xfrm>
              <a:off x="6263110" y="3352006"/>
              <a:ext cx="267855" cy="25861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79" name="TextBox 78">
                  <a:extLst>
                    <a:ext uri="{FF2B5EF4-FFF2-40B4-BE49-F238E27FC236}">
                      <a16:creationId xmlns:a16="http://schemas.microsoft.com/office/drawing/2014/main" id="{3C637BA1-2775-A2DD-CED6-1BEA93517953}"/>
                    </a:ext>
                  </a:extLst>
                </p:cNvPr>
                <p:cNvSpPr txBox="1"/>
                <p:nvPr/>
              </p:nvSpPr>
              <p:spPr>
                <a:xfrm>
                  <a:off x="3963054" y="1105876"/>
                  <a:ext cx="326308" cy="3077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𝑝</m:t>
                        </m:r>
                      </m:oMath>
                    </m:oMathPara>
                  </a14:m>
                  <a:endParaRPr lang="en-US" sz="1400" dirty="0"/>
                </a:p>
              </p:txBody>
            </p:sp>
          </mc:Choice>
          <mc:Fallback xmlns="">
            <p:sp>
              <p:nvSpPr>
                <p:cNvPr id="79" name="TextBox 78">
                  <a:extLst>
                    <a:ext uri="{FF2B5EF4-FFF2-40B4-BE49-F238E27FC236}">
                      <a16:creationId xmlns:a16="http://schemas.microsoft.com/office/drawing/2014/main" id="{3C637BA1-2775-A2DD-CED6-1BEA93517953}"/>
                    </a:ext>
                  </a:extLst>
                </p:cNvPr>
                <p:cNvSpPr txBox="1">
                  <a:spLocks noRot="1" noChangeAspect="1" noMove="1" noResize="1" noEditPoints="1" noAdjustHandles="1" noChangeArrowheads="1" noChangeShapeType="1" noTextEdit="1"/>
                </p:cNvSpPr>
                <p:nvPr/>
              </p:nvSpPr>
              <p:spPr>
                <a:xfrm>
                  <a:off x="3963054" y="1105876"/>
                  <a:ext cx="326308" cy="307777"/>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1" name="TextBox 80">
                  <a:extLst>
                    <a:ext uri="{FF2B5EF4-FFF2-40B4-BE49-F238E27FC236}">
                      <a16:creationId xmlns:a16="http://schemas.microsoft.com/office/drawing/2014/main" id="{9EAEAD45-23B7-39B2-C0BB-FA5BBE6352EB}"/>
                    </a:ext>
                  </a:extLst>
                </p:cNvPr>
                <p:cNvSpPr txBox="1"/>
                <p:nvPr/>
              </p:nvSpPr>
              <p:spPr>
                <a:xfrm>
                  <a:off x="5002992" y="1105876"/>
                  <a:ext cx="330410" cy="3077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𝑛</m:t>
                        </m:r>
                      </m:oMath>
                    </m:oMathPara>
                  </a14:m>
                  <a:endParaRPr lang="en-US" sz="1400" dirty="0"/>
                </a:p>
              </p:txBody>
            </p:sp>
          </mc:Choice>
          <mc:Fallback xmlns="">
            <p:sp>
              <p:nvSpPr>
                <p:cNvPr id="81" name="TextBox 80">
                  <a:extLst>
                    <a:ext uri="{FF2B5EF4-FFF2-40B4-BE49-F238E27FC236}">
                      <a16:creationId xmlns:a16="http://schemas.microsoft.com/office/drawing/2014/main" id="{9EAEAD45-23B7-39B2-C0BB-FA5BBE6352EB}"/>
                    </a:ext>
                  </a:extLst>
                </p:cNvPr>
                <p:cNvSpPr txBox="1">
                  <a:spLocks noRot="1" noChangeAspect="1" noMove="1" noResize="1" noEditPoints="1" noAdjustHandles="1" noChangeArrowheads="1" noChangeShapeType="1" noTextEdit="1"/>
                </p:cNvSpPr>
                <p:nvPr/>
              </p:nvSpPr>
              <p:spPr>
                <a:xfrm>
                  <a:off x="5002992" y="1105876"/>
                  <a:ext cx="330410" cy="307777"/>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2" name="TextBox 81">
                  <a:extLst>
                    <a:ext uri="{FF2B5EF4-FFF2-40B4-BE49-F238E27FC236}">
                      <a16:creationId xmlns:a16="http://schemas.microsoft.com/office/drawing/2014/main" id="{A3DD5B83-35B7-5CED-F9F5-4DE178D1DB48}"/>
                    </a:ext>
                  </a:extLst>
                </p:cNvPr>
                <p:cNvSpPr txBox="1"/>
                <p:nvPr/>
              </p:nvSpPr>
              <p:spPr>
                <a:xfrm>
                  <a:off x="6001561" y="1105876"/>
                  <a:ext cx="313676" cy="3077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𝑟</m:t>
                        </m:r>
                      </m:oMath>
                    </m:oMathPara>
                  </a14:m>
                  <a:endParaRPr lang="en-US" sz="1400" dirty="0"/>
                </a:p>
              </p:txBody>
            </p:sp>
          </mc:Choice>
          <mc:Fallback xmlns="">
            <p:sp>
              <p:nvSpPr>
                <p:cNvPr id="82" name="TextBox 81">
                  <a:extLst>
                    <a:ext uri="{FF2B5EF4-FFF2-40B4-BE49-F238E27FC236}">
                      <a16:creationId xmlns:a16="http://schemas.microsoft.com/office/drawing/2014/main" id="{A3DD5B83-35B7-5CED-F9F5-4DE178D1DB48}"/>
                    </a:ext>
                  </a:extLst>
                </p:cNvPr>
                <p:cNvSpPr txBox="1">
                  <a:spLocks noRot="1" noChangeAspect="1" noMove="1" noResize="1" noEditPoints="1" noAdjustHandles="1" noChangeArrowheads="1" noChangeShapeType="1" noTextEdit="1"/>
                </p:cNvSpPr>
                <p:nvPr/>
              </p:nvSpPr>
              <p:spPr>
                <a:xfrm>
                  <a:off x="6001561" y="1105876"/>
                  <a:ext cx="313676" cy="307777"/>
                </a:xfrm>
                <a:prstGeom prst="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3" name="TextBox 82">
                  <a:extLst>
                    <a:ext uri="{FF2B5EF4-FFF2-40B4-BE49-F238E27FC236}">
                      <a16:creationId xmlns:a16="http://schemas.microsoft.com/office/drawing/2014/main" id="{BA8018E0-9047-6022-35CA-116F30E54F24}"/>
                    </a:ext>
                  </a:extLst>
                </p:cNvPr>
                <p:cNvSpPr txBox="1"/>
                <p:nvPr/>
              </p:nvSpPr>
              <p:spPr>
                <a:xfrm>
                  <a:off x="3838084" y="1736244"/>
                  <a:ext cx="326308" cy="3077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𝑝</m:t>
                        </m:r>
                      </m:oMath>
                    </m:oMathPara>
                  </a14:m>
                  <a:endParaRPr lang="en-US" sz="1400" dirty="0"/>
                </a:p>
              </p:txBody>
            </p:sp>
          </mc:Choice>
          <mc:Fallback xmlns="">
            <p:sp>
              <p:nvSpPr>
                <p:cNvPr id="83" name="TextBox 82">
                  <a:extLst>
                    <a:ext uri="{FF2B5EF4-FFF2-40B4-BE49-F238E27FC236}">
                      <a16:creationId xmlns:a16="http://schemas.microsoft.com/office/drawing/2014/main" id="{BA8018E0-9047-6022-35CA-116F30E54F24}"/>
                    </a:ext>
                  </a:extLst>
                </p:cNvPr>
                <p:cNvSpPr txBox="1">
                  <a:spLocks noRot="1" noChangeAspect="1" noMove="1" noResize="1" noEditPoints="1" noAdjustHandles="1" noChangeArrowheads="1" noChangeShapeType="1" noTextEdit="1"/>
                </p:cNvSpPr>
                <p:nvPr/>
              </p:nvSpPr>
              <p:spPr>
                <a:xfrm>
                  <a:off x="3838084" y="1736244"/>
                  <a:ext cx="326308" cy="307777"/>
                </a:xfrm>
                <a:prstGeom prst="rect">
                  <a:avLst/>
                </a:prstGeom>
                <a:blipFill>
                  <a:blip r:embed="rId12"/>
                  <a:stretch>
                    <a:fillRect b="-4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4" name="TextBox 83">
                  <a:extLst>
                    <a:ext uri="{FF2B5EF4-FFF2-40B4-BE49-F238E27FC236}">
                      <a16:creationId xmlns:a16="http://schemas.microsoft.com/office/drawing/2014/main" id="{9BC1381F-B1A3-7515-DB17-6780E24F0A2C}"/>
                    </a:ext>
                  </a:extLst>
                </p:cNvPr>
                <p:cNvSpPr txBox="1"/>
                <p:nvPr/>
              </p:nvSpPr>
              <p:spPr>
                <a:xfrm>
                  <a:off x="4307570" y="1769800"/>
                  <a:ext cx="455830" cy="30335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200" b="0" i="1" smtClean="0">
                                <a:latin typeface="Cambria Math" panose="02040503050406030204" pitchFamily="18" charset="0"/>
                              </a:rPr>
                            </m:ctrlPr>
                          </m:fPr>
                          <m:num>
                            <m:r>
                              <a:rPr lang="en-US" sz="1200" b="0" i="1" smtClean="0">
                                <a:latin typeface="Cambria Math" panose="02040503050406030204" pitchFamily="18" charset="0"/>
                              </a:rPr>
                              <m:t>𝑛</m:t>
                            </m:r>
                          </m:num>
                          <m:den>
                            <m:r>
                              <a:rPr lang="en-US" sz="1200" b="0" i="1" smtClean="0">
                                <a:latin typeface="Cambria Math" panose="02040503050406030204" pitchFamily="18" charset="0"/>
                              </a:rPr>
                              <m:t>2</m:t>
                            </m:r>
                          </m:den>
                        </m:f>
                      </m:oMath>
                    </m:oMathPara>
                  </a14:m>
                  <a:endParaRPr lang="en-US" sz="1200" dirty="0"/>
                </a:p>
              </p:txBody>
            </p:sp>
          </mc:Choice>
          <mc:Fallback xmlns="">
            <p:sp>
              <p:nvSpPr>
                <p:cNvPr id="84" name="TextBox 83">
                  <a:extLst>
                    <a:ext uri="{FF2B5EF4-FFF2-40B4-BE49-F238E27FC236}">
                      <a16:creationId xmlns:a16="http://schemas.microsoft.com/office/drawing/2014/main" id="{9BC1381F-B1A3-7515-DB17-6780E24F0A2C}"/>
                    </a:ext>
                  </a:extLst>
                </p:cNvPr>
                <p:cNvSpPr txBox="1">
                  <a:spLocks noRot="1" noChangeAspect="1" noMove="1" noResize="1" noEditPoints="1" noAdjustHandles="1" noChangeArrowheads="1" noChangeShapeType="1" noTextEdit="1"/>
                </p:cNvSpPr>
                <p:nvPr/>
              </p:nvSpPr>
              <p:spPr>
                <a:xfrm>
                  <a:off x="4307570" y="1769800"/>
                  <a:ext cx="455830" cy="303353"/>
                </a:xfrm>
                <a:prstGeom prst="rect">
                  <a:avLst/>
                </a:prstGeom>
                <a:blipFill>
                  <a:blip r:embed="rId13"/>
                  <a:stretch>
                    <a:fillRect l="-38889" t="-120000" r="-22222" b="-18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5" name="TextBox 84">
                  <a:extLst>
                    <a:ext uri="{FF2B5EF4-FFF2-40B4-BE49-F238E27FC236}">
                      <a16:creationId xmlns:a16="http://schemas.microsoft.com/office/drawing/2014/main" id="{252B099B-E086-A5D1-6453-5271C28C4BE9}"/>
                    </a:ext>
                  </a:extLst>
                </p:cNvPr>
                <p:cNvSpPr txBox="1"/>
                <p:nvPr/>
              </p:nvSpPr>
              <p:spPr>
                <a:xfrm>
                  <a:off x="4802799" y="1736244"/>
                  <a:ext cx="313676" cy="3077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𝑟</m:t>
                        </m:r>
                      </m:oMath>
                    </m:oMathPara>
                  </a14:m>
                  <a:endParaRPr lang="en-US" sz="1400" dirty="0"/>
                </a:p>
              </p:txBody>
            </p:sp>
          </mc:Choice>
          <mc:Fallback xmlns="">
            <p:sp>
              <p:nvSpPr>
                <p:cNvPr id="85" name="TextBox 84">
                  <a:extLst>
                    <a:ext uri="{FF2B5EF4-FFF2-40B4-BE49-F238E27FC236}">
                      <a16:creationId xmlns:a16="http://schemas.microsoft.com/office/drawing/2014/main" id="{252B099B-E086-A5D1-6453-5271C28C4BE9}"/>
                    </a:ext>
                  </a:extLst>
                </p:cNvPr>
                <p:cNvSpPr txBox="1">
                  <a:spLocks noRot="1" noChangeAspect="1" noMove="1" noResize="1" noEditPoints="1" noAdjustHandles="1" noChangeArrowheads="1" noChangeShapeType="1" noTextEdit="1"/>
                </p:cNvSpPr>
                <p:nvPr/>
              </p:nvSpPr>
              <p:spPr>
                <a:xfrm>
                  <a:off x="4802799" y="1736244"/>
                  <a:ext cx="313676" cy="307777"/>
                </a:xfrm>
                <a:prstGeom prst="rect">
                  <a:avLst/>
                </a:prstGeom>
                <a:blipFill>
                  <a:blip r:embed="rId1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6" name="TextBox 85">
                  <a:extLst>
                    <a:ext uri="{FF2B5EF4-FFF2-40B4-BE49-F238E27FC236}">
                      <a16:creationId xmlns:a16="http://schemas.microsoft.com/office/drawing/2014/main" id="{4AC80D7C-2D09-D62F-2FE5-3F120275EF73}"/>
                    </a:ext>
                  </a:extLst>
                </p:cNvPr>
                <p:cNvSpPr txBox="1"/>
                <p:nvPr/>
              </p:nvSpPr>
              <p:spPr>
                <a:xfrm>
                  <a:off x="5158829" y="1736244"/>
                  <a:ext cx="326308" cy="3077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𝑝</m:t>
                        </m:r>
                      </m:oMath>
                    </m:oMathPara>
                  </a14:m>
                  <a:endParaRPr lang="en-US" sz="1400" dirty="0"/>
                </a:p>
              </p:txBody>
            </p:sp>
          </mc:Choice>
          <mc:Fallback xmlns="">
            <p:sp>
              <p:nvSpPr>
                <p:cNvPr id="86" name="TextBox 85">
                  <a:extLst>
                    <a:ext uri="{FF2B5EF4-FFF2-40B4-BE49-F238E27FC236}">
                      <a16:creationId xmlns:a16="http://schemas.microsoft.com/office/drawing/2014/main" id="{4AC80D7C-2D09-D62F-2FE5-3F120275EF73}"/>
                    </a:ext>
                  </a:extLst>
                </p:cNvPr>
                <p:cNvSpPr txBox="1">
                  <a:spLocks noRot="1" noChangeAspect="1" noMove="1" noResize="1" noEditPoints="1" noAdjustHandles="1" noChangeArrowheads="1" noChangeShapeType="1" noTextEdit="1"/>
                </p:cNvSpPr>
                <p:nvPr/>
              </p:nvSpPr>
              <p:spPr>
                <a:xfrm>
                  <a:off x="5158829" y="1736244"/>
                  <a:ext cx="326308" cy="307777"/>
                </a:xfrm>
                <a:prstGeom prst="rect">
                  <a:avLst/>
                </a:prstGeom>
                <a:blipFill>
                  <a:blip r:embed="rId15"/>
                  <a:stretch>
                    <a:fillRect b="-4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7" name="TextBox 86">
                  <a:extLst>
                    <a:ext uri="{FF2B5EF4-FFF2-40B4-BE49-F238E27FC236}">
                      <a16:creationId xmlns:a16="http://schemas.microsoft.com/office/drawing/2014/main" id="{1D447FD1-6BCA-537C-F2DB-C5E8A5918295}"/>
                    </a:ext>
                  </a:extLst>
                </p:cNvPr>
                <p:cNvSpPr txBox="1"/>
                <p:nvPr/>
              </p:nvSpPr>
              <p:spPr>
                <a:xfrm>
                  <a:off x="5628315" y="1769800"/>
                  <a:ext cx="455830" cy="30335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200" b="0" i="1" smtClean="0">
                                <a:latin typeface="Cambria Math" panose="02040503050406030204" pitchFamily="18" charset="0"/>
                              </a:rPr>
                            </m:ctrlPr>
                          </m:fPr>
                          <m:num>
                            <m:r>
                              <a:rPr lang="en-US" sz="1200" b="0" i="1" smtClean="0">
                                <a:latin typeface="Cambria Math" panose="02040503050406030204" pitchFamily="18" charset="0"/>
                              </a:rPr>
                              <m:t>𝑛</m:t>
                            </m:r>
                          </m:num>
                          <m:den>
                            <m:r>
                              <a:rPr lang="en-US" sz="1200" b="0" i="1" smtClean="0">
                                <a:latin typeface="Cambria Math" panose="02040503050406030204" pitchFamily="18" charset="0"/>
                              </a:rPr>
                              <m:t>2</m:t>
                            </m:r>
                          </m:den>
                        </m:f>
                      </m:oMath>
                    </m:oMathPara>
                  </a14:m>
                  <a:endParaRPr lang="en-US" sz="1200" dirty="0"/>
                </a:p>
              </p:txBody>
            </p:sp>
          </mc:Choice>
          <mc:Fallback xmlns="">
            <p:sp>
              <p:nvSpPr>
                <p:cNvPr id="87" name="TextBox 86">
                  <a:extLst>
                    <a:ext uri="{FF2B5EF4-FFF2-40B4-BE49-F238E27FC236}">
                      <a16:creationId xmlns:a16="http://schemas.microsoft.com/office/drawing/2014/main" id="{1D447FD1-6BCA-537C-F2DB-C5E8A5918295}"/>
                    </a:ext>
                  </a:extLst>
                </p:cNvPr>
                <p:cNvSpPr txBox="1">
                  <a:spLocks noRot="1" noChangeAspect="1" noMove="1" noResize="1" noEditPoints="1" noAdjustHandles="1" noChangeArrowheads="1" noChangeShapeType="1" noTextEdit="1"/>
                </p:cNvSpPr>
                <p:nvPr/>
              </p:nvSpPr>
              <p:spPr>
                <a:xfrm>
                  <a:off x="5628315" y="1769800"/>
                  <a:ext cx="455830" cy="303353"/>
                </a:xfrm>
                <a:prstGeom prst="rect">
                  <a:avLst/>
                </a:prstGeom>
                <a:blipFill>
                  <a:blip r:embed="rId13"/>
                  <a:stretch>
                    <a:fillRect l="-37838" t="-120000" r="-18919" b="-18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8" name="TextBox 87">
                  <a:extLst>
                    <a:ext uri="{FF2B5EF4-FFF2-40B4-BE49-F238E27FC236}">
                      <a16:creationId xmlns:a16="http://schemas.microsoft.com/office/drawing/2014/main" id="{8EB31443-CA00-1417-562D-AFC046B186A7}"/>
                    </a:ext>
                  </a:extLst>
                </p:cNvPr>
                <p:cNvSpPr txBox="1"/>
                <p:nvPr/>
              </p:nvSpPr>
              <p:spPr>
                <a:xfrm>
                  <a:off x="6123544" y="1736244"/>
                  <a:ext cx="313676" cy="3077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𝑟</m:t>
                        </m:r>
                      </m:oMath>
                    </m:oMathPara>
                  </a14:m>
                  <a:endParaRPr lang="en-US" sz="1400" dirty="0"/>
                </a:p>
              </p:txBody>
            </p:sp>
          </mc:Choice>
          <mc:Fallback xmlns="">
            <p:sp>
              <p:nvSpPr>
                <p:cNvPr id="88" name="TextBox 87">
                  <a:extLst>
                    <a:ext uri="{FF2B5EF4-FFF2-40B4-BE49-F238E27FC236}">
                      <a16:creationId xmlns:a16="http://schemas.microsoft.com/office/drawing/2014/main" id="{8EB31443-CA00-1417-562D-AFC046B186A7}"/>
                    </a:ext>
                  </a:extLst>
                </p:cNvPr>
                <p:cNvSpPr txBox="1">
                  <a:spLocks noRot="1" noChangeAspect="1" noMove="1" noResize="1" noEditPoints="1" noAdjustHandles="1" noChangeArrowheads="1" noChangeShapeType="1" noTextEdit="1"/>
                </p:cNvSpPr>
                <p:nvPr/>
              </p:nvSpPr>
              <p:spPr>
                <a:xfrm>
                  <a:off x="6123544" y="1736244"/>
                  <a:ext cx="313676" cy="307777"/>
                </a:xfrm>
                <a:prstGeom prst="rect">
                  <a:avLst/>
                </a:prstGeom>
                <a:blipFill>
                  <a:blip r:embed="rId1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0" name="TextBox 89">
                  <a:extLst>
                    <a:ext uri="{FF2B5EF4-FFF2-40B4-BE49-F238E27FC236}">
                      <a16:creationId xmlns:a16="http://schemas.microsoft.com/office/drawing/2014/main" id="{F15E3512-9D1F-5253-D02B-7DBA8AB896AD}"/>
                    </a:ext>
                  </a:extLst>
                </p:cNvPr>
                <p:cNvSpPr txBox="1"/>
                <p:nvPr/>
              </p:nvSpPr>
              <p:spPr>
                <a:xfrm>
                  <a:off x="3912673" y="2440376"/>
                  <a:ext cx="455829" cy="30271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200" b="0" i="1" smtClean="0">
                                <a:latin typeface="Cambria Math" panose="02040503050406030204" pitchFamily="18" charset="0"/>
                              </a:rPr>
                            </m:ctrlPr>
                          </m:fPr>
                          <m:num>
                            <m:r>
                              <a:rPr lang="en-US" sz="1200" b="0" i="1" smtClean="0">
                                <a:latin typeface="Cambria Math" panose="02040503050406030204" pitchFamily="18" charset="0"/>
                              </a:rPr>
                              <m:t>𝑛</m:t>
                            </m:r>
                          </m:num>
                          <m:den>
                            <m:r>
                              <a:rPr lang="en-US" sz="1200" b="0" i="1" smtClean="0">
                                <a:latin typeface="Cambria Math" panose="02040503050406030204" pitchFamily="18" charset="0"/>
                              </a:rPr>
                              <m:t>4</m:t>
                            </m:r>
                          </m:den>
                        </m:f>
                      </m:oMath>
                    </m:oMathPara>
                  </a14:m>
                  <a:endParaRPr lang="en-US" sz="1200" dirty="0"/>
                </a:p>
              </p:txBody>
            </p:sp>
          </mc:Choice>
          <mc:Fallback xmlns="">
            <p:sp>
              <p:nvSpPr>
                <p:cNvPr id="90" name="TextBox 89">
                  <a:extLst>
                    <a:ext uri="{FF2B5EF4-FFF2-40B4-BE49-F238E27FC236}">
                      <a16:creationId xmlns:a16="http://schemas.microsoft.com/office/drawing/2014/main" id="{F15E3512-9D1F-5253-D02B-7DBA8AB896AD}"/>
                    </a:ext>
                  </a:extLst>
                </p:cNvPr>
                <p:cNvSpPr txBox="1">
                  <a:spLocks noRot="1" noChangeAspect="1" noMove="1" noResize="1" noEditPoints="1" noAdjustHandles="1" noChangeArrowheads="1" noChangeShapeType="1" noTextEdit="1"/>
                </p:cNvSpPr>
                <p:nvPr/>
              </p:nvSpPr>
              <p:spPr>
                <a:xfrm>
                  <a:off x="3912673" y="2440376"/>
                  <a:ext cx="455829" cy="302712"/>
                </a:xfrm>
                <a:prstGeom prst="rect">
                  <a:avLst/>
                </a:prstGeom>
                <a:blipFill>
                  <a:blip r:embed="rId16"/>
                  <a:stretch>
                    <a:fillRect l="-37838" t="-120000" r="-18919" b="-18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1" name="TextBox 90">
                  <a:extLst>
                    <a:ext uri="{FF2B5EF4-FFF2-40B4-BE49-F238E27FC236}">
                      <a16:creationId xmlns:a16="http://schemas.microsoft.com/office/drawing/2014/main" id="{6A9FCCCB-60E1-DC96-02DB-DE1B733631CD}"/>
                    </a:ext>
                  </a:extLst>
                </p:cNvPr>
                <p:cNvSpPr txBox="1"/>
                <p:nvPr/>
              </p:nvSpPr>
              <p:spPr>
                <a:xfrm>
                  <a:off x="4223344" y="2406820"/>
                  <a:ext cx="313676" cy="3077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𝑟</m:t>
                        </m:r>
                      </m:oMath>
                    </m:oMathPara>
                  </a14:m>
                  <a:endParaRPr lang="en-US" sz="1400" dirty="0"/>
                </a:p>
              </p:txBody>
            </p:sp>
          </mc:Choice>
          <mc:Fallback xmlns="">
            <p:sp>
              <p:nvSpPr>
                <p:cNvPr id="91" name="TextBox 90">
                  <a:extLst>
                    <a:ext uri="{FF2B5EF4-FFF2-40B4-BE49-F238E27FC236}">
                      <a16:creationId xmlns:a16="http://schemas.microsoft.com/office/drawing/2014/main" id="{6A9FCCCB-60E1-DC96-02DB-DE1B733631CD}"/>
                    </a:ext>
                  </a:extLst>
                </p:cNvPr>
                <p:cNvSpPr txBox="1">
                  <a:spLocks noRot="1" noChangeAspect="1" noMove="1" noResize="1" noEditPoints="1" noAdjustHandles="1" noChangeArrowheads="1" noChangeShapeType="1" noTextEdit="1"/>
                </p:cNvSpPr>
                <p:nvPr/>
              </p:nvSpPr>
              <p:spPr>
                <a:xfrm>
                  <a:off x="4223344" y="2406820"/>
                  <a:ext cx="313676" cy="307777"/>
                </a:xfrm>
                <a:prstGeom prst="rect">
                  <a:avLst/>
                </a:prstGeom>
                <a:blipFill>
                  <a:blip r:embed="rId1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2" name="TextBox 91">
                  <a:extLst>
                    <a:ext uri="{FF2B5EF4-FFF2-40B4-BE49-F238E27FC236}">
                      <a16:creationId xmlns:a16="http://schemas.microsoft.com/office/drawing/2014/main" id="{04807D93-DCAF-8557-9C40-581A5B47E010}"/>
                    </a:ext>
                  </a:extLst>
                </p:cNvPr>
                <p:cNvSpPr txBox="1"/>
                <p:nvPr/>
              </p:nvSpPr>
              <p:spPr>
                <a:xfrm>
                  <a:off x="4377624" y="2410306"/>
                  <a:ext cx="326308" cy="3077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𝑝</m:t>
                        </m:r>
                      </m:oMath>
                    </m:oMathPara>
                  </a14:m>
                  <a:endParaRPr lang="en-US" sz="1400" dirty="0"/>
                </a:p>
              </p:txBody>
            </p:sp>
          </mc:Choice>
          <mc:Fallback xmlns="">
            <p:sp>
              <p:nvSpPr>
                <p:cNvPr id="92" name="TextBox 91">
                  <a:extLst>
                    <a:ext uri="{FF2B5EF4-FFF2-40B4-BE49-F238E27FC236}">
                      <a16:creationId xmlns:a16="http://schemas.microsoft.com/office/drawing/2014/main" id="{04807D93-DCAF-8557-9C40-581A5B47E010}"/>
                    </a:ext>
                  </a:extLst>
                </p:cNvPr>
                <p:cNvSpPr txBox="1">
                  <a:spLocks noRot="1" noChangeAspect="1" noMove="1" noResize="1" noEditPoints="1" noAdjustHandles="1" noChangeArrowheads="1" noChangeShapeType="1" noTextEdit="1"/>
                </p:cNvSpPr>
                <p:nvPr/>
              </p:nvSpPr>
              <p:spPr>
                <a:xfrm>
                  <a:off x="4377624" y="2410306"/>
                  <a:ext cx="326308" cy="307777"/>
                </a:xfrm>
                <a:prstGeom prst="rect">
                  <a:avLst/>
                </a:prstGeom>
                <a:blipFill>
                  <a:blip r:embed="rId1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3" name="TextBox 92">
                  <a:extLst>
                    <a:ext uri="{FF2B5EF4-FFF2-40B4-BE49-F238E27FC236}">
                      <a16:creationId xmlns:a16="http://schemas.microsoft.com/office/drawing/2014/main" id="{0359BA59-F1B1-1EA1-EE99-CE726DF7F33C}"/>
                    </a:ext>
                  </a:extLst>
                </p:cNvPr>
                <p:cNvSpPr txBox="1"/>
                <p:nvPr/>
              </p:nvSpPr>
              <p:spPr>
                <a:xfrm>
                  <a:off x="4528328" y="2443862"/>
                  <a:ext cx="455829" cy="30271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200" b="0" i="1" smtClean="0">
                                <a:latin typeface="Cambria Math" panose="02040503050406030204" pitchFamily="18" charset="0"/>
                              </a:rPr>
                            </m:ctrlPr>
                          </m:fPr>
                          <m:num>
                            <m:r>
                              <a:rPr lang="en-US" sz="1200" b="0" i="1" smtClean="0">
                                <a:latin typeface="Cambria Math" panose="02040503050406030204" pitchFamily="18" charset="0"/>
                              </a:rPr>
                              <m:t>𝑛</m:t>
                            </m:r>
                          </m:num>
                          <m:den>
                            <m:r>
                              <a:rPr lang="en-US" sz="1200" b="0" i="1" smtClean="0">
                                <a:latin typeface="Cambria Math" panose="02040503050406030204" pitchFamily="18" charset="0"/>
                              </a:rPr>
                              <m:t>4</m:t>
                            </m:r>
                          </m:den>
                        </m:f>
                      </m:oMath>
                    </m:oMathPara>
                  </a14:m>
                  <a:endParaRPr lang="en-US" sz="1200" dirty="0"/>
                </a:p>
              </p:txBody>
            </p:sp>
          </mc:Choice>
          <mc:Fallback xmlns="">
            <p:sp>
              <p:nvSpPr>
                <p:cNvPr id="93" name="TextBox 92">
                  <a:extLst>
                    <a:ext uri="{FF2B5EF4-FFF2-40B4-BE49-F238E27FC236}">
                      <a16:creationId xmlns:a16="http://schemas.microsoft.com/office/drawing/2014/main" id="{0359BA59-F1B1-1EA1-EE99-CE726DF7F33C}"/>
                    </a:ext>
                  </a:extLst>
                </p:cNvPr>
                <p:cNvSpPr txBox="1">
                  <a:spLocks noRot="1" noChangeAspect="1" noMove="1" noResize="1" noEditPoints="1" noAdjustHandles="1" noChangeArrowheads="1" noChangeShapeType="1" noTextEdit="1"/>
                </p:cNvSpPr>
                <p:nvPr/>
              </p:nvSpPr>
              <p:spPr>
                <a:xfrm>
                  <a:off x="4528328" y="2443862"/>
                  <a:ext cx="455829" cy="302712"/>
                </a:xfrm>
                <a:prstGeom prst="rect">
                  <a:avLst/>
                </a:prstGeom>
                <a:blipFill>
                  <a:blip r:embed="rId19"/>
                  <a:stretch>
                    <a:fillRect l="-35135" t="-120000" r="-18919" b="-18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4" name="TextBox 93">
                  <a:extLst>
                    <a:ext uri="{FF2B5EF4-FFF2-40B4-BE49-F238E27FC236}">
                      <a16:creationId xmlns:a16="http://schemas.microsoft.com/office/drawing/2014/main" id="{DB7E1F4E-6FD5-E25E-69C5-F57DC194839E}"/>
                    </a:ext>
                  </a:extLst>
                </p:cNvPr>
                <p:cNvSpPr txBox="1"/>
                <p:nvPr/>
              </p:nvSpPr>
              <p:spPr>
                <a:xfrm>
                  <a:off x="4864166" y="2410306"/>
                  <a:ext cx="313676" cy="3077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𝑟</m:t>
                        </m:r>
                      </m:oMath>
                    </m:oMathPara>
                  </a14:m>
                  <a:endParaRPr lang="en-US" sz="1400" dirty="0"/>
                </a:p>
              </p:txBody>
            </p:sp>
          </mc:Choice>
          <mc:Fallback xmlns="">
            <p:sp>
              <p:nvSpPr>
                <p:cNvPr id="94" name="TextBox 93">
                  <a:extLst>
                    <a:ext uri="{FF2B5EF4-FFF2-40B4-BE49-F238E27FC236}">
                      <a16:creationId xmlns:a16="http://schemas.microsoft.com/office/drawing/2014/main" id="{DB7E1F4E-6FD5-E25E-69C5-F57DC194839E}"/>
                    </a:ext>
                  </a:extLst>
                </p:cNvPr>
                <p:cNvSpPr txBox="1">
                  <a:spLocks noRot="1" noChangeAspect="1" noMove="1" noResize="1" noEditPoints="1" noAdjustHandles="1" noChangeArrowheads="1" noChangeShapeType="1" noTextEdit="1"/>
                </p:cNvSpPr>
                <p:nvPr/>
              </p:nvSpPr>
              <p:spPr>
                <a:xfrm>
                  <a:off x="4864166" y="2410306"/>
                  <a:ext cx="313676" cy="307777"/>
                </a:xfrm>
                <a:prstGeom prst="rect">
                  <a:avLst/>
                </a:prstGeom>
                <a:blipFill>
                  <a:blip r:embed="rId2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5" name="TextBox 94">
                  <a:extLst>
                    <a:ext uri="{FF2B5EF4-FFF2-40B4-BE49-F238E27FC236}">
                      <a16:creationId xmlns:a16="http://schemas.microsoft.com/office/drawing/2014/main" id="{A7E4F9FD-AD6E-4581-49AA-AEC90D226159}"/>
                    </a:ext>
                  </a:extLst>
                </p:cNvPr>
                <p:cNvSpPr txBox="1"/>
                <p:nvPr/>
              </p:nvSpPr>
              <p:spPr>
                <a:xfrm>
                  <a:off x="5143983" y="2400702"/>
                  <a:ext cx="326308" cy="3077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𝑝</m:t>
                        </m:r>
                      </m:oMath>
                    </m:oMathPara>
                  </a14:m>
                  <a:endParaRPr lang="en-US" sz="1400" dirty="0"/>
                </a:p>
              </p:txBody>
            </p:sp>
          </mc:Choice>
          <mc:Fallback xmlns="">
            <p:sp>
              <p:nvSpPr>
                <p:cNvPr id="95" name="TextBox 94">
                  <a:extLst>
                    <a:ext uri="{FF2B5EF4-FFF2-40B4-BE49-F238E27FC236}">
                      <a16:creationId xmlns:a16="http://schemas.microsoft.com/office/drawing/2014/main" id="{A7E4F9FD-AD6E-4581-49AA-AEC90D226159}"/>
                    </a:ext>
                  </a:extLst>
                </p:cNvPr>
                <p:cNvSpPr txBox="1">
                  <a:spLocks noRot="1" noChangeAspect="1" noMove="1" noResize="1" noEditPoints="1" noAdjustHandles="1" noChangeArrowheads="1" noChangeShapeType="1" noTextEdit="1"/>
                </p:cNvSpPr>
                <p:nvPr/>
              </p:nvSpPr>
              <p:spPr>
                <a:xfrm>
                  <a:off x="5143983" y="2400702"/>
                  <a:ext cx="326308" cy="307777"/>
                </a:xfrm>
                <a:prstGeom prst="rect">
                  <a:avLst/>
                </a:prstGeom>
                <a:blipFill>
                  <a:blip r:embed="rId21"/>
                  <a:stretch>
                    <a:fillRect b="-4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6" name="TextBox 95">
                  <a:extLst>
                    <a:ext uri="{FF2B5EF4-FFF2-40B4-BE49-F238E27FC236}">
                      <a16:creationId xmlns:a16="http://schemas.microsoft.com/office/drawing/2014/main" id="{5023E613-DE48-0D40-44DA-B3CF2C894A0A}"/>
                    </a:ext>
                  </a:extLst>
                </p:cNvPr>
                <p:cNvSpPr txBox="1"/>
                <p:nvPr/>
              </p:nvSpPr>
              <p:spPr>
                <a:xfrm>
                  <a:off x="5345021" y="2434258"/>
                  <a:ext cx="455829" cy="30271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200" b="0" i="1" smtClean="0">
                                <a:latin typeface="Cambria Math" panose="02040503050406030204" pitchFamily="18" charset="0"/>
                              </a:rPr>
                            </m:ctrlPr>
                          </m:fPr>
                          <m:num>
                            <m:r>
                              <a:rPr lang="en-US" sz="1200" b="0" i="1" smtClean="0">
                                <a:latin typeface="Cambria Math" panose="02040503050406030204" pitchFamily="18" charset="0"/>
                              </a:rPr>
                              <m:t>𝑛</m:t>
                            </m:r>
                          </m:num>
                          <m:den>
                            <m:r>
                              <a:rPr lang="en-US" sz="1200" b="0" i="1" smtClean="0">
                                <a:latin typeface="Cambria Math" panose="02040503050406030204" pitchFamily="18" charset="0"/>
                              </a:rPr>
                              <m:t>4</m:t>
                            </m:r>
                          </m:den>
                        </m:f>
                      </m:oMath>
                    </m:oMathPara>
                  </a14:m>
                  <a:endParaRPr lang="en-US" sz="1200" dirty="0"/>
                </a:p>
              </p:txBody>
            </p:sp>
          </mc:Choice>
          <mc:Fallback xmlns="">
            <p:sp>
              <p:nvSpPr>
                <p:cNvPr id="96" name="TextBox 95">
                  <a:extLst>
                    <a:ext uri="{FF2B5EF4-FFF2-40B4-BE49-F238E27FC236}">
                      <a16:creationId xmlns:a16="http://schemas.microsoft.com/office/drawing/2014/main" id="{5023E613-DE48-0D40-44DA-B3CF2C894A0A}"/>
                    </a:ext>
                  </a:extLst>
                </p:cNvPr>
                <p:cNvSpPr txBox="1">
                  <a:spLocks noRot="1" noChangeAspect="1" noMove="1" noResize="1" noEditPoints="1" noAdjustHandles="1" noChangeArrowheads="1" noChangeShapeType="1" noTextEdit="1"/>
                </p:cNvSpPr>
                <p:nvPr/>
              </p:nvSpPr>
              <p:spPr>
                <a:xfrm>
                  <a:off x="5345021" y="2434258"/>
                  <a:ext cx="455829" cy="302712"/>
                </a:xfrm>
                <a:prstGeom prst="rect">
                  <a:avLst/>
                </a:prstGeom>
                <a:blipFill>
                  <a:blip r:embed="rId22"/>
                  <a:stretch>
                    <a:fillRect l="-35135" t="-116000" r="-21622" b="-18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7" name="TextBox 96">
                  <a:extLst>
                    <a:ext uri="{FF2B5EF4-FFF2-40B4-BE49-F238E27FC236}">
                      <a16:creationId xmlns:a16="http://schemas.microsoft.com/office/drawing/2014/main" id="{561DB5FC-1E58-4A9B-E168-BFCE9DA3D2DE}"/>
                    </a:ext>
                  </a:extLst>
                </p:cNvPr>
                <p:cNvSpPr txBox="1"/>
                <p:nvPr/>
              </p:nvSpPr>
              <p:spPr>
                <a:xfrm>
                  <a:off x="5638914" y="2400702"/>
                  <a:ext cx="313676" cy="3077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𝑟</m:t>
                        </m:r>
                      </m:oMath>
                    </m:oMathPara>
                  </a14:m>
                  <a:endParaRPr lang="en-US" sz="1400" dirty="0"/>
                </a:p>
              </p:txBody>
            </p:sp>
          </mc:Choice>
          <mc:Fallback xmlns="">
            <p:sp>
              <p:nvSpPr>
                <p:cNvPr id="97" name="TextBox 96">
                  <a:extLst>
                    <a:ext uri="{FF2B5EF4-FFF2-40B4-BE49-F238E27FC236}">
                      <a16:creationId xmlns:a16="http://schemas.microsoft.com/office/drawing/2014/main" id="{561DB5FC-1E58-4A9B-E168-BFCE9DA3D2DE}"/>
                    </a:ext>
                  </a:extLst>
                </p:cNvPr>
                <p:cNvSpPr txBox="1">
                  <a:spLocks noRot="1" noChangeAspect="1" noMove="1" noResize="1" noEditPoints="1" noAdjustHandles="1" noChangeArrowheads="1" noChangeShapeType="1" noTextEdit="1"/>
                </p:cNvSpPr>
                <p:nvPr/>
              </p:nvSpPr>
              <p:spPr>
                <a:xfrm>
                  <a:off x="5638914" y="2400702"/>
                  <a:ext cx="313676" cy="307777"/>
                </a:xfrm>
                <a:prstGeom prst="rect">
                  <a:avLst/>
                </a:prstGeom>
                <a:blipFill>
                  <a:blip r:embed="rId2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8" name="TextBox 97">
                  <a:extLst>
                    <a:ext uri="{FF2B5EF4-FFF2-40B4-BE49-F238E27FC236}">
                      <a16:creationId xmlns:a16="http://schemas.microsoft.com/office/drawing/2014/main" id="{26F246E1-38E0-E174-9CEA-379B071FA02D}"/>
                    </a:ext>
                  </a:extLst>
                </p:cNvPr>
                <p:cNvSpPr txBox="1"/>
                <p:nvPr/>
              </p:nvSpPr>
              <p:spPr>
                <a:xfrm>
                  <a:off x="5818455" y="2399492"/>
                  <a:ext cx="326308" cy="3077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𝑝</m:t>
                        </m:r>
                      </m:oMath>
                    </m:oMathPara>
                  </a14:m>
                  <a:endParaRPr lang="en-US" sz="1400" dirty="0"/>
                </a:p>
              </p:txBody>
            </p:sp>
          </mc:Choice>
          <mc:Fallback xmlns="">
            <p:sp>
              <p:nvSpPr>
                <p:cNvPr id="98" name="TextBox 97">
                  <a:extLst>
                    <a:ext uri="{FF2B5EF4-FFF2-40B4-BE49-F238E27FC236}">
                      <a16:creationId xmlns:a16="http://schemas.microsoft.com/office/drawing/2014/main" id="{26F246E1-38E0-E174-9CEA-379B071FA02D}"/>
                    </a:ext>
                  </a:extLst>
                </p:cNvPr>
                <p:cNvSpPr txBox="1">
                  <a:spLocks noRot="1" noChangeAspect="1" noMove="1" noResize="1" noEditPoints="1" noAdjustHandles="1" noChangeArrowheads="1" noChangeShapeType="1" noTextEdit="1"/>
                </p:cNvSpPr>
                <p:nvPr/>
              </p:nvSpPr>
              <p:spPr>
                <a:xfrm>
                  <a:off x="5818455" y="2399492"/>
                  <a:ext cx="326308" cy="307777"/>
                </a:xfrm>
                <a:prstGeom prst="rect">
                  <a:avLst/>
                </a:prstGeom>
                <a:blipFill>
                  <a:blip r:embed="rId2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9" name="TextBox 98">
                  <a:extLst>
                    <a:ext uri="{FF2B5EF4-FFF2-40B4-BE49-F238E27FC236}">
                      <a16:creationId xmlns:a16="http://schemas.microsoft.com/office/drawing/2014/main" id="{3CDBEC49-6577-9A84-7FB7-46AF35868EA4}"/>
                    </a:ext>
                  </a:extLst>
                </p:cNvPr>
                <p:cNvSpPr txBox="1"/>
                <p:nvPr/>
              </p:nvSpPr>
              <p:spPr>
                <a:xfrm>
                  <a:off x="6036271" y="2433048"/>
                  <a:ext cx="455829" cy="30271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200" b="0" i="1" smtClean="0">
                                <a:latin typeface="Cambria Math" panose="02040503050406030204" pitchFamily="18" charset="0"/>
                              </a:rPr>
                            </m:ctrlPr>
                          </m:fPr>
                          <m:num>
                            <m:r>
                              <a:rPr lang="en-US" sz="1200" b="0" i="1" smtClean="0">
                                <a:latin typeface="Cambria Math" panose="02040503050406030204" pitchFamily="18" charset="0"/>
                              </a:rPr>
                              <m:t>𝑛</m:t>
                            </m:r>
                          </m:num>
                          <m:den>
                            <m:r>
                              <a:rPr lang="en-US" sz="1200" b="0" i="1" smtClean="0">
                                <a:latin typeface="Cambria Math" panose="02040503050406030204" pitchFamily="18" charset="0"/>
                              </a:rPr>
                              <m:t>4</m:t>
                            </m:r>
                          </m:den>
                        </m:f>
                      </m:oMath>
                    </m:oMathPara>
                  </a14:m>
                  <a:endParaRPr lang="en-US" sz="1200" dirty="0"/>
                </a:p>
              </p:txBody>
            </p:sp>
          </mc:Choice>
          <mc:Fallback xmlns="">
            <p:sp>
              <p:nvSpPr>
                <p:cNvPr id="99" name="TextBox 98">
                  <a:extLst>
                    <a:ext uri="{FF2B5EF4-FFF2-40B4-BE49-F238E27FC236}">
                      <a16:creationId xmlns:a16="http://schemas.microsoft.com/office/drawing/2014/main" id="{3CDBEC49-6577-9A84-7FB7-46AF35868EA4}"/>
                    </a:ext>
                  </a:extLst>
                </p:cNvPr>
                <p:cNvSpPr txBox="1">
                  <a:spLocks noRot="1" noChangeAspect="1" noMove="1" noResize="1" noEditPoints="1" noAdjustHandles="1" noChangeArrowheads="1" noChangeShapeType="1" noTextEdit="1"/>
                </p:cNvSpPr>
                <p:nvPr/>
              </p:nvSpPr>
              <p:spPr>
                <a:xfrm>
                  <a:off x="6036271" y="2433048"/>
                  <a:ext cx="455829" cy="302712"/>
                </a:xfrm>
                <a:prstGeom prst="rect">
                  <a:avLst/>
                </a:prstGeom>
                <a:blipFill>
                  <a:blip r:embed="rId25"/>
                  <a:stretch>
                    <a:fillRect l="-37838" t="-120000" r="-18919" b="-18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0" name="TextBox 99">
                  <a:extLst>
                    <a:ext uri="{FF2B5EF4-FFF2-40B4-BE49-F238E27FC236}">
                      <a16:creationId xmlns:a16="http://schemas.microsoft.com/office/drawing/2014/main" id="{3E7BC486-8313-EE8B-4BB5-8E943E73A5BB}"/>
                    </a:ext>
                  </a:extLst>
                </p:cNvPr>
                <p:cNvSpPr txBox="1"/>
                <p:nvPr/>
              </p:nvSpPr>
              <p:spPr>
                <a:xfrm>
                  <a:off x="6346942" y="2399492"/>
                  <a:ext cx="313676" cy="3077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𝑟</m:t>
                        </m:r>
                      </m:oMath>
                    </m:oMathPara>
                  </a14:m>
                  <a:endParaRPr lang="en-US" sz="1400" dirty="0"/>
                </a:p>
              </p:txBody>
            </p:sp>
          </mc:Choice>
          <mc:Fallback xmlns="">
            <p:sp>
              <p:nvSpPr>
                <p:cNvPr id="100" name="TextBox 99">
                  <a:extLst>
                    <a:ext uri="{FF2B5EF4-FFF2-40B4-BE49-F238E27FC236}">
                      <a16:creationId xmlns:a16="http://schemas.microsoft.com/office/drawing/2014/main" id="{3E7BC486-8313-EE8B-4BB5-8E943E73A5BB}"/>
                    </a:ext>
                  </a:extLst>
                </p:cNvPr>
                <p:cNvSpPr txBox="1">
                  <a:spLocks noRot="1" noChangeAspect="1" noMove="1" noResize="1" noEditPoints="1" noAdjustHandles="1" noChangeArrowheads="1" noChangeShapeType="1" noTextEdit="1"/>
                </p:cNvSpPr>
                <p:nvPr/>
              </p:nvSpPr>
              <p:spPr>
                <a:xfrm>
                  <a:off x="6346942" y="2399492"/>
                  <a:ext cx="313676" cy="307777"/>
                </a:xfrm>
                <a:prstGeom prst="rect">
                  <a:avLst/>
                </a:prstGeom>
                <a:blipFill>
                  <a:blip r:embed="rId2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2" name="TextBox 101">
                  <a:extLst>
                    <a:ext uri="{FF2B5EF4-FFF2-40B4-BE49-F238E27FC236}">
                      <a16:creationId xmlns:a16="http://schemas.microsoft.com/office/drawing/2014/main" id="{CAD0697E-25FF-17D2-BE67-E6E3F718967C}"/>
                    </a:ext>
                  </a:extLst>
                </p:cNvPr>
                <p:cNvSpPr txBox="1"/>
                <p:nvPr/>
              </p:nvSpPr>
              <p:spPr>
                <a:xfrm>
                  <a:off x="4004989" y="3123423"/>
                  <a:ext cx="518411" cy="24622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000" b="0" i="1" smtClean="0">
                            <a:latin typeface="Cambria Math" panose="02040503050406030204" pitchFamily="18" charset="0"/>
                          </a:rPr>
                          <m:t>𝑝</m:t>
                        </m:r>
                        <m:r>
                          <a:rPr lang="en-US" sz="1000" b="0" i="1" smtClean="0">
                            <a:latin typeface="Cambria Math" panose="02040503050406030204" pitchFamily="18" charset="0"/>
                          </a:rPr>
                          <m:t>=</m:t>
                        </m:r>
                        <m:r>
                          <a:rPr lang="en-US" sz="1000" b="0" i="1" smtClean="0">
                            <a:latin typeface="Cambria Math" panose="02040503050406030204" pitchFamily="18" charset="0"/>
                          </a:rPr>
                          <m:t>𝑟</m:t>
                        </m:r>
                      </m:oMath>
                    </m:oMathPara>
                  </a14:m>
                  <a:endParaRPr lang="en-US" sz="1000" dirty="0"/>
                </a:p>
              </p:txBody>
            </p:sp>
          </mc:Choice>
          <mc:Fallback xmlns="">
            <p:sp>
              <p:nvSpPr>
                <p:cNvPr id="102" name="TextBox 101">
                  <a:extLst>
                    <a:ext uri="{FF2B5EF4-FFF2-40B4-BE49-F238E27FC236}">
                      <a16:creationId xmlns:a16="http://schemas.microsoft.com/office/drawing/2014/main" id="{CAD0697E-25FF-17D2-BE67-E6E3F718967C}"/>
                    </a:ext>
                  </a:extLst>
                </p:cNvPr>
                <p:cNvSpPr txBox="1">
                  <a:spLocks noRot="1" noChangeAspect="1" noMove="1" noResize="1" noEditPoints="1" noAdjustHandles="1" noChangeArrowheads="1" noChangeShapeType="1" noTextEdit="1"/>
                </p:cNvSpPr>
                <p:nvPr/>
              </p:nvSpPr>
              <p:spPr>
                <a:xfrm>
                  <a:off x="4004989" y="3123423"/>
                  <a:ext cx="518411" cy="246221"/>
                </a:xfrm>
                <a:prstGeom prst="rect">
                  <a:avLst/>
                </a:prstGeom>
                <a:blipFill>
                  <a:blip r:embed="rId2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3" name="TextBox 102">
                  <a:extLst>
                    <a:ext uri="{FF2B5EF4-FFF2-40B4-BE49-F238E27FC236}">
                      <a16:creationId xmlns:a16="http://schemas.microsoft.com/office/drawing/2014/main" id="{8E32025F-6473-B6DC-A610-FF7C42B20038}"/>
                    </a:ext>
                  </a:extLst>
                </p:cNvPr>
                <p:cNvSpPr txBox="1"/>
                <p:nvPr/>
              </p:nvSpPr>
              <p:spPr>
                <a:xfrm>
                  <a:off x="4358474" y="3123423"/>
                  <a:ext cx="518411" cy="24622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000" b="0" i="1" smtClean="0">
                            <a:latin typeface="Cambria Math" panose="02040503050406030204" pitchFamily="18" charset="0"/>
                          </a:rPr>
                          <m:t>𝑝</m:t>
                        </m:r>
                        <m:r>
                          <a:rPr lang="en-US" sz="1000" b="0" i="1" smtClean="0">
                            <a:latin typeface="Cambria Math" panose="02040503050406030204" pitchFamily="18" charset="0"/>
                          </a:rPr>
                          <m:t>=</m:t>
                        </m:r>
                        <m:r>
                          <a:rPr lang="en-US" sz="1000" b="0" i="1" smtClean="0">
                            <a:latin typeface="Cambria Math" panose="02040503050406030204" pitchFamily="18" charset="0"/>
                          </a:rPr>
                          <m:t>𝑟</m:t>
                        </m:r>
                      </m:oMath>
                    </m:oMathPara>
                  </a14:m>
                  <a:endParaRPr lang="en-US" sz="1000" dirty="0"/>
                </a:p>
              </p:txBody>
            </p:sp>
          </mc:Choice>
          <mc:Fallback xmlns="">
            <p:sp>
              <p:nvSpPr>
                <p:cNvPr id="103" name="TextBox 102">
                  <a:extLst>
                    <a:ext uri="{FF2B5EF4-FFF2-40B4-BE49-F238E27FC236}">
                      <a16:creationId xmlns:a16="http://schemas.microsoft.com/office/drawing/2014/main" id="{8E32025F-6473-B6DC-A610-FF7C42B20038}"/>
                    </a:ext>
                  </a:extLst>
                </p:cNvPr>
                <p:cNvSpPr txBox="1">
                  <a:spLocks noRot="1" noChangeAspect="1" noMove="1" noResize="1" noEditPoints="1" noAdjustHandles="1" noChangeArrowheads="1" noChangeShapeType="1" noTextEdit="1"/>
                </p:cNvSpPr>
                <p:nvPr/>
              </p:nvSpPr>
              <p:spPr>
                <a:xfrm>
                  <a:off x="4358474" y="3123423"/>
                  <a:ext cx="518411" cy="246221"/>
                </a:xfrm>
                <a:prstGeom prst="rect">
                  <a:avLst/>
                </a:prstGeom>
                <a:blipFill>
                  <a:blip r:embed="rId2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4" name="TextBox 103">
                  <a:extLst>
                    <a:ext uri="{FF2B5EF4-FFF2-40B4-BE49-F238E27FC236}">
                      <a16:creationId xmlns:a16="http://schemas.microsoft.com/office/drawing/2014/main" id="{7AE3FFF7-AA75-2FAD-930C-EB32A3E1D1F7}"/>
                    </a:ext>
                  </a:extLst>
                </p:cNvPr>
                <p:cNvSpPr txBox="1"/>
                <p:nvPr/>
              </p:nvSpPr>
              <p:spPr>
                <a:xfrm>
                  <a:off x="4679642" y="3124092"/>
                  <a:ext cx="518411" cy="24622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000" b="0" i="1" smtClean="0">
                            <a:latin typeface="Cambria Math" panose="02040503050406030204" pitchFamily="18" charset="0"/>
                          </a:rPr>
                          <m:t>𝑝</m:t>
                        </m:r>
                        <m:r>
                          <a:rPr lang="en-US" sz="1000" b="0" i="1" smtClean="0">
                            <a:latin typeface="Cambria Math" panose="02040503050406030204" pitchFamily="18" charset="0"/>
                          </a:rPr>
                          <m:t>=</m:t>
                        </m:r>
                        <m:r>
                          <a:rPr lang="en-US" sz="1000" b="0" i="1" smtClean="0">
                            <a:latin typeface="Cambria Math" panose="02040503050406030204" pitchFamily="18" charset="0"/>
                          </a:rPr>
                          <m:t>𝑟</m:t>
                        </m:r>
                      </m:oMath>
                    </m:oMathPara>
                  </a14:m>
                  <a:endParaRPr lang="en-US" sz="1000" dirty="0"/>
                </a:p>
              </p:txBody>
            </p:sp>
          </mc:Choice>
          <mc:Fallback xmlns="">
            <p:sp>
              <p:nvSpPr>
                <p:cNvPr id="104" name="TextBox 103">
                  <a:extLst>
                    <a:ext uri="{FF2B5EF4-FFF2-40B4-BE49-F238E27FC236}">
                      <a16:creationId xmlns:a16="http://schemas.microsoft.com/office/drawing/2014/main" id="{7AE3FFF7-AA75-2FAD-930C-EB32A3E1D1F7}"/>
                    </a:ext>
                  </a:extLst>
                </p:cNvPr>
                <p:cNvSpPr txBox="1">
                  <a:spLocks noRot="1" noChangeAspect="1" noMove="1" noResize="1" noEditPoints="1" noAdjustHandles="1" noChangeArrowheads="1" noChangeShapeType="1" noTextEdit="1"/>
                </p:cNvSpPr>
                <p:nvPr/>
              </p:nvSpPr>
              <p:spPr>
                <a:xfrm>
                  <a:off x="4679642" y="3124092"/>
                  <a:ext cx="518411" cy="246221"/>
                </a:xfrm>
                <a:prstGeom prst="rect">
                  <a:avLst/>
                </a:prstGeom>
                <a:blipFill>
                  <a:blip r:embed="rId2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5" name="TextBox 104">
                  <a:extLst>
                    <a:ext uri="{FF2B5EF4-FFF2-40B4-BE49-F238E27FC236}">
                      <a16:creationId xmlns:a16="http://schemas.microsoft.com/office/drawing/2014/main" id="{08F024C9-23F1-130F-3453-12ADE4DB2239}"/>
                    </a:ext>
                  </a:extLst>
                </p:cNvPr>
                <p:cNvSpPr txBox="1"/>
                <p:nvPr/>
              </p:nvSpPr>
              <p:spPr>
                <a:xfrm>
                  <a:off x="5124287" y="3115631"/>
                  <a:ext cx="518411" cy="24622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000" b="0" i="1" smtClean="0">
                            <a:latin typeface="Cambria Math" panose="02040503050406030204" pitchFamily="18" charset="0"/>
                          </a:rPr>
                          <m:t>𝑝</m:t>
                        </m:r>
                        <m:r>
                          <a:rPr lang="en-US" sz="1000" b="0" i="1" smtClean="0">
                            <a:latin typeface="Cambria Math" panose="02040503050406030204" pitchFamily="18" charset="0"/>
                          </a:rPr>
                          <m:t>=</m:t>
                        </m:r>
                        <m:r>
                          <a:rPr lang="en-US" sz="1000" b="0" i="1" smtClean="0">
                            <a:latin typeface="Cambria Math" panose="02040503050406030204" pitchFamily="18" charset="0"/>
                          </a:rPr>
                          <m:t>𝑟</m:t>
                        </m:r>
                      </m:oMath>
                    </m:oMathPara>
                  </a14:m>
                  <a:endParaRPr lang="en-US" sz="1000" dirty="0"/>
                </a:p>
              </p:txBody>
            </p:sp>
          </mc:Choice>
          <mc:Fallback xmlns="">
            <p:sp>
              <p:nvSpPr>
                <p:cNvPr id="105" name="TextBox 104">
                  <a:extLst>
                    <a:ext uri="{FF2B5EF4-FFF2-40B4-BE49-F238E27FC236}">
                      <a16:creationId xmlns:a16="http://schemas.microsoft.com/office/drawing/2014/main" id="{08F024C9-23F1-130F-3453-12ADE4DB2239}"/>
                    </a:ext>
                  </a:extLst>
                </p:cNvPr>
                <p:cNvSpPr txBox="1">
                  <a:spLocks noRot="1" noChangeAspect="1" noMove="1" noResize="1" noEditPoints="1" noAdjustHandles="1" noChangeArrowheads="1" noChangeShapeType="1" noTextEdit="1"/>
                </p:cNvSpPr>
                <p:nvPr/>
              </p:nvSpPr>
              <p:spPr>
                <a:xfrm>
                  <a:off x="5124287" y="3115631"/>
                  <a:ext cx="518411" cy="246221"/>
                </a:xfrm>
                <a:prstGeom prst="rect">
                  <a:avLst/>
                </a:prstGeom>
                <a:blipFill>
                  <a:blip r:embed="rId3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6" name="TextBox 105">
                  <a:extLst>
                    <a:ext uri="{FF2B5EF4-FFF2-40B4-BE49-F238E27FC236}">
                      <a16:creationId xmlns:a16="http://schemas.microsoft.com/office/drawing/2014/main" id="{E29AFE2F-ACD2-8054-7106-C2028E87D187}"/>
                    </a:ext>
                  </a:extLst>
                </p:cNvPr>
                <p:cNvSpPr txBox="1"/>
                <p:nvPr/>
              </p:nvSpPr>
              <p:spPr>
                <a:xfrm>
                  <a:off x="5449102" y="3115631"/>
                  <a:ext cx="518411" cy="24622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000" b="0" i="1" smtClean="0">
                            <a:latin typeface="Cambria Math" panose="02040503050406030204" pitchFamily="18" charset="0"/>
                          </a:rPr>
                          <m:t>𝑝</m:t>
                        </m:r>
                        <m:r>
                          <a:rPr lang="en-US" sz="1000" b="0" i="1" smtClean="0">
                            <a:latin typeface="Cambria Math" panose="02040503050406030204" pitchFamily="18" charset="0"/>
                          </a:rPr>
                          <m:t>=</m:t>
                        </m:r>
                        <m:r>
                          <a:rPr lang="en-US" sz="1000" b="0" i="1" smtClean="0">
                            <a:latin typeface="Cambria Math" panose="02040503050406030204" pitchFamily="18" charset="0"/>
                          </a:rPr>
                          <m:t>𝑟</m:t>
                        </m:r>
                      </m:oMath>
                    </m:oMathPara>
                  </a14:m>
                  <a:endParaRPr lang="en-US" sz="1000" dirty="0"/>
                </a:p>
              </p:txBody>
            </p:sp>
          </mc:Choice>
          <mc:Fallback xmlns="">
            <p:sp>
              <p:nvSpPr>
                <p:cNvPr id="106" name="TextBox 105">
                  <a:extLst>
                    <a:ext uri="{FF2B5EF4-FFF2-40B4-BE49-F238E27FC236}">
                      <a16:creationId xmlns:a16="http://schemas.microsoft.com/office/drawing/2014/main" id="{E29AFE2F-ACD2-8054-7106-C2028E87D187}"/>
                    </a:ext>
                  </a:extLst>
                </p:cNvPr>
                <p:cNvSpPr txBox="1">
                  <a:spLocks noRot="1" noChangeAspect="1" noMove="1" noResize="1" noEditPoints="1" noAdjustHandles="1" noChangeArrowheads="1" noChangeShapeType="1" noTextEdit="1"/>
                </p:cNvSpPr>
                <p:nvPr/>
              </p:nvSpPr>
              <p:spPr>
                <a:xfrm>
                  <a:off x="5449102" y="3115631"/>
                  <a:ext cx="518411" cy="246221"/>
                </a:xfrm>
                <a:prstGeom prst="rect">
                  <a:avLst/>
                </a:prstGeom>
                <a:blipFill>
                  <a:blip r:embed="rId3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7" name="TextBox 106">
                  <a:extLst>
                    <a:ext uri="{FF2B5EF4-FFF2-40B4-BE49-F238E27FC236}">
                      <a16:creationId xmlns:a16="http://schemas.microsoft.com/office/drawing/2014/main" id="{A253F0A6-0A4A-EAF7-02B2-BC0D434891D8}"/>
                    </a:ext>
                  </a:extLst>
                </p:cNvPr>
                <p:cNvSpPr txBox="1"/>
                <p:nvPr/>
              </p:nvSpPr>
              <p:spPr>
                <a:xfrm>
                  <a:off x="5820401" y="3115631"/>
                  <a:ext cx="518411" cy="24622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000" b="0" i="1" smtClean="0">
                            <a:latin typeface="Cambria Math" panose="02040503050406030204" pitchFamily="18" charset="0"/>
                          </a:rPr>
                          <m:t>𝑝</m:t>
                        </m:r>
                        <m:r>
                          <a:rPr lang="en-US" sz="1000" b="0" i="1" smtClean="0">
                            <a:latin typeface="Cambria Math" panose="02040503050406030204" pitchFamily="18" charset="0"/>
                          </a:rPr>
                          <m:t>=</m:t>
                        </m:r>
                        <m:r>
                          <a:rPr lang="en-US" sz="1000" b="0" i="1" smtClean="0">
                            <a:latin typeface="Cambria Math" panose="02040503050406030204" pitchFamily="18" charset="0"/>
                          </a:rPr>
                          <m:t>𝑟</m:t>
                        </m:r>
                      </m:oMath>
                    </m:oMathPara>
                  </a14:m>
                  <a:endParaRPr lang="en-US" sz="1000" dirty="0"/>
                </a:p>
              </p:txBody>
            </p:sp>
          </mc:Choice>
          <mc:Fallback xmlns="">
            <p:sp>
              <p:nvSpPr>
                <p:cNvPr id="107" name="TextBox 106">
                  <a:extLst>
                    <a:ext uri="{FF2B5EF4-FFF2-40B4-BE49-F238E27FC236}">
                      <a16:creationId xmlns:a16="http://schemas.microsoft.com/office/drawing/2014/main" id="{A253F0A6-0A4A-EAF7-02B2-BC0D434891D8}"/>
                    </a:ext>
                  </a:extLst>
                </p:cNvPr>
                <p:cNvSpPr txBox="1">
                  <a:spLocks noRot="1" noChangeAspect="1" noMove="1" noResize="1" noEditPoints="1" noAdjustHandles="1" noChangeArrowheads="1" noChangeShapeType="1" noTextEdit="1"/>
                </p:cNvSpPr>
                <p:nvPr/>
              </p:nvSpPr>
              <p:spPr>
                <a:xfrm>
                  <a:off x="5820401" y="3115631"/>
                  <a:ext cx="518411" cy="246221"/>
                </a:xfrm>
                <a:prstGeom prst="rect">
                  <a:avLst/>
                </a:prstGeom>
                <a:blipFill>
                  <a:blip r:embed="rId3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8" name="TextBox 107">
                  <a:extLst>
                    <a:ext uri="{FF2B5EF4-FFF2-40B4-BE49-F238E27FC236}">
                      <a16:creationId xmlns:a16="http://schemas.microsoft.com/office/drawing/2014/main" id="{2AA0176D-04A1-F4D1-E655-91038B23AF10}"/>
                    </a:ext>
                  </a:extLst>
                </p:cNvPr>
                <p:cNvSpPr txBox="1"/>
                <p:nvPr/>
              </p:nvSpPr>
              <p:spPr>
                <a:xfrm>
                  <a:off x="6147273" y="3117344"/>
                  <a:ext cx="518411" cy="24622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000" b="0" i="1" smtClean="0">
                            <a:latin typeface="Cambria Math" panose="02040503050406030204" pitchFamily="18" charset="0"/>
                          </a:rPr>
                          <m:t>𝑝</m:t>
                        </m:r>
                        <m:r>
                          <a:rPr lang="en-US" sz="1000" b="0" i="1" smtClean="0">
                            <a:latin typeface="Cambria Math" panose="02040503050406030204" pitchFamily="18" charset="0"/>
                          </a:rPr>
                          <m:t>=</m:t>
                        </m:r>
                        <m:r>
                          <a:rPr lang="en-US" sz="1000" b="0" i="1" smtClean="0">
                            <a:latin typeface="Cambria Math" panose="02040503050406030204" pitchFamily="18" charset="0"/>
                          </a:rPr>
                          <m:t>𝑟</m:t>
                        </m:r>
                      </m:oMath>
                    </m:oMathPara>
                  </a14:m>
                  <a:endParaRPr lang="en-US" sz="1000" dirty="0"/>
                </a:p>
              </p:txBody>
            </p:sp>
          </mc:Choice>
          <mc:Fallback xmlns="">
            <p:sp>
              <p:nvSpPr>
                <p:cNvPr id="108" name="TextBox 107">
                  <a:extLst>
                    <a:ext uri="{FF2B5EF4-FFF2-40B4-BE49-F238E27FC236}">
                      <a16:creationId xmlns:a16="http://schemas.microsoft.com/office/drawing/2014/main" id="{2AA0176D-04A1-F4D1-E655-91038B23AF10}"/>
                    </a:ext>
                  </a:extLst>
                </p:cNvPr>
                <p:cNvSpPr txBox="1">
                  <a:spLocks noRot="1" noChangeAspect="1" noMove="1" noResize="1" noEditPoints="1" noAdjustHandles="1" noChangeArrowheads="1" noChangeShapeType="1" noTextEdit="1"/>
                </p:cNvSpPr>
                <p:nvPr/>
              </p:nvSpPr>
              <p:spPr>
                <a:xfrm>
                  <a:off x="6147273" y="3117344"/>
                  <a:ext cx="518411" cy="246221"/>
                </a:xfrm>
                <a:prstGeom prst="rect">
                  <a:avLst/>
                </a:prstGeom>
                <a:blipFill>
                  <a:blip r:embed="rId3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9" name="TextBox 108">
                  <a:extLst>
                    <a:ext uri="{FF2B5EF4-FFF2-40B4-BE49-F238E27FC236}">
                      <a16:creationId xmlns:a16="http://schemas.microsoft.com/office/drawing/2014/main" id="{130D3736-BFD0-7279-62E0-E1185C0AAD61}"/>
                    </a:ext>
                  </a:extLst>
                </p:cNvPr>
                <p:cNvSpPr txBox="1"/>
                <p:nvPr/>
              </p:nvSpPr>
              <p:spPr>
                <a:xfrm>
                  <a:off x="3774014" y="3639307"/>
                  <a:ext cx="410048" cy="26924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𝑛</m:t>
                            </m:r>
                          </m:num>
                          <m:den>
                            <m:r>
                              <a:rPr lang="en-US" sz="1000" b="0" i="1" smtClean="0">
                                <a:latin typeface="Cambria Math" panose="02040503050406030204" pitchFamily="18" charset="0"/>
                              </a:rPr>
                              <m:t>8</m:t>
                            </m:r>
                          </m:den>
                        </m:f>
                      </m:oMath>
                    </m:oMathPara>
                  </a14:m>
                  <a:endParaRPr lang="en-US" sz="1000" dirty="0"/>
                </a:p>
              </p:txBody>
            </p:sp>
          </mc:Choice>
          <mc:Fallback xmlns="">
            <p:sp>
              <p:nvSpPr>
                <p:cNvPr id="109" name="TextBox 108">
                  <a:extLst>
                    <a:ext uri="{FF2B5EF4-FFF2-40B4-BE49-F238E27FC236}">
                      <a16:creationId xmlns:a16="http://schemas.microsoft.com/office/drawing/2014/main" id="{130D3736-BFD0-7279-62E0-E1185C0AAD61}"/>
                    </a:ext>
                  </a:extLst>
                </p:cNvPr>
                <p:cNvSpPr txBox="1">
                  <a:spLocks noRot="1" noChangeAspect="1" noMove="1" noResize="1" noEditPoints="1" noAdjustHandles="1" noChangeArrowheads="1" noChangeShapeType="1" noTextEdit="1"/>
                </p:cNvSpPr>
                <p:nvPr/>
              </p:nvSpPr>
              <p:spPr>
                <a:xfrm>
                  <a:off x="3774014" y="3639307"/>
                  <a:ext cx="410048" cy="269241"/>
                </a:xfrm>
                <a:prstGeom prst="rect">
                  <a:avLst/>
                </a:prstGeom>
                <a:blipFill>
                  <a:blip r:embed="rId34"/>
                  <a:stretch>
                    <a:fillRect l="-27273" t="-95455" r="-12121" b="-16363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0" name="TextBox 109">
                  <a:extLst>
                    <a:ext uri="{FF2B5EF4-FFF2-40B4-BE49-F238E27FC236}">
                      <a16:creationId xmlns:a16="http://schemas.microsoft.com/office/drawing/2014/main" id="{207BA69E-3901-7217-D8DC-4C188D66E70B}"/>
                    </a:ext>
                  </a:extLst>
                </p:cNvPr>
                <p:cNvSpPr txBox="1"/>
                <p:nvPr/>
              </p:nvSpPr>
              <p:spPr>
                <a:xfrm>
                  <a:off x="4058007" y="3640896"/>
                  <a:ext cx="410048" cy="26924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𝑛</m:t>
                            </m:r>
                          </m:num>
                          <m:den>
                            <m:r>
                              <a:rPr lang="en-US" sz="1000" b="0" i="1" smtClean="0">
                                <a:latin typeface="Cambria Math" panose="02040503050406030204" pitchFamily="18" charset="0"/>
                              </a:rPr>
                              <m:t>8</m:t>
                            </m:r>
                          </m:den>
                        </m:f>
                      </m:oMath>
                    </m:oMathPara>
                  </a14:m>
                  <a:endParaRPr lang="en-US" sz="1000" dirty="0"/>
                </a:p>
              </p:txBody>
            </p:sp>
          </mc:Choice>
          <mc:Fallback xmlns="">
            <p:sp>
              <p:nvSpPr>
                <p:cNvPr id="110" name="TextBox 109">
                  <a:extLst>
                    <a:ext uri="{FF2B5EF4-FFF2-40B4-BE49-F238E27FC236}">
                      <a16:creationId xmlns:a16="http://schemas.microsoft.com/office/drawing/2014/main" id="{207BA69E-3901-7217-D8DC-4C188D66E70B}"/>
                    </a:ext>
                  </a:extLst>
                </p:cNvPr>
                <p:cNvSpPr txBox="1">
                  <a:spLocks noRot="1" noChangeAspect="1" noMove="1" noResize="1" noEditPoints="1" noAdjustHandles="1" noChangeArrowheads="1" noChangeShapeType="1" noTextEdit="1"/>
                </p:cNvSpPr>
                <p:nvPr/>
              </p:nvSpPr>
              <p:spPr>
                <a:xfrm>
                  <a:off x="4058007" y="3640896"/>
                  <a:ext cx="410048" cy="269241"/>
                </a:xfrm>
                <a:prstGeom prst="rect">
                  <a:avLst/>
                </a:prstGeom>
                <a:blipFill>
                  <a:blip r:embed="rId35"/>
                  <a:stretch>
                    <a:fillRect l="-24242" t="-95455" r="-12121" b="-16363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1" name="TextBox 110">
                  <a:extLst>
                    <a:ext uri="{FF2B5EF4-FFF2-40B4-BE49-F238E27FC236}">
                      <a16:creationId xmlns:a16="http://schemas.microsoft.com/office/drawing/2014/main" id="{CFCEBB88-F9B3-3BF0-B57E-ECDF9C73DA18}"/>
                    </a:ext>
                  </a:extLst>
                </p:cNvPr>
                <p:cNvSpPr txBox="1"/>
                <p:nvPr/>
              </p:nvSpPr>
              <p:spPr>
                <a:xfrm>
                  <a:off x="4472237" y="3641233"/>
                  <a:ext cx="410048" cy="26924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𝑛</m:t>
                            </m:r>
                          </m:num>
                          <m:den>
                            <m:r>
                              <a:rPr lang="en-US" sz="1000" b="0" i="1" smtClean="0">
                                <a:latin typeface="Cambria Math" panose="02040503050406030204" pitchFamily="18" charset="0"/>
                              </a:rPr>
                              <m:t>8</m:t>
                            </m:r>
                          </m:den>
                        </m:f>
                      </m:oMath>
                    </m:oMathPara>
                  </a14:m>
                  <a:endParaRPr lang="en-US" sz="1000" dirty="0"/>
                </a:p>
              </p:txBody>
            </p:sp>
          </mc:Choice>
          <mc:Fallback xmlns="">
            <p:sp>
              <p:nvSpPr>
                <p:cNvPr id="111" name="TextBox 110">
                  <a:extLst>
                    <a:ext uri="{FF2B5EF4-FFF2-40B4-BE49-F238E27FC236}">
                      <a16:creationId xmlns:a16="http://schemas.microsoft.com/office/drawing/2014/main" id="{CFCEBB88-F9B3-3BF0-B57E-ECDF9C73DA18}"/>
                    </a:ext>
                  </a:extLst>
                </p:cNvPr>
                <p:cNvSpPr txBox="1">
                  <a:spLocks noRot="1" noChangeAspect="1" noMove="1" noResize="1" noEditPoints="1" noAdjustHandles="1" noChangeArrowheads="1" noChangeShapeType="1" noTextEdit="1"/>
                </p:cNvSpPr>
                <p:nvPr/>
              </p:nvSpPr>
              <p:spPr>
                <a:xfrm>
                  <a:off x="4472237" y="3641233"/>
                  <a:ext cx="410048" cy="269241"/>
                </a:xfrm>
                <a:prstGeom prst="rect">
                  <a:avLst/>
                </a:prstGeom>
                <a:blipFill>
                  <a:blip r:embed="rId36"/>
                  <a:stretch>
                    <a:fillRect l="-27273" t="-95455" r="-9091" b="-16363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2" name="TextBox 111">
                  <a:extLst>
                    <a:ext uri="{FF2B5EF4-FFF2-40B4-BE49-F238E27FC236}">
                      <a16:creationId xmlns:a16="http://schemas.microsoft.com/office/drawing/2014/main" id="{D17FA695-DF26-85AF-DBF6-F7C1B1B2197B}"/>
                    </a:ext>
                  </a:extLst>
                </p:cNvPr>
                <p:cNvSpPr txBox="1"/>
                <p:nvPr/>
              </p:nvSpPr>
              <p:spPr>
                <a:xfrm>
                  <a:off x="4767793" y="3646897"/>
                  <a:ext cx="410048" cy="26924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𝑛</m:t>
                            </m:r>
                          </m:num>
                          <m:den>
                            <m:r>
                              <a:rPr lang="en-US" sz="1000" b="0" i="1" smtClean="0">
                                <a:latin typeface="Cambria Math" panose="02040503050406030204" pitchFamily="18" charset="0"/>
                              </a:rPr>
                              <m:t>8</m:t>
                            </m:r>
                          </m:den>
                        </m:f>
                      </m:oMath>
                    </m:oMathPara>
                  </a14:m>
                  <a:endParaRPr lang="en-US" sz="1000" dirty="0"/>
                </a:p>
              </p:txBody>
            </p:sp>
          </mc:Choice>
          <mc:Fallback xmlns="">
            <p:sp>
              <p:nvSpPr>
                <p:cNvPr id="112" name="TextBox 111">
                  <a:extLst>
                    <a:ext uri="{FF2B5EF4-FFF2-40B4-BE49-F238E27FC236}">
                      <a16:creationId xmlns:a16="http://schemas.microsoft.com/office/drawing/2014/main" id="{D17FA695-DF26-85AF-DBF6-F7C1B1B2197B}"/>
                    </a:ext>
                  </a:extLst>
                </p:cNvPr>
                <p:cNvSpPr txBox="1">
                  <a:spLocks noRot="1" noChangeAspect="1" noMove="1" noResize="1" noEditPoints="1" noAdjustHandles="1" noChangeArrowheads="1" noChangeShapeType="1" noTextEdit="1"/>
                </p:cNvSpPr>
                <p:nvPr/>
              </p:nvSpPr>
              <p:spPr>
                <a:xfrm>
                  <a:off x="4767793" y="3646897"/>
                  <a:ext cx="410048" cy="269241"/>
                </a:xfrm>
                <a:prstGeom prst="rect">
                  <a:avLst/>
                </a:prstGeom>
                <a:blipFill>
                  <a:blip r:embed="rId37"/>
                  <a:stretch>
                    <a:fillRect l="-27273" t="-95455" r="-12121" b="-15909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3" name="TextBox 112">
                  <a:extLst>
                    <a:ext uri="{FF2B5EF4-FFF2-40B4-BE49-F238E27FC236}">
                      <a16:creationId xmlns:a16="http://schemas.microsoft.com/office/drawing/2014/main" id="{7307BBA4-5FE2-659E-4D20-EEEE7AEF7D9B}"/>
                    </a:ext>
                  </a:extLst>
                </p:cNvPr>
                <p:cNvSpPr txBox="1"/>
                <p:nvPr/>
              </p:nvSpPr>
              <p:spPr>
                <a:xfrm>
                  <a:off x="5228865" y="3641698"/>
                  <a:ext cx="410048" cy="26924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𝑛</m:t>
                            </m:r>
                          </m:num>
                          <m:den>
                            <m:r>
                              <a:rPr lang="en-US" sz="1000" b="0" i="1" smtClean="0">
                                <a:latin typeface="Cambria Math" panose="02040503050406030204" pitchFamily="18" charset="0"/>
                              </a:rPr>
                              <m:t>8</m:t>
                            </m:r>
                          </m:den>
                        </m:f>
                      </m:oMath>
                    </m:oMathPara>
                  </a14:m>
                  <a:endParaRPr lang="en-US" sz="1000" dirty="0"/>
                </a:p>
              </p:txBody>
            </p:sp>
          </mc:Choice>
          <mc:Fallback xmlns="">
            <p:sp>
              <p:nvSpPr>
                <p:cNvPr id="113" name="TextBox 112">
                  <a:extLst>
                    <a:ext uri="{FF2B5EF4-FFF2-40B4-BE49-F238E27FC236}">
                      <a16:creationId xmlns:a16="http://schemas.microsoft.com/office/drawing/2014/main" id="{7307BBA4-5FE2-659E-4D20-EEEE7AEF7D9B}"/>
                    </a:ext>
                  </a:extLst>
                </p:cNvPr>
                <p:cNvSpPr txBox="1">
                  <a:spLocks noRot="1" noChangeAspect="1" noMove="1" noResize="1" noEditPoints="1" noAdjustHandles="1" noChangeArrowheads="1" noChangeShapeType="1" noTextEdit="1"/>
                </p:cNvSpPr>
                <p:nvPr/>
              </p:nvSpPr>
              <p:spPr>
                <a:xfrm>
                  <a:off x="5228865" y="3641698"/>
                  <a:ext cx="410048" cy="269241"/>
                </a:xfrm>
                <a:prstGeom prst="rect">
                  <a:avLst/>
                </a:prstGeom>
                <a:blipFill>
                  <a:blip r:embed="rId38"/>
                  <a:stretch>
                    <a:fillRect l="-23529" t="-91304" r="-8824" b="-15217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4" name="TextBox 113">
                  <a:extLst>
                    <a:ext uri="{FF2B5EF4-FFF2-40B4-BE49-F238E27FC236}">
                      <a16:creationId xmlns:a16="http://schemas.microsoft.com/office/drawing/2014/main" id="{0A2D9FDA-1A74-3EF2-22D9-217D5E4BEBC9}"/>
                    </a:ext>
                  </a:extLst>
                </p:cNvPr>
                <p:cNvSpPr txBox="1"/>
                <p:nvPr/>
              </p:nvSpPr>
              <p:spPr>
                <a:xfrm>
                  <a:off x="5547643" y="3646897"/>
                  <a:ext cx="410048" cy="26924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𝑛</m:t>
                            </m:r>
                          </m:num>
                          <m:den>
                            <m:r>
                              <a:rPr lang="en-US" sz="1000" b="0" i="1" smtClean="0">
                                <a:latin typeface="Cambria Math" panose="02040503050406030204" pitchFamily="18" charset="0"/>
                              </a:rPr>
                              <m:t>8</m:t>
                            </m:r>
                          </m:den>
                        </m:f>
                      </m:oMath>
                    </m:oMathPara>
                  </a14:m>
                  <a:endParaRPr lang="en-US" sz="1000" dirty="0"/>
                </a:p>
              </p:txBody>
            </p:sp>
          </mc:Choice>
          <mc:Fallback xmlns="">
            <p:sp>
              <p:nvSpPr>
                <p:cNvPr id="114" name="TextBox 113">
                  <a:extLst>
                    <a:ext uri="{FF2B5EF4-FFF2-40B4-BE49-F238E27FC236}">
                      <a16:creationId xmlns:a16="http://schemas.microsoft.com/office/drawing/2014/main" id="{0A2D9FDA-1A74-3EF2-22D9-217D5E4BEBC9}"/>
                    </a:ext>
                  </a:extLst>
                </p:cNvPr>
                <p:cNvSpPr txBox="1">
                  <a:spLocks noRot="1" noChangeAspect="1" noMove="1" noResize="1" noEditPoints="1" noAdjustHandles="1" noChangeArrowheads="1" noChangeShapeType="1" noTextEdit="1"/>
                </p:cNvSpPr>
                <p:nvPr/>
              </p:nvSpPr>
              <p:spPr>
                <a:xfrm>
                  <a:off x="5547643" y="3646897"/>
                  <a:ext cx="410048" cy="269241"/>
                </a:xfrm>
                <a:prstGeom prst="rect">
                  <a:avLst/>
                </a:prstGeom>
                <a:blipFill>
                  <a:blip r:embed="rId39"/>
                  <a:stretch>
                    <a:fillRect l="-24242" t="-95455" r="-12121" b="-15909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5" name="TextBox 114">
                  <a:extLst>
                    <a:ext uri="{FF2B5EF4-FFF2-40B4-BE49-F238E27FC236}">
                      <a16:creationId xmlns:a16="http://schemas.microsoft.com/office/drawing/2014/main" id="{F52979BB-4411-1ACB-2412-6DA75153B92E}"/>
                    </a:ext>
                  </a:extLst>
                </p:cNvPr>
                <p:cNvSpPr txBox="1"/>
                <p:nvPr/>
              </p:nvSpPr>
              <p:spPr>
                <a:xfrm>
                  <a:off x="5939738" y="3639307"/>
                  <a:ext cx="410048" cy="26924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𝑛</m:t>
                            </m:r>
                          </m:num>
                          <m:den>
                            <m:r>
                              <a:rPr lang="en-US" sz="1000" b="0" i="1" smtClean="0">
                                <a:latin typeface="Cambria Math" panose="02040503050406030204" pitchFamily="18" charset="0"/>
                              </a:rPr>
                              <m:t>8</m:t>
                            </m:r>
                          </m:den>
                        </m:f>
                      </m:oMath>
                    </m:oMathPara>
                  </a14:m>
                  <a:endParaRPr lang="en-US" sz="1000" dirty="0"/>
                </a:p>
              </p:txBody>
            </p:sp>
          </mc:Choice>
          <mc:Fallback xmlns="">
            <p:sp>
              <p:nvSpPr>
                <p:cNvPr id="115" name="TextBox 114">
                  <a:extLst>
                    <a:ext uri="{FF2B5EF4-FFF2-40B4-BE49-F238E27FC236}">
                      <a16:creationId xmlns:a16="http://schemas.microsoft.com/office/drawing/2014/main" id="{F52979BB-4411-1ACB-2412-6DA75153B92E}"/>
                    </a:ext>
                  </a:extLst>
                </p:cNvPr>
                <p:cNvSpPr txBox="1">
                  <a:spLocks noRot="1" noChangeAspect="1" noMove="1" noResize="1" noEditPoints="1" noAdjustHandles="1" noChangeArrowheads="1" noChangeShapeType="1" noTextEdit="1"/>
                </p:cNvSpPr>
                <p:nvPr/>
              </p:nvSpPr>
              <p:spPr>
                <a:xfrm>
                  <a:off x="5939738" y="3639307"/>
                  <a:ext cx="410048" cy="269241"/>
                </a:xfrm>
                <a:prstGeom prst="rect">
                  <a:avLst/>
                </a:prstGeom>
                <a:blipFill>
                  <a:blip r:embed="rId40"/>
                  <a:stretch>
                    <a:fillRect l="-26471" t="-95455" r="-8824" b="-16363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6" name="TextBox 115">
                  <a:extLst>
                    <a:ext uri="{FF2B5EF4-FFF2-40B4-BE49-F238E27FC236}">
                      <a16:creationId xmlns:a16="http://schemas.microsoft.com/office/drawing/2014/main" id="{9F312522-075C-1E05-EB45-4D3F256E2CC0}"/>
                    </a:ext>
                  </a:extLst>
                </p:cNvPr>
                <p:cNvSpPr txBox="1"/>
                <p:nvPr/>
              </p:nvSpPr>
              <p:spPr>
                <a:xfrm>
                  <a:off x="6239475" y="3639372"/>
                  <a:ext cx="410048" cy="26924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𝑛</m:t>
                            </m:r>
                          </m:num>
                          <m:den>
                            <m:r>
                              <a:rPr lang="en-US" sz="1000" b="0" i="1" smtClean="0">
                                <a:latin typeface="Cambria Math" panose="02040503050406030204" pitchFamily="18" charset="0"/>
                              </a:rPr>
                              <m:t>8</m:t>
                            </m:r>
                          </m:den>
                        </m:f>
                      </m:oMath>
                    </m:oMathPara>
                  </a14:m>
                  <a:endParaRPr lang="en-US" sz="1000" dirty="0"/>
                </a:p>
              </p:txBody>
            </p:sp>
          </mc:Choice>
          <mc:Fallback xmlns="">
            <p:sp>
              <p:nvSpPr>
                <p:cNvPr id="116" name="TextBox 115">
                  <a:extLst>
                    <a:ext uri="{FF2B5EF4-FFF2-40B4-BE49-F238E27FC236}">
                      <a16:creationId xmlns:a16="http://schemas.microsoft.com/office/drawing/2014/main" id="{9F312522-075C-1E05-EB45-4D3F256E2CC0}"/>
                    </a:ext>
                  </a:extLst>
                </p:cNvPr>
                <p:cNvSpPr txBox="1">
                  <a:spLocks noRot="1" noChangeAspect="1" noMove="1" noResize="1" noEditPoints="1" noAdjustHandles="1" noChangeArrowheads="1" noChangeShapeType="1" noTextEdit="1"/>
                </p:cNvSpPr>
                <p:nvPr/>
              </p:nvSpPr>
              <p:spPr>
                <a:xfrm>
                  <a:off x="6239475" y="3639372"/>
                  <a:ext cx="410048" cy="269241"/>
                </a:xfrm>
                <a:prstGeom prst="rect">
                  <a:avLst/>
                </a:prstGeom>
                <a:blipFill>
                  <a:blip r:embed="rId41"/>
                  <a:stretch>
                    <a:fillRect l="-27273" t="-95455" r="-12121" b="-163636"/>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118" name="TextBox 117">
                <a:extLst>
                  <a:ext uri="{FF2B5EF4-FFF2-40B4-BE49-F238E27FC236}">
                    <a16:creationId xmlns:a16="http://schemas.microsoft.com/office/drawing/2014/main" id="{BD9DC719-43FA-B9F7-EB77-01860634128D}"/>
                  </a:ext>
                </a:extLst>
              </p:cNvPr>
              <p:cNvSpPr txBox="1"/>
              <p:nvPr/>
            </p:nvSpPr>
            <p:spPr>
              <a:xfrm>
                <a:off x="3227204" y="2084802"/>
                <a:ext cx="498213" cy="21102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200" b="0" i="1" smtClean="0">
                          <a:solidFill>
                            <a:srgbClr val="FF0000"/>
                          </a:solidFill>
                          <a:latin typeface="Cambria Math" panose="02040503050406030204" pitchFamily="18" charset="0"/>
                        </a:rPr>
                        <m:t>2∗</m:t>
                      </m:r>
                      <m:f>
                        <m:fPr>
                          <m:type m:val="skw"/>
                          <m:ctrlPr>
                            <a:rPr lang="en-US" sz="1200" i="1" smtClean="0">
                              <a:solidFill>
                                <a:srgbClr val="FF0000"/>
                              </a:solidFill>
                              <a:latin typeface="Cambria Math" panose="02040503050406030204" pitchFamily="18" charset="0"/>
                            </a:rPr>
                          </m:ctrlPr>
                        </m:fPr>
                        <m:num>
                          <m:r>
                            <a:rPr lang="en-US" sz="1200" b="0" i="1" smtClean="0">
                              <a:solidFill>
                                <a:srgbClr val="FF0000"/>
                              </a:solidFill>
                              <a:latin typeface="Cambria Math" panose="02040503050406030204" pitchFamily="18" charset="0"/>
                            </a:rPr>
                            <m:t>𝑛</m:t>
                          </m:r>
                        </m:num>
                        <m:den>
                          <m:r>
                            <a:rPr lang="en-US" sz="1200" b="0" i="1" smtClean="0">
                              <a:solidFill>
                                <a:srgbClr val="FF0000"/>
                              </a:solidFill>
                              <a:latin typeface="Cambria Math" panose="02040503050406030204" pitchFamily="18" charset="0"/>
                            </a:rPr>
                            <m:t>2</m:t>
                          </m:r>
                        </m:den>
                      </m:f>
                    </m:oMath>
                  </m:oMathPara>
                </a14:m>
                <a:endParaRPr lang="en-US" sz="1200" dirty="0">
                  <a:solidFill>
                    <a:srgbClr val="FF0000"/>
                  </a:solidFill>
                </a:endParaRPr>
              </a:p>
            </p:txBody>
          </p:sp>
        </mc:Choice>
        <mc:Fallback xmlns="">
          <p:sp>
            <p:nvSpPr>
              <p:cNvPr id="118" name="TextBox 117">
                <a:extLst>
                  <a:ext uri="{FF2B5EF4-FFF2-40B4-BE49-F238E27FC236}">
                    <a16:creationId xmlns:a16="http://schemas.microsoft.com/office/drawing/2014/main" id="{BD9DC719-43FA-B9F7-EB77-01860634128D}"/>
                  </a:ext>
                </a:extLst>
              </p:cNvPr>
              <p:cNvSpPr txBox="1">
                <a:spLocks noRot="1" noChangeAspect="1" noMove="1" noResize="1" noEditPoints="1" noAdjustHandles="1" noChangeArrowheads="1" noChangeShapeType="1" noTextEdit="1"/>
              </p:cNvSpPr>
              <p:nvPr/>
            </p:nvSpPr>
            <p:spPr>
              <a:xfrm>
                <a:off x="3227204" y="2084802"/>
                <a:ext cx="498213" cy="211020"/>
              </a:xfrm>
              <a:prstGeom prst="rect">
                <a:avLst/>
              </a:prstGeom>
              <a:blipFill>
                <a:blip r:embed="rId42"/>
                <a:stretch>
                  <a:fillRect l="-4878" t="-194118" r="-34146" b="-28823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9" name="TextBox 118">
                <a:extLst>
                  <a:ext uri="{FF2B5EF4-FFF2-40B4-BE49-F238E27FC236}">
                    <a16:creationId xmlns:a16="http://schemas.microsoft.com/office/drawing/2014/main" id="{01D60A98-DBE1-B0D8-FB08-2D5547293B63}"/>
                  </a:ext>
                </a:extLst>
              </p:cNvPr>
              <p:cNvSpPr txBox="1"/>
              <p:nvPr/>
            </p:nvSpPr>
            <p:spPr>
              <a:xfrm>
                <a:off x="3203987" y="2724105"/>
                <a:ext cx="498213" cy="21037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200" b="0" i="1" smtClean="0">
                          <a:solidFill>
                            <a:srgbClr val="FF0000"/>
                          </a:solidFill>
                          <a:latin typeface="Cambria Math" panose="02040503050406030204" pitchFamily="18" charset="0"/>
                        </a:rPr>
                        <m:t>4∗</m:t>
                      </m:r>
                      <m:f>
                        <m:fPr>
                          <m:type m:val="skw"/>
                          <m:ctrlPr>
                            <a:rPr lang="en-US" sz="1200" i="1" smtClean="0">
                              <a:solidFill>
                                <a:srgbClr val="FF0000"/>
                              </a:solidFill>
                              <a:latin typeface="Cambria Math" panose="02040503050406030204" pitchFamily="18" charset="0"/>
                            </a:rPr>
                          </m:ctrlPr>
                        </m:fPr>
                        <m:num>
                          <m:r>
                            <a:rPr lang="en-US" sz="1200" b="0" i="1" smtClean="0">
                              <a:solidFill>
                                <a:srgbClr val="FF0000"/>
                              </a:solidFill>
                              <a:latin typeface="Cambria Math" panose="02040503050406030204" pitchFamily="18" charset="0"/>
                            </a:rPr>
                            <m:t>𝑛</m:t>
                          </m:r>
                        </m:num>
                        <m:den>
                          <m:r>
                            <a:rPr lang="en-US" sz="1200" b="0" i="1" smtClean="0">
                              <a:solidFill>
                                <a:srgbClr val="FF0000"/>
                              </a:solidFill>
                              <a:latin typeface="Cambria Math" panose="02040503050406030204" pitchFamily="18" charset="0"/>
                            </a:rPr>
                            <m:t>4</m:t>
                          </m:r>
                        </m:den>
                      </m:f>
                    </m:oMath>
                  </m:oMathPara>
                </a14:m>
                <a:endParaRPr lang="en-US" sz="1200" dirty="0">
                  <a:solidFill>
                    <a:srgbClr val="FF0000"/>
                  </a:solidFill>
                </a:endParaRPr>
              </a:p>
            </p:txBody>
          </p:sp>
        </mc:Choice>
        <mc:Fallback xmlns="">
          <p:sp>
            <p:nvSpPr>
              <p:cNvPr id="119" name="TextBox 118">
                <a:extLst>
                  <a:ext uri="{FF2B5EF4-FFF2-40B4-BE49-F238E27FC236}">
                    <a16:creationId xmlns:a16="http://schemas.microsoft.com/office/drawing/2014/main" id="{01D60A98-DBE1-B0D8-FB08-2D5547293B63}"/>
                  </a:ext>
                </a:extLst>
              </p:cNvPr>
              <p:cNvSpPr txBox="1">
                <a:spLocks noRot="1" noChangeAspect="1" noMove="1" noResize="1" noEditPoints="1" noAdjustHandles="1" noChangeArrowheads="1" noChangeShapeType="1" noTextEdit="1"/>
              </p:cNvSpPr>
              <p:nvPr/>
            </p:nvSpPr>
            <p:spPr>
              <a:xfrm>
                <a:off x="3203987" y="2724105"/>
                <a:ext cx="498213" cy="210379"/>
              </a:xfrm>
              <a:prstGeom prst="rect">
                <a:avLst/>
              </a:prstGeom>
              <a:blipFill>
                <a:blip r:embed="rId43"/>
                <a:stretch>
                  <a:fillRect l="-7500" t="-194118" r="-35000" b="-28823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0" name="TextBox 119">
                <a:extLst>
                  <a:ext uri="{FF2B5EF4-FFF2-40B4-BE49-F238E27FC236}">
                    <a16:creationId xmlns:a16="http://schemas.microsoft.com/office/drawing/2014/main" id="{E4F29E8D-48C6-94AC-3C37-4374035A4F04}"/>
                  </a:ext>
                </a:extLst>
              </p:cNvPr>
              <p:cNvSpPr txBox="1"/>
              <p:nvPr/>
            </p:nvSpPr>
            <p:spPr>
              <a:xfrm>
                <a:off x="3365970" y="1471223"/>
                <a:ext cx="126060" cy="1846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200" b="0" i="1" smtClean="0">
                          <a:solidFill>
                            <a:srgbClr val="FF0000"/>
                          </a:solidFill>
                          <a:latin typeface="Cambria Math" panose="02040503050406030204" pitchFamily="18" charset="0"/>
                        </a:rPr>
                        <m:t>𝑛</m:t>
                      </m:r>
                    </m:oMath>
                  </m:oMathPara>
                </a14:m>
                <a:endParaRPr lang="en-US" sz="1200" dirty="0">
                  <a:solidFill>
                    <a:srgbClr val="FF0000"/>
                  </a:solidFill>
                </a:endParaRPr>
              </a:p>
            </p:txBody>
          </p:sp>
        </mc:Choice>
        <mc:Fallback xmlns="">
          <p:sp>
            <p:nvSpPr>
              <p:cNvPr id="120" name="TextBox 119">
                <a:extLst>
                  <a:ext uri="{FF2B5EF4-FFF2-40B4-BE49-F238E27FC236}">
                    <a16:creationId xmlns:a16="http://schemas.microsoft.com/office/drawing/2014/main" id="{E4F29E8D-48C6-94AC-3C37-4374035A4F04}"/>
                  </a:ext>
                </a:extLst>
              </p:cNvPr>
              <p:cNvSpPr txBox="1">
                <a:spLocks noRot="1" noChangeAspect="1" noMove="1" noResize="1" noEditPoints="1" noAdjustHandles="1" noChangeArrowheads="1" noChangeShapeType="1" noTextEdit="1"/>
              </p:cNvSpPr>
              <p:nvPr/>
            </p:nvSpPr>
            <p:spPr>
              <a:xfrm>
                <a:off x="3365970" y="1471223"/>
                <a:ext cx="126060" cy="184666"/>
              </a:xfrm>
              <a:prstGeom prst="rect">
                <a:avLst/>
              </a:prstGeom>
              <a:blipFill>
                <a:blip r:embed="rId44"/>
                <a:stretch>
                  <a:fillRect l="-8333" r="-8333"/>
                </a:stretch>
              </a:blipFill>
            </p:spPr>
            <p:txBody>
              <a:bodyPr/>
              <a:lstStyle/>
              <a:p>
                <a:r>
                  <a:rPr lang="en-US">
                    <a:noFill/>
                  </a:rPr>
                  <a:t> </a:t>
                </a:r>
              </a:p>
            </p:txBody>
          </p:sp>
        </mc:Fallback>
      </mc:AlternateContent>
      <p:sp>
        <p:nvSpPr>
          <p:cNvPr id="123" name="Content Placeholder 2">
            <a:extLst>
              <a:ext uri="{FF2B5EF4-FFF2-40B4-BE49-F238E27FC236}">
                <a16:creationId xmlns:a16="http://schemas.microsoft.com/office/drawing/2014/main" id="{A63167CD-4BA8-CCE0-4624-2AE6F0F89B1E}"/>
              </a:ext>
            </a:extLst>
          </p:cNvPr>
          <p:cNvSpPr txBox="1">
            <a:spLocks/>
          </p:cNvSpPr>
          <p:nvPr/>
        </p:nvSpPr>
        <p:spPr>
          <a:xfrm>
            <a:off x="144187" y="3959398"/>
            <a:ext cx="6424393" cy="858128"/>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688"/>
              </a:lnSpc>
            </a:pPr>
            <a:r>
              <a:rPr lang="en-US" sz="1600" dirty="0"/>
              <a:t>How do we count the recursive calls?</a:t>
            </a:r>
          </a:p>
          <a:p>
            <a:pPr>
              <a:lnSpc>
                <a:spcPts val="1688"/>
              </a:lnSpc>
            </a:pPr>
            <a:r>
              <a:rPr lang="en-US" sz="1600" dirty="0"/>
              <a:t>Recursive calls belong to the next level</a:t>
            </a:r>
          </a:p>
        </p:txBody>
      </p:sp>
      <p:sp>
        <p:nvSpPr>
          <p:cNvPr id="8" name="Footer Placeholder 7">
            <a:extLst>
              <a:ext uri="{FF2B5EF4-FFF2-40B4-BE49-F238E27FC236}">
                <a16:creationId xmlns:a16="http://schemas.microsoft.com/office/drawing/2014/main" id="{B430A63E-91AA-2CA3-C231-B975096B2972}"/>
              </a:ext>
            </a:extLst>
          </p:cNvPr>
          <p:cNvSpPr>
            <a:spLocks noGrp="1"/>
          </p:cNvSpPr>
          <p:nvPr>
            <p:ph type="ftr" sz="quarter" idx="11"/>
          </p:nvPr>
        </p:nvSpPr>
        <p:spPr/>
        <p:txBody>
          <a:bodyPr/>
          <a:lstStyle/>
          <a:p>
            <a:r>
              <a:rPr lang="en-US" dirty="0"/>
              <a:t>Algorithms - I | Divide and Conquer</a:t>
            </a:r>
          </a:p>
        </p:txBody>
      </p:sp>
    </p:spTree>
    <p:extLst>
      <p:ext uri="{BB962C8B-B14F-4D97-AF65-F5344CB8AC3E}">
        <p14:creationId xmlns:p14="http://schemas.microsoft.com/office/powerpoint/2010/main" val="3499357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2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2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1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1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23">
                                            <p:txEl>
                                              <p:pRg st="0" end="0"/>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2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0" grpId="0"/>
      <p:bldP spid="15" grpId="0"/>
      <p:bldP spid="118" grpId="0"/>
      <p:bldP spid="119" grpId="0"/>
      <p:bldP spid="120"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857250" y="1668067"/>
            <a:ext cx="5143500" cy="1343025"/>
          </a:xfrm>
        </p:spPr>
        <p:txBody>
          <a:bodyPr/>
          <a:lstStyle/>
          <a:p>
            <a:r>
              <a:rPr lang="en-US" dirty="0"/>
              <a:t>Thank You!!</a:t>
            </a:r>
          </a:p>
        </p:txBody>
      </p:sp>
    </p:spTree>
    <p:extLst>
      <p:ext uri="{BB962C8B-B14F-4D97-AF65-F5344CB8AC3E}">
        <p14:creationId xmlns:p14="http://schemas.microsoft.com/office/powerpoint/2010/main" val="59625432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91</a:t>
            </a:fld>
            <a:endParaRPr lang="en-US" dirty="0"/>
          </a:p>
        </p:txBody>
      </p:sp>
      <p:sp>
        <p:nvSpPr>
          <p:cNvPr id="5" name="Date Placeholder 2">
            <a:extLst>
              <a:ext uri="{FF2B5EF4-FFF2-40B4-BE49-F238E27FC236}">
                <a16:creationId xmlns:a16="http://schemas.microsoft.com/office/drawing/2014/main" id="{80CF2248-1972-1E4B-75A1-93807084873D}"/>
              </a:ext>
            </a:extLst>
          </p:cNvPr>
          <p:cNvSpPr>
            <a:spLocks noGrp="1"/>
          </p:cNvSpPr>
          <p:nvPr>
            <p:ph type="dt" sz="half" idx="4294967295"/>
          </p:nvPr>
        </p:nvSpPr>
        <p:spPr>
          <a:xfrm>
            <a:off x="471487" y="4869209"/>
            <a:ext cx="1197922" cy="273844"/>
          </a:xfrm>
          <a:prstGeom prst="rect">
            <a:avLst/>
          </a:prstGeom>
        </p:spPr>
        <p:txBody>
          <a:bodyPr/>
          <a:lstStyle/>
          <a:p>
            <a:r>
              <a:rPr lang="en-IN" dirty="0"/>
              <a:t>
</a:t>
            </a:r>
            <a:endParaRPr lang="en-US" dirty="0"/>
          </a:p>
        </p:txBody>
      </p:sp>
      <p:grpSp>
        <p:nvGrpSpPr>
          <p:cNvPr id="89" name="Group 88">
            <a:extLst>
              <a:ext uri="{FF2B5EF4-FFF2-40B4-BE49-F238E27FC236}">
                <a16:creationId xmlns:a16="http://schemas.microsoft.com/office/drawing/2014/main" id="{D5774EA5-1CBA-A636-CBE0-250832E3A329}"/>
              </a:ext>
            </a:extLst>
          </p:cNvPr>
          <p:cNvGrpSpPr/>
          <p:nvPr/>
        </p:nvGrpSpPr>
        <p:grpSpPr>
          <a:xfrm>
            <a:off x="2713806" y="2149331"/>
            <a:ext cx="1103573" cy="655749"/>
            <a:chOff x="2713806" y="3211780"/>
            <a:chExt cx="1103573" cy="655749"/>
          </a:xfrm>
        </p:grpSpPr>
        <p:sp>
          <p:nvSpPr>
            <p:cNvPr id="40" name="Oval 39">
              <a:extLst>
                <a:ext uri="{FF2B5EF4-FFF2-40B4-BE49-F238E27FC236}">
                  <a16:creationId xmlns:a16="http://schemas.microsoft.com/office/drawing/2014/main" id="{1310F05E-D5CB-11D1-76CC-C62E5D669730}"/>
                </a:ext>
              </a:extLst>
            </p:cNvPr>
            <p:cNvSpPr/>
            <p:nvPr/>
          </p:nvSpPr>
          <p:spPr>
            <a:xfrm>
              <a:off x="2713806" y="3399191"/>
              <a:ext cx="468000" cy="468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43" name="Oval 42">
              <a:extLst>
                <a:ext uri="{FF2B5EF4-FFF2-40B4-BE49-F238E27FC236}">
                  <a16:creationId xmlns:a16="http://schemas.microsoft.com/office/drawing/2014/main" id="{20C3FD52-0A92-F540-7CD7-C8BB3A3606C6}"/>
                </a:ext>
              </a:extLst>
            </p:cNvPr>
            <p:cNvSpPr/>
            <p:nvPr/>
          </p:nvSpPr>
          <p:spPr>
            <a:xfrm>
              <a:off x="3349379" y="3399529"/>
              <a:ext cx="468000" cy="468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cxnSp>
          <p:nvCxnSpPr>
            <p:cNvPr id="56" name="Straight Arrow Connector 55">
              <a:extLst>
                <a:ext uri="{FF2B5EF4-FFF2-40B4-BE49-F238E27FC236}">
                  <a16:creationId xmlns:a16="http://schemas.microsoft.com/office/drawing/2014/main" id="{33FBE912-CB07-A12B-0799-4601008B5E8A}"/>
                </a:ext>
              </a:extLst>
            </p:cNvPr>
            <p:cNvCxnSpPr>
              <a:cxnSpLocks/>
              <a:stCxn id="28" idx="4"/>
              <a:endCxn id="40" idx="0"/>
            </p:cNvCxnSpPr>
            <p:nvPr/>
          </p:nvCxnSpPr>
          <p:spPr>
            <a:xfrm flipH="1">
              <a:off x="2947806" y="3211780"/>
              <a:ext cx="362171" cy="187411"/>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59" name="Straight Arrow Connector 58">
              <a:extLst>
                <a:ext uri="{FF2B5EF4-FFF2-40B4-BE49-F238E27FC236}">
                  <a16:creationId xmlns:a16="http://schemas.microsoft.com/office/drawing/2014/main" id="{FFA0262E-E6E8-51FB-F979-5EDECDCD381F}"/>
                </a:ext>
              </a:extLst>
            </p:cNvPr>
            <p:cNvCxnSpPr>
              <a:cxnSpLocks/>
              <a:stCxn id="28" idx="4"/>
              <a:endCxn id="43" idx="0"/>
            </p:cNvCxnSpPr>
            <p:nvPr/>
          </p:nvCxnSpPr>
          <p:spPr>
            <a:xfrm>
              <a:off x="3309977" y="3211780"/>
              <a:ext cx="273402" cy="187749"/>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grpSp>
      <p:grpSp>
        <p:nvGrpSpPr>
          <p:cNvPr id="2" name="Group 1">
            <a:extLst>
              <a:ext uri="{FF2B5EF4-FFF2-40B4-BE49-F238E27FC236}">
                <a16:creationId xmlns:a16="http://schemas.microsoft.com/office/drawing/2014/main" id="{A89A164D-4857-067F-5E43-F93CB998FF22}"/>
              </a:ext>
            </a:extLst>
          </p:cNvPr>
          <p:cNvGrpSpPr/>
          <p:nvPr/>
        </p:nvGrpSpPr>
        <p:grpSpPr>
          <a:xfrm>
            <a:off x="3000791" y="1132796"/>
            <a:ext cx="1786498" cy="1016535"/>
            <a:chOff x="4745703" y="2195245"/>
            <a:chExt cx="1786498" cy="1016535"/>
          </a:xfrm>
        </p:grpSpPr>
        <p:grpSp>
          <p:nvGrpSpPr>
            <p:cNvPr id="7" name="Group 6">
              <a:extLst>
                <a:ext uri="{FF2B5EF4-FFF2-40B4-BE49-F238E27FC236}">
                  <a16:creationId xmlns:a16="http://schemas.microsoft.com/office/drawing/2014/main" id="{1721371B-6173-5E60-C35B-2FB5A145F185}"/>
                </a:ext>
              </a:extLst>
            </p:cNvPr>
            <p:cNvGrpSpPr/>
            <p:nvPr/>
          </p:nvGrpSpPr>
          <p:grpSpPr>
            <a:xfrm>
              <a:off x="4745703" y="2743780"/>
              <a:ext cx="628377" cy="468000"/>
              <a:chOff x="4555538" y="1096952"/>
              <a:chExt cx="628377" cy="468000"/>
            </a:xfrm>
          </p:grpSpPr>
          <p:sp>
            <p:nvSpPr>
              <p:cNvPr id="28" name="Oval 27">
                <a:extLst>
                  <a:ext uri="{FF2B5EF4-FFF2-40B4-BE49-F238E27FC236}">
                    <a16:creationId xmlns:a16="http://schemas.microsoft.com/office/drawing/2014/main" id="{28EB9C82-C742-B3E6-A230-91DE27C053F6}"/>
                  </a:ext>
                </a:extLst>
              </p:cNvPr>
              <p:cNvSpPr/>
              <p:nvPr/>
            </p:nvSpPr>
            <p:spPr>
              <a:xfrm>
                <a:off x="4630724" y="1096952"/>
                <a:ext cx="468000" cy="468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D7D8CFFD-06AB-E782-50D0-AF00F3F48AFB}"/>
                      </a:ext>
                    </a:extLst>
                  </p:cNvPr>
                  <p:cNvSpPr txBox="1"/>
                  <p:nvPr/>
                </p:nvSpPr>
                <p:spPr>
                  <a:xfrm>
                    <a:off x="4555538" y="1170820"/>
                    <a:ext cx="628377" cy="27866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unc>
                            <m:funcPr>
                              <m:ctrlPr>
                                <a:rPr lang="en-US" sz="1000" b="0" i="1" smtClean="0">
                                  <a:latin typeface="Cambria Math" panose="02040503050406030204" pitchFamily="18" charset="0"/>
                                </a:rPr>
                              </m:ctrlPr>
                            </m:funcPr>
                            <m:fName>
                              <m:r>
                                <m:rPr>
                                  <m:sty m:val="p"/>
                                </m:rPr>
                                <a:rPr lang="en-US" sz="1000" b="0" i="0" smtClean="0">
                                  <a:latin typeface="Cambria Math" panose="02040503050406030204" pitchFamily="18" charset="0"/>
                                </a:rPr>
                                <m:t>log</m:t>
                              </m:r>
                            </m:fName>
                            <m:e>
                              <m:sSup>
                                <m:sSupPr>
                                  <m:ctrlPr>
                                    <a:rPr lang="en-US" sz="1000" b="0" i="1" smtClean="0">
                                      <a:latin typeface="Cambria Math" panose="02040503050406030204" pitchFamily="18" charset="0"/>
                                    </a:rPr>
                                  </m:ctrlPr>
                                </m:sSupPr>
                                <m:e>
                                  <m:r>
                                    <a:rPr lang="en-US" sz="1000" b="0" i="1" smtClean="0">
                                      <a:latin typeface="Cambria Math" panose="02040503050406030204" pitchFamily="18" charset="0"/>
                                    </a:rPr>
                                    <m:t>𝑛</m:t>
                                  </m:r>
                                </m:e>
                                <m:sup>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1</m:t>
                                      </m:r>
                                    </m:num>
                                    <m:den>
                                      <m:r>
                                        <a:rPr lang="en-US" sz="1000" b="0" i="1" smtClean="0">
                                          <a:latin typeface="Cambria Math" panose="02040503050406030204" pitchFamily="18" charset="0"/>
                                        </a:rPr>
                                        <m:t>2</m:t>
                                      </m:r>
                                    </m:den>
                                  </m:f>
                                </m:sup>
                              </m:sSup>
                            </m:e>
                          </m:func>
                        </m:oMath>
                      </m:oMathPara>
                    </a14:m>
                    <a:endParaRPr lang="en-US" sz="1000" dirty="0"/>
                  </a:p>
                </p:txBody>
              </p:sp>
            </mc:Choice>
            <mc:Fallback xmlns="">
              <p:sp>
                <p:nvSpPr>
                  <p:cNvPr id="29" name="TextBox 28">
                    <a:extLst>
                      <a:ext uri="{FF2B5EF4-FFF2-40B4-BE49-F238E27FC236}">
                        <a16:creationId xmlns:a16="http://schemas.microsoft.com/office/drawing/2014/main" id="{D7D8CFFD-06AB-E782-50D0-AF00F3F48AFB}"/>
                      </a:ext>
                    </a:extLst>
                  </p:cNvPr>
                  <p:cNvSpPr txBox="1">
                    <a:spLocks noRot="1" noChangeAspect="1" noMove="1" noResize="1" noEditPoints="1" noAdjustHandles="1" noChangeArrowheads="1" noChangeShapeType="1" noTextEdit="1"/>
                  </p:cNvSpPr>
                  <p:nvPr/>
                </p:nvSpPr>
                <p:spPr>
                  <a:xfrm>
                    <a:off x="4555538" y="1170820"/>
                    <a:ext cx="628377" cy="278666"/>
                  </a:xfrm>
                  <a:prstGeom prst="rect">
                    <a:avLst/>
                  </a:prstGeom>
                  <a:blipFill>
                    <a:blip r:embed="rId3"/>
                    <a:stretch>
                      <a:fillRect t="-65217" b="-82609"/>
                    </a:stretch>
                  </a:blipFill>
                </p:spPr>
                <p:txBody>
                  <a:bodyPr/>
                  <a:lstStyle/>
                  <a:p>
                    <a:r>
                      <a:rPr lang="en-US">
                        <a:noFill/>
                      </a:rPr>
                      <a:t> </a:t>
                    </a:r>
                  </a:p>
                </p:txBody>
              </p:sp>
            </mc:Fallback>
          </mc:AlternateContent>
        </p:grpSp>
        <p:sp>
          <p:nvSpPr>
            <p:cNvPr id="15" name="Oval 14">
              <a:extLst>
                <a:ext uri="{FF2B5EF4-FFF2-40B4-BE49-F238E27FC236}">
                  <a16:creationId xmlns:a16="http://schemas.microsoft.com/office/drawing/2014/main" id="{ADE641E4-0B6A-4E17-A637-3D83128143C9}"/>
                </a:ext>
              </a:extLst>
            </p:cNvPr>
            <p:cNvSpPr/>
            <p:nvPr/>
          </p:nvSpPr>
          <p:spPr>
            <a:xfrm>
              <a:off x="6064201" y="2740220"/>
              <a:ext cx="468000" cy="468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cxnSp>
          <p:nvCxnSpPr>
            <p:cNvPr id="16" name="Straight Arrow Connector 15">
              <a:extLst>
                <a:ext uri="{FF2B5EF4-FFF2-40B4-BE49-F238E27FC236}">
                  <a16:creationId xmlns:a16="http://schemas.microsoft.com/office/drawing/2014/main" id="{57631A2F-0AF1-CAE9-BC3C-CC0247D9A1DA}"/>
                </a:ext>
              </a:extLst>
            </p:cNvPr>
            <p:cNvCxnSpPr>
              <a:cxnSpLocks/>
              <a:endCxn id="28" idx="0"/>
            </p:cNvCxnSpPr>
            <p:nvPr/>
          </p:nvCxnSpPr>
          <p:spPr>
            <a:xfrm flipH="1">
              <a:off x="5054889" y="2619610"/>
              <a:ext cx="655312" cy="124170"/>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17" name="Straight Arrow Connector 16">
              <a:extLst>
                <a:ext uri="{FF2B5EF4-FFF2-40B4-BE49-F238E27FC236}">
                  <a16:creationId xmlns:a16="http://schemas.microsoft.com/office/drawing/2014/main" id="{B72AD22D-4DCA-23F4-6758-C649759AFA74}"/>
                </a:ext>
              </a:extLst>
            </p:cNvPr>
            <p:cNvCxnSpPr>
              <a:cxnSpLocks/>
              <a:stCxn id="20" idx="4"/>
              <a:endCxn id="15" idx="0"/>
            </p:cNvCxnSpPr>
            <p:nvPr/>
          </p:nvCxnSpPr>
          <p:spPr>
            <a:xfrm>
              <a:off x="5712862" y="2609245"/>
              <a:ext cx="585339" cy="130975"/>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grpSp>
          <p:nvGrpSpPr>
            <p:cNvPr id="18" name="Group 17">
              <a:extLst>
                <a:ext uri="{FF2B5EF4-FFF2-40B4-BE49-F238E27FC236}">
                  <a16:creationId xmlns:a16="http://schemas.microsoft.com/office/drawing/2014/main" id="{28AA3A9A-87CB-3A76-7333-DF53E1E85F73}"/>
                </a:ext>
              </a:extLst>
            </p:cNvPr>
            <p:cNvGrpSpPr/>
            <p:nvPr/>
          </p:nvGrpSpPr>
          <p:grpSpPr>
            <a:xfrm>
              <a:off x="5424482" y="2195245"/>
              <a:ext cx="571438" cy="414000"/>
              <a:chOff x="4524177" y="1063396"/>
              <a:chExt cx="571438" cy="414000"/>
            </a:xfrm>
          </p:grpSpPr>
          <p:sp>
            <p:nvSpPr>
              <p:cNvPr id="20" name="Oval 19">
                <a:extLst>
                  <a:ext uri="{FF2B5EF4-FFF2-40B4-BE49-F238E27FC236}">
                    <a16:creationId xmlns:a16="http://schemas.microsoft.com/office/drawing/2014/main" id="{0C789E72-83D8-D737-E2AF-A9829CDB4804}"/>
                  </a:ext>
                </a:extLst>
              </p:cNvPr>
              <p:cNvSpPr/>
              <p:nvPr/>
            </p:nvSpPr>
            <p:spPr>
              <a:xfrm>
                <a:off x="4605557" y="1063396"/>
                <a:ext cx="414000" cy="41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547E66CA-A200-6414-056A-544AE6BF45BC}"/>
                      </a:ext>
                    </a:extLst>
                  </p:cNvPr>
                  <p:cNvSpPr txBox="1"/>
                  <p:nvPr/>
                </p:nvSpPr>
                <p:spPr>
                  <a:xfrm>
                    <a:off x="4524177" y="1136894"/>
                    <a:ext cx="571438"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panose="02040503050406030204" pitchFamily="18" charset="0"/>
                            </a:rPr>
                            <m:t>𝑙𝑜𝑔</m:t>
                          </m:r>
                          <m:r>
                            <a:rPr lang="en-US" sz="1200" b="0" i="1" smtClean="0">
                              <a:latin typeface="Cambria Math" panose="02040503050406030204" pitchFamily="18" charset="0"/>
                            </a:rPr>
                            <m:t> </m:t>
                          </m:r>
                          <m:r>
                            <a:rPr lang="en-US" sz="1200" b="0" i="1" smtClean="0">
                              <a:latin typeface="Cambria Math" panose="02040503050406030204" pitchFamily="18" charset="0"/>
                            </a:rPr>
                            <m:t>𝑛</m:t>
                          </m:r>
                        </m:oMath>
                      </m:oMathPara>
                    </a14:m>
                    <a:endParaRPr lang="en-US" sz="1200" dirty="0"/>
                  </a:p>
                </p:txBody>
              </p:sp>
            </mc:Choice>
            <mc:Fallback xmlns="">
              <p:sp>
                <p:nvSpPr>
                  <p:cNvPr id="27" name="TextBox 26">
                    <a:extLst>
                      <a:ext uri="{FF2B5EF4-FFF2-40B4-BE49-F238E27FC236}">
                        <a16:creationId xmlns:a16="http://schemas.microsoft.com/office/drawing/2014/main" id="{547E66CA-A200-6414-056A-544AE6BF45BC}"/>
                      </a:ext>
                    </a:extLst>
                  </p:cNvPr>
                  <p:cNvSpPr txBox="1">
                    <a:spLocks noRot="1" noChangeAspect="1" noMove="1" noResize="1" noEditPoints="1" noAdjustHandles="1" noChangeArrowheads="1" noChangeShapeType="1" noTextEdit="1"/>
                  </p:cNvSpPr>
                  <p:nvPr/>
                </p:nvSpPr>
                <p:spPr>
                  <a:xfrm>
                    <a:off x="4524177" y="1136894"/>
                    <a:ext cx="571438" cy="276999"/>
                  </a:xfrm>
                  <a:prstGeom prst="rect">
                    <a:avLst/>
                  </a:prstGeom>
                  <a:blipFill>
                    <a:blip r:embed="rId4"/>
                    <a:stretch>
                      <a:fillRect b="-9091"/>
                    </a:stretch>
                  </a:blipFill>
                </p:spPr>
                <p:txBody>
                  <a:bodyPr/>
                  <a:lstStyle/>
                  <a:p>
                    <a:r>
                      <a:rPr lang="en-US">
                        <a:noFill/>
                      </a:rPr>
                      <a:t> </a:t>
                    </a:r>
                  </a:p>
                </p:txBody>
              </p:sp>
            </mc:Fallback>
          </mc:AlternateContent>
        </p:grpSp>
      </p:grpSp>
      <p:grpSp>
        <p:nvGrpSpPr>
          <p:cNvPr id="33" name="Group 32">
            <a:extLst>
              <a:ext uri="{FF2B5EF4-FFF2-40B4-BE49-F238E27FC236}">
                <a16:creationId xmlns:a16="http://schemas.microsoft.com/office/drawing/2014/main" id="{A58C04AF-A331-6312-9BFD-36873612AED7}"/>
              </a:ext>
            </a:extLst>
          </p:cNvPr>
          <p:cNvGrpSpPr/>
          <p:nvPr/>
        </p:nvGrpSpPr>
        <p:grpSpPr>
          <a:xfrm>
            <a:off x="3944802" y="2145771"/>
            <a:ext cx="1177058" cy="661713"/>
            <a:chOff x="2844316" y="3205816"/>
            <a:chExt cx="1177058" cy="661713"/>
          </a:xfrm>
        </p:grpSpPr>
        <p:sp>
          <p:nvSpPr>
            <p:cNvPr id="52" name="Oval 51">
              <a:extLst>
                <a:ext uri="{FF2B5EF4-FFF2-40B4-BE49-F238E27FC236}">
                  <a16:creationId xmlns:a16="http://schemas.microsoft.com/office/drawing/2014/main" id="{55B3831F-9E5B-22A7-D767-1F93BAFC922D}"/>
                </a:ext>
              </a:extLst>
            </p:cNvPr>
            <p:cNvSpPr/>
            <p:nvPr/>
          </p:nvSpPr>
          <p:spPr>
            <a:xfrm>
              <a:off x="2844316" y="3399191"/>
              <a:ext cx="468000" cy="468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49" name="Oval 48">
              <a:extLst>
                <a:ext uri="{FF2B5EF4-FFF2-40B4-BE49-F238E27FC236}">
                  <a16:creationId xmlns:a16="http://schemas.microsoft.com/office/drawing/2014/main" id="{678D7AF7-B0B2-E9C4-DB50-72D58F727732}"/>
                </a:ext>
              </a:extLst>
            </p:cNvPr>
            <p:cNvSpPr/>
            <p:nvPr/>
          </p:nvSpPr>
          <p:spPr>
            <a:xfrm>
              <a:off x="3553374" y="3399529"/>
              <a:ext cx="468000" cy="468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cxnSp>
          <p:nvCxnSpPr>
            <p:cNvPr id="45" name="Straight Arrow Connector 44">
              <a:extLst>
                <a:ext uri="{FF2B5EF4-FFF2-40B4-BE49-F238E27FC236}">
                  <a16:creationId xmlns:a16="http://schemas.microsoft.com/office/drawing/2014/main" id="{CC6D933F-03DE-293B-C3B2-4ADE53BE02FB}"/>
                </a:ext>
              </a:extLst>
            </p:cNvPr>
            <p:cNvCxnSpPr>
              <a:cxnSpLocks/>
              <a:stCxn id="15" idx="4"/>
              <a:endCxn id="52" idx="0"/>
            </p:cNvCxnSpPr>
            <p:nvPr/>
          </p:nvCxnSpPr>
          <p:spPr>
            <a:xfrm flipH="1">
              <a:off x="3078316" y="3205816"/>
              <a:ext cx="374487" cy="193375"/>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cxnSp>
          <p:nvCxnSpPr>
            <p:cNvPr id="48" name="Straight Arrow Connector 47">
              <a:extLst>
                <a:ext uri="{FF2B5EF4-FFF2-40B4-BE49-F238E27FC236}">
                  <a16:creationId xmlns:a16="http://schemas.microsoft.com/office/drawing/2014/main" id="{40D3B30C-D9BE-A1D1-23C5-29B6AC86A0E2}"/>
                </a:ext>
              </a:extLst>
            </p:cNvPr>
            <p:cNvCxnSpPr>
              <a:cxnSpLocks/>
              <a:stCxn id="15" idx="4"/>
              <a:endCxn id="49" idx="0"/>
            </p:cNvCxnSpPr>
            <p:nvPr/>
          </p:nvCxnSpPr>
          <p:spPr>
            <a:xfrm>
              <a:off x="3452803" y="3205816"/>
              <a:ext cx="334571" cy="193713"/>
            </a:xfrm>
            <a:prstGeom prst="straightConnector1">
              <a:avLst/>
            </a:prstGeom>
            <a:ln w="12700">
              <a:tailEnd type="stealth" w="med" len="lg"/>
            </a:ln>
          </p:spPr>
          <p:style>
            <a:lnRef idx="1">
              <a:schemeClr val="dk1"/>
            </a:lnRef>
            <a:fillRef idx="0">
              <a:schemeClr val="dk1"/>
            </a:fillRef>
            <a:effectRef idx="0">
              <a:schemeClr val="dk1"/>
            </a:effectRef>
            <a:fontRef idx="minor">
              <a:schemeClr val="tx1"/>
            </a:fontRef>
          </p:style>
        </p:cxnSp>
      </p:grpSp>
      <p:grpSp>
        <p:nvGrpSpPr>
          <p:cNvPr id="67" name="Group 66">
            <a:extLst>
              <a:ext uri="{FF2B5EF4-FFF2-40B4-BE49-F238E27FC236}">
                <a16:creationId xmlns:a16="http://schemas.microsoft.com/office/drawing/2014/main" id="{CA41F99E-303A-425B-3A2C-F2B17D14C685}"/>
              </a:ext>
            </a:extLst>
          </p:cNvPr>
          <p:cNvGrpSpPr/>
          <p:nvPr/>
        </p:nvGrpSpPr>
        <p:grpSpPr>
          <a:xfrm>
            <a:off x="2885896" y="2796382"/>
            <a:ext cx="54000" cy="358800"/>
            <a:chOff x="654341" y="2461508"/>
            <a:chExt cx="54000" cy="358800"/>
          </a:xfrm>
        </p:grpSpPr>
        <p:sp>
          <p:nvSpPr>
            <p:cNvPr id="60" name="Oval 59">
              <a:extLst>
                <a:ext uri="{FF2B5EF4-FFF2-40B4-BE49-F238E27FC236}">
                  <a16:creationId xmlns:a16="http://schemas.microsoft.com/office/drawing/2014/main" id="{59873D80-2BEA-12E1-48CA-0C31435C1AFE}"/>
                </a:ext>
              </a:extLst>
            </p:cNvPr>
            <p:cNvSpPr/>
            <p:nvPr/>
          </p:nvSpPr>
          <p:spPr>
            <a:xfrm>
              <a:off x="654341" y="24615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Oval 60">
              <a:extLst>
                <a:ext uri="{FF2B5EF4-FFF2-40B4-BE49-F238E27FC236}">
                  <a16:creationId xmlns:a16="http://schemas.microsoft.com/office/drawing/2014/main" id="{D5CC9230-F3E2-044E-DE37-B5259A5375DF}"/>
                </a:ext>
              </a:extLst>
            </p:cNvPr>
            <p:cNvSpPr/>
            <p:nvPr/>
          </p:nvSpPr>
          <p:spPr>
            <a:xfrm>
              <a:off x="654341" y="26139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Oval 64">
              <a:extLst>
                <a:ext uri="{FF2B5EF4-FFF2-40B4-BE49-F238E27FC236}">
                  <a16:creationId xmlns:a16="http://schemas.microsoft.com/office/drawing/2014/main" id="{74DD26E2-A579-136E-31A3-FE65EC7FE551}"/>
                </a:ext>
              </a:extLst>
            </p:cNvPr>
            <p:cNvSpPr/>
            <p:nvPr/>
          </p:nvSpPr>
          <p:spPr>
            <a:xfrm>
              <a:off x="654341" y="27663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9" name="Group 68">
            <a:extLst>
              <a:ext uri="{FF2B5EF4-FFF2-40B4-BE49-F238E27FC236}">
                <a16:creationId xmlns:a16="http://schemas.microsoft.com/office/drawing/2014/main" id="{BB5F352B-927C-02E3-1AC5-7CEA5412C38A}"/>
              </a:ext>
            </a:extLst>
          </p:cNvPr>
          <p:cNvGrpSpPr/>
          <p:nvPr/>
        </p:nvGrpSpPr>
        <p:grpSpPr>
          <a:xfrm>
            <a:off x="3516450" y="2796382"/>
            <a:ext cx="54000" cy="358800"/>
            <a:chOff x="654341" y="2461508"/>
            <a:chExt cx="54000" cy="358800"/>
          </a:xfrm>
        </p:grpSpPr>
        <p:sp>
          <p:nvSpPr>
            <p:cNvPr id="70" name="Oval 69">
              <a:extLst>
                <a:ext uri="{FF2B5EF4-FFF2-40B4-BE49-F238E27FC236}">
                  <a16:creationId xmlns:a16="http://schemas.microsoft.com/office/drawing/2014/main" id="{F3FEC6A1-7894-356F-2CD0-6E44DC3FD21E}"/>
                </a:ext>
              </a:extLst>
            </p:cNvPr>
            <p:cNvSpPr/>
            <p:nvPr/>
          </p:nvSpPr>
          <p:spPr>
            <a:xfrm>
              <a:off x="654341" y="24615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Oval 71">
              <a:extLst>
                <a:ext uri="{FF2B5EF4-FFF2-40B4-BE49-F238E27FC236}">
                  <a16:creationId xmlns:a16="http://schemas.microsoft.com/office/drawing/2014/main" id="{36C07F3A-0D1E-DFDE-9EEA-F3BEF36BF6AF}"/>
                </a:ext>
              </a:extLst>
            </p:cNvPr>
            <p:cNvSpPr/>
            <p:nvPr/>
          </p:nvSpPr>
          <p:spPr>
            <a:xfrm>
              <a:off x="654341" y="26139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Oval 72">
              <a:extLst>
                <a:ext uri="{FF2B5EF4-FFF2-40B4-BE49-F238E27FC236}">
                  <a16:creationId xmlns:a16="http://schemas.microsoft.com/office/drawing/2014/main" id="{8364FB17-EB3D-E311-D134-5EFDED516F5B}"/>
                </a:ext>
              </a:extLst>
            </p:cNvPr>
            <p:cNvSpPr/>
            <p:nvPr/>
          </p:nvSpPr>
          <p:spPr>
            <a:xfrm>
              <a:off x="654341" y="27663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7" name="Group 76">
            <a:extLst>
              <a:ext uri="{FF2B5EF4-FFF2-40B4-BE49-F238E27FC236}">
                <a16:creationId xmlns:a16="http://schemas.microsoft.com/office/drawing/2014/main" id="{AB718897-9F6C-969B-8241-33509785DF09}"/>
              </a:ext>
            </a:extLst>
          </p:cNvPr>
          <p:cNvGrpSpPr/>
          <p:nvPr/>
        </p:nvGrpSpPr>
        <p:grpSpPr>
          <a:xfrm>
            <a:off x="4705319" y="2791288"/>
            <a:ext cx="54000" cy="358800"/>
            <a:chOff x="654341" y="2461508"/>
            <a:chExt cx="54000" cy="358800"/>
          </a:xfrm>
        </p:grpSpPr>
        <p:sp>
          <p:nvSpPr>
            <p:cNvPr id="80" name="Oval 79">
              <a:extLst>
                <a:ext uri="{FF2B5EF4-FFF2-40B4-BE49-F238E27FC236}">
                  <a16:creationId xmlns:a16="http://schemas.microsoft.com/office/drawing/2014/main" id="{E8F0C8C5-53D7-1458-3AD3-76F57742BF5E}"/>
                </a:ext>
              </a:extLst>
            </p:cNvPr>
            <p:cNvSpPr/>
            <p:nvPr/>
          </p:nvSpPr>
          <p:spPr>
            <a:xfrm>
              <a:off x="654341" y="24615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Oval 80">
              <a:extLst>
                <a:ext uri="{FF2B5EF4-FFF2-40B4-BE49-F238E27FC236}">
                  <a16:creationId xmlns:a16="http://schemas.microsoft.com/office/drawing/2014/main" id="{CF8DB227-8F99-6CC2-B97E-7E8C474590F4}"/>
                </a:ext>
              </a:extLst>
            </p:cNvPr>
            <p:cNvSpPr/>
            <p:nvPr/>
          </p:nvSpPr>
          <p:spPr>
            <a:xfrm>
              <a:off x="654341" y="26139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Oval 84">
              <a:extLst>
                <a:ext uri="{FF2B5EF4-FFF2-40B4-BE49-F238E27FC236}">
                  <a16:creationId xmlns:a16="http://schemas.microsoft.com/office/drawing/2014/main" id="{FEAF7AC8-9716-C3C9-196E-FDF55BFD4468}"/>
                </a:ext>
              </a:extLst>
            </p:cNvPr>
            <p:cNvSpPr/>
            <p:nvPr/>
          </p:nvSpPr>
          <p:spPr>
            <a:xfrm>
              <a:off x="654341" y="27663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1" name="Content Placeholder 2">
            <a:extLst>
              <a:ext uri="{FF2B5EF4-FFF2-40B4-BE49-F238E27FC236}">
                <a16:creationId xmlns:a16="http://schemas.microsoft.com/office/drawing/2014/main" id="{562BC34B-F5D7-7A23-DF09-669A6AA7ED25}"/>
              </a:ext>
            </a:extLst>
          </p:cNvPr>
          <p:cNvSpPr txBox="1">
            <a:spLocks/>
          </p:cNvSpPr>
          <p:nvPr/>
        </p:nvSpPr>
        <p:spPr>
          <a:xfrm>
            <a:off x="2288648" y="3172197"/>
            <a:ext cx="597248" cy="273844"/>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None/>
            </a:pPr>
            <a:r>
              <a:rPr lang="en-US" sz="1200" dirty="0"/>
              <a:t>Base</a:t>
            </a:r>
            <a:endParaRPr lang="en-US" sz="1200" dirty="0">
              <a:solidFill>
                <a:prstClr val="black"/>
              </a:solidFill>
              <a:latin typeface="Calibri" panose="020F0502020204030204"/>
              <a:ea typeface="+mn-ea"/>
              <a:cs typeface="+mn-cs"/>
            </a:endParaRPr>
          </a:p>
        </p:txBody>
      </p:sp>
      <p:grpSp>
        <p:nvGrpSpPr>
          <p:cNvPr id="107" name="Group 106">
            <a:extLst>
              <a:ext uri="{FF2B5EF4-FFF2-40B4-BE49-F238E27FC236}">
                <a16:creationId xmlns:a16="http://schemas.microsoft.com/office/drawing/2014/main" id="{62BE03DB-39EF-290B-8681-4B1F9FD21294}"/>
              </a:ext>
            </a:extLst>
          </p:cNvPr>
          <p:cNvGrpSpPr/>
          <p:nvPr/>
        </p:nvGrpSpPr>
        <p:grpSpPr>
          <a:xfrm>
            <a:off x="2765098" y="3202985"/>
            <a:ext cx="2140712" cy="234892"/>
            <a:chOff x="2765098" y="4412609"/>
            <a:chExt cx="2140712" cy="234892"/>
          </a:xfrm>
        </p:grpSpPr>
        <p:sp>
          <p:nvSpPr>
            <p:cNvPr id="90" name="Rectangle 89">
              <a:extLst>
                <a:ext uri="{FF2B5EF4-FFF2-40B4-BE49-F238E27FC236}">
                  <a16:creationId xmlns:a16="http://schemas.microsoft.com/office/drawing/2014/main" id="{67650DBE-3230-B2C9-3BFF-96D422EBE7B4}"/>
                </a:ext>
              </a:extLst>
            </p:cNvPr>
            <p:cNvSpPr/>
            <p:nvPr/>
          </p:nvSpPr>
          <p:spPr>
            <a:xfrm>
              <a:off x="2765098" y="4412609"/>
              <a:ext cx="2140712" cy="23489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94" name="TextBox 93">
                  <a:extLst>
                    <a:ext uri="{FF2B5EF4-FFF2-40B4-BE49-F238E27FC236}">
                      <a16:creationId xmlns:a16="http://schemas.microsoft.com/office/drawing/2014/main" id="{2537C9CB-ED9A-6963-99BE-B26B4B8B38FC}"/>
                    </a:ext>
                  </a:extLst>
                </p:cNvPr>
                <p:cNvSpPr txBox="1"/>
                <p:nvPr/>
              </p:nvSpPr>
              <p:spPr>
                <a:xfrm>
                  <a:off x="2837908" y="4422333"/>
                  <a:ext cx="139461"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2</m:t>
                        </m:r>
                      </m:oMath>
                    </m:oMathPara>
                  </a14:m>
                  <a:endParaRPr lang="en-US" sz="1400" dirty="0"/>
                </a:p>
              </p:txBody>
            </p:sp>
          </mc:Choice>
          <mc:Fallback xmlns="">
            <p:sp>
              <p:nvSpPr>
                <p:cNvPr id="94" name="TextBox 93">
                  <a:extLst>
                    <a:ext uri="{FF2B5EF4-FFF2-40B4-BE49-F238E27FC236}">
                      <a16:creationId xmlns:a16="http://schemas.microsoft.com/office/drawing/2014/main" id="{2537C9CB-ED9A-6963-99BE-B26B4B8B38FC}"/>
                    </a:ext>
                  </a:extLst>
                </p:cNvPr>
                <p:cNvSpPr txBox="1">
                  <a:spLocks noRot="1" noChangeAspect="1" noMove="1" noResize="1" noEditPoints="1" noAdjustHandles="1" noChangeArrowheads="1" noChangeShapeType="1" noTextEdit="1"/>
                </p:cNvSpPr>
                <p:nvPr/>
              </p:nvSpPr>
              <p:spPr>
                <a:xfrm>
                  <a:off x="2837908" y="4422333"/>
                  <a:ext cx="139461" cy="215444"/>
                </a:xfrm>
                <a:prstGeom prst="rect">
                  <a:avLst/>
                </a:prstGeom>
                <a:blipFill>
                  <a:blip r:embed="rId5"/>
                  <a:stretch>
                    <a:fillRect l="-25000" r="-25000" b="-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1" name="TextBox 100">
                  <a:extLst>
                    <a:ext uri="{FF2B5EF4-FFF2-40B4-BE49-F238E27FC236}">
                      <a16:creationId xmlns:a16="http://schemas.microsoft.com/office/drawing/2014/main" id="{9D05C723-52DF-25D5-2F78-BF3D56CDA464}"/>
                    </a:ext>
                  </a:extLst>
                </p:cNvPr>
                <p:cNvSpPr txBox="1"/>
                <p:nvPr/>
              </p:nvSpPr>
              <p:spPr>
                <a:xfrm>
                  <a:off x="3080963" y="4423846"/>
                  <a:ext cx="139461"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2</m:t>
                        </m:r>
                      </m:oMath>
                    </m:oMathPara>
                  </a14:m>
                  <a:endParaRPr lang="en-US" sz="1400" dirty="0"/>
                </a:p>
              </p:txBody>
            </p:sp>
          </mc:Choice>
          <mc:Fallback xmlns="">
            <p:sp>
              <p:nvSpPr>
                <p:cNvPr id="101" name="TextBox 100">
                  <a:extLst>
                    <a:ext uri="{FF2B5EF4-FFF2-40B4-BE49-F238E27FC236}">
                      <a16:creationId xmlns:a16="http://schemas.microsoft.com/office/drawing/2014/main" id="{9D05C723-52DF-25D5-2F78-BF3D56CDA464}"/>
                    </a:ext>
                  </a:extLst>
                </p:cNvPr>
                <p:cNvSpPr txBox="1">
                  <a:spLocks noRot="1" noChangeAspect="1" noMove="1" noResize="1" noEditPoints="1" noAdjustHandles="1" noChangeArrowheads="1" noChangeShapeType="1" noTextEdit="1"/>
                </p:cNvSpPr>
                <p:nvPr/>
              </p:nvSpPr>
              <p:spPr>
                <a:xfrm>
                  <a:off x="3080963" y="4423846"/>
                  <a:ext cx="139461" cy="215444"/>
                </a:xfrm>
                <a:prstGeom prst="rect">
                  <a:avLst/>
                </a:prstGeom>
                <a:blipFill>
                  <a:blip r:embed="rId6"/>
                  <a:stretch>
                    <a:fillRect l="-25000" r="-2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2" name="TextBox 101">
                  <a:extLst>
                    <a:ext uri="{FF2B5EF4-FFF2-40B4-BE49-F238E27FC236}">
                      <a16:creationId xmlns:a16="http://schemas.microsoft.com/office/drawing/2014/main" id="{04B4CB02-C40D-52F4-6824-AAE27FB5B6B2}"/>
                    </a:ext>
                  </a:extLst>
                </p:cNvPr>
                <p:cNvSpPr txBox="1"/>
                <p:nvPr/>
              </p:nvSpPr>
              <p:spPr>
                <a:xfrm>
                  <a:off x="4657331" y="4423152"/>
                  <a:ext cx="139461"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2</m:t>
                        </m:r>
                      </m:oMath>
                    </m:oMathPara>
                  </a14:m>
                  <a:endParaRPr lang="en-US" sz="1400" dirty="0"/>
                </a:p>
              </p:txBody>
            </p:sp>
          </mc:Choice>
          <mc:Fallback xmlns="">
            <p:sp>
              <p:nvSpPr>
                <p:cNvPr id="102" name="TextBox 101">
                  <a:extLst>
                    <a:ext uri="{FF2B5EF4-FFF2-40B4-BE49-F238E27FC236}">
                      <a16:creationId xmlns:a16="http://schemas.microsoft.com/office/drawing/2014/main" id="{04B4CB02-C40D-52F4-6824-AAE27FB5B6B2}"/>
                    </a:ext>
                  </a:extLst>
                </p:cNvPr>
                <p:cNvSpPr txBox="1">
                  <a:spLocks noRot="1" noChangeAspect="1" noMove="1" noResize="1" noEditPoints="1" noAdjustHandles="1" noChangeArrowheads="1" noChangeShapeType="1" noTextEdit="1"/>
                </p:cNvSpPr>
                <p:nvPr/>
              </p:nvSpPr>
              <p:spPr>
                <a:xfrm>
                  <a:off x="4657331" y="4423152"/>
                  <a:ext cx="139461" cy="215444"/>
                </a:xfrm>
                <a:prstGeom prst="rect">
                  <a:avLst/>
                </a:prstGeom>
                <a:blipFill>
                  <a:blip r:embed="rId6"/>
                  <a:stretch>
                    <a:fillRect l="-25000" r="-25000" b="-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3" name="TextBox 102">
                  <a:extLst>
                    <a:ext uri="{FF2B5EF4-FFF2-40B4-BE49-F238E27FC236}">
                      <a16:creationId xmlns:a16="http://schemas.microsoft.com/office/drawing/2014/main" id="{697CCEDF-BD0A-6CDD-4825-548D5CC7AF57}"/>
                    </a:ext>
                  </a:extLst>
                </p:cNvPr>
                <p:cNvSpPr txBox="1"/>
                <p:nvPr/>
              </p:nvSpPr>
              <p:spPr>
                <a:xfrm>
                  <a:off x="3314358" y="4417515"/>
                  <a:ext cx="139461"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2</m:t>
                        </m:r>
                      </m:oMath>
                    </m:oMathPara>
                  </a14:m>
                  <a:endParaRPr lang="en-US" sz="1400" dirty="0"/>
                </a:p>
              </p:txBody>
            </p:sp>
          </mc:Choice>
          <mc:Fallback xmlns="">
            <p:sp>
              <p:nvSpPr>
                <p:cNvPr id="103" name="TextBox 102">
                  <a:extLst>
                    <a:ext uri="{FF2B5EF4-FFF2-40B4-BE49-F238E27FC236}">
                      <a16:creationId xmlns:a16="http://schemas.microsoft.com/office/drawing/2014/main" id="{697CCEDF-BD0A-6CDD-4825-548D5CC7AF57}"/>
                    </a:ext>
                  </a:extLst>
                </p:cNvPr>
                <p:cNvSpPr txBox="1">
                  <a:spLocks noRot="1" noChangeAspect="1" noMove="1" noResize="1" noEditPoints="1" noAdjustHandles="1" noChangeArrowheads="1" noChangeShapeType="1" noTextEdit="1"/>
                </p:cNvSpPr>
                <p:nvPr/>
              </p:nvSpPr>
              <p:spPr>
                <a:xfrm>
                  <a:off x="3314358" y="4417515"/>
                  <a:ext cx="139461" cy="215444"/>
                </a:xfrm>
                <a:prstGeom prst="rect">
                  <a:avLst/>
                </a:prstGeom>
                <a:blipFill>
                  <a:blip r:embed="rId7"/>
                  <a:stretch>
                    <a:fillRect l="-33333" r="-25000" b="-5556"/>
                  </a:stretch>
                </a:blipFill>
              </p:spPr>
              <p:txBody>
                <a:bodyPr/>
                <a:lstStyle/>
                <a:p>
                  <a:r>
                    <a:rPr lang="en-US">
                      <a:noFill/>
                    </a:rPr>
                    <a:t> </a:t>
                  </a:r>
                </a:p>
              </p:txBody>
            </p:sp>
          </mc:Fallback>
        </mc:AlternateContent>
      </p:grpSp>
      <p:sp>
        <p:nvSpPr>
          <p:cNvPr id="3" name="TextBox 2">
            <a:extLst>
              <a:ext uri="{FF2B5EF4-FFF2-40B4-BE49-F238E27FC236}">
                <a16:creationId xmlns:a16="http://schemas.microsoft.com/office/drawing/2014/main" id="{4F872BB8-BD27-0F9B-5DAD-815EA12D614D}"/>
              </a:ext>
            </a:extLst>
          </p:cNvPr>
          <p:cNvSpPr txBox="1"/>
          <p:nvPr/>
        </p:nvSpPr>
        <p:spPr>
          <a:xfrm>
            <a:off x="5280100" y="1080217"/>
            <a:ext cx="763542" cy="372409"/>
          </a:xfrm>
          <a:prstGeom prst="rect">
            <a:avLst/>
          </a:prstGeom>
          <a:noFill/>
        </p:spPr>
        <p:txBody>
          <a:bodyPr wrap="none" rtlCol="0">
            <a:spAutoFit/>
          </a:bodyPr>
          <a:lstStyle/>
          <a:p>
            <a:r>
              <a:rPr lang="en-US" sz="1600" dirty="0"/>
              <a:t>Level 0</a:t>
            </a:r>
          </a:p>
        </p:txBody>
      </p:sp>
      <p:sp>
        <p:nvSpPr>
          <p:cNvPr id="6" name="TextBox 5">
            <a:extLst>
              <a:ext uri="{FF2B5EF4-FFF2-40B4-BE49-F238E27FC236}">
                <a16:creationId xmlns:a16="http://schemas.microsoft.com/office/drawing/2014/main" id="{453A260A-48AD-00D6-4EDB-F2B51A6FFB5C}"/>
              </a:ext>
            </a:extLst>
          </p:cNvPr>
          <p:cNvSpPr txBox="1"/>
          <p:nvPr/>
        </p:nvSpPr>
        <p:spPr>
          <a:xfrm>
            <a:off x="5289330" y="1709744"/>
            <a:ext cx="763542" cy="372409"/>
          </a:xfrm>
          <a:prstGeom prst="rect">
            <a:avLst/>
          </a:prstGeom>
          <a:noFill/>
        </p:spPr>
        <p:txBody>
          <a:bodyPr wrap="none" rtlCol="0">
            <a:spAutoFit/>
          </a:bodyPr>
          <a:lstStyle/>
          <a:p>
            <a:r>
              <a:rPr lang="en-US" sz="1600" dirty="0"/>
              <a:t>Level 1</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5BA6DAEF-0FC7-ACDD-E319-39241D681EE0}"/>
                  </a:ext>
                </a:extLst>
              </p:cNvPr>
              <p:cNvSpPr txBox="1"/>
              <p:nvPr/>
            </p:nvSpPr>
            <p:spPr>
              <a:xfrm>
                <a:off x="5289330" y="2830576"/>
                <a:ext cx="1173335" cy="338554"/>
              </a:xfrm>
              <a:prstGeom prst="rect">
                <a:avLst/>
              </a:prstGeom>
              <a:noFill/>
            </p:spPr>
            <p:txBody>
              <a:bodyPr wrap="none" rtlCol="0">
                <a:spAutoFit/>
              </a:bodyPr>
              <a:lstStyle/>
              <a:p>
                <a:r>
                  <a:rPr lang="en-US" sz="1600" dirty="0"/>
                  <a:t>Level </a:t>
                </a:r>
                <a14:m>
                  <m:oMath xmlns:m="http://schemas.openxmlformats.org/officeDocument/2006/math">
                    <m:r>
                      <a:rPr lang="en-US" sz="1600" b="0" i="1" smtClean="0">
                        <a:latin typeface="Cambria Math" panose="02040503050406030204" pitchFamily="18" charset="0"/>
                      </a:rPr>
                      <m:t>𝐻</m:t>
                    </m:r>
                    <m:r>
                      <a:rPr lang="en-US" sz="1600" b="0" i="1" smtClean="0">
                        <a:latin typeface="Cambria Math" panose="02040503050406030204" pitchFamily="18" charset="0"/>
                      </a:rPr>
                      <m:t>−1</m:t>
                    </m:r>
                  </m:oMath>
                </a14:m>
                <a:endParaRPr lang="en-US" sz="1600" dirty="0"/>
              </a:p>
            </p:txBody>
          </p:sp>
        </mc:Choice>
        <mc:Fallback xmlns="">
          <p:sp>
            <p:nvSpPr>
              <p:cNvPr id="10" name="TextBox 9">
                <a:extLst>
                  <a:ext uri="{FF2B5EF4-FFF2-40B4-BE49-F238E27FC236}">
                    <a16:creationId xmlns:a16="http://schemas.microsoft.com/office/drawing/2014/main" id="{5BA6DAEF-0FC7-ACDD-E319-39241D681EE0}"/>
                  </a:ext>
                </a:extLst>
              </p:cNvPr>
              <p:cNvSpPr txBox="1">
                <a:spLocks noRot="1" noChangeAspect="1" noMove="1" noResize="1" noEditPoints="1" noAdjustHandles="1" noChangeArrowheads="1" noChangeShapeType="1" noTextEdit="1"/>
              </p:cNvSpPr>
              <p:nvPr/>
            </p:nvSpPr>
            <p:spPr>
              <a:xfrm>
                <a:off x="5289330" y="2830576"/>
                <a:ext cx="1173335" cy="338554"/>
              </a:xfrm>
              <a:prstGeom prst="rect">
                <a:avLst/>
              </a:prstGeom>
              <a:blipFill>
                <a:blip r:embed="rId17"/>
                <a:stretch>
                  <a:fillRect l="-3226" t="-3571" b="-214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CF9119B9-05DB-5747-8C65-C4F5973226C6}"/>
                  </a:ext>
                </a:extLst>
              </p:cNvPr>
              <p:cNvSpPr txBox="1"/>
              <p:nvPr/>
            </p:nvSpPr>
            <p:spPr>
              <a:xfrm>
                <a:off x="5289330" y="3201059"/>
                <a:ext cx="814454" cy="338554"/>
              </a:xfrm>
              <a:prstGeom prst="rect">
                <a:avLst/>
              </a:prstGeom>
              <a:noFill/>
            </p:spPr>
            <p:txBody>
              <a:bodyPr wrap="none" rtlCol="0">
                <a:spAutoFit/>
              </a:bodyPr>
              <a:lstStyle/>
              <a:p>
                <a:r>
                  <a:rPr lang="en-US" sz="1600" dirty="0"/>
                  <a:t>Level </a:t>
                </a:r>
                <a14:m>
                  <m:oMath xmlns:m="http://schemas.openxmlformats.org/officeDocument/2006/math">
                    <m:r>
                      <a:rPr lang="en-US" sz="1600" b="0" i="1" smtClean="0">
                        <a:latin typeface="Cambria Math" panose="02040503050406030204" pitchFamily="18" charset="0"/>
                      </a:rPr>
                      <m:t>𝐻</m:t>
                    </m:r>
                  </m:oMath>
                </a14:m>
                <a:endParaRPr lang="en-US" sz="1600" dirty="0"/>
              </a:p>
            </p:txBody>
          </p:sp>
        </mc:Choice>
        <mc:Fallback xmlns="">
          <p:sp>
            <p:nvSpPr>
              <p:cNvPr id="12" name="TextBox 11">
                <a:extLst>
                  <a:ext uri="{FF2B5EF4-FFF2-40B4-BE49-F238E27FC236}">
                    <a16:creationId xmlns:a16="http://schemas.microsoft.com/office/drawing/2014/main" id="{CF9119B9-05DB-5747-8C65-C4F5973226C6}"/>
                  </a:ext>
                </a:extLst>
              </p:cNvPr>
              <p:cNvSpPr txBox="1">
                <a:spLocks noRot="1" noChangeAspect="1" noMove="1" noResize="1" noEditPoints="1" noAdjustHandles="1" noChangeArrowheads="1" noChangeShapeType="1" noTextEdit="1"/>
              </p:cNvSpPr>
              <p:nvPr/>
            </p:nvSpPr>
            <p:spPr>
              <a:xfrm>
                <a:off x="5289330" y="3201059"/>
                <a:ext cx="814454" cy="338554"/>
              </a:xfrm>
              <a:prstGeom prst="rect">
                <a:avLst/>
              </a:prstGeom>
              <a:blipFill>
                <a:blip r:embed="rId18"/>
                <a:stretch>
                  <a:fillRect l="-4615" t="-7407" b="-222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67C6F9D7-EAFE-1EB5-F833-9501D3B601CE}"/>
                  </a:ext>
                </a:extLst>
              </p:cNvPr>
              <p:cNvSpPr txBox="1"/>
              <p:nvPr/>
            </p:nvSpPr>
            <p:spPr>
              <a:xfrm>
                <a:off x="892657" y="1772837"/>
                <a:ext cx="1487523" cy="26084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2∗</m:t>
                      </m:r>
                      <m:r>
                        <a:rPr lang="en-US" sz="1400" b="0" i="1" smtClean="0">
                          <a:solidFill>
                            <a:schemeClr val="tx1"/>
                          </a:solidFill>
                          <a:latin typeface="Cambria Math" panose="02040503050406030204" pitchFamily="18" charset="0"/>
                        </a:rPr>
                        <m:t>𝑙𝑜𝑔</m:t>
                      </m:r>
                      <m:sSup>
                        <m:sSupPr>
                          <m:ctrlPr>
                            <a:rPr lang="en-US" sz="1400" b="0" i="1" smtClean="0">
                              <a:solidFill>
                                <a:schemeClr val="tx1"/>
                              </a:solidFill>
                              <a:latin typeface="Cambria Math" panose="02040503050406030204" pitchFamily="18" charset="0"/>
                            </a:rPr>
                          </m:ctrlPr>
                        </m:sSupPr>
                        <m:e>
                          <m:r>
                            <a:rPr lang="en-US" sz="1400" b="0" i="1" smtClean="0">
                              <a:solidFill>
                                <a:schemeClr val="tx1"/>
                              </a:solidFill>
                              <a:latin typeface="Cambria Math" panose="02040503050406030204" pitchFamily="18" charset="0"/>
                            </a:rPr>
                            <m:t>𝑛</m:t>
                          </m:r>
                        </m:e>
                        <m:sup>
                          <m:f>
                            <m:fPr>
                              <m:type m:val="skw"/>
                              <m:ctrlPr>
                                <a:rPr lang="en-US" sz="1400" b="0" i="1" smtClean="0">
                                  <a:solidFill>
                                    <a:schemeClr val="tx1"/>
                                  </a:solidFill>
                                  <a:latin typeface="Cambria Math" panose="02040503050406030204" pitchFamily="18" charset="0"/>
                                </a:rPr>
                              </m:ctrlPr>
                            </m:fPr>
                            <m:num>
                              <m:r>
                                <a:rPr lang="en-US" sz="1400" b="0" i="1" smtClean="0">
                                  <a:solidFill>
                                    <a:schemeClr val="tx1"/>
                                  </a:solidFill>
                                  <a:latin typeface="Cambria Math" panose="02040503050406030204" pitchFamily="18" charset="0"/>
                                </a:rPr>
                                <m:t>1</m:t>
                              </m:r>
                            </m:num>
                            <m:den>
                              <m:r>
                                <a:rPr lang="en-US" sz="1400" b="0" i="1" smtClean="0">
                                  <a:solidFill>
                                    <a:schemeClr val="tx1"/>
                                  </a:solidFill>
                                  <a:latin typeface="Cambria Math" panose="02040503050406030204" pitchFamily="18" charset="0"/>
                                </a:rPr>
                                <m:t>2</m:t>
                              </m:r>
                            </m:den>
                          </m:f>
                        </m:sup>
                      </m:sSup>
                      <m:r>
                        <a:rPr lang="en-US" sz="1400" b="0" i="1" smtClean="0">
                          <a:solidFill>
                            <a:schemeClr val="tx1"/>
                          </a:solidFill>
                          <a:latin typeface="Cambria Math" panose="02040503050406030204" pitchFamily="18" charset="0"/>
                        </a:rPr>
                        <m:t>=</m:t>
                      </m:r>
                      <m:func>
                        <m:funcPr>
                          <m:ctrlPr>
                            <a:rPr lang="en-US" sz="1400" b="0" i="1" smtClean="0">
                              <a:solidFill>
                                <a:schemeClr val="tx1"/>
                              </a:solidFill>
                              <a:latin typeface="Cambria Math" panose="02040503050406030204" pitchFamily="18" charset="0"/>
                            </a:rPr>
                          </m:ctrlPr>
                        </m:funcPr>
                        <m:fName>
                          <m:r>
                            <m:rPr>
                              <m:sty m:val="p"/>
                            </m:rPr>
                            <a:rPr lang="en-US" sz="1400" b="0" i="0" smtClean="0">
                              <a:solidFill>
                                <a:schemeClr val="tx1"/>
                              </a:solidFill>
                              <a:latin typeface="Cambria Math" panose="02040503050406030204" pitchFamily="18" charset="0"/>
                            </a:rPr>
                            <m:t>log</m:t>
                          </m:r>
                        </m:fName>
                        <m:e>
                          <m:r>
                            <a:rPr lang="en-US" sz="1400" b="0" i="1" smtClean="0">
                              <a:solidFill>
                                <a:schemeClr val="tx1"/>
                              </a:solidFill>
                              <a:latin typeface="Cambria Math" panose="02040503050406030204" pitchFamily="18" charset="0"/>
                            </a:rPr>
                            <m:t>𝑛</m:t>
                          </m:r>
                        </m:e>
                      </m:func>
                    </m:oMath>
                  </m:oMathPara>
                </a14:m>
                <a:endParaRPr lang="en-US" sz="1400" dirty="0">
                  <a:solidFill>
                    <a:schemeClr val="tx1"/>
                  </a:solidFill>
                </a:endParaRPr>
              </a:p>
            </p:txBody>
          </p:sp>
        </mc:Choice>
        <mc:Fallback xmlns="">
          <p:sp>
            <p:nvSpPr>
              <p:cNvPr id="14" name="TextBox 13">
                <a:extLst>
                  <a:ext uri="{FF2B5EF4-FFF2-40B4-BE49-F238E27FC236}">
                    <a16:creationId xmlns:a16="http://schemas.microsoft.com/office/drawing/2014/main" id="{67C6F9D7-EAFE-1EB5-F833-9501D3B601CE}"/>
                  </a:ext>
                </a:extLst>
              </p:cNvPr>
              <p:cNvSpPr txBox="1">
                <a:spLocks noRot="1" noChangeAspect="1" noMove="1" noResize="1" noEditPoints="1" noAdjustHandles="1" noChangeArrowheads="1" noChangeShapeType="1" noTextEdit="1"/>
              </p:cNvSpPr>
              <p:nvPr/>
            </p:nvSpPr>
            <p:spPr>
              <a:xfrm>
                <a:off x="892657" y="1772837"/>
                <a:ext cx="1487523" cy="260841"/>
              </a:xfrm>
              <a:prstGeom prst="rect">
                <a:avLst/>
              </a:prstGeom>
              <a:blipFill>
                <a:blip r:embed="rId19"/>
                <a:stretch>
                  <a:fillRect l="-2542" t="-109091" r="-847" b="-150000"/>
                </a:stretch>
              </a:blipFill>
            </p:spPr>
            <p:txBody>
              <a:bodyPr/>
              <a:lstStyle/>
              <a:p>
                <a:r>
                  <a:rPr lang="en-US">
                    <a:noFill/>
                  </a:rPr>
                  <a:t> </a:t>
                </a:r>
              </a:p>
            </p:txBody>
          </p:sp>
        </mc:Fallback>
      </mc:AlternateContent>
      <p:grpSp>
        <p:nvGrpSpPr>
          <p:cNvPr id="21" name="Group 20">
            <a:extLst>
              <a:ext uri="{FF2B5EF4-FFF2-40B4-BE49-F238E27FC236}">
                <a16:creationId xmlns:a16="http://schemas.microsoft.com/office/drawing/2014/main" id="{907A1C1C-5FC4-6B2C-8398-9998DF4F123C}"/>
              </a:ext>
            </a:extLst>
          </p:cNvPr>
          <p:cNvGrpSpPr/>
          <p:nvPr/>
        </p:nvGrpSpPr>
        <p:grpSpPr>
          <a:xfrm>
            <a:off x="1330996" y="2844027"/>
            <a:ext cx="54000" cy="358800"/>
            <a:chOff x="654341" y="2461508"/>
            <a:chExt cx="54000" cy="358800"/>
          </a:xfrm>
        </p:grpSpPr>
        <p:sp>
          <p:nvSpPr>
            <p:cNvPr id="22" name="Oval 21">
              <a:extLst>
                <a:ext uri="{FF2B5EF4-FFF2-40B4-BE49-F238E27FC236}">
                  <a16:creationId xmlns:a16="http://schemas.microsoft.com/office/drawing/2014/main" id="{3F413B45-E101-9A64-79E2-65755A8BEE3F}"/>
                </a:ext>
              </a:extLst>
            </p:cNvPr>
            <p:cNvSpPr/>
            <p:nvPr/>
          </p:nvSpPr>
          <p:spPr>
            <a:xfrm>
              <a:off x="654341" y="24615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a:extLst>
                <a:ext uri="{FF2B5EF4-FFF2-40B4-BE49-F238E27FC236}">
                  <a16:creationId xmlns:a16="http://schemas.microsoft.com/office/drawing/2014/main" id="{477AE90B-BD04-E920-D8A4-303FAE774583}"/>
                </a:ext>
              </a:extLst>
            </p:cNvPr>
            <p:cNvSpPr/>
            <p:nvPr/>
          </p:nvSpPr>
          <p:spPr>
            <a:xfrm>
              <a:off x="654341" y="26139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val 23">
              <a:extLst>
                <a:ext uri="{FF2B5EF4-FFF2-40B4-BE49-F238E27FC236}">
                  <a16:creationId xmlns:a16="http://schemas.microsoft.com/office/drawing/2014/main" id="{1E223B73-C328-E03B-0077-65E6C1D3D2E4}"/>
                </a:ext>
              </a:extLst>
            </p:cNvPr>
            <p:cNvSpPr/>
            <p:nvPr/>
          </p:nvSpPr>
          <p:spPr>
            <a:xfrm>
              <a:off x="654341" y="2766308"/>
              <a:ext cx="54000" cy="5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 name="Footer Placeholder 7">
            <a:extLst>
              <a:ext uri="{FF2B5EF4-FFF2-40B4-BE49-F238E27FC236}">
                <a16:creationId xmlns:a16="http://schemas.microsoft.com/office/drawing/2014/main" id="{75D53431-DC76-6A76-430D-E811877FD164}"/>
              </a:ext>
            </a:extLst>
          </p:cNvPr>
          <p:cNvSpPr>
            <a:spLocks noGrp="1"/>
          </p:cNvSpPr>
          <p:nvPr>
            <p:ph type="ftr" sz="quarter" idx="11"/>
          </p:nvPr>
        </p:nvSpPr>
        <p:spPr/>
        <p:txBody>
          <a:bodyPr/>
          <a:lstStyle/>
          <a:p>
            <a:r>
              <a:rPr lang="en-US" dirty="0"/>
              <a:t>Algorithms - I | Divide and Conquer</a:t>
            </a:r>
          </a:p>
        </p:txBody>
      </p: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AE8D53E5-DA9C-DA65-B854-46C1C5D4D50E}"/>
                  </a:ext>
                </a:extLst>
              </p:cNvPr>
              <p:cNvSpPr txBox="1"/>
              <p:nvPr/>
            </p:nvSpPr>
            <p:spPr>
              <a:xfrm>
                <a:off x="4251008" y="1771593"/>
                <a:ext cx="628377" cy="27866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unc>
                        <m:funcPr>
                          <m:ctrlPr>
                            <a:rPr lang="en-US" sz="1000" b="0" i="1" smtClean="0">
                              <a:latin typeface="Cambria Math" panose="02040503050406030204" pitchFamily="18" charset="0"/>
                            </a:rPr>
                          </m:ctrlPr>
                        </m:funcPr>
                        <m:fName>
                          <m:r>
                            <m:rPr>
                              <m:sty m:val="p"/>
                            </m:rPr>
                            <a:rPr lang="en-US" sz="1000" b="0" i="0" smtClean="0">
                              <a:latin typeface="Cambria Math" panose="02040503050406030204" pitchFamily="18" charset="0"/>
                            </a:rPr>
                            <m:t>log</m:t>
                          </m:r>
                        </m:fName>
                        <m:e>
                          <m:sSup>
                            <m:sSupPr>
                              <m:ctrlPr>
                                <a:rPr lang="en-US" sz="1000" b="0" i="1" smtClean="0">
                                  <a:latin typeface="Cambria Math" panose="02040503050406030204" pitchFamily="18" charset="0"/>
                                </a:rPr>
                              </m:ctrlPr>
                            </m:sSupPr>
                            <m:e>
                              <m:r>
                                <a:rPr lang="en-US" sz="1000" b="0" i="1" smtClean="0">
                                  <a:latin typeface="Cambria Math" panose="02040503050406030204" pitchFamily="18" charset="0"/>
                                </a:rPr>
                                <m:t>𝑛</m:t>
                              </m:r>
                            </m:e>
                            <m:sup>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1</m:t>
                                  </m:r>
                                </m:num>
                                <m:den>
                                  <m:r>
                                    <a:rPr lang="en-US" sz="1000" b="0" i="1" smtClean="0">
                                      <a:latin typeface="Cambria Math" panose="02040503050406030204" pitchFamily="18" charset="0"/>
                                    </a:rPr>
                                    <m:t>2</m:t>
                                  </m:r>
                                </m:den>
                              </m:f>
                            </m:sup>
                          </m:sSup>
                        </m:e>
                      </m:func>
                    </m:oMath>
                  </m:oMathPara>
                </a14:m>
                <a:endParaRPr lang="en-US" sz="1000" dirty="0"/>
              </a:p>
            </p:txBody>
          </p:sp>
        </mc:Choice>
        <mc:Fallback xmlns="">
          <p:sp>
            <p:nvSpPr>
              <p:cNvPr id="26" name="TextBox 25">
                <a:extLst>
                  <a:ext uri="{FF2B5EF4-FFF2-40B4-BE49-F238E27FC236}">
                    <a16:creationId xmlns:a16="http://schemas.microsoft.com/office/drawing/2014/main" id="{AE8D53E5-DA9C-DA65-B854-46C1C5D4D50E}"/>
                  </a:ext>
                </a:extLst>
              </p:cNvPr>
              <p:cNvSpPr txBox="1">
                <a:spLocks noRot="1" noChangeAspect="1" noMove="1" noResize="1" noEditPoints="1" noAdjustHandles="1" noChangeArrowheads="1" noChangeShapeType="1" noTextEdit="1"/>
              </p:cNvSpPr>
              <p:nvPr/>
            </p:nvSpPr>
            <p:spPr>
              <a:xfrm>
                <a:off x="4251008" y="1771593"/>
                <a:ext cx="628377" cy="278666"/>
              </a:xfrm>
              <a:prstGeom prst="rect">
                <a:avLst/>
              </a:prstGeom>
              <a:blipFill>
                <a:blip r:embed="rId20"/>
                <a:stretch>
                  <a:fillRect t="-65217" b="-8695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D4D297CD-E501-9098-A26D-F2C418DB46DC}"/>
                  </a:ext>
                </a:extLst>
              </p:cNvPr>
              <p:cNvSpPr txBox="1"/>
              <p:nvPr/>
            </p:nvSpPr>
            <p:spPr>
              <a:xfrm>
                <a:off x="2633617" y="2427342"/>
                <a:ext cx="628377" cy="27802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unc>
                        <m:funcPr>
                          <m:ctrlPr>
                            <a:rPr lang="en-US" sz="1000" b="0" i="1" smtClean="0">
                              <a:latin typeface="Cambria Math" panose="02040503050406030204" pitchFamily="18" charset="0"/>
                            </a:rPr>
                          </m:ctrlPr>
                        </m:funcPr>
                        <m:fName>
                          <m:r>
                            <m:rPr>
                              <m:sty m:val="p"/>
                            </m:rPr>
                            <a:rPr lang="en-US" sz="1000" b="0" i="0" smtClean="0">
                              <a:latin typeface="Cambria Math" panose="02040503050406030204" pitchFamily="18" charset="0"/>
                            </a:rPr>
                            <m:t>log</m:t>
                          </m:r>
                        </m:fName>
                        <m:e>
                          <m:sSup>
                            <m:sSupPr>
                              <m:ctrlPr>
                                <a:rPr lang="en-US" sz="1000" b="0" i="1" smtClean="0">
                                  <a:latin typeface="Cambria Math" panose="02040503050406030204" pitchFamily="18" charset="0"/>
                                </a:rPr>
                              </m:ctrlPr>
                            </m:sSupPr>
                            <m:e>
                              <m:r>
                                <a:rPr lang="en-US" sz="1000" b="0" i="1" smtClean="0">
                                  <a:latin typeface="Cambria Math" panose="02040503050406030204" pitchFamily="18" charset="0"/>
                                </a:rPr>
                                <m:t>𝑛</m:t>
                              </m:r>
                            </m:e>
                            <m:sup>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1</m:t>
                                  </m:r>
                                </m:num>
                                <m:den>
                                  <m:r>
                                    <a:rPr lang="en-US" sz="1000" b="0" i="1" smtClean="0">
                                      <a:latin typeface="Cambria Math" panose="02040503050406030204" pitchFamily="18" charset="0"/>
                                    </a:rPr>
                                    <m:t>4</m:t>
                                  </m:r>
                                </m:den>
                              </m:f>
                            </m:sup>
                          </m:sSup>
                        </m:e>
                      </m:func>
                    </m:oMath>
                  </m:oMathPara>
                </a14:m>
                <a:endParaRPr lang="en-US" sz="1000" dirty="0"/>
              </a:p>
            </p:txBody>
          </p:sp>
        </mc:Choice>
        <mc:Fallback xmlns="">
          <p:sp>
            <p:nvSpPr>
              <p:cNvPr id="32" name="TextBox 31">
                <a:extLst>
                  <a:ext uri="{FF2B5EF4-FFF2-40B4-BE49-F238E27FC236}">
                    <a16:creationId xmlns:a16="http://schemas.microsoft.com/office/drawing/2014/main" id="{D4D297CD-E501-9098-A26D-F2C418DB46DC}"/>
                  </a:ext>
                </a:extLst>
              </p:cNvPr>
              <p:cNvSpPr txBox="1">
                <a:spLocks noRot="1" noChangeAspect="1" noMove="1" noResize="1" noEditPoints="1" noAdjustHandles="1" noChangeArrowheads="1" noChangeShapeType="1" noTextEdit="1"/>
              </p:cNvSpPr>
              <p:nvPr/>
            </p:nvSpPr>
            <p:spPr>
              <a:xfrm>
                <a:off x="2633617" y="2427342"/>
                <a:ext cx="628377" cy="278025"/>
              </a:xfrm>
              <a:prstGeom prst="rect">
                <a:avLst/>
              </a:prstGeom>
              <a:blipFill>
                <a:blip r:embed="rId21"/>
                <a:stretch>
                  <a:fillRect t="-65217" b="-8695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EC12A984-3A57-724C-EF82-63F6A931C6E7}"/>
                  </a:ext>
                </a:extLst>
              </p:cNvPr>
              <p:cNvSpPr txBox="1"/>
              <p:nvPr/>
            </p:nvSpPr>
            <p:spPr>
              <a:xfrm>
                <a:off x="3286780" y="2429819"/>
                <a:ext cx="628377" cy="27802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unc>
                        <m:funcPr>
                          <m:ctrlPr>
                            <a:rPr lang="en-US" sz="1000" b="0" i="1" smtClean="0">
                              <a:latin typeface="Cambria Math" panose="02040503050406030204" pitchFamily="18" charset="0"/>
                            </a:rPr>
                          </m:ctrlPr>
                        </m:funcPr>
                        <m:fName>
                          <m:r>
                            <m:rPr>
                              <m:sty m:val="p"/>
                            </m:rPr>
                            <a:rPr lang="en-US" sz="1000" b="0" i="0" smtClean="0">
                              <a:latin typeface="Cambria Math" panose="02040503050406030204" pitchFamily="18" charset="0"/>
                            </a:rPr>
                            <m:t>log</m:t>
                          </m:r>
                        </m:fName>
                        <m:e>
                          <m:sSup>
                            <m:sSupPr>
                              <m:ctrlPr>
                                <a:rPr lang="en-US" sz="1000" b="0" i="1" smtClean="0">
                                  <a:latin typeface="Cambria Math" panose="02040503050406030204" pitchFamily="18" charset="0"/>
                                </a:rPr>
                              </m:ctrlPr>
                            </m:sSupPr>
                            <m:e>
                              <m:r>
                                <a:rPr lang="en-US" sz="1000" b="0" i="1" smtClean="0">
                                  <a:latin typeface="Cambria Math" panose="02040503050406030204" pitchFamily="18" charset="0"/>
                                </a:rPr>
                                <m:t>𝑛</m:t>
                              </m:r>
                            </m:e>
                            <m:sup>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1</m:t>
                                  </m:r>
                                </m:num>
                                <m:den>
                                  <m:r>
                                    <a:rPr lang="en-US" sz="1000" b="0" i="1" smtClean="0">
                                      <a:latin typeface="Cambria Math" panose="02040503050406030204" pitchFamily="18" charset="0"/>
                                    </a:rPr>
                                    <m:t>4</m:t>
                                  </m:r>
                                </m:den>
                              </m:f>
                            </m:sup>
                          </m:sSup>
                        </m:e>
                      </m:func>
                    </m:oMath>
                  </m:oMathPara>
                </a14:m>
                <a:endParaRPr lang="en-US" sz="1000" dirty="0"/>
              </a:p>
            </p:txBody>
          </p:sp>
        </mc:Choice>
        <mc:Fallback xmlns="">
          <p:sp>
            <p:nvSpPr>
              <p:cNvPr id="36" name="TextBox 35">
                <a:extLst>
                  <a:ext uri="{FF2B5EF4-FFF2-40B4-BE49-F238E27FC236}">
                    <a16:creationId xmlns:a16="http://schemas.microsoft.com/office/drawing/2014/main" id="{EC12A984-3A57-724C-EF82-63F6A931C6E7}"/>
                  </a:ext>
                </a:extLst>
              </p:cNvPr>
              <p:cNvSpPr txBox="1">
                <a:spLocks noRot="1" noChangeAspect="1" noMove="1" noResize="1" noEditPoints="1" noAdjustHandles="1" noChangeArrowheads="1" noChangeShapeType="1" noTextEdit="1"/>
              </p:cNvSpPr>
              <p:nvPr/>
            </p:nvSpPr>
            <p:spPr>
              <a:xfrm>
                <a:off x="3286780" y="2429819"/>
                <a:ext cx="628377" cy="278025"/>
              </a:xfrm>
              <a:prstGeom prst="rect">
                <a:avLst/>
              </a:prstGeom>
              <a:blipFill>
                <a:blip r:embed="rId22"/>
                <a:stretch>
                  <a:fillRect t="-65217" b="-8695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49FB7A1A-3C87-49F9-085B-DF6CC868867D}"/>
                  </a:ext>
                </a:extLst>
              </p:cNvPr>
              <p:cNvSpPr txBox="1"/>
              <p:nvPr/>
            </p:nvSpPr>
            <p:spPr>
              <a:xfrm>
                <a:off x="3879093" y="2429082"/>
                <a:ext cx="628377" cy="27802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unc>
                        <m:funcPr>
                          <m:ctrlPr>
                            <a:rPr lang="en-US" sz="1000" b="0" i="1" smtClean="0">
                              <a:latin typeface="Cambria Math" panose="02040503050406030204" pitchFamily="18" charset="0"/>
                            </a:rPr>
                          </m:ctrlPr>
                        </m:funcPr>
                        <m:fName>
                          <m:r>
                            <m:rPr>
                              <m:sty m:val="p"/>
                            </m:rPr>
                            <a:rPr lang="en-US" sz="1000" b="0" i="0" smtClean="0">
                              <a:latin typeface="Cambria Math" panose="02040503050406030204" pitchFamily="18" charset="0"/>
                            </a:rPr>
                            <m:t>log</m:t>
                          </m:r>
                        </m:fName>
                        <m:e>
                          <m:sSup>
                            <m:sSupPr>
                              <m:ctrlPr>
                                <a:rPr lang="en-US" sz="1000" b="0" i="1" smtClean="0">
                                  <a:latin typeface="Cambria Math" panose="02040503050406030204" pitchFamily="18" charset="0"/>
                                </a:rPr>
                              </m:ctrlPr>
                            </m:sSupPr>
                            <m:e>
                              <m:r>
                                <a:rPr lang="en-US" sz="1000" b="0" i="1" smtClean="0">
                                  <a:latin typeface="Cambria Math" panose="02040503050406030204" pitchFamily="18" charset="0"/>
                                </a:rPr>
                                <m:t>𝑛</m:t>
                              </m:r>
                            </m:e>
                            <m:sup>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1</m:t>
                                  </m:r>
                                </m:num>
                                <m:den>
                                  <m:r>
                                    <a:rPr lang="en-US" sz="1000" b="0" i="1" smtClean="0">
                                      <a:latin typeface="Cambria Math" panose="02040503050406030204" pitchFamily="18" charset="0"/>
                                    </a:rPr>
                                    <m:t>4</m:t>
                                  </m:r>
                                </m:den>
                              </m:f>
                            </m:sup>
                          </m:sSup>
                        </m:e>
                      </m:func>
                    </m:oMath>
                  </m:oMathPara>
                </a14:m>
                <a:endParaRPr lang="en-US" sz="1000" dirty="0"/>
              </a:p>
            </p:txBody>
          </p:sp>
        </mc:Choice>
        <mc:Fallback xmlns="">
          <p:sp>
            <p:nvSpPr>
              <p:cNvPr id="37" name="TextBox 36">
                <a:extLst>
                  <a:ext uri="{FF2B5EF4-FFF2-40B4-BE49-F238E27FC236}">
                    <a16:creationId xmlns:a16="http://schemas.microsoft.com/office/drawing/2014/main" id="{49FB7A1A-3C87-49F9-085B-DF6CC868867D}"/>
                  </a:ext>
                </a:extLst>
              </p:cNvPr>
              <p:cNvSpPr txBox="1">
                <a:spLocks noRot="1" noChangeAspect="1" noMove="1" noResize="1" noEditPoints="1" noAdjustHandles="1" noChangeArrowheads="1" noChangeShapeType="1" noTextEdit="1"/>
              </p:cNvSpPr>
              <p:nvPr/>
            </p:nvSpPr>
            <p:spPr>
              <a:xfrm>
                <a:off x="3879093" y="2429082"/>
                <a:ext cx="628377" cy="278025"/>
              </a:xfrm>
              <a:prstGeom prst="rect">
                <a:avLst/>
              </a:prstGeom>
              <a:blipFill>
                <a:blip r:embed="rId23"/>
                <a:stretch>
                  <a:fillRect t="-65217" b="-8695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9AD395E0-2BB1-DD38-5D9F-E732136CD9D2}"/>
                  </a:ext>
                </a:extLst>
              </p:cNvPr>
              <p:cNvSpPr txBox="1"/>
              <p:nvPr/>
            </p:nvSpPr>
            <p:spPr>
              <a:xfrm>
                <a:off x="4554891" y="2430632"/>
                <a:ext cx="628377" cy="27802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unc>
                        <m:funcPr>
                          <m:ctrlPr>
                            <a:rPr lang="en-US" sz="1000" b="0" i="1" smtClean="0">
                              <a:latin typeface="Cambria Math" panose="02040503050406030204" pitchFamily="18" charset="0"/>
                            </a:rPr>
                          </m:ctrlPr>
                        </m:funcPr>
                        <m:fName>
                          <m:r>
                            <m:rPr>
                              <m:sty m:val="p"/>
                            </m:rPr>
                            <a:rPr lang="en-US" sz="1000" b="0" i="0" smtClean="0">
                              <a:latin typeface="Cambria Math" panose="02040503050406030204" pitchFamily="18" charset="0"/>
                            </a:rPr>
                            <m:t>log</m:t>
                          </m:r>
                        </m:fName>
                        <m:e>
                          <m:sSup>
                            <m:sSupPr>
                              <m:ctrlPr>
                                <a:rPr lang="en-US" sz="1000" b="0" i="1" smtClean="0">
                                  <a:latin typeface="Cambria Math" panose="02040503050406030204" pitchFamily="18" charset="0"/>
                                </a:rPr>
                              </m:ctrlPr>
                            </m:sSupPr>
                            <m:e>
                              <m:r>
                                <a:rPr lang="en-US" sz="1000" b="0" i="1" smtClean="0">
                                  <a:latin typeface="Cambria Math" panose="02040503050406030204" pitchFamily="18" charset="0"/>
                                </a:rPr>
                                <m:t>𝑛</m:t>
                              </m:r>
                            </m:e>
                            <m:sup>
                              <m:f>
                                <m:fPr>
                                  <m:type m:val="skw"/>
                                  <m:ctrlPr>
                                    <a:rPr lang="en-US" sz="1000" b="0" i="1" smtClean="0">
                                      <a:latin typeface="Cambria Math" panose="02040503050406030204" pitchFamily="18" charset="0"/>
                                    </a:rPr>
                                  </m:ctrlPr>
                                </m:fPr>
                                <m:num>
                                  <m:r>
                                    <a:rPr lang="en-US" sz="1000" b="0" i="1" smtClean="0">
                                      <a:latin typeface="Cambria Math" panose="02040503050406030204" pitchFamily="18" charset="0"/>
                                    </a:rPr>
                                    <m:t>1</m:t>
                                  </m:r>
                                </m:num>
                                <m:den>
                                  <m:r>
                                    <a:rPr lang="en-US" sz="1000" b="0" i="1" smtClean="0">
                                      <a:latin typeface="Cambria Math" panose="02040503050406030204" pitchFamily="18" charset="0"/>
                                    </a:rPr>
                                    <m:t>4</m:t>
                                  </m:r>
                                </m:den>
                              </m:f>
                            </m:sup>
                          </m:sSup>
                        </m:e>
                      </m:func>
                    </m:oMath>
                  </m:oMathPara>
                </a14:m>
                <a:endParaRPr lang="en-US" sz="1000" dirty="0"/>
              </a:p>
            </p:txBody>
          </p:sp>
        </mc:Choice>
        <mc:Fallback xmlns="">
          <p:sp>
            <p:nvSpPr>
              <p:cNvPr id="38" name="TextBox 37">
                <a:extLst>
                  <a:ext uri="{FF2B5EF4-FFF2-40B4-BE49-F238E27FC236}">
                    <a16:creationId xmlns:a16="http://schemas.microsoft.com/office/drawing/2014/main" id="{9AD395E0-2BB1-DD38-5D9F-E732136CD9D2}"/>
                  </a:ext>
                </a:extLst>
              </p:cNvPr>
              <p:cNvSpPr txBox="1">
                <a:spLocks noRot="1" noChangeAspect="1" noMove="1" noResize="1" noEditPoints="1" noAdjustHandles="1" noChangeArrowheads="1" noChangeShapeType="1" noTextEdit="1"/>
              </p:cNvSpPr>
              <p:nvPr/>
            </p:nvSpPr>
            <p:spPr>
              <a:xfrm>
                <a:off x="4554891" y="2430632"/>
                <a:ext cx="628377" cy="278025"/>
              </a:xfrm>
              <a:prstGeom prst="rect">
                <a:avLst/>
              </a:prstGeom>
              <a:blipFill>
                <a:blip r:embed="rId24"/>
                <a:stretch>
                  <a:fillRect t="-65217" b="-8695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6" name="TextBox 45">
                <a:extLst>
                  <a:ext uri="{FF2B5EF4-FFF2-40B4-BE49-F238E27FC236}">
                    <a16:creationId xmlns:a16="http://schemas.microsoft.com/office/drawing/2014/main" id="{A3D9B8C0-42AA-A3A6-A2BB-623E8844D03F}"/>
                  </a:ext>
                </a:extLst>
              </p:cNvPr>
              <p:cNvSpPr txBox="1"/>
              <p:nvPr/>
            </p:nvSpPr>
            <p:spPr>
              <a:xfrm>
                <a:off x="1239241" y="1195778"/>
                <a:ext cx="571438"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panose="02040503050406030204" pitchFamily="18" charset="0"/>
                        </a:rPr>
                        <m:t>𝑙𝑜𝑔</m:t>
                      </m:r>
                      <m:r>
                        <a:rPr lang="en-US" sz="1200" b="0" i="1" smtClean="0">
                          <a:latin typeface="Cambria Math" panose="02040503050406030204" pitchFamily="18" charset="0"/>
                        </a:rPr>
                        <m:t> </m:t>
                      </m:r>
                      <m:r>
                        <a:rPr lang="en-US" sz="1200" b="0" i="1" smtClean="0">
                          <a:latin typeface="Cambria Math" panose="02040503050406030204" pitchFamily="18" charset="0"/>
                        </a:rPr>
                        <m:t>𝑛</m:t>
                      </m:r>
                    </m:oMath>
                  </m:oMathPara>
                </a14:m>
                <a:endParaRPr lang="en-US" sz="1200" dirty="0"/>
              </a:p>
            </p:txBody>
          </p:sp>
        </mc:Choice>
        <mc:Fallback xmlns="">
          <p:sp>
            <p:nvSpPr>
              <p:cNvPr id="46" name="TextBox 45">
                <a:extLst>
                  <a:ext uri="{FF2B5EF4-FFF2-40B4-BE49-F238E27FC236}">
                    <a16:creationId xmlns:a16="http://schemas.microsoft.com/office/drawing/2014/main" id="{A3D9B8C0-42AA-A3A6-A2BB-623E8844D03F}"/>
                  </a:ext>
                </a:extLst>
              </p:cNvPr>
              <p:cNvSpPr txBox="1">
                <a:spLocks noRot="1" noChangeAspect="1" noMove="1" noResize="1" noEditPoints="1" noAdjustHandles="1" noChangeArrowheads="1" noChangeShapeType="1" noTextEdit="1"/>
              </p:cNvSpPr>
              <p:nvPr/>
            </p:nvSpPr>
            <p:spPr>
              <a:xfrm>
                <a:off x="1239241" y="1195778"/>
                <a:ext cx="571438" cy="276999"/>
              </a:xfrm>
              <a:prstGeom prst="rect">
                <a:avLst/>
              </a:prstGeom>
              <a:blipFill>
                <a:blip r:embed="rId25"/>
                <a:stretch>
                  <a:fillRect b="-434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7" name="TextBox 46">
                <a:extLst>
                  <a:ext uri="{FF2B5EF4-FFF2-40B4-BE49-F238E27FC236}">
                    <a16:creationId xmlns:a16="http://schemas.microsoft.com/office/drawing/2014/main" id="{2983AD98-6F31-E27F-B17F-0D9825585F3E}"/>
                  </a:ext>
                </a:extLst>
              </p:cNvPr>
              <p:cNvSpPr txBox="1"/>
              <p:nvPr/>
            </p:nvSpPr>
            <p:spPr>
              <a:xfrm>
                <a:off x="905036" y="2399458"/>
                <a:ext cx="1487522" cy="259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4∗</m:t>
                      </m:r>
                      <m:r>
                        <a:rPr lang="en-US" sz="1400" b="0" i="1" smtClean="0">
                          <a:solidFill>
                            <a:schemeClr val="tx1"/>
                          </a:solidFill>
                          <a:latin typeface="Cambria Math" panose="02040503050406030204" pitchFamily="18" charset="0"/>
                        </a:rPr>
                        <m:t>𝑙𝑜𝑔</m:t>
                      </m:r>
                      <m:sSup>
                        <m:sSupPr>
                          <m:ctrlPr>
                            <a:rPr lang="en-US" sz="1400" b="0" i="1" smtClean="0">
                              <a:solidFill>
                                <a:schemeClr val="tx1"/>
                              </a:solidFill>
                              <a:latin typeface="Cambria Math" panose="02040503050406030204" pitchFamily="18" charset="0"/>
                            </a:rPr>
                          </m:ctrlPr>
                        </m:sSupPr>
                        <m:e>
                          <m:r>
                            <a:rPr lang="en-US" sz="1400" b="0" i="1" smtClean="0">
                              <a:solidFill>
                                <a:schemeClr val="tx1"/>
                              </a:solidFill>
                              <a:latin typeface="Cambria Math" panose="02040503050406030204" pitchFamily="18" charset="0"/>
                            </a:rPr>
                            <m:t>𝑛</m:t>
                          </m:r>
                        </m:e>
                        <m:sup>
                          <m:f>
                            <m:fPr>
                              <m:type m:val="skw"/>
                              <m:ctrlPr>
                                <a:rPr lang="en-US" sz="1400" b="0" i="1" smtClean="0">
                                  <a:solidFill>
                                    <a:schemeClr val="tx1"/>
                                  </a:solidFill>
                                  <a:latin typeface="Cambria Math" panose="02040503050406030204" pitchFamily="18" charset="0"/>
                                </a:rPr>
                              </m:ctrlPr>
                            </m:fPr>
                            <m:num>
                              <m:r>
                                <a:rPr lang="en-US" sz="1400" b="0" i="1" smtClean="0">
                                  <a:solidFill>
                                    <a:schemeClr val="tx1"/>
                                  </a:solidFill>
                                  <a:latin typeface="Cambria Math" panose="02040503050406030204" pitchFamily="18" charset="0"/>
                                </a:rPr>
                                <m:t>1</m:t>
                              </m:r>
                            </m:num>
                            <m:den>
                              <m:r>
                                <a:rPr lang="en-US" sz="1400" b="0" i="1" smtClean="0">
                                  <a:solidFill>
                                    <a:schemeClr val="tx1"/>
                                  </a:solidFill>
                                  <a:latin typeface="Cambria Math" panose="02040503050406030204" pitchFamily="18" charset="0"/>
                                </a:rPr>
                                <m:t>4</m:t>
                              </m:r>
                            </m:den>
                          </m:f>
                        </m:sup>
                      </m:sSup>
                      <m:r>
                        <a:rPr lang="en-US" sz="1400" b="0" i="1" smtClean="0">
                          <a:solidFill>
                            <a:schemeClr val="tx1"/>
                          </a:solidFill>
                          <a:latin typeface="Cambria Math" panose="02040503050406030204" pitchFamily="18" charset="0"/>
                        </a:rPr>
                        <m:t>=</m:t>
                      </m:r>
                      <m:func>
                        <m:funcPr>
                          <m:ctrlPr>
                            <a:rPr lang="en-US" sz="1400" b="0" i="1" smtClean="0">
                              <a:solidFill>
                                <a:schemeClr val="tx1"/>
                              </a:solidFill>
                              <a:latin typeface="Cambria Math" panose="02040503050406030204" pitchFamily="18" charset="0"/>
                            </a:rPr>
                          </m:ctrlPr>
                        </m:funcPr>
                        <m:fName>
                          <m:r>
                            <m:rPr>
                              <m:sty m:val="p"/>
                            </m:rPr>
                            <a:rPr lang="en-US" sz="1400" b="0" i="0" smtClean="0">
                              <a:solidFill>
                                <a:schemeClr val="tx1"/>
                              </a:solidFill>
                              <a:latin typeface="Cambria Math" panose="02040503050406030204" pitchFamily="18" charset="0"/>
                            </a:rPr>
                            <m:t>log</m:t>
                          </m:r>
                        </m:fName>
                        <m:e>
                          <m:r>
                            <a:rPr lang="en-US" sz="1400" b="0" i="1" smtClean="0">
                              <a:solidFill>
                                <a:schemeClr val="tx1"/>
                              </a:solidFill>
                              <a:latin typeface="Cambria Math" panose="02040503050406030204" pitchFamily="18" charset="0"/>
                            </a:rPr>
                            <m:t>𝑛</m:t>
                          </m:r>
                        </m:e>
                      </m:func>
                    </m:oMath>
                  </m:oMathPara>
                </a14:m>
                <a:endParaRPr lang="en-US" sz="1400" dirty="0">
                  <a:solidFill>
                    <a:schemeClr val="tx1"/>
                  </a:solidFill>
                </a:endParaRPr>
              </a:p>
            </p:txBody>
          </p:sp>
        </mc:Choice>
        <mc:Fallback xmlns="">
          <p:sp>
            <p:nvSpPr>
              <p:cNvPr id="47" name="TextBox 46">
                <a:extLst>
                  <a:ext uri="{FF2B5EF4-FFF2-40B4-BE49-F238E27FC236}">
                    <a16:creationId xmlns:a16="http://schemas.microsoft.com/office/drawing/2014/main" id="{2983AD98-6F31-E27F-B17F-0D9825585F3E}"/>
                  </a:ext>
                </a:extLst>
              </p:cNvPr>
              <p:cNvSpPr txBox="1">
                <a:spLocks noRot="1" noChangeAspect="1" noMove="1" noResize="1" noEditPoints="1" noAdjustHandles="1" noChangeArrowheads="1" noChangeShapeType="1" noTextEdit="1"/>
              </p:cNvSpPr>
              <p:nvPr/>
            </p:nvSpPr>
            <p:spPr>
              <a:xfrm>
                <a:off x="905036" y="2399458"/>
                <a:ext cx="1487522" cy="259943"/>
              </a:xfrm>
              <a:prstGeom prst="rect">
                <a:avLst/>
              </a:prstGeom>
              <a:blipFill>
                <a:blip r:embed="rId26"/>
                <a:stretch>
                  <a:fillRect l="-2542" t="-114286" r="-847" b="-157143"/>
                </a:stretch>
              </a:blipFill>
            </p:spPr>
            <p:txBody>
              <a:bodyPr/>
              <a:lstStyle/>
              <a:p>
                <a:r>
                  <a:rPr lang="en-US">
                    <a:noFill/>
                  </a:rPr>
                  <a:t> </a:t>
                </a:r>
              </a:p>
            </p:txBody>
          </p:sp>
        </mc:Fallback>
      </mc:AlternateContent>
    </p:spTree>
    <p:extLst>
      <p:ext uri="{BB962C8B-B14F-4D97-AF65-F5344CB8AC3E}">
        <p14:creationId xmlns:p14="http://schemas.microsoft.com/office/powerpoint/2010/main" val="4086254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4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enter4AITemplate" id="{0D5693AE-206D-E541-A370-EAE42AF6800D}" vid="{4B2C9114-E5EC-7D4A-AE95-EC178593E73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Center4AITemplate</Template>
  <TotalTime>79680</TotalTime>
  <Words>8147</Words>
  <Application>Microsoft Macintosh PowerPoint</Application>
  <PresentationFormat>Custom</PresentationFormat>
  <Paragraphs>1633</Paragraphs>
  <Slides>91</Slides>
  <Notes>91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91</vt:i4>
      </vt:variant>
    </vt:vector>
  </HeadingPairs>
  <TitlesOfParts>
    <vt:vector size="99" baseType="lpstr">
      <vt:lpstr>Aptos</vt:lpstr>
      <vt:lpstr>Arial</vt:lpstr>
      <vt:lpstr>Calibri</vt:lpstr>
      <vt:lpstr>Cambria Math</vt:lpstr>
      <vt:lpstr>Courier</vt:lpstr>
      <vt:lpstr>Segoe UI</vt:lpstr>
      <vt:lpstr>Wingdings</vt:lpstr>
      <vt:lpstr>Office Theme</vt:lpstr>
      <vt:lpstr>Algorithms – I</vt:lpstr>
      <vt:lpstr>Divide and Conquer</vt:lpstr>
      <vt:lpstr>Divide and Conquer</vt:lpstr>
      <vt:lpstr>Merge Sort</vt:lpstr>
      <vt:lpstr>Merge Sort</vt:lpstr>
      <vt:lpstr>Merge Sort Pseudocode</vt:lpstr>
      <vt:lpstr>Merge Sort – In What Order?</vt:lpstr>
      <vt:lpstr>Merge Sort – Runtime Analysis</vt:lpstr>
      <vt:lpstr>Merge Sort – Runtime Analysis</vt:lpstr>
      <vt:lpstr>Merge Sort – Runtime Analysis</vt:lpstr>
      <vt:lpstr>Recurrence Relation</vt:lpstr>
      <vt:lpstr>Solving Recurrences – Recursion Tree</vt:lpstr>
      <vt:lpstr>Solving Recurrences – Recursion Tree</vt:lpstr>
      <vt:lpstr>Solving Recurrences – Recursion Tree</vt:lpstr>
      <vt:lpstr>Solving Recurrences – Recursion Tree</vt:lpstr>
      <vt:lpstr>Solving Recurrences – Recursion Tree</vt:lpstr>
      <vt:lpstr>Some Terminologies</vt:lpstr>
      <vt:lpstr>Some Terminologies</vt:lpstr>
      <vt:lpstr>Some Terminologies</vt:lpstr>
      <vt:lpstr>Solving Recurrences – Recursion Tree</vt:lpstr>
      <vt:lpstr>Solving Recurrences – Recursion Tree</vt:lpstr>
      <vt:lpstr>Solving Recurrences – Recursion Tree</vt:lpstr>
      <vt:lpstr>Solving Recurrences – Recursion Tree</vt:lpstr>
      <vt:lpstr>Solving Recurrences – Recursion Tree</vt:lpstr>
      <vt:lpstr>Solving Recurrences – Recursion Tree</vt:lpstr>
      <vt:lpstr>Solving Recurrences – Master Theorem</vt:lpstr>
      <vt:lpstr>Solving Recurrences – Master Theorem</vt:lpstr>
      <vt:lpstr>Solving Recurrences – Master Theorem</vt:lpstr>
      <vt:lpstr>Quicksort</vt:lpstr>
      <vt:lpstr>Quicksort</vt:lpstr>
      <vt:lpstr>Quicksort</vt:lpstr>
      <vt:lpstr>Quicksort – Runtime Analysis</vt:lpstr>
      <vt:lpstr>Quicksort – Runtime Analysis</vt:lpstr>
      <vt:lpstr>Quicksort – Runtime Analysis</vt:lpstr>
      <vt:lpstr>Quicksort – Runtime Analysis</vt:lpstr>
      <vt:lpstr>Quicksort – Runtime Analysis</vt:lpstr>
      <vt:lpstr>Quicksort – Runtime Analysis</vt:lpstr>
      <vt:lpstr>Quicksort – Runtime Analysis</vt:lpstr>
      <vt:lpstr>Quicksort – Runtime Analysis</vt:lpstr>
      <vt:lpstr>Quicksort – Runtime Analysis</vt:lpstr>
      <vt:lpstr>Quicksort – Runtime Analysis</vt:lpstr>
      <vt:lpstr>Quicksort – Runtime Analysis</vt:lpstr>
      <vt:lpstr>Quicksort – Runtime Analysis</vt:lpstr>
      <vt:lpstr>Quicksort – Runtime Analysis</vt:lpstr>
      <vt:lpstr>Quicksort</vt:lpstr>
      <vt:lpstr>A Quick Animation</vt:lpstr>
      <vt:lpstr>Median Finding</vt:lpstr>
      <vt:lpstr>Median Finding</vt:lpstr>
      <vt:lpstr>Median Finding - PseudoCode</vt:lpstr>
      <vt:lpstr>Median Finding – Running Time Analysis</vt:lpstr>
      <vt:lpstr>Median Finding – Running Time Analysis</vt:lpstr>
      <vt:lpstr>Maximum Sum Subarray</vt:lpstr>
      <vt:lpstr>Maximum Sum Subarray</vt:lpstr>
      <vt:lpstr>Maximum Sum Subarray</vt:lpstr>
      <vt:lpstr>Maximum Sum Subarray</vt:lpstr>
      <vt:lpstr>Maximum Sum Subarray - Pseudocode</vt:lpstr>
      <vt:lpstr>Maximum Sum Subarray Runtime Analysis</vt:lpstr>
      <vt:lpstr>Maximum Sum Subarray Runtime Analysis</vt:lpstr>
      <vt:lpstr>Finding Convex Hull</vt:lpstr>
      <vt:lpstr>Finding Convex Hull</vt:lpstr>
      <vt:lpstr>Finding Convex Hull</vt:lpstr>
      <vt:lpstr>Finding Convex Hull – Problem Definition</vt:lpstr>
      <vt:lpstr>Finding Convex Hull – Brute Force</vt:lpstr>
      <vt:lpstr>Finding Convex Hull – Divide and Conquer</vt:lpstr>
      <vt:lpstr>Finding Convex Hull – How to Merge?</vt:lpstr>
      <vt:lpstr>Finding Convex Hull – How to Merge?</vt:lpstr>
      <vt:lpstr>Finding Convex Hull – How to Merge?</vt:lpstr>
      <vt:lpstr>Finding Convex Hull – Two Finger Algorithm</vt:lpstr>
      <vt:lpstr>Finding Convex Hull – Two Finger Algorithm</vt:lpstr>
      <vt:lpstr>Finding Convex Hull – Two Finger Algorithm</vt:lpstr>
      <vt:lpstr>Finding Convex Hull – Two Finger Algorithm</vt:lpstr>
      <vt:lpstr>Finding Convex Hull – Two Finger Algorithm</vt:lpstr>
      <vt:lpstr>Finding Convex Hull – Two Finger Algorithm</vt:lpstr>
      <vt:lpstr>Finding Convex Hull – Two Finger Algorithm</vt:lpstr>
      <vt:lpstr>PseudoCode</vt:lpstr>
      <vt:lpstr>One Final Bit</vt:lpstr>
      <vt:lpstr>One Final Bit</vt:lpstr>
      <vt:lpstr>Closest Pair of Points</vt:lpstr>
      <vt:lpstr>Closest Pair of Points</vt:lpstr>
      <vt:lpstr>2 Dimensions – Divide and Conquer</vt:lpstr>
      <vt:lpstr>2 Dimensions – Divide and Conquer</vt:lpstr>
      <vt:lpstr>Closest Pair of Points</vt:lpstr>
      <vt:lpstr>Closest Pair of Points</vt:lpstr>
      <vt:lpstr>Closest Pair of Points</vt:lpstr>
      <vt:lpstr>Closest Pair of Points</vt:lpstr>
      <vt:lpstr>Closest Pair of Points - Algorithm</vt:lpstr>
      <vt:lpstr>Closest Pair of Points - Algorithm</vt:lpstr>
      <vt:lpstr>Closest Pair of Points - Algorithm</vt:lpstr>
      <vt:lpstr>Closest Pair of Points - Analysis</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Deep Learning Foundations and Applications</dc:title>
  <dc:creator>Das, Abir</dc:creator>
  <cp:lastModifiedBy>Abd Ul Hadi Mohammed ALIADI</cp:lastModifiedBy>
  <cp:revision>1282</cp:revision>
  <cp:lastPrinted>2019-07-16T19:24:24Z</cp:lastPrinted>
  <dcterms:created xsi:type="dcterms:W3CDTF">2019-01-13T09:33:50Z</dcterms:created>
  <dcterms:modified xsi:type="dcterms:W3CDTF">2025-10-25T05:57:31Z</dcterms:modified>
</cp:coreProperties>
</file>